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07117C91-80C0-4BBE-BD06-F00F87727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9A0E051-14BD-4510-A720-C41EC96CD0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95860DC-C993-465A-B5DE-C4E3FA749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937C080-5701-48E6-BA5F-87F3132D2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88D0C1A-065A-4B37-AD18-1D064BEC6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F53FE9F-CCAA-43A6-BB36-B0AEE2D3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BE8E3CA-4986-4B06-A89A-7B2A30F24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3E618794-BC26-4BB9-8362-811E29D1AAC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74B6CF89-88C3-486C-BCF1-CAB0517A3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F012869D-550B-4484-8327-5DEE4C838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F28E6AE-73BE-46F3-98C2-20F13F2BE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8710" y="-53075"/>
            <a:ext cx="12380710" cy="69641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5FD63E-8DA0-444E-BE49-376A776C9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97" y="182350"/>
            <a:ext cx="688908" cy="68281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B14409-1B86-4FD3-80BF-398FA3126428}"/>
              </a:ext>
            </a:extLst>
          </p:cNvPr>
          <p:cNvSpPr/>
          <p:nvPr/>
        </p:nvSpPr>
        <p:spPr>
          <a:xfrm>
            <a:off x="1043701" y="120277"/>
            <a:ext cx="8100299" cy="744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предпринимательства и инвестиций города Алматы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о деятельности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58F382-1E7C-423D-8B07-34343C4A05A0}"/>
              </a:ext>
            </a:extLst>
          </p:cNvPr>
          <p:cNvSpPr/>
          <p:nvPr/>
        </p:nvSpPr>
        <p:spPr>
          <a:xfrm>
            <a:off x="475129" y="2967335"/>
            <a:ext cx="86688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Итоги за 9 месяцев 2026 года</a:t>
            </a:r>
          </a:p>
        </p:txBody>
      </p:sp>
    </p:spTree>
    <p:extLst>
      <p:ext uri="{BB962C8B-B14F-4D97-AF65-F5344CB8AC3E}">
        <p14:creationId xmlns:p14="http://schemas.microsoft.com/office/powerpoint/2010/main" val="1549823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703FDC9B-4AEF-4B7A-AD2F-332905C4E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8125" y="59391"/>
            <a:ext cx="685800" cy="685800"/>
          </a:xfrm>
          <a:prstGeom prst="rect">
            <a:avLst/>
          </a:prstGeom>
        </p:spPr>
      </p:pic>
      <p:sp>
        <p:nvSpPr>
          <p:cNvPr id="2" name="slide-title">
            <a:extLst>
              <a:ext uri="{FF2B5EF4-FFF2-40B4-BE49-F238E27FC236}">
                <a16:creationId xmlns:a16="http://schemas.microsoft.com/office/drawing/2014/main" id="{B02C2043-DE7B-444B-85FD-846FBEB8F9C4}"/>
              </a:ext>
            </a:extLst>
          </p:cNvPr>
          <p:cNvSpPr>
            <a:spLocks noGrp="1"/>
          </p:cNvSpPr>
          <p:nvPr/>
        </p:nvSpPr>
        <p:spPr>
          <a:xfrm>
            <a:off x="1095375" y="180975"/>
            <a:ext cx="106680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ПРОМЫШЛЕННОСТЬ И ИНВЕСТИЦИИ</a:t>
            </a:r>
          </a:p>
        </p:txBody>
      </p:sp>
      <p:sp>
        <p:nvSpPr>
          <p:cNvPr id="3" name="report-period">
            <a:extLst>
              <a:ext uri="{FF2B5EF4-FFF2-40B4-BE49-F238E27FC236}">
                <a16:creationId xmlns:a16="http://schemas.microsoft.com/office/drawing/2014/main" id="{42606A55-8646-48C9-BA82-DA1F6F345AFC}"/>
              </a:ext>
            </a:extLst>
          </p:cNvPr>
          <p:cNvSpPr>
            <a:spLocks noGrp="1"/>
          </p:cNvSpPr>
          <p:nvPr/>
        </p:nvSpPr>
        <p:spPr>
          <a:xfrm>
            <a:off x="1114425" y="619125"/>
            <a:ext cx="9620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 dirty="0" err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Итоги</a:t>
            </a:r>
            <a:r>
              <a:rPr sz="1275" b="1" dirty="0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275" b="1" dirty="0" err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УПиИ</a:t>
            </a:r>
            <a:r>
              <a:rPr sz="1275" b="1" dirty="0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г. </a:t>
            </a:r>
            <a:r>
              <a:rPr sz="1275" b="1" dirty="0" err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Алматы</a:t>
            </a:r>
            <a:r>
              <a:rPr sz="1275" b="1" dirty="0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275" b="1" dirty="0" err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</a:t>
            </a:r>
            <a:r>
              <a:rPr sz="1275" b="1" dirty="0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9 </a:t>
            </a:r>
            <a:r>
              <a:rPr sz="1275" b="1" dirty="0" err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месяцев</a:t>
            </a:r>
            <a:r>
              <a:rPr sz="1275" b="1" dirty="0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2026 </a:t>
            </a:r>
            <a:r>
              <a:rPr sz="1275" b="1" dirty="0" err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года</a:t>
            </a:r>
            <a:endParaRPr sz="1275" b="1" dirty="0">
              <a:solidFill>
                <a:srgbClr val="10213B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header-rule">
            <a:extLst>
              <a:ext uri="{FF2B5EF4-FFF2-40B4-BE49-F238E27FC236}">
                <a16:creationId xmlns:a16="http://schemas.microsoft.com/office/drawing/2014/main" id="{DDA74102-2AC2-4166-955F-BBC1EA619692}"/>
              </a:ext>
            </a:extLst>
          </p:cNvPr>
          <p:cNvSpPr>
            <a:spLocks noGrp="1"/>
          </p:cNvSpPr>
          <p:nvPr/>
        </p:nvSpPr>
        <p:spPr>
          <a:xfrm>
            <a:off x="228600" y="942975"/>
            <a:ext cx="11734800" cy="0"/>
          </a:xfrm>
          <a:prstGeom prst="line">
            <a:avLst/>
          </a:prstGeom>
          <a:noFill/>
          <a:ln w="14288">
            <a:solidFill>
              <a:srgbClr val="121212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lide-number">
            <a:extLst>
              <a:ext uri="{FF2B5EF4-FFF2-40B4-BE49-F238E27FC236}">
                <a16:creationId xmlns:a16="http://schemas.microsoft.com/office/drawing/2014/main" id="{F0AD2224-14FF-4589-AEC0-0085161D1B8F}"/>
              </a:ext>
            </a:extLst>
          </p:cNvPr>
          <p:cNvSpPr>
            <a:spLocks noGrp="1"/>
          </p:cNvSpPr>
          <p:nvPr/>
        </p:nvSpPr>
        <p:spPr>
          <a:xfrm>
            <a:off x="11287125" y="6638925"/>
            <a:ext cx="6096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5B64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/ 3</a:t>
            </a:r>
          </a:p>
        </p:txBody>
      </p:sp>
      <p:sp>
        <p:nvSpPr>
          <p:cNvPr id="6" name="industry-title-frame">
            <a:extLst>
              <a:ext uri="{FF2B5EF4-FFF2-40B4-BE49-F238E27FC236}">
                <a16:creationId xmlns:a16="http://schemas.microsoft.com/office/drawing/2014/main" id="{342F7FA0-BC55-423C-ABD8-58DC08DED308}"/>
              </a:ext>
            </a:extLst>
          </p:cNvPr>
          <p:cNvSpPr>
            <a:spLocks noGrp="1"/>
          </p:cNvSpPr>
          <p:nvPr/>
        </p:nvSpPr>
        <p:spPr>
          <a:xfrm>
            <a:off x="304800" y="1123950"/>
            <a:ext cx="5638800" cy="342900"/>
          </a:xfrm>
          <a:prstGeom prst="rect">
            <a:avLst/>
          </a:prstGeom>
          <a:solidFill>
            <a:srgbClr val="FFE0C4"/>
          </a:solidFill>
          <a:ln w="11430">
            <a:solidFill>
              <a:srgbClr val="EC672C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industry-title">
            <a:extLst>
              <a:ext uri="{FF2B5EF4-FFF2-40B4-BE49-F238E27FC236}">
                <a16:creationId xmlns:a16="http://schemas.microsoft.com/office/drawing/2014/main" id="{0BC90165-A00A-4C18-BCF2-8BFCE9A95805}"/>
              </a:ext>
            </a:extLst>
          </p:cNvPr>
          <p:cNvSpPr>
            <a:spLocks noGrp="1"/>
          </p:cNvSpPr>
          <p:nvPr/>
        </p:nvSpPr>
        <p:spPr>
          <a:xfrm>
            <a:off x="419100" y="1171575"/>
            <a:ext cx="5410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 dirty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ПРОМЫШЛЕННОСТЬ</a:t>
            </a:r>
          </a:p>
        </p:txBody>
      </p:sp>
      <p:sp>
        <p:nvSpPr>
          <p:cNvPr id="8" name="investment-title-frame">
            <a:extLst>
              <a:ext uri="{FF2B5EF4-FFF2-40B4-BE49-F238E27FC236}">
                <a16:creationId xmlns:a16="http://schemas.microsoft.com/office/drawing/2014/main" id="{7758A9C2-EEB1-4CD1-B2ED-7CB60B90EF15}"/>
              </a:ext>
            </a:extLst>
          </p:cNvPr>
          <p:cNvSpPr>
            <a:spLocks noGrp="1"/>
          </p:cNvSpPr>
          <p:nvPr/>
        </p:nvSpPr>
        <p:spPr>
          <a:xfrm>
            <a:off x="6248400" y="1123950"/>
            <a:ext cx="5638800" cy="342900"/>
          </a:xfrm>
          <a:prstGeom prst="rect">
            <a:avLst/>
          </a:prstGeom>
          <a:solidFill>
            <a:srgbClr val="FFE0C4"/>
          </a:solidFill>
          <a:ln w="11430">
            <a:solidFill>
              <a:srgbClr val="EC672C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investment-title">
            <a:extLst>
              <a:ext uri="{FF2B5EF4-FFF2-40B4-BE49-F238E27FC236}">
                <a16:creationId xmlns:a16="http://schemas.microsoft.com/office/drawing/2014/main" id="{42142703-6C64-41D0-A7DC-7DC1C7E78AA9}"/>
              </a:ext>
            </a:extLst>
          </p:cNvPr>
          <p:cNvSpPr>
            <a:spLocks noGrp="1"/>
          </p:cNvSpPr>
          <p:nvPr/>
        </p:nvSpPr>
        <p:spPr>
          <a:xfrm>
            <a:off x="6362700" y="1171575"/>
            <a:ext cx="5410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ИНВЕСТИЦИИ</a:t>
            </a:r>
          </a:p>
        </p:txBody>
      </p:sp>
      <p:sp>
        <p:nvSpPr>
          <p:cNvPr id="10" name="industry-output">
            <a:extLst>
              <a:ext uri="{FF2B5EF4-FFF2-40B4-BE49-F238E27FC236}">
                <a16:creationId xmlns:a16="http://schemas.microsoft.com/office/drawing/2014/main" id="{4A342990-4DFE-4F97-BF29-A11FD361F79D}"/>
              </a:ext>
            </a:extLst>
          </p:cNvPr>
          <p:cNvSpPr>
            <a:spLocks noGrp="1"/>
          </p:cNvSpPr>
          <p:nvPr/>
        </p:nvSpPr>
        <p:spPr>
          <a:xfrm>
            <a:off x="438150" y="1628775"/>
            <a:ext cx="335280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1 973,7</a:t>
            </a:r>
          </a:p>
        </p:txBody>
      </p:sp>
      <p:sp>
        <p:nvSpPr>
          <p:cNvPr id="11" name="industry-unit">
            <a:extLst>
              <a:ext uri="{FF2B5EF4-FFF2-40B4-BE49-F238E27FC236}">
                <a16:creationId xmlns:a16="http://schemas.microsoft.com/office/drawing/2014/main" id="{102967E5-496B-42E2-B59A-BA3403BE87C4}"/>
              </a:ext>
            </a:extLst>
          </p:cNvPr>
          <p:cNvSpPr>
            <a:spLocks noGrp="1"/>
          </p:cNvSpPr>
          <p:nvPr/>
        </p:nvSpPr>
        <p:spPr>
          <a:xfrm>
            <a:off x="457200" y="2209800"/>
            <a:ext cx="32766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млрд тг продукции</a:t>
            </a:r>
          </a:p>
        </p:txBody>
      </p:sp>
      <p:sp>
        <p:nvSpPr>
          <p:cNvPr id="12" name="industry-growth">
            <a:extLst>
              <a:ext uri="{FF2B5EF4-FFF2-40B4-BE49-F238E27FC236}">
                <a16:creationId xmlns:a16="http://schemas.microsoft.com/office/drawing/2014/main" id="{608E80D4-EA4E-4444-B328-BDC3A89DE414}"/>
              </a:ext>
            </a:extLst>
          </p:cNvPr>
          <p:cNvSpPr>
            <a:spLocks noGrp="1"/>
          </p:cNvSpPr>
          <p:nvPr/>
        </p:nvSpPr>
        <p:spPr>
          <a:xfrm>
            <a:off x="4010025" y="1714500"/>
            <a:ext cx="1781175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925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+22,2%</a:t>
            </a:r>
          </a:p>
        </p:txBody>
      </p:sp>
      <p:sp>
        <p:nvSpPr>
          <p:cNvPr id="13" name="industry-growth-label">
            <a:extLst>
              <a:ext uri="{FF2B5EF4-FFF2-40B4-BE49-F238E27FC236}">
                <a16:creationId xmlns:a16="http://schemas.microsoft.com/office/drawing/2014/main" id="{F48662CF-DE43-4F93-8EDA-EDCA6BD571E9}"/>
              </a:ext>
            </a:extLst>
          </p:cNvPr>
          <p:cNvSpPr>
            <a:spLocks noGrp="1"/>
          </p:cNvSpPr>
          <p:nvPr/>
        </p:nvSpPr>
        <p:spPr>
          <a:xfrm>
            <a:off x="3981450" y="2209800"/>
            <a:ext cx="1809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 9 мес. 2025 года</a:t>
            </a:r>
          </a:p>
        </p:txBody>
      </p:sp>
      <p:sp>
        <p:nvSpPr>
          <p:cNvPr id="14" name="industry-divider">
            <a:extLst>
              <a:ext uri="{FF2B5EF4-FFF2-40B4-BE49-F238E27FC236}">
                <a16:creationId xmlns:a16="http://schemas.microsoft.com/office/drawing/2014/main" id="{02B34E01-523E-4A27-8651-81C712035062}"/>
              </a:ext>
            </a:extLst>
          </p:cNvPr>
          <p:cNvSpPr>
            <a:spLocks noGrp="1"/>
          </p:cNvSpPr>
          <p:nvPr/>
        </p:nvSpPr>
        <p:spPr>
          <a:xfrm>
            <a:off x="438150" y="2562225"/>
            <a:ext cx="5353050" cy="0"/>
          </a:xfrm>
          <a:prstGeom prst="line">
            <a:avLst/>
          </a:prstGeom>
          <a:noFill/>
          <a:ln w="9525">
            <a:solidFill>
              <a:srgbClr val="B7BDC5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manufacturing-share">
            <a:extLst>
              <a:ext uri="{FF2B5EF4-FFF2-40B4-BE49-F238E27FC236}">
                <a16:creationId xmlns:a16="http://schemas.microsoft.com/office/drawing/2014/main" id="{6EAFC7FE-B655-4BF1-8E17-4A160332319B}"/>
              </a:ext>
            </a:extLst>
          </p:cNvPr>
          <p:cNvSpPr>
            <a:spLocks noGrp="1"/>
          </p:cNvSpPr>
          <p:nvPr/>
        </p:nvSpPr>
        <p:spPr>
          <a:xfrm>
            <a:off x="438150" y="2714625"/>
            <a:ext cx="53625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Доля обрабатывающего сектора: 84,8%</a:t>
            </a:r>
          </a:p>
        </p:txBody>
      </p:sp>
      <p:sp>
        <p:nvSpPr>
          <p:cNvPr id="16" name="manufacturing-output">
            <a:extLst>
              <a:ext uri="{FF2B5EF4-FFF2-40B4-BE49-F238E27FC236}">
                <a16:creationId xmlns:a16="http://schemas.microsoft.com/office/drawing/2014/main" id="{0893C066-DDD1-4941-81C6-387279B7D0F5}"/>
              </a:ext>
            </a:extLst>
          </p:cNvPr>
          <p:cNvSpPr>
            <a:spLocks noGrp="1"/>
          </p:cNvSpPr>
          <p:nvPr/>
        </p:nvSpPr>
        <p:spPr>
          <a:xfrm>
            <a:off x="438150" y="3048000"/>
            <a:ext cx="5372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6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1 674,1 млрд тг, ИФО 126,2%</a:t>
            </a:r>
          </a:p>
        </p:txBody>
      </p:sp>
      <p:sp>
        <p:nvSpPr>
          <p:cNvPr id="17" name="machinery-label">
            <a:extLst>
              <a:ext uri="{FF2B5EF4-FFF2-40B4-BE49-F238E27FC236}">
                <a16:creationId xmlns:a16="http://schemas.microsoft.com/office/drawing/2014/main" id="{47B319C2-7D7E-4D52-B49C-D91293C0FD87}"/>
              </a:ext>
            </a:extLst>
          </p:cNvPr>
          <p:cNvSpPr>
            <a:spLocks noGrp="1"/>
          </p:cNvSpPr>
          <p:nvPr/>
        </p:nvSpPr>
        <p:spPr>
          <a:xfrm>
            <a:off x="438150" y="3514725"/>
            <a:ext cx="4143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Машиностроение</a:t>
            </a:r>
          </a:p>
        </p:txBody>
      </p:sp>
      <p:sp>
        <p:nvSpPr>
          <p:cNvPr id="18" name="machinery-value">
            <a:extLst>
              <a:ext uri="{FF2B5EF4-FFF2-40B4-BE49-F238E27FC236}">
                <a16:creationId xmlns:a16="http://schemas.microsoft.com/office/drawing/2014/main" id="{CEA3E1F5-5FDD-4171-9A13-A0B2084482D3}"/>
              </a:ext>
            </a:extLst>
          </p:cNvPr>
          <p:cNvSpPr>
            <a:spLocks noGrp="1"/>
          </p:cNvSpPr>
          <p:nvPr/>
        </p:nvSpPr>
        <p:spPr>
          <a:xfrm>
            <a:off x="4629150" y="3495675"/>
            <a:ext cx="11620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+66,3%</a:t>
            </a:r>
          </a:p>
        </p:txBody>
      </p:sp>
      <p:sp>
        <p:nvSpPr>
          <p:cNvPr id="19" name="pharma-label">
            <a:extLst>
              <a:ext uri="{FF2B5EF4-FFF2-40B4-BE49-F238E27FC236}">
                <a16:creationId xmlns:a16="http://schemas.microsoft.com/office/drawing/2014/main" id="{385BAC32-72BA-4EE9-A7B0-EA8C5186BEB4}"/>
              </a:ext>
            </a:extLst>
          </p:cNvPr>
          <p:cNvSpPr>
            <a:spLocks noGrp="1"/>
          </p:cNvSpPr>
          <p:nvPr/>
        </p:nvSpPr>
        <p:spPr>
          <a:xfrm>
            <a:off x="438150" y="3876675"/>
            <a:ext cx="4143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Фармацевтика</a:t>
            </a:r>
          </a:p>
        </p:txBody>
      </p:sp>
      <p:sp>
        <p:nvSpPr>
          <p:cNvPr id="20" name="pharma-value">
            <a:extLst>
              <a:ext uri="{FF2B5EF4-FFF2-40B4-BE49-F238E27FC236}">
                <a16:creationId xmlns:a16="http://schemas.microsoft.com/office/drawing/2014/main" id="{BACACF8B-8B69-48EA-8006-8E54D358B6EB}"/>
              </a:ext>
            </a:extLst>
          </p:cNvPr>
          <p:cNvSpPr>
            <a:spLocks noGrp="1"/>
          </p:cNvSpPr>
          <p:nvPr/>
        </p:nvSpPr>
        <p:spPr>
          <a:xfrm>
            <a:off x="4629150" y="3857625"/>
            <a:ext cx="11620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+20,4%</a:t>
            </a:r>
          </a:p>
        </p:txBody>
      </p:sp>
      <p:sp>
        <p:nvSpPr>
          <p:cNvPr id="21" name="food-label">
            <a:extLst>
              <a:ext uri="{FF2B5EF4-FFF2-40B4-BE49-F238E27FC236}">
                <a16:creationId xmlns:a16="http://schemas.microsoft.com/office/drawing/2014/main" id="{90DC0DBD-57B4-4114-B25A-104EC031DE27}"/>
              </a:ext>
            </a:extLst>
          </p:cNvPr>
          <p:cNvSpPr>
            <a:spLocks noGrp="1"/>
          </p:cNvSpPr>
          <p:nvPr/>
        </p:nvSpPr>
        <p:spPr>
          <a:xfrm>
            <a:off x="438150" y="4238625"/>
            <a:ext cx="4143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Производство продуктов питания</a:t>
            </a:r>
          </a:p>
        </p:txBody>
      </p:sp>
      <p:sp>
        <p:nvSpPr>
          <p:cNvPr id="22" name="food-value">
            <a:extLst>
              <a:ext uri="{FF2B5EF4-FFF2-40B4-BE49-F238E27FC236}">
                <a16:creationId xmlns:a16="http://schemas.microsoft.com/office/drawing/2014/main" id="{D4593740-0EAA-4BA9-BCEA-896FF201F3F4}"/>
              </a:ext>
            </a:extLst>
          </p:cNvPr>
          <p:cNvSpPr>
            <a:spLocks noGrp="1"/>
          </p:cNvSpPr>
          <p:nvPr/>
        </p:nvSpPr>
        <p:spPr>
          <a:xfrm>
            <a:off x="4629150" y="4219575"/>
            <a:ext cx="11620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8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+9,4%</a:t>
            </a:r>
          </a:p>
        </p:txBody>
      </p:sp>
      <p:sp>
        <p:nvSpPr>
          <p:cNvPr id="23" name="investment-amount">
            <a:extLst>
              <a:ext uri="{FF2B5EF4-FFF2-40B4-BE49-F238E27FC236}">
                <a16:creationId xmlns:a16="http://schemas.microsoft.com/office/drawing/2014/main" id="{C4F2349E-497A-4C26-9362-9D76F713F117}"/>
              </a:ext>
            </a:extLst>
          </p:cNvPr>
          <p:cNvSpPr>
            <a:spLocks noGrp="1"/>
          </p:cNvSpPr>
          <p:nvPr/>
        </p:nvSpPr>
        <p:spPr>
          <a:xfrm>
            <a:off x="6381750" y="1628775"/>
            <a:ext cx="495300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1 686,2</a:t>
            </a:r>
          </a:p>
        </p:txBody>
      </p:sp>
      <p:sp>
        <p:nvSpPr>
          <p:cNvPr id="24" name="investment-unit">
            <a:extLst>
              <a:ext uri="{FF2B5EF4-FFF2-40B4-BE49-F238E27FC236}">
                <a16:creationId xmlns:a16="http://schemas.microsoft.com/office/drawing/2014/main" id="{BD0E2BF3-DC0C-495D-AB9F-556378DE0BE3}"/>
              </a:ext>
            </a:extLst>
          </p:cNvPr>
          <p:cNvSpPr>
            <a:spLocks noGrp="1"/>
          </p:cNvSpPr>
          <p:nvPr/>
        </p:nvSpPr>
        <p:spPr>
          <a:xfrm>
            <a:off x="6400800" y="2209800"/>
            <a:ext cx="53625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млрд тг инвестиций в основной капитал</a:t>
            </a:r>
          </a:p>
        </p:txBody>
      </p:sp>
      <p:sp>
        <p:nvSpPr>
          <p:cNvPr id="25" name="investment-divider">
            <a:extLst>
              <a:ext uri="{FF2B5EF4-FFF2-40B4-BE49-F238E27FC236}">
                <a16:creationId xmlns:a16="http://schemas.microsoft.com/office/drawing/2014/main" id="{C8A53F8D-A799-44FC-99FE-343470B63DE9}"/>
              </a:ext>
            </a:extLst>
          </p:cNvPr>
          <p:cNvSpPr>
            <a:spLocks noGrp="1"/>
          </p:cNvSpPr>
          <p:nvPr/>
        </p:nvSpPr>
        <p:spPr>
          <a:xfrm>
            <a:off x="6381750" y="2562225"/>
            <a:ext cx="5353050" cy="0"/>
          </a:xfrm>
          <a:prstGeom prst="line">
            <a:avLst/>
          </a:prstGeom>
          <a:noFill/>
          <a:ln w="9525">
            <a:solidFill>
              <a:srgbClr val="B7BDC5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investment-portfolio-label">
            <a:extLst>
              <a:ext uri="{FF2B5EF4-FFF2-40B4-BE49-F238E27FC236}">
                <a16:creationId xmlns:a16="http://schemas.microsoft.com/office/drawing/2014/main" id="{1AAADB3D-26B2-4760-A92F-E504B8E818DA}"/>
              </a:ext>
            </a:extLst>
          </p:cNvPr>
          <p:cNvSpPr>
            <a:spLocks noGrp="1"/>
          </p:cNvSpPr>
          <p:nvPr/>
        </p:nvSpPr>
        <p:spPr>
          <a:xfrm>
            <a:off x="6381750" y="2733675"/>
            <a:ext cx="53530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42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РЕАЛИЗАЦИИ</a:t>
            </a:r>
          </a:p>
        </p:txBody>
      </p:sp>
      <p:sp>
        <p:nvSpPr>
          <p:cNvPr id="27" name="investment-projects">
            <a:extLst>
              <a:ext uri="{FF2B5EF4-FFF2-40B4-BE49-F238E27FC236}">
                <a16:creationId xmlns:a16="http://schemas.microsoft.com/office/drawing/2014/main" id="{CAFFA8DF-3A6F-4E3B-83FB-357DAA06B274}"/>
              </a:ext>
            </a:extLst>
          </p:cNvPr>
          <p:cNvSpPr>
            <a:spLocks noGrp="1"/>
          </p:cNvSpPr>
          <p:nvPr/>
        </p:nvSpPr>
        <p:spPr>
          <a:xfrm>
            <a:off x="6381750" y="3133725"/>
            <a:ext cx="1476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925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170</a:t>
            </a:r>
          </a:p>
        </p:txBody>
      </p:sp>
      <p:sp>
        <p:nvSpPr>
          <p:cNvPr id="28" name="investment-projects-label">
            <a:extLst>
              <a:ext uri="{FF2B5EF4-FFF2-40B4-BE49-F238E27FC236}">
                <a16:creationId xmlns:a16="http://schemas.microsoft.com/office/drawing/2014/main" id="{54E4ABA6-92AF-4388-B08A-A021977C70C9}"/>
              </a:ext>
            </a:extLst>
          </p:cNvPr>
          <p:cNvSpPr>
            <a:spLocks noGrp="1"/>
          </p:cNvSpPr>
          <p:nvPr/>
        </p:nvSpPr>
        <p:spPr>
          <a:xfrm>
            <a:off x="6381750" y="3619500"/>
            <a:ext cx="16764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инвестпроектов</a:t>
            </a:r>
          </a:p>
        </p:txBody>
      </p:sp>
      <p:sp>
        <p:nvSpPr>
          <p:cNvPr id="29" name="investment-portfolio-value">
            <a:extLst>
              <a:ext uri="{FF2B5EF4-FFF2-40B4-BE49-F238E27FC236}">
                <a16:creationId xmlns:a16="http://schemas.microsoft.com/office/drawing/2014/main" id="{CC68DDE6-B23F-4C67-A537-25A2C0AA7BC6}"/>
              </a:ext>
            </a:extLst>
          </p:cNvPr>
          <p:cNvSpPr>
            <a:spLocks noGrp="1"/>
          </p:cNvSpPr>
          <p:nvPr/>
        </p:nvSpPr>
        <p:spPr>
          <a:xfrm>
            <a:off x="8201025" y="3133725"/>
            <a:ext cx="1905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6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625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более 2,7</a:t>
            </a:r>
          </a:p>
        </p:txBody>
      </p:sp>
      <p:sp>
        <p:nvSpPr>
          <p:cNvPr id="30" name="investment-portfolio-unit">
            <a:extLst>
              <a:ext uri="{FF2B5EF4-FFF2-40B4-BE49-F238E27FC236}">
                <a16:creationId xmlns:a16="http://schemas.microsoft.com/office/drawing/2014/main" id="{67971FF5-8998-409F-A359-A87C49EE6137}"/>
              </a:ext>
            </a:extLst>
          </p:cNvPr>
          <p:cNvSpPr>
            <a:spLocks noGrp="1"/>
          </p:cNvSpPr>
          <p:nvPr/>
        </p:nvSpPr>
        <p:spPr>
          <a:xfrm>
            <a:off x="8229600" y="3619500"/>
            <a:ext cx="15525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трлн тг</a:t>
            </a:r>
          </a:p>
        </p:txBody>
      </p:sp>
      <p:sp>
        <p:nvSpPr>
          <p:cNvPr id="31" name="investment-jobs">
            <a:extLst>
              <a:ext uri="{FF2B5EF4-FFF2-40B4-BE49-F238E27FC236}">
                <a16:creationId xmlns:a16="http://schemas.microsoft.com/office/drawing/2014/main" id="{E8152B6B-36BF-40F3-808D-A137780E7E36}"/>
              </a:ext>
            </a:extLst>
          </p:cNvPr>
          <p:cNvSpPr>
            <a:spLocks noGrp="1"/>
          </p:cNvSpPr>
          <p:nvPr/>
        </p:nvSpPr>
        <p:spPr>
          <a:xfrm>
            <a:off x="10229850" y="3133725"/>
            <a:ext cx="1543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7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75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32 тыс.</a:t>
            </a:r>
          </a:p>
        </p:txBody>
      </p:sp>
      <p:sp>
        <p:nvSpPr>
          <p:cNvPr id="32" name="investment-jobs-label">
            <a:extLst>
              <a:ext uri="{FF2B5EF4-FFF2-40B4-BE49-F238E27FC236}">
                <a16:creationId xmlns:a16="http://schemas.microsoft.com/office/drawing/2014/main" id="{FE5EBCC3-8825-425D-A0F0-167E79D646D8}"/>
              </a:ext>
            </a:extLst>
          </p:cNvPr>
          <p:cNvSpPr>
            <a:spLocks noGrp="1"/>
          </p:cNvSpPr>
          <p:nvPr/>
        </p:nvSpPr>
        <p:spPr>
          <a:xfrm>
            <a:off x="10239375" y="3619500"/>
            <a:ext cx="1562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рабочих мест</a:t>
            </a:r>
          </a:p>
          <a:p>
            <a: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 проектам</a:t>
            </a:r>
          </a:p>
        </p:txBody>
      </p:sp>
      <p:sp>
        <p:nvSpPr>
          <p:cNvPr id="33" name="fdi">
            <a:extLst>
              <a:ext uri="{FF2B5EF4-FFF2-40B4-BE49-F238E27FC236}">
                <a16:creationId xmlns:a16="http://schemas.microsoft.com/office/drawing/2014/main" id="{490DD364-9360-4B1B-9AAF-86C3F12D61F7}"/>
              </a:ext>
            </a:extLst>
          </p:cNvPr>
          <p:cNvSpPr>
            <a:spLocks noGrp="1"/>
          </p:cNvSpPr>
          <p:nvPr/>
        </p:nvSpPr>
        <p:spPr>
          <a:xfrm>
            <a:off x="6381750" y="4238625"/>
            <a:ext cx="53911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0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ПИИ за II квартал: 3 209,5 млн долл. США</a:t>
            </a:r>
          </a:p>
        </p:txBody>
      </p:sp>
      <p:sp>
        <p:nvSpPr>
          <p:cNvPr id="34" name="zones-rule">
            <a:extLst>
              <a:ext uri="{FF2B5EF4-FFF2-40B4-BE49-F238E27FC236}">
                <a16:creationId xmlns:a16="http://schemas.microsoft.com/office/drawing/2014/main" id="{1685D1A4-7ACA-4BD2-91E0-2C8292743552}"/>
              </a:ext>
            </a:extLst>
          </p:cNvPr>
          <p:cNvSpPr>
            <a:spLocks noGrp="1"/>
          </p:cNvSpPr>
          <p:nvPr/>
        </p:nvSpPr>
        <p:spPr>
          <a:xfrm>
            <a:off x="304800" y="4667250"/>
            <a:ext cx="11582400" cy="0"/>
          </a:xfrm>
          <a:prstGeom prst="line">
            <a:avLst/>
          </a:prstGeom>
          <a:noFill/>
          <a:ln w="9525">
            <a:solidFill>
              <a:srgbClr val="B7BDC5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iza-title">
            <a:extLst>
              <a:ext uri="{FF2B5EF4-FFF2-40B4-BE49-F238E27FC236}">
                <a16:creationId xmlns:a16="http://schemas.microsoft.com/office/drawing/2014/main" id="{674ED805-E008-4231-829B-0243E5320FFA}"/>
              </a:ext>
            </a:extLst>
          </p:cNvPr>
          <p:cNvSpPr>
            <a:spLocks noGrp="1"/>
          </p:cNvSpPr>
          <p:nvPr/>
        </p:nvSpPr>
        <p:spPr>
          <a:xfrm>
            <a:off x="438150" y="4819650"/>
            <a:ext cx="53911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ИНДУСТРИАЛЬНАЯ ЗОНА АЛМАТЫ</a:t>
            </a:r>
          </a:p>
        </p:txBody>
      </p:sp>
      <p:sp>
        <p:nvSpPr>
          <p:cNvPr id="36" name="iza-portfolio">
            <a:extLst>
              <a:ext uri="{FF2B5EF4-FFF2-40B4-BE49-F238E27FC236}">
                <a16:creationId xmlns:a16="http://schemas.microsoft.com/office/drawing/2014/main" id="{BBB479C8-0DCA-4C40-81CA-7FE16ED2E230}"/>
              </a:ext>
            </a:extLst>
          </p:cNvPr>
          <p:cNvSpPr>
            <a:spLocks noGrp="1"/>
          </p:cNvSpPr>
          <p:nvPr/>
        </p:nvSpPr>
        <p:spPr>
          <a:xfrm>
            <a:off x="438150" y="5191125"/>
            <a:ext cx="54006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163 участника, проекты на 1 053,2 млрд тг</a:t>
            </a:r>
          </a:p>
        </p:txBody>
      </p:sp>
      <p:sp>
        <p:nvSpPr>
          <p:cNvPr id="37" name="iza-launched">
            <a:extLst>
              <a:ext uri="{FF2B5EF4-FFF2-40B4-BE49-F238E27FC236}">
                <a16:creationId xmlns:a16="http://schemas.microsoft.com/office/drawing/2014/main" id="{A366A805-7808-47C7-AAD1-767D696AE21F}"/>
              </a:ext>
            </a:extLst>
          </p:cNvPr>
          <p:cNvSpPr>
            <a:spLocks noGrp="1"/>
          </p:cNvSpPr>
          <p:nvPr/>
        </p:nvSpPr>
        <p:spPr>
          <a:xfrm>
            <a:off x="438150" y="5495925"/>
            <a:ext cx="5372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Запуск: 5 проектов на 5,8 млрд тг</a:t>
            </a:r>
          </a:p>
        </p:txBody>
      </p:sp>
      <p:sp>
        <p:nvSpPr>
          <p:cNvPr id="38" name="iza-jobs">
            <a:extLst>
              <a:ext uri="{FF2B5EF4-FFF2-40B4-BE49-F238E27FC236}">
                <a16:creationId xmlns:a16="http://schemas.microsoft.com/office/drawing/2014/main" id="{CF3C3E61-B415-495A-BF88-61DAD3CD21E7}"/>
              </a:ext>
            </a:extLst>
          </p:cNvPr>
          <p:cNvSpPr>
            <a:spLocks noGrp="1"/>
          </p:cNvSpPr>
          <p:nvPr/>
        </p:nvSpPr>
        <p:spPr>
          <a:xfrm>
            <a:off x="438150" y="5772150"/>
            <a:ext cx="5381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5B64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345 новых рабочих мест</a:t>
            </a:r>
          </a:p>
        </p:txBody>
      </p:sp>
      <p:sp>
        <p:nvSpPr>
          <p:cNvPr id="39" name="sez-title">
            <a:extLst>
              <a:ext uri="{FF2B5EF4-FFF2-40B4-BE49-F238E27FC236}">
                <a16:creationId xmlns:a16="http://schemas.microsoft.com/office/drawing/2014/main" id="{6D2DECA1-FB4B-40E8-8EE1-A11DB2272F46}"/>
              </a:ext>
            </a:extLst>
          </p:cNvPr>
          <p:cNvSpPr>
            <a:spLocks noGrp="1"/>
          </p:cNvSpPr>
          <p:nvPr/>
        </p:nvSpPr>
        <p:spPr>
          <a:xfrm>
            <a:off x="6381750" y="4819650"/>
            <a:ext cx="54102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0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СЭЗ «ALMATY INNOVATION &amp; FINANCIAL ZONE»</a:t>
            </a:r>
          </a:p>
        </p:txBody>
      </p:sp>
      <p:sp>
        <p:nvSpPr>
          <p:cNvPr id="40" name="sez-portfolio">
            <a:extLst>
              <a:ext uri="{FF2B5EF4-FFF2-40B4-BE49-F238E27FC236}">
                <a16:creationId xmlns:a16="http://schemas.microsoft.com/office/drawing/2014/main" id="{BC44DE55-3D70-47C1-8CC6-994ED95E0614}"/>
              </a:ext>
            </a:extLst>
          </p:cNvPr>
          <p:cNvSpPr>
            <a:spLocks noGrp="1"/>
          </p:cNvSpPr>
          <p:nvPr/>
        </p:nvSpPr>
        <p:spPr>
          <a:xfrm>
            <a:off x="6381750" y="5191125"/>
            <a:ext cx="5391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 проект на 641 млрд тг</a:t>
            </a:r>
          </a:p>
        </p:txBody>
      </p:sp>
      <p:sp>
        <p:nvSpPr>
          <p:cNvPr id="41" name="sez-jobs">
            <a:extLst>
              <a:ext uri="{FF2B5EF4-FFF2-40B4-BE49-F238E27FC236}">
                <a16:creationId xmlns:a16="http://schemas.microsoft.com/office/drawing/2014/main" id="{F0887B78-3D59-4AFC-9353-CA33E00B4239}"/>
              </a:ext>
            </a:extLst>
          </p:cNvPr>
          <p:cNvSpPr>
            <a:spLocks noGrp="1"/>
          </p:cNvSpPr>
          <p:nvPr/>
        </p:nvSpPr>
        <p:spPr>
          <a:xfrm>
            <a:off x="6381750" y="5524500"/>
            <a:ext cx="5391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Порядка 2 300 рабочих мест по проектам</a:t>
            </a:r>
          </a:p>
        </p:txBody>
      </p:sp>
      <p:sp>
        <p:nvSpPr>
          <p:cNvPr id="42" name="plan-frame">
            <a:extLst>
              <a:ext uri="{FF2B5EF4-FFF2-40B4-BE49-F238E27FC236}">
                <a16:creationId xmlns:a16="http://schemas.microsoft.com/office/drawing/2014/main" id="{A1FC5FF9-02C6-434A-A5B4-64B9986E2A80}"/>
              </a:ext>
            </a:extLst>
          </p:cNvPr>
          <p:cNvSpPr>
            <a:spLocks noGrp="1"/>
          </p:cNvSpPr>
          <p:nvPr/>
        </p:nvSpPr>
        <p:spPr>
          <a:xfrm>
            <a:off x="285750" y="6038850"/>
            <a:ext cx="11620500" cy="552450"/>
          </a:xfrm>
          <a:prstGeom prst="rect">
            <a:avLst/>
          </a:prstGeom>
          <a:noFill/>
          <a:ln w="13335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iza-plan">
            <a:extLst>
              <a:ext uri="{FF2B5EF4-FFF2-40B4-BE49-F238E27FC236}">
                <a16:creationId xmlns:a16="http://schemas.microsoft.com/office/drawing/2014/main" id="{BCB4496B-19FE-43AA-A054-0CE3857156CF}"/>
              </a:ext>
            </a:extLst>
          </p:cNvPr>
          <p:cNvSpPr>
            <a:spLocks noGrp="1"/>
          </p:cNvSpPr>
          <p:nvPr/>
        </p:nvSpPr>
        <p:spPr>
          <a:xfrm>
            <a:off x="428625" y="6096000"/>
            <a:ext cx="5505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 конца 2026 г. в ИЗА: ещё 6 проектов</a:t>
            </a:r>
          </a:p>
          <a:p>
            <a: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 6,7 млрд тг, 346 рабочих мест</a:t>
            </a:r>
          </a:p>
        </p:txBody>
      </p:sp>
      <p:sp>
        <p:nvSpPr>
          <p:cNvPr id="44" name="sez-plan">
            <a:extLst>
              <a:ext uri="{FF2B5EF4-FFF2-40B4-BE49-F238E27FC236}">
                <a16:creationId xmlns:a16="http://schemas.microsoft.com/office/drawing/2014/main" id="{93B5DCA3-D966-4B45-AC8D-57771EB357EF}"/>
              </a:ext>
            </a:extLst>
          </p:cNvPr>
          <p:cNvSpPr>
            <a:spLocks noGrp="1"/>
          </p:cNvSpPr>
          <p:nvPr/>
        </p:nvSpPr>
        <p:spPr>
          <a:xfrm>
            <a:off x="6400800" y="6096000"/>
            <a:ext cx="53625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План СЭЗ на 2026 год: 6 проектов</a:t>
            </a:r>
          </a:p>
          <a:p>
            <a:pPr algn="l">
              <a:defRPr sz="14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 23,5 млрд тг</a:t>
            </a:r>
          </a:p>
        </p:txBody>
      </p:sp>
    </p:spTree>
    <p:extLst>
      <p:ext uri="{BB962C8B-B14F-4D97-AF65-F5344CB8AC3E}">
        <p14:creationId xmlns:p14="http://schemas.microsoft.com/office/powerpoint/2010/main" val="58012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F20C98C-60D7-4E60-9653-582546A94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8125" y="95250"/>
            <a:ext cx="685800" cy="685800"/>
          </a:xfrm>
          <a:prstGeom prst="rect">
            <a:avLst/>
          </a:prstGeom>
        </p:spPr>
      </p:pic>
      <p:sp>
        <p:nvSpPr>
          <p:cNvPr id="2" name="slide-title">
            <a:extLst>
              <a:ext uri="{FF2B5EF4-FFF2-40B4-BE49-F238E27FC236}">
                <a16:creationId xmlns:a16="http://schemas.microsoft.com/office/drawing/2014/main" id="{F6BDD61D-D979-4D38-81D5-432EB7F2B1D8}"/>
              </a:ext>
            </a:extLst>
          </p:cNvPr>
          <p:cNvSpPr>
            <a:spLocks noGrp="1"/>
          </p:cNvSpPr>
          <p:nvPr/>
        </p:nvSpPr>
        <p:spPr>
          <a:xfrm>
            <a:off x="1095375" y="180975"/>
            <a:ext cx="106680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ПРЕДПРИНИМАТЕЛЬСТВО И ТОРГОВЛЯ</a:t>
            </a:r>
          </a:p>
        </p:txBody>
      </p:sp>
      <p:sp>
        <p:nvSpPr>
          <p:cNvPr id="3" name="report-period">
            <a:extLst>
              <a:ext uri="{FF2B5EF4-FFF2-40B4-BE49-F238E27FC236}">
                <a16:creationId xmlns:a16="http://schemas.microsoft.com/office/drawing/2014/main" id="{CD5DD4ED-4A50-42C4-965B-B35C29375CF5}"/>
              </a:ext>
            </a:extLst>
          </p:cNvPr>
          <p:cNvSpPr>
            <a:spLocks noGrp="1"/>
          </p:cNvSpPr>
          <p:nvPr/>
        </p:nvSpPr>
        <p:spPr>
          <a:xfrm>
            <a:off x="1114425" y="619125"/>
            <a:ext cx="9620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Итоги УПиИ г. Алматы за 9 месяцев 2026 года</a:t>
            </a:r>
          </a:p>
        </p:txBody>
      </p:sp>
      <p:sp>
        <p:nvSpPr>
          <p:cNvPr id="4" name="header-rule">
            <a:extLst>
              <a:ext uri="{FF2B5EF4-FFF2-40B4-BE49-F238E27FC236}">
                <a16:creationId xmlns:a16="http://schemas.microsoft.com/office/drawing/2014/main" id="{1ACB461C-4980-4B45-AE3A-5952EE34C4E4}"/>
              </a:ext>
            </a:extLst>
          </p:cNvPr>
          <p:cNvSpPr>
            <a:spLocks noGrp="1"/>
          </p:cNvSpPr>
          <p:nvPr/>
        </p:nvSpPr>
        <p:spPr>
          <a:xfrm>
            <a:off x="228600" y="942975"/>
            <a:ext cx="11734800" cy="0"/>
          </a:xfrm>
          <a:prstGeom prst="line">
            <a:avLst/>
          </a:prstGeom>
          <a:noFill/>
          <a:ln w="14288">
            <a:solidFill>
              <a:srgbClr val="121212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lide-number">
            <a:extLst>
              <a:ext uri="{FF2B5EF4-FFF2-40B4-BE49-F238E27FC236}">
                <a16:creationId xmlns:a16="http://schemas.microsoft.com/office/drawing/2014/main" id="{F15EC1CC-028D-429F-947C-7BA9139809B9}"/>
              </a:ext>
            </a:extLst>
          </p:cNvPr>
          <p:cNvSpPr>
            <a:spLocks noGrp="1"/>
          </p:cNvSpPr>
          <p:nvPr/>
        </p:nvSpPr>
        <p:spPr>
          <a:xfrm>
            <a:off x="11287125" y="6638925"/>
            <a:ext cx="6096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5B64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/ 3</a:t>
            </a:r>
          </a:p>
        </p:txBody>
      </p:sp>
      <p:sp>
        <p:nvSpPr>
          <p:cNvPr id="6" name="sme-title-frame">
            <a:extLst>
              <a:ext uri="{FF2B5EF4-FFF2-40B4-BE49-F238E27FC236}">
                <a16:creationId xmlns:a16="http://schemas.microsoft.com/office/drawing/2014/main" id="{535F7C0E-C62E-4C2D-87D8-9C2E0DB9F79C}"/>
              </a:ext>
            </a:extLst>
          </p:cNvPr>
          <p:cNvSpPr>
            <a:spLocks noGrp="1"/>
          </p:cNvSpPr>
          <p:nvPr/>
        </p:nvSpPr>
        <p:spPr>
          <a:xfrm>
            <a:off x="304800" y="1123950"/>
            <a:ext cx="5638800" cy="342900"/>
          </a:xfrm>
          <a:prstGeom prst="rect">
            <a:avLst/>
          </a:prstGeom>
          <a:solidFill>
            <a:srgbClr val="FFE0C4"/>
          </a:solidFill>
          <a:ln w="11430">
            <a:solidFill>
              <a:srgbClr val="EC672C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sme-title">
            <a:extLst>
              <a:ext uri="{FF2B5EF4-FFF2-40B4-BE49-F238E27FC236}">
                <a16:creationId xmlns:a16="http://schemas.microsoft.com/office/drawing/2014/main" id="{E6C8B3F1-5F5C-4916-8D42-397479CFFEAA}"/>
              </a:ext>
            </a:extLst>
          </p:cNvPr>
          <p:cNvSpPr>
            <a:spLocks noGrp="1"/>
          </p:cNvSpPr>
          <p:nvPr/>
        </p:nvSpPr>
        <p:spPr>
          <a:xfrm>
            <a:off x="419100" y="1171575"/>
            <a:ext cx="5410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МАЛЫЙ И СРЕДНИЙ БИЗНЕС</a:t>
            </a:r>
          </a:p>
        </p:txBody>
      </p:sp>
      <p:sp>
        <p:nvSpPr>
          <p:cNvPr id="8" name="trade-title-frame">
            <a:extLst>
              <a:ext uri="{FF2B5EF4-FFF2-40B4-BE49-F238E27FC236}">
                <a16:creationId xmlns:a16="http://schemas.microsoft.com/office/drawing/2014/main" id="{C00ADE68-B584-4EE2-B204-309A9906B674}"/>
              </a:ext>
            </a:extLst>
          </p:cNvPr>
          <p:cNvSpPr>
            <a:spLocks noGrp="1"/>
          </p:cNvSpPr>
          <p:nvPr/>
        </p:nvSpPr>
        <p:spPr>
          <a:xfrm>
            <a:off x="6248400" y="1123950"/>
            <a:ext cx="5638800" cy="342900"/>
          </a:xfrm>
          <a:prstGeom prst="rect">
            <a:avLst/>
          </a:prstGeom>
          <a:solidFill>
            <a:srgbClr val="FFE0C4"/>
          </a:solidFill>
          <a:ln w="11430">
            <a:solidFill>
              <a:srgbClr val="EC672C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rade-title">
            <a:extLst>
              <a:ext uri="{FF2B5EF4-FFF2-40B4-BE49-F238E27FC236}">
                <a16:creationId xmlns:a16="http://schemas.microsoft.com/office/drawing/2014/main" id="{4355F825-0A54-4813-AE9E-059794D64AC1}"/>
              </a:ext>
            </a:extLst>
          </p:cNvPr>
          <p:cNvSpPr>
            <a:spLocks noGrp="1"/>
          </p:cNvSpPr>
          <p:nvPr/>
        </p:nvSpPr>
        <p:spPr>
          <a:xfrm>
            <a:off x="6362700" y="1171575"/>
            <a:ext cx="5410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ТОРГОВЛЯ</a:t>
            </a:r>
          </a:p>
        </p:txBody>
      </p:sp>
      <p:sp>
        <p:nvSpPr>
          <p:cNvPr id="10" name="sme-active">
            <a:extLst>
              <a:ext uri="{FF2B5EF4-FFF2-40B4-BE49-F238E27FC236}">
                <a16:creationId xmlns:a16="http://schemas.microsoft.com/office/drawing/2014/main" id="{118AA083-104E-4B07-B322-D886EAB1EE2B}"/>
              </a:ext>
            </a:extLst>
          </p:cNvPr>
          <p:cNvSpPr>
            <a:spLocks noGrp="1"/>
          </p:cNvSpPr>
          <p:nvPr/>
        </p:nvSpPr>
        <p:spPr>
          <a:xfrm>
            <a:off x="438150" y="1628775"/>
            <a:ext cx="335280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368 тыс.</a:t>
            </a:r>
          </a:p>
        </p:txBody>
      </p:sp>
      <p:sp>
        <p:nvSpPr>
          <p:cNvPr id="11" name="sme-active-label">
            <a:extLst>
              <a:ext uri="{FF2B5EF4-FFF2-40B4-BE49-F238E27FC236}">
                <a16:creationId xmlns:a16="http://schemas.microsoft.com/office/drawing/2014/main" id="{9A7CC6CD-FFB3-40C4-9016-101B2ED3266B}"/>
              </a:ext>
            </a:extLst>
          </p:cNvPr>
          <p:cNvSpPr>
            <a:spLocks noGrp="1"/>
          </p:cNvSpPr>
          <p:nvPr/>
        </p:nvSpPr>
        <p:spPr>
          <a:xfrm>
            <a:off x="457200" y="2209800"/>
            <a:ext cx="3390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действующих субъектов МСБ</a:t>
            </a:r>
          </a:p>
        </p:txBody>
      </p:sp>
      <p:sp>
        <p:nvSpPr>
          <p:cNvPr id="12" name="sme-gdp-share">
            <a:extLst>
              <a:ext uri="{FF2B5EF4-FFF2-40B4-BE49-F238E27FC236}">
                <a16:creationId xmlns:a16="http://schemas.microsoft.com/office/drawing/2014/main" id="{C1774B03-C283-4189-BCDA-A4633EF3CB2C}"/>
              </a:ext>
            </a:extLst>
          </p:cNvPr>
          <p:cNvSpPr>
            <a:spLocks noGrp="1"/>
          </p:cNvSpPr>
          <p:nvPr/>
        </p:nvSpPr>
        <p:spPr>
          <a:xfrm>
            <a:off x="4105275" y="1714500"/>
            <a:ext cx="1685925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925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52,1%</a:t>
            </a:r>
          </a:p>
        </p:txBody>
      </p:sp>
      <p:sp>
        <p:nvSpPr>
          <p:cNvPr id="13" name="sme-gdp-label">
            <a:extLst>
              <a:ext uri="{FF2B5EF4-FFF2-40B4-BE49-F238E27FC236}">
                <a16:creationId xmlns:a16="http://schemas.microsoft.com/office/drawing/2014/main" id="{040D6D26-B13C-4DE8-9639-0EA6F9AE33A9}"/>
              </a:ext>
            </a:extLst>
          </p:cNvPr>
          <p:cNvSpPr>
            <a:spLocks noGrp="1"/>
          </p:cNvSpPr>
          <p:nvPr/>
        </p:nvSpPr>
        <p:spPr>
          <a:xfrm>
            <a:off x="3981450" y="2209800"/>
            <a:ext cx="1809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доля МСБ в ВРП</a:t>
            </a:r>
          </a:p>
        </p:txBody>
      </p:sp>
      <p:sp>
        <p:nvSpPr>
          <p:cNvPr id="14" name="sme-divider">
            <a:extLst>
              <a:ext uri="{FF2B5EF4-FFF2-40B4-BE49-F238E27FC236}">
                <a16:creationId xmlns:a16="http://schemas.microsoft.com/office/drawing/2014/main" id="{675E5B48-DF97-436A-82E4-3A08A32A51F5}"/>
              </a:ext>
            </a:extLst>
          </p:cNvPr>
          <p:cNvSpPr>
            <a:spLocks noGrp="1"/>
          </p:cNvSpPr>
          <p:nvPr/>
        </p:nvSpPr>
        <p:spPr>
          <a:xfrm>
            <a:off x="438150" y="2562225"/>
            <a:ext cx="5353050" cy="0"/>
          </a:xfrm>
          <a:prstGeom prst="line">
            <a:avLst/>
          </a:prstGeom>
          <a:noFill/>
          <a:ln w="9525">
            <a:solidFill>
              <a:srgbClr val="B7BDC5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sme-support-label">
            <a:extLst>
              <a:ext uri="{FF2B5EF4-FFF2-40B4-BE49-F238E27FC236}">
                <a16:creationId xmlns:a16="http://schemas.microsoft.com/office/drawing/2014/main" id="{976B64AF-B2AC-41EA-9F4D-2FB0CC1810A8}"/>
              </a:ext>
            </a:extLst>
          </p:cNvPr>
          <p:cNvSpPr>
            <a:spLocks noGrp="1"/>
          </p:cNvSpPr>
          <p:nvPr/>
        </p:nvSpPr>
        <p:spPr>
          <a:xfrm>
            <a:off x="438150" y="2724150"/>
            <a:ext cx="5381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ФИНАНСОВАЯ ПОДДЕРЖКА В 2026 ГОДУ</a:t>
            </a:r>
          </a:p>
        </p:txBody>
      </p:sp>
      <p:sp>
        <p:nvSpPr>
          <p:cNvPr id="16" name="sme-support-value">
            <a:extLst>
              <a:ext uri="{FF2B5EF4-FFF2-40B4-BE49-F238E27FC236}">
                <a16:creationId xmlns:a16="http://schemas.microsoft.com/office/drawing/2014/main" id="{725EFCC9-4662-4BBB-8EBC-02F09E1E473A}"/>
              </a:ext>
            </a:extLst>
          </p:cNvPr>
          <p:cNvSpPr>
            <a:spLocks noGrp="1"/>
          </p:cNvSpPr>
          <p:nvPr/>
        </p:nvSpPr>
        <p:spPr>
          <a:xfrm>
            <a:off x="438150" y="3124200"/>
            <a:ext cx="26860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75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41,2</a:t>
            </a:r>
          </a:p>
        </p:txBody>
      </p:sp>
      <p:sp>
        <p:nvSpPr>
          <p:cNvPr id="17" name="sme-support-unit">
            <a:extLst>
              <a:ext uri="{FF2B5EF4-FFF2-40B4-BE49-F238E27FC236}">
                <a16:creationId xmlns:a16="http://schemas.microsoft.com/office/drawing/2014/main" id="{DEC0E32D-DFFF-4E7B-8D27-D1F7DC49029B}"/>
              </a:ext>
            </a:extLst>
          </p:cNvPr>
          <p:cNvSpPr>
            <a:spLocks noGrp="1"/>
          </p:cNvSpPr>
          <p:nvPr/>
        </p:nvSpPr>
        <p:spPr>
          <a:xfrm>
            <a:off x="457200" y="3676650"/>
            <a:ext cx="28670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млрд тг выделено</a:t>
            </a:r>
          </a:p>
        </p:txBody>
      </p:sp>
      <p:sp>
        <p:nvSpPr>
          <p:cNvPr id="18" name="sme-support-projects">
            <a:extLst>
              <a:ext uri="{FF2B5EF4-FFF2-40B4-BE49-F238E27FC236}">
                <a16:creationId xmlns:a16="http://schemas.microsoft.com/office/drawing/2014/main" id="{BB783463-35F8-480E-81E0-E6D82BC8CA8E}"/>
              </a:ext>
            </a:extLst>
          </p:cNvPr>
          <p:cNvSpPr>
            <a:spLocks noGrp="1"/>
          </p:cNvSpPr>
          <p:nvPr/>
        </p:nvSpPr>
        <p:spPr>
          <a:xfrm>
            <a:off x="4019550" y="3124200"/>
            <a:ext cx="17811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337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75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452</a:t>
            </a:r>
          </a:p>
        </p:txBody>
      </p:sp>
      <p:sp>
        <p:nvSpPr>
          <p:cNvPr id="19" name="sme-support-projects-label">
            <a:extLst>
              <a:ext uri="{FF2B5EF4-FFF2-40B4-BE49-F238E27FC236}">
                <a16:creationId xmlns:a16="http://schemas.microsoft.com/office/drawing/2014/main" id="{A31D3F20-B386-4EE6-A3D6-A9FDD98024CF}"/>
              </a:ext>
            </a:extLst>
          </p:cNvPr>
          <p:cNvSpPr>
            <a:spLocks noGrp="1"/>
          </p:cNvSpPr>
          <p:nvPr/>
        </p:nvSpPr>
        <p:spPr>
          <a:xfrm>
            <a:off x="4038600" y="3676650"/>
            <a:ext cx="1752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проекта</a:t>
            </a:r>
          </a:p>
        </p:txBody>
      </p:sp>
      <p:sp>
        <p:nvSpPr>
          <p:cNvPr id="20" name="sme-funding-divider">
            <a:extLst>
              <a:ext uri="{FF2B5EF4-FFF2-40B4-BE49-F238E27FC236}">
                <a16:creationId xmlns:a16="http://schemas.microsoft.com/office/drawing/2014/main" id="{9BEFCCD2-83E9-4EEE-84F4-6313068C3F7E}"/>
              </a:ext>
            </a:extLst>
          </p:cNvPr>
          <p:cNvSpPr>
            <a:spLocks noGrp="1"/>
          </p:cNvSpPr>
          <p:nvPr/>
        </p:nvSpPr>
        <p:spPr>
          <a:xfrm>
            <a:off x="438150" y="4086225"/>
            <a:ext cx="5353050" cy="0"/>
          </a:xfrm>
          <a:prstGeom prst="line">
            <a:avLst/>
          </a:prstGeom>
          <a:noFill/>
          <a:ln w="9525">
            <a:solidFill>
              <a:srgbClr val="B7BDC5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local-budget-label">
            <a:extLst>
              <a:ext uri="{FF2B5EF4-FFF2-40B4-BE49-F238E27FC236}">
                <a16:creationId xmlns:a16="http://schemas.microsoft.com/office/drawing/2014/main" id="{BAEF8AE1-2457-48E8-8F0A-C6E346CC5F42}"/>
              </a:ext>
            </a:extLst>
          </p:cNvPr>
          <p:cNvSpPr>
            <a:spLocks noGrp="1"/>
          </p:cNvSpPr>
          <p:nvPr/>
        </p:nvSpPr>
        <p:spPr>
          <a:xfrm>
            <a:off x="438150" y="4257675"/>
            <a:ext cx="33337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Местный бюджет</a:t>
            </a:r>
          </a:p>
        </p:txBody>
      </p:sp>
      <p:sp>
        <p:nvSpPr>
          <p:cNvPr id="22" name="local-budget">
            <a:extLst>
              <a:ext uri="{FF2B5EF4-FFF2-40B4-BE49-F238E27FC236}">
                <a16:creationId xmlns:a16="http://schemas.microsoft.com/office/drawing/2014/main" id="{62542FFE-AFC2-47C5-AD77-4264C41AE0B5}"/>
              </a:ext>
            </a:extLst>
          </p:cNvPr>
          <p:cNvSpPr>
            <a:spLocks noGrp="1"/>
          </p:cNvSpPr>
          <p:nvPr/>
        </p:nvSpPr>
        <p:spPr>
          <a:xfrm>
            <a:off x="3752850" y="4257675"/>
            <a:ext cx="20383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26 млрд тг</a:t>
            </a:r>
          </a:p>
        </p:txBody>
      </p:sp>
      <p:sp>
        <p:nvSpPr>
          <p:cNvPr id="23" name="national-budget-label">
            <a:extLst>
              <a:ext uri="{FF2B5EF4-FFF2-40B4-BE49-F238E27FC236}">
                <a16:creationId xmlns:a16="http://schemas.microsoft.com/office/drawing/2014/main" id="{A8A028CF-865A-4739-AE5B-CC3F748AEE32}"/>
              </a:ext>
            </a:extLst>
          </p:cNvPr>
          <p:cNvSpPr>
            <a:spLocks noGrp="1"/>
          </p:cNvSpPr>
          <p:nvPr/>
        </p:nvSpPr>
        <p:spPr>
          <a:xfrm>
            <a:off x="438150" y="4629150"/>
            <a:ext cx="33337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Республиканский бюджет</a:t>
            </a:r>
          </a:p>
        </p:txBody>
      </p:sp>
      <p:sp>
        <p:nvSpPr>
          <p:cNvPr id="24" name="national-budget">
            <a:extLst>
              <a:ext uri="{FF2B5EF4-FFF2-40B4-BE49-F238E27FC236}">
                <a16:creationId xmlns:a16="http://schemas.microsoft.com/office/drawing/2014/main" id="{DBF80247-25EC-497A-863D-736DC0AE4783}"/>
              </a:ext>
            </a:extLst>
          </p:cNvPr>
          <p:cNvSpPr>
            <a:spLocks noGrp="1"/>
          </p:cNvSpPr>
          <p:nvPr/>
        </p:nvSpPr>
        <p:spPr>
          <a:xfrm>
            <a:off x="3752850" y="4629150"/>
            <a:ext cx="20383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15,2 млрд тг</a:t>
            </a:r>
          </a:p>
        </p:txBody>
      </p:sp>
      <p:sp>
        <p:nvSpPr>
          <p:cNvPr id="25" name="sme-employed">
            <a:extLst>
              <a:ext uri="{FF2B5EF4-FFF2-40B4-BE49-F238E27FC236}">
                <a16:creationId xmlns:a16="http://schemas.microsoft.com/office/drawing/2014/main" id="{66AF46A3-73FD-4420-ACFF-0134E31D4770}"/>
              </a:ext>
            </a:extLst>
          </p:cNvPr>
          <p:cNvSpPr>
            <a:spLocks noGrp="1"/>
          </p:cNvSpPr>
          <p:nvPr/>
        </p:nvSpPr>
        <p:spPr>
          <a:xfrm>
            <a:off x="438150" y="5248275"/>
            <a:ext cx="5381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1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828,1 тыс. занятых в МСБ</a:t>
            </a:r>
          </a:p>
        </p:txBody>
      </p:sp>
      <p:sp>
        <p:nvSpPr>
          <p:cNvPr id="26" name="sme-employed-period">
            <a:extLst>
              <a:ext uri="{FF2B5EF4-FFF2-40B4-BE49-F238E27FC236}">
                <a16:creationId xmlns:a16="http://schemas.microsoft.com/office/drawing/2014/main" id="{843D0BED-BCAD-4F21-A94C-BE7939CAD754}"/>
              </a:ext>
            </a:extLst>
          </p:cNvPr>
          <p:cNvSpPr>
            <a:spLocks noGrp="1"/>
          </p:cNvSpPr>
          <p:nvPr/>
        </p:nvSpPr>
        <p:spPr>
          <a:xfrm>
            <a:off x="457200" y="5657850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5B64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январь–март 2026 года</a:t>
            </a:r>
          </a:p>
        </p:txBody>
      </p:sp>
      <p:sp>
        <p:nvSpPr>
          <p:cNvPr id="27" name="trade-growth">
            <a:extLst>
              <a:ext uri="{FF2B5EF4-FFF2-40B4-BE49-F238E27FC236}">
                <a16:creationId xmlns:a16="http://schemas.microsoft.com/office/drawing/2014/main" id="{62312CE0-9D48-460E-A3F9-820513229DA4}"/>
              </a:ext>
            </a:extLst>
          </p:cNvPr>
          <p:cNvSpPr>
            <a:spLocks noGrp="1"/>
          </p:cNvSpPr>
          <p:nvPr/>
        </p:nvSpPr>
        <p:spPr>
          <a:xfrm>
            <a:off x="6381750" y="1628775"/>
            <a:ext cx="2714625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36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+8,1%</a:t>
            </a:r>
          </a:p>
        </p:txBody>
      </p:sp>
      <p:sp>
        <p:nvSpPr>
          <p:cNvPr id="28" name="trade-growth-label">
            <a:extLst>
              <a:ext uri="{FF2B5EF4-FFF2-40B4-BE49-F238E27FC236}">
                <a16:creationId xmlns:a16="http://schemas.microsoft.com/office/drawing/2014/main" id="{07ADC367-D8B0-415D-BFD9-6C45A3E05709}"/>
              </a:ext>
            </a:extLst>
          </p:cNvPr>
          <p:cNvSpPr>
            <a:spLocks noGrp="1"/>
          </p:cNvSpPr>
          <p:nvPr/>
        </p:nvSpPr>
        <p:spPr>
          <a:xfrm>
            <a:off x="6400800" y="2209800"/>
            <a:ext cx="279082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рост товарооборота</a:t>
            </a:r>
          </a:p>
        </p:txBody>
      </p:sp>
      <p:sp>
        <p:nvSpPr>
          <p:cNvPr id="29" name="wholesale-growth">
            <a:extLst>
              <a:ext uri="{FF2B5EF4-FFF2-40B4-BE49-F238E27FC236}">
                <a16:creationId xmlns:a16="http://schemas.microsoft.com/office/drawing/2014/main" id="{85E32C54-D146-4468-B020-7CB796C0F9B2}"/>
              </a:ext>
            </a:extLst>
          </p:cNvPr>
          <p:cNvSpPr>
            <a:spLocks noGrp="1"/>
          </p:cNvSpPr>
          <p:nvPr/>
        </p:nvSpPr>
        <p:spPr>
          <a:xfrm>
            <a:off x="9839325" y="1714500"/>
            <a:ext cx="1895475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2925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925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+9,7%</a:t>
            </a:r>
          </a:p>
        </p:txBody>
      </p:sp>
      <p:sp>
        <p:nvSpPr>
          <p:cNvPr id="30" name="wholesale-growth-label">
            <a:extLst>
              <a:ext uri="{FF2B5EF4-FFF2-40B4-BE49-F238E27FC236}">
                <a16:creationId xmlns:a16="http://schemas.microsoft.com/office/drawing/2014/main" id="{4B713712-6F10-4792-B8C6-999CBAC0A58B}"/>
              </a:ext>
            </a:extLst>
          </p:cNvPr>
          <p:cNvSpPr>
            <a:spLocks noGrp="1"/>
          </p:cNvSpPr>
          <p:nvPr/>
        </p:nvSpPr>
        <p:spPr>
          <a:xfrm>
            <a:off x="9496425" y="2209800"/>
            <a:ext cx="223837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рост оптовой торговли</a:t>
            </a:r>
          </a:p>
        </p:txBody>
      </p:sp>
      <p:sp>
        <p:nvSpPr>
          <p:cNvPr id="31" name="trade-divider">
            <a:extLst>
              <a:ext uri="{FF2B5EF4-FFF2-40B4-BE49-F238E27FC236}">
                <a16:creationId xmlns:a16="http://schemas.microsoft.com/office/drawing/2014/main" id="{BBEA22B6-2E43-4145-A9BA-00F78F3FD879}"/>
              </a:ext>
            </a:extLst>
          </p:cNvPr>
          <p:cNvSpPr>
            <a:spLocks noGrp="1"/>
          </p:cNvSpPr>
          <p:nvPr/>
        </p:nvSpPr>
        <p:spPr>
          <a:xfrm>
            <a:off x="6381750" y="2562225"/>
            <a:ext cx="5353050" cy="0"/>
          </a:xfrm>
          <a:prstGeom prst="line">
            <a:avLst/>
          </a:prstGeom>
          <a:noFill/>
          <a:ln w="9525">
            <a:solidFill>
              <a:srgbClr val="B7BDC5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trade-national-share-label">
            <a:extLst>
              <a:ext uri="{FF2B5EF4-FFF2-40B4-BE49-F238E27FC236}">
                <a16:creationId xmlns:a16="http://schemas.microsoft.com/office/drawing/2014/main" id="{E107095C-6B06-4905-B2CF-E14DBD3A10A7}"/>
              </a:ext>
            </a:extLst>
          </p:cNvPr>
          <p:cNvSpPr>
            <a:spLocks noGrp="1"/>
          </p:cNvSpPr>
          <p:nvPr/>
        </p:nvSpPr>
        <p:spPr>
          <a:xfrm>
            <a:off x="6381750" y="2724150"/>
            <a:ext cx="5381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ДОЛЯ АЛМАТЫ В ТОВАРООБОРОТЕ РК</a:t>
            </a:r>
          </a:p>
        </p:txBody>
      </p:sp>
      <p:sp>
        <p:nvSpPr>
          <p:cNvPr id="33" name="wholesale-share">
            <a:extLst>
              <a:ext uri="{FF2B5EF4-FFF2-40B4-BE49-F238E27FC236}">
                <a16:creationId xmlns:a16="http://schemas.microsoft.com/office/drawing/2014/main" id="{A2133CD8-CD39-4E0F-BE2A-308C70961DD1}"/>
              </a:ext>
            </a:extLst>
          </p:cNvPr>
          <p:cNvSpPr>
            <a:spLocks noGrp="1"/>
          </p:cNvSpPr>
          <p:nvPr/>
        </p:nvSpPr>
        <p:spPr>
          <a:xfrm>
            <a:off x="6381750" y="3124200"/>
            <a:ext cx="25336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35,1%</a:t>
            </a:r>
          </a:p>
        </p:txBody>
      </p:sp>
      <p:sp>
        <p:nvSpPr>
          <p:cNvPr id="34" name="wholesale-share-label">
            <a:extLst>
              <a:ext uri="{FF2B5EF4-FFF2-40B4-BE49-F238E27FC236}">
                <a16:creationId xmlns:a16="http://schemas.microsoft.com/office/drawing/2014/main" id="{68A83F2C-8F5E-4531-8C33-86FF0A95D104}"/>
              </a:ext>
            </a:extLst>
          </p:cNvPr>
          <p:cNvSpPr>
            <a:spLocks noGrp="1"/>
          </p:cNvSpPr>
          <p:nvPr/>
        </p:nvSpPr>
        <p:spPr>
          <a:xfrm>
            <a:off x="6400800" y="36195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оптовая торговля</a:t>
            </a:r>
          </a:p>
        </p:txBody>
      </p:sp>
      <p:sp>
        <p:nvSpPr>
          <p:cNvPr id="35" name="retail-share">
            <a:extLst>
              <a:ext uri="{FF2B5EF4-FFF2-40B4-BE49-F238E27FC236}">
                <a16:creationId xmlns:a16="http://schemas.microsoft.com/office/drawing/2014/main" id="{4C3041E6-354B-4EE6-9DA7-7B1C8EFF8D3F}"/>
              </a:ext>
            </a:extLst>
          </p:cNvPr>
          <p:cNvSpPr>
            <a:spLocks noGrp="1"/>
          </p:cNvSpPr>
          <p:nvPr/>
        </p:nvSpPr>
        <p:spPr>
          <a:xfrm>
            <a:off x="9848850" y="3124200"/>
            <a:ext cx="18859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32,8%</a:t>
            </a:r>
          </a:p>
        </p:txBody>
      </p:sp>
      <p:sp>
        <p:nvSpPr>
          <p:cNvPr id="36" name="retail-share-label">
            <a:extLst>
              <a:ext uri="{FF2B5EF4-FFF2-40B4-BE49-F238E27FC236}">
                <a16:creationId xmlns:a16="http://schemas.microsoft.com/office/drawing/2014/main" id="{731507F7-3384-4328-8AA5-CC6D1A51DF08}"/>
              </a:ext>
            </a:extLst>
          </p:cNvPr>
          <p:cNvSpPr>
            <a:spLocks noGrp="1"/>
          </p:cNvSpPr>
          <p:nvPr/>
        </p:nvSpPr>
        <p:spPr>
          <a:xfrm>
            <a:off x="9286875" y="3619500"/>
            <a:ext cx="24479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розничная торговля</a:t>
            </a:r>
          </a:p>
        </p:txBody>
      </p:sp>
      <p:sp>
        <p:nvSpPr>
          <p:cNvPr id="37" name="markets-divider">
            <a:extLst>
              <a:ext uri="{FF2B5EF4-FFF2-40B4-BE49-F238E27FC236}">
                <a16:creationId xmlns:a16="http://schemas.microsoft.com/office/drawing/2014/main" id="{B940545C-B6A3-4DE6-B87B-B37991405D33}"/>
              </a:ext>
            </a:extLst>
          </p:cNvPr>
          <p:cNvSpPr>
            <a:spLocks noGrp="1"/>
          </p:cNvSpPr>
          <p:nvPr/>
        </p:nvSpPr>
        <p:spPr>
          <a:xfrm>
            <a:off x="6381750" y="4086225"/>
            <a:ext cx="5353050" cy="0"/>
          </a:xfrm>
          <a:prstGeom prst="line">
            <a:avLst/>
          </a:prstGeom>
          <a:noFill/>
          <a:ln w="9525">
            <a:solidFill>
              <a:srgbClr val="B7BDC5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8" name="markets-complete">
            <a:extLst>
              <a:ext uri="{FF2B5EF4-FFF2-40B4-BE49-F238E27FC236}">
                <a16:creationId xmlns:a16="http://schemas.microsoft.com/office/drawing/2014/main" id="{66CD38AD-911F-43D5-9E70-2116E773E1CF}"/>
              </a:ext>
            </a:extLst>
          </p:cNvPr>
          <p:cNvSpPr>
            <a:spLocks noGrp="1"/>
          </p:cNvSpPr>
          <p:nvPr/>
        </p:nvSpPr>
        <p:spPr>
          <a:xfrm>
            <a:off x="6381750" y="4257675"/>
            <a:ext cx="29527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8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33 из 51</a:t>
            </a:r>
          </a:p>
        </p:txBody>
      </p:sp>
      <p:sp>
        <p:nvSpPr>
          <p:cNvPr id="39" name="markets-complete-label">
            <a:extLst>
              <a:ext uri="{FF2B5EF4-FFF2-40B4-BE49-F238E27FC236}">
                <a16:creationId xmlns:a16="http://schemas.microsoft.com/office/drawing/2014/main" id="{89113ABD-8144-4209-B90F-443D79FF7B11}"/>
              </a:ext>
            </a:extLst>
          </p:cNvPr>
          <p:cNvSpPr>
            <a:spLocks noGrp="1"/>
          </p:cNvSpPr>
          <p:nvPr/>
        </p:nvSpPr>
        <p:spPr>
          <a:xfrm>
            <a:off x="6400800" y="4772025"/>
            <a:ext cx="3200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рынка модернизировано</a:t>
            </a:r>
          </a:p>
        </p:txBody>
      </p:sp>
      <p:sp>
        <p:nvSpPr>
          <p:cNvPr id="40" name="markets-ongoing">
            <a:extLst>
              <a:ext uri="{FF2B5EF4-FFF2-40B4-BE49-F238E27FC236}">
                <a16:creationId xmlns:a16="http://schemas.microsoft.com/office/drawing/2014/main" id="{83021378-462A-49D1-B415-6992834CD9DA}"/>
              </a:ext>
            </a:extLst>
          </p:cNvPr>
          <p:cNvSpPr>
            <a:spLocks noGrp="1"/>
          </p:cNvSpPr>
          <p:nvPr/>
        </p:nvSpPr>
        <p:spPr>
          <a:xfrm>
            <a:off x="10287000" y="4257675"/>
            <a:ext cx="14478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</a:t>
            </a:r>
          </a:p>
        </p:txBody>
      </p:sp>
      <p:sp>
        <p:nvSpPr>
          <p:cNvPr id="41" name="markets-ongoing-label">
            <a:extLst>
              <a:ext uri="{FF2B5EF4-FFF2-40B4-BE49-F238E27FC236}">
                <a16:creationId xmlns:a16="http://schemas.microsoft.com/office/drawing/2014/main" id="{12E94A54-272D-4B4B-B6E5-CBFD1C398DF4}"/>
              </a:ext>
            </a:extLst>
          </p:cNvPr>
          <p:cNvSpPr>
            <a:spLocks noGrp="1"/>
          </p:cNvSpPr>
          <p:nvPr/>
        </p:nvSpPr>
        <p:spPr>
          <a:xfrm>
            <a:off x="10020300" y="4772025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работе</a:t>
            </a:r>
          </a:p>
        </p:txBody>
      </p:sp>
      <p:sp>
        <p:nvSpPr>
          <p:cNvPr id="42" name="gastro-streets">
            <a:extLst>
              <a:ext uri="{FF2B5EF4-FFF2-40B4-BE49-F238E27FC236}">
                <a16:creationId xmlns:a16="http://schemas.microsoft.com/office/drawing/2014/main" id="{7F7E8E21-1554-4840-8AB3-F1CB3E8DFD78}"/>
              </a:ext>
            </a:extLst>
          </p:cNvPr>
          <p:cNvSpPr>
            <a:spLocks noGrp="1"/>
          </p:cNvSpPr>
          <p:nvPr/>
        </p:nvSpPr>
        <p:spPr>
          <a:xfrm>
            <a:off x="6381750" y="5314950"/>
            <a:ext cx="53911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Проекты гастроулиц</a:t>
            </a:r>
          </a:p>
          <a:p>
            <a:pPr algn="l">
              <a:defRPr sz="16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совместно с АО «СПК «Алматы»</a:t>
            </a:r>
          </a:p>
        </p:txBody>
      </p:sp>
      <p:sp>
        <p:nvSpPr>
          <p:cNvPr id="43" name="plan-frame">
            <a:extLst>
              <a:ext uri="{FF2B5EF4-FFF2-40B4-BE49-F238E27FC236}">
                <a16:creationId xmlns:a16="http://schemas.microsoft.com/office/drawing/2014/main" id="{48B4B34D-6755-4ABA-8FF1-995872E3C6BB}"/>
              </a:ext>
            </a:extLst>
          </p:cNvPr>
          <p:cNvSpPr>
            <a:spLocks noGrp="1"/>
          </p:cNvSpPr>
          <p:nvPr/>
        </p:nvSpPr>
        <p:spPr>
          <a:xfrm>
            <a:off x="285750" y="6038850"/>
            <a:ext cx="11620500" cy="552450"/>
          </a:xfrm>
          <a:prstGeom prst="rect">
            <a:avLst/>
          </a:prstGeom>
          <a:noFill/>
          <a:ln w="13335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4" name="market-deadline">
            <a:extLst>
              <a:ext uri="{FF2B5EF4-FFF2-40B4-BE49-F238E27FC236}">
                <a16:creationId xmlns:a16="http://schemas.microsoft.com/office/drawing/2014/main" id="{37A8A43A-6413-4303-AF0E-1F61FBF7ADCF}"/>
              </a:ext>
            </a:extLst>
          </p:cNvPr>
          <p:cNvSpPr>
            <a:spLocks noGrp="1"/>
          </p:cNvSpPr>
          <p:nvPr/>
        </p:nvSpPr>
        <p:spPr>
          <a:xfrm>
            <a:off x="457200" y="6172200"/>
            <a:ext cx="112966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ctr">
              <a:defRPr sz="18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Завершение модернизации оставшихся 18 рынков: 2026–2027 годы</a:t>
            </a:r>
          </a:p>
        </p:txBody>
      </p:sp>
    </p:spTree>
    <p:extLst>
      <p:ext uri="{BB962C8B-B14F-4D97-AF65-F5344CB8AC3E}">
        <p14:creationId xmlns:p14="http://schemas.microsoft.com/office/powerpoint/2010/main" val="1230427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0AD3E48C-CD2C-44CB-800D-583EF31FC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8125" y="95250"/>
            <a:ext cx="685800" cy="685800"/>
          </a:xfrm>
          <a:prstGeom prst="rect">
            <a:avLst/>
          </a:prstGeom>
        </p:spPr>
      </p:pic>
      <p:sp>
        <p:nvSpPr>
          <p:cNvPr id="2" name="slide-title">
            <a:extLst>
              <a:ext uri="{FF2B5EF4-FFF2-40B4-BE49-F238E27FC236}">
                <a16:creationId xmlns:a16="http://schemas.microsoft.com/office/drawing/2014/main" id="{F89B99B5-8D1F-4AF6-8C17-950813CDA31E}"/>
              </a:ext>
            </a:extLst>
          </p:cNvPr>
          <p:cNvSpPr>
            <a:spLocks noGrp="1"/>
          </p:cNvSpPr>
          <p:nvPr/>
        </p:nvSpPr>
        <p:spPr>
          <a:xfrm>
            <a:off x="1095375" y="180975"/>
            <a:ext cx="106680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4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ЦЕНЫ, АПК, ВЕТЕРИНАРИЯ И ГОСУСЛУГИ</a:t>
            </a:r>
          </a:p>
        </p:txBody>
      </p:sp>
      <p:sp>
        <p:nvSpPr>
          <p:cNvPr id="3" name="report-period">
            <a:extLst>
              <a:ext uri="{FF2B5EF4-FFF2-40B4-BE49-F238E27FC236}">
                <a16:creationId xmlns:a16="http://schemas.microsoft.com/office/drawing/2014/main" id="{9BAD60A8-F378-4B26-8416-6F27C73F290C}"/>
              </a:ext>
            </a:extLst>
          </p:cNvPr>
          <p:cNvSpPr>
            <a:spLocks noGrp="1"/>
          </p:cNvSpPr>
          <p:nvPr/>
        </p:nvSpPr>
        <p:spPr>
          <a:xfrm>
            <a:off x="1114425" y="619125"/>
            <a:ext cx="9620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275" b="0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Итоги УПиИ г. Алматы за 9 месяцев 2026 года</a:t>
            </a:r>
          </a:p>
        </p:txBody>
      </p:sp>
      <p:sp>
        <p:nvSpPr>
          <p:cNvPr id="4" name="header-rule">
            <a:extLst>
              <a:ext uri="{FF2B5EF4-FFF2-40B4-BE49-F238E27FC236}">
                <a16:creationId xmlns:a16="http://schemas.microsoft.com/office/drawing/2014/main" id="{7FAF3372-E453-417E-8DE3-352E2103A745}"/>
              </a:ext>
            </a:extLst>
          </p:cNvPr>
          <p:cNvSpPr>
            <a:spLocks noGrp="1"/>
          </p:cNvSpPr>
          <p:nvPr/>
        </p:nvSpPr>
        <p:spPr>
          <a:xfrm>
            <a:off x="228600" y="942975"/>
            <a:ext cx="11734800" cy="0"/>
          </a:xfrm>
          <a:prstGeom prst="line">
            <a:avLst/>
          </a:prstGeom>
          <a:noFill/>
          <a:ln w="14288">
            <a:solidFill>
              <a:srgbClr val="121212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lide-number">
            <a:extLst>
              <a:ext uri="{FF2B5EF4-FFF2-40B4-BE49-F238E27FC236}">
                <a16:creationId xmlns:a16="http://schemas.microsoft.com/office/drawing/2014/main" id="{30991725-B85C-4DC7-A7FC-D1DF8CB61D8C}"/>
              </a:ext>
            </a:extLst>
          </p:cNvPr>
          <p:cNvSpPr>
            <a:spLocks noGrp="1"/>
          </p:cNvSpPr>
          <p:nvPr/>
        </p:nvSpPr>
        <p:spPr>
          <a:xfrm>
            <a:off x="11287125" y="6638925"/>
            <a:ext cx="6096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975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5B64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 / 3</a:t>
            </a:r>
          </a:p>
        </p:txBody>
      </p:sp>
      <p:sp>
        <p:nvSpPr>
          <p:cNvPr id="6" name="food-security-title-frame">
            <a:extLst>
              <a:ext uri="{FF2B5EF4-FFF2-40B4-BE49-F238E27FC236}">
                <a16:creationId xmlns:a16="http://schemas.microsoft.com/office/drawing/2014/main" id="{FA669EE5-77AF-4016-9968-C796EB3A6FAE}"/>
              </a:ext>
            </a:extLst>
          </p:cNvPr>
          <p:cNvSpPr>
            <a:spLocks noGrp="1"/>
          </p:cNvSpPr>
          <p:nvPr/>
        </p:nvSpPr>
        <p:spPr>
          <a:xfrm>
            <a:off x="304800" y="1123950"/>
            <a:ext cx="5638800" cy="342900"/>
          </a:xfrm>
          <a:prstGeom prst="rect">
            <a:avLst/>
          </a:prstGeom>
          <a:solidFill>
            <a:srgbClr val="FFE0C4"/>
          </a:solidFill>
          <a:ln w="11430">
            <a:solidFill>
              <a:srgbClr val="EC672C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food-security-title">
            <a:extLst>
              <a:ext uri="{FF2B5EF4-FFF2-40B4-BE49-F238E27FC236}">
                <a16:creationId xmlns:a16="http://schemas.microsoft.com/office/drawing/2014/main" id="{67CF8DAD-4F3F-490C-9FF4-2D3DE73B6475}"/>
              </a:ext>
            </a:extLst>
          </p:cNvPr>
          <p:cNvSpPr>
            <a:spLocks noGrp="1"/>
          </p:cNvSpPr>
          <p:nvPr/>
        </p:nvSpPr>
        <p:spPr>
          <a:xfrm>
            <a:off x="419100" y="1171575"/>
            <a:ext cx="5410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СТАБИЛИЗАЦИЯ ЦЕН И АПК</a:t>
            </a:r>
          </a:p>
        </p:txBody>
      </p:sp>
      <p:sp>
        <p:nvSpPr>
          <p:cNvPr id="8" name="veterinary-title-frame">
            <a:extLst>
              <a:ext uri="{FF2B5EF4-FFF2-40B4-BE49-F238E27FC236}">
                <a16:creationId xmlns:a16="http://schemas.microsoft.com/office/drawing/2014/main" id="{9EF6E471-0A39-4C86-9604-9F2DFA01FA41}"/>
              </a:ext>
            </a:extLst>
          </p:cNvPr>
          <p:cNvSpPr>
            <a:spLocks noGrp="1"/>
          </p:cNvSpPr>
          <p:nvPr/>
        </p:nvSpPr>
        <p:spPr>
          <a:xfrm>
            <a:off x="6248400" y="1123950"/>
            <a:ext cx="5638800" cy="342900"/>
          </a:xfrm>
          <a:prstGeom prst="rect">
            <a:avLst/>
          </a:prstGeom>
          <a:solidFill>
            <a:srgbClr val="FFE0C4"/>
          </a:solidFill>
          <a:ln w="11430">
            <a:solidFill>
              <a:srgbClr val="EC672C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veterinary-title">
            <a:extLst>
              <a:ext uri="{FF2B5EF4-FFF2-40B4-BE49-F238E27FC236}">
                <a16:creationId xmlns:a16="http://schemas.microsoft.com/office/drawing/2014/main" id="{40C780A2-0362-4568-979B-C97CA09A79C0}"/>
              </a:ext>
            </a:extLst>
          </p:cNvPr>
          <p:cNvSpPr>
            <a:spLocks noGrp="1"/>
          </p:cNvSpPr>
          <p:nvPr/>
        </p:nvSpPr>
        <p:spPr>
          <a:xfrm>
            <a:off x="6362700" y="1171575"/>
            <a:ext cx="5410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ctr">
              <a:defRPr sz="172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ВЕТЕРИНАРИЯ</a:t>
            </a:r>
          </a:p>
        </p:txBody>
      </p:sp>
      <p:sp>
        <p:nvSpPr>
          <p:cNvPr id="10" name="food-loans">
            <a:extLst>
              <a:ext uri="{FF2B5EF4-FFF2-40B4-BE49-F238E27FC236}">
                <a16:creationId xmlns:a16="http://schemas.microsoft.com/office/drawing/2014/main" id="{7BD38A0F-49C8-45F7-82CC-2BD8ADB6DFD8}"/>
              </a:ext>
            </a:extLst>
          </p:cNvPr>
          <p:cNvSpPr>
            <a:spLocks noGrp="1"/>
          </p:cNvSpPr>
          <p:nvPr/>
        </p:nvSpPr>
        <p:spPr>
          <a:xfrm>
            <a:off x="438150" y="1600200"/>
            <a:ext cx="26003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10,7</a:t>
            </a:r>
          </a:p>
        </p:txBody>
      </p:sp>
      <p:sp>
        <p:nvSpPr>
          <p:cNvPr id="11" name="food-loans-label">
            <a:extLst>
              <a:ext uri="{FF2B5EF4-FFF2-40B4-BE49-F238E27FC236}">
                <a16:creationId xmlns:a16="http://schemas.microsoft.com/office/drawing/2014/main" id="{A648FDA6-C5FC-43DE-85FB-4DD44A167143}"/>
              </a:ext>
            </a:extLst>
          </p:cNvPr>
          <p:cNvSpPr>
            <a:spLocks noGrp="1"/>
          </p:cNvSpPr>
          <p:nvPr/>
        </p:nvSpPr>
        <p:spPr>
          <a:xfrm>
            <a:off x="457200" y="2162175"/>
            <a:ext cx="3286125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млрд тг займов</a:t>
            </a:r>
          </a:p>
          <a:p>
            <a: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одобрено для сдерживания цен</a:t>
            </a:r>
          </a:p>
        </p:txBody>
      </p:sp>
      <p:sp>
        <p:nvSpPr>
          <p:cNvPr id="12" name="early-vegetables">
            <a:extLst>
              <a:ext uri="{FF2B5EF4-FFF2-40B4-BE49-F238E27FC236}">
                <a16:creationId xmlns:a16="http://schemas.microsoft.com/office/drawing/2014/main" id="{182EC2F6-3409-4DAA-A80A-D558652FD753}"/>
              </a:ext>
            </a:extLst>
          </p:cNvPr>
          <p:cNvSpPr>
            <a:spLocks noGrp="1"/>
          </p:cNvSpPr>
          <p:nvPr/>
        </p:nvSpPr>
        <p:spPr>
          <a:xfrm>
            <a:off x="3943350" y="1657350"/>
            <a:ext cx="18669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1,8 тыс.</a:t>
            </a:r>
          </a:p>
        </p:txBody>
      </p:sp>
      <p:sp>
        <p:nvSpPr>
          <p:cNvPr id="13" name="early-vegetables-label">
            <a:extLst>
              <a:ext uri="{FF2B5EF4-FFF2-40B4-BE49-F238E27FC236}">
                <a16:creationId xmlns:a16="http://schemas.microsoft.com/office/drawing/2014/main" id="{5E1A4105-89C4-4016-B6F2-A5F530758E69}"/>
              </a:ext>
            </a:extLst>
          </p:cNvPr>
          <p:cNvSpPr>
            <a:spLocks noGrp="1"/>
          </p:cNvSpPr>
          <p:nvPr/>
        </p:nvSpPr>
        <p:spPr>
          <a:xfrm>
            <a:off x="3714750" y="2162175"/>
            <a:ext cx="20955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тонн ранних овощей</a:t>
            </a:r>
          </a:p>
          <a:p>
            <a: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 Узбекистана</a:t>
            </a:r>
          </a:p>
        </p:txBody>
      </p:sp>
      <p:sp>
        <p:nvSpPr>
          <p:cNvPr id="14" name="food-divider">
            <a:extLst>
              <a:ext uri="{FF2B5EF4-FFF2-40B4-BE49-F238E27FC236}">
                <a16:creationId xmlns:a16="http://schemas.microsoft.com/office/drawing/2014/main" id="{3D89E20C-F224-4184-A9E4-0047400FAD97}"/>
              </a:ext>
            </a:extLst>
          </p:cNvPr>
          <p:cNvSpPr>
            <a:spLocks noGrp="1"/>
          </p:cNvSpPr>
          <p:nvPr/>
        </p:nvSpPr>
        <p:spPr>
          <a:xfrm>
            <a:off x="438150" y="2762250"/>
            <a:ext cx="5353050" cy="0"/>
          </a:xfrm>
          <a:prstGeom prst="line">
            <a:avLst/>
          </a:prstGeom>
          <a:noFill/>
          <a:ln w="9525">
            <a:solidFill>
              <a:srgbClr val="B7BDC5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fairs">
            <a:extLst>
              <a:ext uri="{FF2B5EF4-FFF2-40B4-BE49-F238E27FC236}">
                <a16:creationId xmlns:a16="http://schemas.microsoft.com/office/drawing/2014/main" id="{B3468C11-982F-4419-B961-B6AA7F37252C}"/>
              </a:ext>
            </a:extLst>
          </p:cNvPr>
          <p:cNvSpPr>
            <a:spLocks noGrp="1"/>
          </p:cNvSpPr>
          <p:nvPr/>
        </p:nvSpPr>
        <p:spPr>
          <a:xfrm>
            <a:off x="438150" y="2924175"/>
            <a:ext cx="5372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Более 500 ярмарок в 6 районах</a:t>
            </a:r>
          </a:p>
        </p:txBody>
      </p:sp>
      <p:sp>
        <p:nvSpPr>
          <p:cNvPr id="16" name="fairs-results">
            <a:extLst>
              <a:ext uri="{FF2B5EF4-FFF2-40B4-BE49-F238E27FC236}">
                <a16:creationId xmlns:a16="http://schemas.microsoft.com/office/drawing/2014/main" id="{93E42488-D698-44F6-97AF-9F786B53BCA2}"/>
              </a:ext>
            </a:extLst>
          </p:cNvPr>
          <p:cNvSpPr>
            <a:spLocks noGrp="1"/>
          </p:cNvSpPr>
          <p:nvPr/>
        </p:nvSpPr>
        <p:spPr>
          <a:xfrm>
            <a:off x="438150" y="3276600"/>
            <a:ext cx="5372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Свыше 70 тыс. тонн продукции</a:t>
            </a:r>
          </a:p>
          <a:p>
            <a:pPr algn="l">
              <a:defRPr sz="150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Цены на 10–15% ниже среднегородских</a:t>
            </a:r>
          </a:p>
        </p:txBody>
      </p:sp>
      <p:sp>
        <p:nvSpPr>
          <p:cNvPr id="17" name="markup">
            <a:extLst>
              <a:ext uri="{FF2B5EF4-FFF2-40B4-BE49-F238E27FC236}">
                <a16:creationId xmlns:a16="http://schemas.microsoft.com/office/drawing/2014/main" id="{FC739F68-C714-42E5-852C-71D5B26B3995}"/>
              </a:ext>
            </a:extLst>
          </p:cNvPr>
          <p:cNvSpPr>
            <a:spLocks noGrp="1"/>
          </p:cNvSpPr>
          <p:nvPr/>
        </p:nvSpPr>
        <p:spPr>
          <a:xfrm>
            <a:off x="438150" y="3886200"/>
            <a:ext cx="5381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650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602 факта превышения 15%-ной надбавки</a:t>
            </a:r>
          </a:p>
        </p:txBody>
      </p:sp>
      <p:sp>
        <p:nvSpPr>
          <p:cNvPr id="18" name="intermediaries">
            <a:extLst>
              <a:ext uri="{FF2B5EF4-FFF2-40B4-BE49-F238E27FC236}">
                <a16:creationId xmlns:a16="http://schemas.microsoft.com/office/drawing/2014/main" id="{2CBCD359-A79D-4296-9710-637198F1ACD1}"/>
              </a:ext>
            </a:extLst>
          </p:cNvPr>
          <p:cNvSpPr>
            <a:spLocks noGrp="1"/>
          </p:cNvSpPr>
          <p:nvPr/>
        </p:nvSpPr>
        <p:spPr>
          <a:xfrm>
            <a:off x="438150" y="4219575"/>
            <a:ext cx="5381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 неэффективных посредников исключено</a:t>
            </a:r>
          </a:p>
        </p:txBody>
      </p:sp>
      <p:sp>
        <p:nvSpPr>
          <p:cNvPr id="19" name="apk-support">
            <a:extLst>
              <a:ext uri="{FF2B5EF4-FFF2-40B4-BE49-F238E27FC236}">
                <a16:creationId xmlns:a16="http://schemas.microsoft.com/office/drawing/2014/main" id="{D02201AD-4E9B-4C12-8C80-099CDC90EDDC}"/>
              </a:ext>
            </a:extLst>
          </p:cNvPr>
          <p:cNvSpPr>
            <a:spLocks noGrp="1"/>
          </p:cNvSpPr>
          <p:nvPr/>
        </p:nvSpPr>
        <p:spPr>
          <a:xfrm>
            <a:off x="438150" y="4591050"/>
            <a:ext cx="54006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5B64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АПК: субсидии ставок, инвестзатрат и глубокой</a:t>
            </a:r>
          </a:p>
          <a:p>
            <a:pPr algn="l">
              <a:defRPr sz="135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5B64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переработки. По удобрениям одобренных заявок нет</a:t>
            </a:r>
          </a:p>
        </p:txBody>
      </p:sp>
      <p:sp>
        <p:nvSpPr>
          <p:cNvPr id="20" name="animals-caught">
            <a:extLst>
              <a:ext uri="{FF2B5EF4-FFF2-40B4-BE49-F238E27FC236}">
                <a16:creationId xmlns:a16="http://schemas.microsoft.com/office/drawing/2014/main" id="{88D27EE8-520C-4E63-B4E6-C7034322D8D9}"/>
              </a:ext>
            </a:extLst>
          </p:cNvPr>
          <p:cNvSpPr>
            <a:spLocks noGrp="1"/>
          </p:cNvSpPr>
          <p:nvPr/>
        </p:nvSpPr>
        <p:spPr>
          <a:xfrm>
            <a:off x="6381750" y="1600200"/>
            <a:ext cx="28194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33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8 776</a:t>
            </a:r>
          </a:p>
        </p:txBody>
      </p:sp>
      <p:sp>
        <p:nvSpPr>
          <p:cNvPr id="21" name="animals-caught-label">
            <a:extLst>
              <a:ext uri="{FF2B5EF4-FFF2-40B4-BE49-F238E27FC236}">
                <a16:creationId xmlns:a16="http://schemas.microsoft.com/office/drawing/2014/main" id="{41976ED2-002A-4EA1-B065-24971A4E9D8C}"/>
              </a:ext>
            </a:extLst>
          </p:cNvPr>
          <p:cNvSpPr>
            <a:spLocks noGrp="1"/>
          </p:cNvSpPr>
          <p:nvPr/>
        </p:nvSpPr>
        <p:spPr>
          <a:xfrm>
            <a:off x="6400800" y="2162175"/>
            <a:ext cx="29908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отловленных животных</a:t>
            </a:r>
          </a:p>
          <a:p>
            <a:pPr algn="l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8 470 собак и 306 кошек</a:t>
            </a:r>
          </a:p>
        </p:txBody>
      </p:sp>
      <p:sp>
        <p:nvSpPr>
          <p:cNvPr id="22" name="emergency-care">
            <a:extLst>
              <a:ext uri="{FF2B5EF4-FFF2-40B4-BE49-F238E27FC236}">
                <a16:creationId xmlns:a16="http://schemas.microsoft.com/office/drawing/2014/main" id="{8534943D-8BCF-4BEA-A72D-02EB61808A75}"/>
              </a:ext>
            </a:extLst>
          </p:cNvPr>
          <p:cNvSpPr>
            <a:spLocks noGrp="1"/>
          </p:cNvSpPr>
          <p:nvPr/>
        </p:nvSpPr>
        <p:spPr>
          <a:xfrm>
            <a:off x="10191750" y="1657350"/>
            <a:ext cx="15430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285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447</a:t>
            </a:r>
          </a:p>
        </p:txBody>
      </p:sp>
      <p:sp>
        <p:nvSpPr>
          <p:cNvPr id="23" name="emergency-care-label">
            <a:extLst>
              <a:ext uri="{FF2B5EF4-FFF2-40B4-BE49-F238E27FC236}">
                <a16:creationId xmlns:a16="http://schemas.microsoft.com/office/drawing/2014/main" id="{8386FDFE-50B6-4069-B2AA-E04CE9F5BFBF}"/>
              </a:ext>
            </a:extLst>
          </p:cNvPr>
          <p:cNvSpPr>
            <a:spLocks noGrp="1"/>
          </p:cNvSpPr>
          <p:nvPr/>
        </p:nvSpPr>
        <p:spPr>
          <a:xfrm>
            <a:off x="9525000" y="2162175"/>
            <a:ext cx="22098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животным оказали</a:t>
            </a:r>
          </a:p>
          <a:p>
            <a:pPr algn="r">
              <a:defRPr sz="142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экстренную помощь</a:t>
            </a:r>
          </a:p>
        </p:txBody>
      </p:sp>
      <p:sp>
        <p:nvSpPr>
          <p:cNvPr id="24" name="vet-divider">
            <a:extLst>
              <a:ext uri="{FF2B5EF4-FFF2-40B4-BE49-F238E27FC236}">
                <a16:creationId xmlns:a16="http://schemas.microsoft.com/office/drawing/2014/main" id="{80AB3FFE-5FCB-47D2-9B64-419AA51C0599}"/>
              </a:ext>
            </a:extLst>
          </p:cNvPr>
          <p:cNvSpPr>
            <a:spLocks noGrp="1"/>
          </p:cNvSpPr>
          <p:nvPr/>
        </p:nvSpPr>
        <p:spPr>
          <a:xfrm>
            <a:off x="6381750" y="2762250"/>
            <a:ext cx="5353050" cy="0"/>
          </a:xfrm>
          <a:prstGeom prst="line">
            <a:avLst/>
          </a:prstGeom>
          <a:noFill/>
          <a:ln w="9525">
            <a:solidFill>
              <a:srgbClr val="B7BDC5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farm-animals">
            <a:extLst>
              <a:ext uri="{FF2B5EF4-FFF2-40B4-BE49-F238E27FC236}">
                <a16:creationId xmlns:a16="http://schemas.microsoft.com/office/drawing/2014/main" id="{93BDF3C5-367C-400E-B575-7A2EADAEB234}"/>
              </a:ext>
            </a:extLst>
          </p:cNvPr>
          <p:cNvSpPr>
            <a:spLocks noGrp="1"/>
          </p:cNvSpPr>
          <p:nvPr/>
        </p:nvSpPr>
        <p:spPr>
          <a:xfrm>
            <a:off x="6381750" y="2924175"/>
            <a:ext cx="5391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875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5 878 сельхозживотных на учёте</a:t>
            </a:r>
          </a:p>
        </p:txBody>
      </p:sp>
      <p:sp>
        <p:nvSpPr>
          <p:cNvPr id="26" name="vet-health">
            <a:extLst>
              <a:ext uri="{FF2B5EF4-FFF2-40B4-BE49-F238E27FC236}">
                <a16:creationId xmlns:a16="http://schemas.microsoft.com/office/drawing/2014/main" id="{00147330-2CA8-4B51-A184-B5783A6CAE42}"/>
              </a:ext>
            </a:extLst>
          </p:cNvPr>
          <p:cNvSpPr>
            <a:spLocks noGrp="1"/>
          </p:cNvSpPr>
          <p:nvPr/>
        </p:nvSpPr>
        <p:spPr>
          <a:xfrm>
            <a:off x="6381750" y="3324225"/>
            <a:ext cx="53911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 положительных реакций на бруцеллёз</a:t>
            </a:r>
          </a:p>
          <a:p>
            <a:pPr algn="l">
              <a:defRPr sz="1575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 случая бешенства собак</a:t>
            </a:r>
          </a:p>
        </p:txBody>
      </p:sp>
      <p:sp>
        <p:nvSpPr>
          <p:cNvPr id="27" name="vet-prevention">
            <a:extLst>
              <a:ext uri="{FF2B5EF4-FFF2-40B4-BE49-F238E27FC236}">
                <a16:creationId xmlns:a16="http://schemas.microsoft.com/office/drawing/2014/main" id="{18688B1A-C55B-4618-A842-BEC138A17A6D}"/>
              </a:ext>
            </a:extLst>
          </p:cNvPr>
          <p:cNvSpPr>
            <a:spLocks noGrp="1"/>
          </p:cNvSpPr>
          <p:nvPr/>
        </p:nvSpPr>
        <p:spPr>
          <a:xfrm>
            <a:off x="6381750" y="3914775"/>
            <a:ext cx="53911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00" b="0">
                <a:solidFill>
                  <a:srgbClr val="5B64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5B647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Профилактические меры приняты</a:t>
            </a:r>
          </a:p>
        </p:txBody>
      </p:sp>
      <p:sp>
        <p:nvSpPr>
          <p:cNvPr id="28" name="vet-clinic">
            <a:extLst>
              <a:ext uri="{FF2B5EF4-FFF2-40B4-BE49-F238E27FC236}">
                <a16:creationId xmlns:a16="http://schemas.microsoft.com/office/drawing/2014/main" id="{47CAD735-A685-4FCC-BFF9-7F4AEF8EB0B8}"/>
              </a:ext>
            </a:extLst>
          </p:cNvPr>
          <p:cNvSpPr>
            <a:spLocks noGrp="1"/>
          </p:cNvSpPr>
          <p:nvPr/>
        </p:nvSpPr>
        <p:spPr>
          <a:xfrm>
            <a:off x="6381750" y="4400550"/>
            <a:ext cx="53911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Капремонт ветеринарной клиники завершён</a:t>
            </a:r>
          </a:p>
          <a:p>
            <a:pPr algn="l">
              <a:defRPr sz="1575" b="1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Специализированное оборудование приобретено</a:t>
            </a:r>
          </a:p>
        </p:txBody>
      </p:sp>
      <p:sp>
        <p:nvSpPr>
          <p:cNvPr id="29" name="resources-frame">
            <a:extLst>
              <a:ext uri="{FF2B5EF4-FFF2-40B4-BE49-F238E27FC236}">
                <a16:creationId xmlns:a16="http://schemas.microsoft.com/office/drawing/2014/main" id="{DF17D1DA-FCA9-4BF2-B4F6-A4959069101C}"/>
              </a:ext>
            </a:extLst>
          </p:cNvPr>
          <p:cNvSpPr>
            <a:spLocks noGrp="1"/>
          </p:cNvSpPr>
          <p:nvPr/>
        </p:nvSpPr>
        <p:spPr>
          <a:xfrm>
            <a:off x="285750" y="5238750"/>
            <a:ext cx="11620500" cy="1314450"/>
          </a:xfrm>
          <a:prstGeom prst="rect">
            <a:avLst/>
          </a:prstGeom>
          <a:noFill/>
          <a:ln w="13335">
            <a:solidFill>
              <a:srgbClr val="D00000"/>
            </a:solidFill>
            <a:prstDash val="solid"/>
          </a:ln>
        </p:spPr>
        <p:txBody>
          <a:bodyPr/>
          <a:lstStyle/>
          <a:p>
            <a:endParaRPr lang="ru-KZ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budget-title">
            <a:extLst>
              <a:ext uri="{FF2B5EF4-FFF2-40B4-BE49-F238E27FC236}">
                <a16:creationId xmlns:a16="http://schemas.microsoft.com/office/drawing/2014/main" id="{F66EECBE-5432-4A1E-9005-B194DEA102A6}"/>
              </a:ext>
            </a:extLst>
          </p:cNvPr>
          <p:cNvSpPr>
            <a:spLocks noGrp="1"/>
          </p:cNvSpPr>
          <p:nvPr/>
        </p:nvSpPr>
        <p:spPr>
          <a:xfrm>
            <a:off x="457200" y="5343525"/>
            <a:ext cx="3524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БЮДЖЕТ</a:t>
            </a:r>
          </a:p>
        </p:txBody>
      </p:sp>
      <p:sp>
        <p:nvSpPr>
          <p:cNvPr id="31" name="services-title">
            <a:extLst>
              <a:ext uri="{FF2B5EF4-FFF2-40B4-BE49-F238E27FC236}">
                <a16:creationId xmlns:a16="http://schemas.microsoft.com/office/drawing/2014/main" id="{FCF736E5-74C7-4A2A-97B7-344CEB3ED940}"/>
              </a:ext>
            </a:extLst>
          </p:cNvPr>
          <p:cNvSpPr>
            <a:spLocks noGrp="1"/>
          </p:cNvSpPr>
          <p:nvPr/>
        </p:nvSpPr>
        <p:spPr>
          <a:xfrm>
            <a:off x="4343400" y="5343525"/>
            <a:ext cx="3524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ГОСУСЛУГИ</a:t>
            </a:r>
          </a:p>
        </p:txBody>
      </p:sp>
      <p:sp>
        <p:nvSpPr>
          <p:cNvPr id="32" name="structure-title">
            <a:extLst>
              <a:ext uri="{FF2B5EF4-FFF2-40B4-BE49-F238E27FC236}">
                <a16:creationId xmlns:a16="http://schemas.microsoft.com/office/drawing/2014/main" id="{A822D894-8C18-43C0-AD66-F9F6E8039865}"/>
              </a:ext>
            </a:extLst>
          </p:cNvPr>
          <p:cNvSpPr>
            <a:spLocks noGrp="1"/>
          </p:cNvSpPr>
          <p:nvPr/>
        </p:nvSpPr>
        <p:spPr>
          <a:xfrm>
            <a:off x="8248650" y="5343525"/>
            <a:ext cx="34861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1">
                <a:solidFill>
                  <a:srgbClr val="1021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1021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СТРУКТУРА УПРАВЛЕНИЯ</a:t>
            </a:r>
          </a:p>
        </p:txBody>
      </p:sp>
      <p:sp>
        <p:nvSpPr>
          <p:cNvPr id="33" name="budget-execution">
            <a:extLst>
              <a:ext uri="{FF2B5EF4-FFF2-40B4-BE49-F238E27FC236}">
                <a16:creationId xmlns:a16="http://schemas.microsoft.com/office/drawing/2014/main" id="{7F697F59-2FDE-4F65-9B9D-6C1331E6FE2E}"/>
              </a:ext>
            </a:extLst>
          </p:cNvPr>
          <p:cNvSpPr>
            <a:spLocks noGrp="1"/>
          </p:cNvSpPr>
          <p:nvPr/>
        </p:nvSpPr>
        <p:spPr>
          <a:xfrm>
            <a:off x="438150" y="5600700"/>
            <a:ext cx="35814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0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63 млрд тг</a:t>
            </a:r>
          </a:p>
        </p:txBody>
      </p:sp>
      <p:sp>
        <p:nvSpPr>
          <p:cNvPr id="34" name="budget-execution-detail">
            <a:extLst>
              <a:ext uri="{FF2B5EF4-FFF2-40B4-BE49-F238E27FC236}">
                <a16:creationId xmlns:a16="http://schemas.microsoft.com/office/drawing/2014/main" id="{C2E7E039-FBA9-4F42-A2CD-6EA25F38D0F0}"/>
              </a:ext>
            </a:extLst>
          </p:cNvPr>
          <p:cNvSpPr>
            <a:spLocks noGrp="1"/>
          </p:cNvSpPr>
          <p:nvPr/>
        </p:nvSpPr>
        <p:spPr>
          <a:xfrm>
            <a:off x="457200" y="6076950"/>
            <a:ext cx="3581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Освоение 95,6%</a:t>
            </a:r>
          </a:p>
          <a:p>
            <a: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Годовой план: 65,9 млрд тг</a:t>
            </a:r>
          </a:p>
        </p:txBody>
      </p:sp>
      <p:sp>
        <p:nvSpPr>
          <p:cNvPr id="35" name="services-provided">
            <a:extLst>
              <a:ext uri="{FF2B5EF4-FFF2-40B4-BE49-F238E27FC236}">
                <a16:creationId xmlns:a16="http://schemas.microsoft.com/office/drawing/2014/main" id="{027DEC84-9F63-426E-BBF1-77D1B1423CBE}"/>
              </a:ext>
            </a:extLst>
          </p:cNvPr>
          <p:cNvSpPr>
            <a:spLocks noGrp="1"/>
          </p:cNvSpPr>
          <p:nvPr/>
        </p:nvSpPr>
        <p:spPr>
          <a:xfrm>
            <a:off x="4324350" y="5600700"/>
            <a:ext cx="3619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0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более 11 тыс.</a:t>
            </a:r>
          </a:p>
        </p:txBody>
      </p:sp>
      <p:sp>
        <p:nvSpPr>
          <p:cNvPr id="36" name="services-provided-detail">
            <a:extLst>
              <a:ext uri="{FF2B5EF4-FFF2-40B4-BE49-F238E27FC236}">
                <a16:creationId xmlns:a16="http://schemas.microsoft.com/office/drawing/2014/main" id="{61724B0C-A0CE-4ED2-8D08-ED62D9EDCEE9}"/>
              </a:ext>
            </a:extLst>
          </p:cNvPr>
          <p:cNvSpPr>
            <a:spLocks noGrp="1"/>
          </p:cNvSpPr>
          <p:nvPr/>
        </p:nvSpPr>
        <p:spPr>
          <a:xfrm>
            <a:off x="4343400" y="6076950"/>
            <a:ext cx="3581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услуг за отчётный период</a:t>
            </a:r>
          </a:p>
          <a:p>
            <a: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28 видов госуслуг</a:t>
            </a:r>
          </a:p>
        </p:txBody>
      </p:sp>
      <p:sp>
        <p:nvSpPr>
          <p:cNvPr id="37" name="departments">
            <a:extLst>
              <a:ext uri="{FF2B5EF4-FFF2-40B4-BE49-F238E27FC236}">
                <a16:creationId xmlns:a16="http://schemas.microsoft.com/office/drawing/2014/main" id="{A3E063D0-8BDA-4439-BFAA-E54DAEFE998C}"/>
              </a:ext>
            </a:extLst>
          </p:cNvPr>
          <p:cNvSpPr>
            <a:spLocks noGrp="1"/>
          </p:cNvSpPr>
          <p:nvPr/>
        </p:nvSpPr>
        <p:spPr>
          <a:xfrm>
            <a:off x="8229600" y="5600700"/>
            <a:ext cx="350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2700" b="1">
                <a:solidFill>
                  <a:srgbClr val="D0000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00" b="1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отделов</a:t>
            </a:r>
          </a:p>
        </p:txBody>
      </p:sp>
      <p:sp>
        <p:nvSpPr>
          <p:cNvPr id="38" name="departments-detail">
            <a:extLst>
              <a:ext uri="{FF2B5EF4-FFF2-40B4-BE49-F238E27FC236}">
                <a16:creationId xmlns:a16="http://schemas.microsoft.com/office/drawing/2014/main" id="{B59B7F76-5465-402C-9344-934E867BEBFC}"/>
              </a:ext>
            </a:extLst>
          </p:cNvPr>
          <p:cNvSpPr>
            <a:spLocks noGrp="1"/>
          </p:cNvSpPr>
          <p:nvPr/>
        </p:nvSpPr>
        <p:spPr>
          <a:xfrm>
            <a:off x="8248650" y="6076950"/>
            <a:ext cx="35052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>
            <a: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45 штатных единиц</a:t>
            </a:r>
          </a:p>
          <a:p>
            <a:pPr algn="l">
              <a:defRPr sz="1350" b="0">
                <a:solidFill>
                  <a:srgbClr val="12121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2121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60 функций</a:t>
            </a:r>
          </a:p>
        </p:txBody>
      </p:sp>
    </p:spTree>
    <p:extLst>
      <p:ext uri="{BB962C8B-B14F-4D97-AF65-F5344CB8AC3E}">
        <p14:creationId xmlns:p14="http://schemas.microsoft.com/office/powerpoint/2010/main" val="8087215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458</Words>
  <Application>Microsoft Office PowerPoint</Application>
  <DocSecurity>0</DocSecurity>
  <PresentationFormat>Широкоэкранный</PresentationFormat>
  <Paragraphs>120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Aptos</vt:lpstr>
      <vt:lpstr>Arial</vt:lpstr>
      <vt:lpstr>Roboto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Пользователь Windows</cp:lastModifiedBy>
  <cp:revision>3</cp:revision>
  <dcterms:created xsi:type="dcterms:W3CDTF">2026-10-28T13:12:59Z</dcterms:created>
  <dcterms:modified xsi:type="dcterms:W3CDTF">2026-10-29T03:09:25Z</dcterms:modified>
</cp:coreProperties>
</file>