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9939338" cy="6807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936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l">
              <a:defRPr sz="11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9703" y="0"/>
            <a:ext cx="4307046" cy="341936"/>
          </a:xfrm>
          <a:prstGeom prst="rect">
            <a:avLst/>
          </a:prstGeom>
        </p:spPr>
        <p:txBody>
          <a:bodyPr vert="horz" lIns="80376" tIns="40188" rIns="80376" bIns="40188" rtlCol="0"/>
          <a:lstStyle>
            <a:lvl1pPr algn="r">
              <a:defRPr sz="1100"/>
            </a:lvl1pPr>
          </a:lstStyle>
          <a:p>
            <a:fld id="{505FDF97-C4E8-45EC-86CD-5468C5BBD2C9}" type="datetimeFigureOut">
              <a:rPr lang="x-none" smtClean="0"/>
              <a:t>08.04.2026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14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376" tIns="40188" rIns="80376" bIns="40188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934" y="3275966"/>
            <a:ext cx="7951470" cy="2680335"/>
          </a:xfrm>
          <a:prstGeom prst="rect">
            <a:avLst/>
          </a:prstGeom>
        </p:spPr>
        <p:txBody>
          <a:bodyPr vert="horz" lIns="80376" tIns="40188" rIns="80376" bIns="4018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5265"/>
            <a:ext cx="4307046" cy="341935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l">
              <a:defRPr sz="11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9703" y="6465265"/>
            <a:ext cx="4307046" cy="341935"/>
          </a:xfrm>
          <a:prstGeom prst="rect">
            <a:avLst/>
          </a:prstGeom>
        </p:spPr>
        <p:txBody>
          <a:bodyPr vert="horz" lIns="80376" tIns="40188" rIns="80376" bIns="40188" rtlCol="0" anchor="b"/>
          <a:lstStyle>
            <a:lvl1pPr algn="r">
              <a:defRPr sz="1100"/>
            </a:lvl1pPr>
          </a:lstStyle>
          <a:p>
            <a:fld id="{1E94C061-C80F-4830-9AB2-D5627E07354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95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723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723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815340"/>
          </a:xfrm>
          <a:custGeom>
            <a:avLst/>
            <a:gdLst/>
            <a:ahLst/>
            <a:cxnLst/>
            <a:rect l="l" t="t" r="r" b="b"/>
            <a:pathLst>
              <a:path w="12192000" h="815340">
                <a:moveTo>
                  <a:pt x="12192000" y="815340"/>
                </a:moveTo>
                <a:lnTo>
                  <a:pt x="0" y="81534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81534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821690"/>
          </a:xfrm>
          <a:custGeom>
            <a:avLst/>
            <a:gdLst/>
            <a:ahLst/>
            <a:cxnLst/>
            <a:rect l="l" t="t" r="r" b="b"/>
            <a:pathLst>
              <a:path w="12192000" h="821690">
                <a:moveTo>
                  <a:pt x="12192000" y="0"/>
                </a:moveTo>
                <a:lnTo>
                  <a:pt x="12185650" y="0"/>
                </a:lnTo>
                <a:lnTo>
                  <a:pt x="12185650" y="6350"/>
                </a:lnTo>
                <a:lnTo>
                  <a:pt x="12185650" y="808990"/>
                </a:lnTo>
                <a:lnTo>
                  <a:pt x="6350" y="808990"/>
                </a:lnTo>
                <a:lnTo>
                  <a:pt x="6350" y="815340"/>
                </a:lnTo>
                <a:lnTo>
                  <a:pt x="3175" y="815340"/>
                </a:lnTo>
                <a:lnTo>
                  <a:pt x="3175" y="812165"/>
                </a:lnTo>
                <a:lnTo>
                  <a:pt x="6350" y="815340"/>
                </a:lnTo>
                <a:lnTo>
                  <a:pt x="6350" y="808990"/>
                </a:lnTo>
                <a:lnTo>
                  <a:pt x="6350" y="6350"/>
                </a:lnTo>
                <a:lnTo>
                  <a:pt x="12185650" y="6350"/>
                </a:lnTo>
                <a:lnTo>
                  <a:pt x="12185650" y="0"/>
                </a:lnTo>
                <a:lnTo>
                  <a:pt x="6350" y="0"/>
                </a:lnTo>
                <a:lnTo>
                  <a:pt x="0" y="0"/>
                </a:lnTo>
                <a:lnTo>
                  <a:pt x="0" y="6350"/>
                </a:lnTo>
                <a:lnTo>
                  <a:pt x="0" y="808990"/>
                </a:lnTo>
                <a:lnTo>
                  <a:pt x="0" y="815340"/>
                </a:lnTo>
                <a:lnTo>
                  <a:pt x="0" y="821690"/>
                </a:lnTo>
                <a:lnTo>
                  <a:pt x="12192000" y="821690"/>
                </a:lnTo>
                <a:lnTo>
                  <a:pt x="12192000" y="815340"/>
                </a:lnTo>
                <a:lnTo>
                  <a:pt x="12192000" y="808990"/>
                </a:lnTo>
                <a:lnTo>
                  <a:pt x="12192000" y="63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D5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43560" y="1119886"/>
            <a:ext cx="4368165" cy="3774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72122" y="1120013"/>
            <a:ext cx="4735195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009A4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006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856476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0001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153411" y="3882390"/>
            <a:ext cx="8324850" cy="7620"/>
          </a:xfrm>
          <a:custGeom>
            <a:avLst/>
            <a:gdLst/>
            <a:ahLst/>
            <a:cxnLst/>
            <a:rect l="l" t="t" r="r" b="b"/>
            <a:pathLst>
              <a:path w="8324850" h="7620">
                <a:moveTo>
                  <a:pt x="8324850" y="7620"/>
                </a:moveTo>
                <a:lnTo>
                  <a:pt x="0" y="7620"/>
                </a:lnTo>
                <a:lnTo>
                  <a:pt x="0" y="0"/>
                </a:lnTo>
                <a:lnTo>
                  <a:pt x="8324850" y="0"/>
                </a:lnTo>
                <a:lnTo>
                  <a:pt x="8324850" y="7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48655" y="406908"/>
            <a:ext cx="1508759" cy="1421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0" y="42836"/>
            <a:ext cx="12179300" cy="80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727" y="3171189"/>
            <a:ext cx="4904105" cy="282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723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93601" y="6497879"/>
            <a:ext cx="302259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72B188-11E1-485C-B25D-3D29109B2F25}"/>
              </a:ext>
            </a:extLst>
          </p:cNvPr>
          <p:cNvSpPr txBox="1"/>
          <p:nvPr/>
        </p:nvSpPr>
        <p:spPr>
          <a:xfrm>
            <a:off x="1066800" y="2895600"/>
            <a:ext cx="1028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ОТЧЕТ ОБ ИСПОЛНЕНИИ ПРОГРАММЫ</a:t>
            </a:r>
          </a:p>
          <a:p>
            <a:pPr marL="26670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40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</a:t>
            </a:r>
            <a:r>
              <a:rPr lang="kk-KZ" sz="40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 НАРОДНОГО УЧАСТИЯ</a:t>
            </a:r>
            <a:r>
              <a:rPr lang="ru-RU" sz="40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</a:t>
            </a: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БЮДЖЕТА РАЙОНА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object 13">
            <a:extLst>
              <a:ext uri="{FF2B5EF4-FFF2-40B4-BE49-F238E27FC236}">
                <a16:creationId xmlns:a16="http://schemas.microsoft.com/office/drawing/2014/main" id="{9F474756-B9A4-4E50-98CC-9640E2952ED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564136"/>
            <a:ext cx="2160000" cy="18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72B188-11E1-485C-B25D-3D29109B2F25}"/>
              </a:ext>
            </a:extLst>
          </p:cNvPr>
          <p:cNvSpPr txBox="1"/>
          <p:nvPr/>
        </p:nvSpPr>
        <p:spPr>
          <a:xfrm>
            <a:off x="1266825" y="6357161"/>
            <a:ext cx="1028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2000" b="1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 Алматы, 2026 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0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0" y="75982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«Бюджет народного участия»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19300" y="809873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2025 году реализовано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проектов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2,0 млрд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тенге.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83" y="1139469"/>
            <a:ext cx="429018" cy="307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685800" y="1169556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200" i="1" dirty="0">
                <a:latin typeface="Arial" pitchFamily="34" charset="0"/>
                <a:cs typeface="Arial" pitchFamily="34" charset="0"/>
              </a:rPr>
              <a:t>Благоустройства двора и пустующего участка (пр.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Алтынсарина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)</a:t>
            </a:r>
            <a:endParaRPr lang="x-none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D145076-E3A8-4A99-89AC-5D526FF0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06" y="1600200"/>
            <a:ext cx="5405194" cy="220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C8621AE-2CD2-47DD-BE77-55DE47870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600200"/>
            <a:ext cx="5410200" cy="2209800"/>
          </a:xfrm>
          <a:prstGeom prst="rect">
            <a:avLst/>
          </a:prstGeom>
        </p:spPr>
      </p:pic>
      <p:pic>
        <p:nvPicPr>
          <p:cNvPr id="1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83" y="3960114"/>
            <a:ext cx="429018" cy="307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685800" y="3960114"/>
            <a:ext cx="29963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200" i="1" dirty="0">
                <a:latin typeface="Arial" pitchFamily="34" charset="0"/>
                <a:cs typeface="Arial" pitchFamily="34" charset="0"/>
              </a:rPr>
              <a:t>Благоустройство Пр. </a:t>
            </a:r>
            <a:r>
              <a:rPr lang="ru-RU" sz="1200" i="1" dirty="0" err="1">
                <a:latin typeface="Arial" pitchFamily="34" charset="0"/>
                <a:cs typeface="Arial" pitchFamily="34" charset="0"/>
              </a:rPr>
              <a:t>Алтынсарина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1</a:t>
            </a:r>
            <a:endParaRPr lang="x-none" sz="12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1411B7-01CF-497E-BC13-C09490AF2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06" y="4343400"/>
            <a:ext cx="5357393" cy="228599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33669C8-27D3-4AB0-9E3D-EFBFBBA19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343400"/>
            <a:ext cx="5410200" cy="2285999"/>
          </a:xfrm>
          <a:prstGeom prst="rect">
            <a:avLst/>
          </a:prstGeom>
        </p:spPr>
      </p:pic>
      <p:pic>
        <p:nvPicPr>
          <p:cNvPr id="18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9525" y="10808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953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0" y="64955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«Бюджет народного участия»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2600" y="80022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2025 году реализовано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проектов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2,0 млрд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тенге.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83" y="1139469"/>
            <a:ext cx="429018" cy="307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685800" y="1169556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i="1"/>
              <a:t>Благоустройства двора и</a:t>
            </a:r>
            <a:r>
              <a:rPr lang="ru-RU" sz="1200" i="1" dirty="0"/>
              <a:t> </a:t>
            </a:r>
            <a:r>
              <a:rPr lang="x-none" sz="1200" i="1"/>
              <a:t>пустующего</a:t>
            </a:r>
            <a:r>
              <a:rPr lang="ru-RU" sz="1200" i="1" dirty="0"/>
              <a:t> </a:t>
            </a:r>
            <a:r>
              <a:rPr lang="x-none" sz="1200" i="1"/>
              <a:t>участка (5-й микрорайон)</a:t>
            </a:r>
            <a:endParaRPr lang="x-none" sz="1200" i="1" dirty="0"/>
          </a:p>
        </p:txBody>
      </p:sp>
      <p:pic>
        <p:nvPicPr>
          <p:cNvPr id="1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83" y="3960114"/>
            <a:ext cx="429018" cy="307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685800" y="3960114"/>
            <a:ext cx="37497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200" i="1"/>
              <a:t>Обустройство зеленый зоны</a:t>
            </a:r>
            <a:r>
              <a:rPr lang="ru-RU" sz="1200" i="1" dirty="0"/>
              <a:t> </a:t>
            </a:r>
            <a:r>
              <a:rPr lang="x-none" sz="1200" i="1"/>
              <a:t>(4-й микрорайон 3)</a:t>
            </a:r>
            <a:endParaRPr lang="x-none" sz="12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D7BC84-DDB3-45B6-93F1-7D54A6B42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7" y="1600200"/>
            <a:ext cx="5357392" cy="2209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0F00405-B4A1-4B7B-9BD4-32FA7397B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600200"/>
            <a:ext cx="5410200" cy="22098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F7981B4-2F9B-40A2-A5A9-CBA50E855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07" y="4343400"/>
            <a:ext cx="5357392" cy="228599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44A1B32-45E0-4EA1-AF3E-A75891395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343399"/>
            <a:ext cx="5410200" cy="2285999"/>
          </a:xfrm>
          <a:prstGeom prst="rect">
            <a:avLst/>
          </a:prstGeom>
        </p:spPr>
      </p:pic>
      <p:pic>
        <p:nvPicPr>
          <p:cNvPr id="17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8214" y="1183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2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0" y="64956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«Бюджет народного участия»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5000" y="800224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2025 году реализовано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проектов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на сумму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2,0 млрд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тенге.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83" y="1139469"/>
            <a:ext cx="429018" cy="307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рямоугольник 3"/>
          <p:cNvSpPr/>
          <p:nvPr/>
        </p:nvSpPr>
        <p:spPr>
          <a:xfrm>
            <a:off x="685800" y="1169556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200" i="1"/>
              <a:t>Благоустройства двора и</a:t>
            </a:r>
            <a:r>
              <a:rPr lang="ru-RU" sz="1200" i="1" dirty="0"/>
              <a:t> </a:t>
            </a:r>
            <a:r>
              <a:rPr lang="x-none" sz="1200" i="1"/>
              <a:t>пустующего участка</a:t>
            </a:r>
            <a:r>
              <a:rPr lang="ru-RU" sz="1200" i="1" dirty="0"/>
              <a:t> </a:t>
            </a:r>
            <a:r>
              <a:rPr lang="x-none" sz="1200" i="1"/>
              <a:t>(12-й микрорайон)</a:t>
            </a:r>
            <a:endParaRPr lang="x-none" sz="1200" i="1" dirty="0"/>
          </a:p>
        </p:txBody>
      </p:sp>
      <p:pic>
        <p:nvPicPr>
          <p:cNvPr id="15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683" y="3960114"/>
            <a:ext cx="429018" cy="3070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>
            <a:off x="685800" y="3960114"/>
            <a:ext cx="42659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1200" i="1"/>
              <a:t>Услуги по озелене</a:t>
            </a:r>
            <a:r>
              <a:rPr lang="ru-RU" sz="1200" i="1" dirty="0"/>
              <a:t>н</a:t>
            </a:r>
            <a:r>
              <a:rPr lang="x-none" sz="1200" i="1"/>
              <a:t>ию</a:t>
            </a:r>
            <a:r>
              <a:rPr lang="ru-RU" sz="1200" i="1" dirty="0"/>
              <a:t> </a:t>
            </a:r>
            <a:r>
              <a:rPr lang="x-none" sz="1200" i="1"/>
              <a:t>(7-й микрорайон 1)</a:t>
            </a:r>
            <a:r>
              <a:rPr lang="ru-RU" sz="1200" i="1" dirty="0"/>
              <a:t> </a:t>
            </a:r>
            <a:r>
              <a:rPr lang="x-none" sz="1200" i="1"/>
              <a:t>Алтынсарина</a:t>
            </a:r>
            <a:endParaRPr lang="x-none" sz="1200" i="1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0EC738-67A9-4E01-AA65-8B46EFBA0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08" y="1600200"/>
            <a:ext cx="5357392" cy="22098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F46B18B-DFB0-4C25-84E0-27EFE83EC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600200"/>
            <a:ext cx="5410200" cy="220979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9B3AB9-E044-40FA-AB93-1AA05FAF5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08" y="4343398"/>
            <a:ext cx="5357392" cy="228599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401BB0C-89BA-426D-A104-12BEA69D8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4343398"/>
            <a:ext cx="5410200" cy="2285999"/>
          </a:xfrm>
          <a:prstGeom prst="rect">
            <a:avLst/>
          </a:prstGeom>
        </p:spPr>
      </p:pic>
      <p:pic>
        <p:nvPicPr>
          <p:cNvPr id="19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0" y="-218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169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-1" y="81948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Бюджет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4272" y="827901"/>
            <a:ext cx="9863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en-US" b="1" dirty="0" err="1">
                <a:latin typeface="Arial" pitchFamily="34" charset="0"/>
                <a:ea typeface="Petrona Bold" pitchFamily="34" charset="-122"/>
                <a:cs typeface="Arial" pitchFamily="34" charset="0"/>
              </a:rPr>
              <a:t>Исполнение</a:t>
            </a:r>
            <a:r>
              <a:rPr lang="en-US" b="1" dirty="0">
                <a:latin typeface="Arial" pitchFamily="34" charset="0"/>
                <a:ea typeface="Petrona Bold" pitchFamily="34" charset="-122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ea typeface="Petrona Bold" pitchFamily="34" charset="-122"/>
                <a:cs typeface="Arial" pitchFamily="34" charset="0"/>
              </a:rPr>
              <a:t>бюджета</a:t>
            </a:r>
            <a:r>
              <a:rPr lang="en-US" b="1" dirty="0">
                <a:latin typeface="Arial" pitchFamily="34" charset="0"/>
                <a:ea typeface="Petrona Bold" pitchFamily="34" charset="-122"/>
                <a:cs typeface="Arial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КГУ «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Аппарат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акима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Ауэзовского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района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 г.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Алматы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ea typeface="Petrona Bold" pitchFamily="34" charset="-122"/>
                <a:cs typeface="Arial" pitchFamily="34" charset="0"/>
              </a:rPr>
              <a:t>» </a:t>
            </a:r>
            <a:endParaRPr lang="kk-KZ" b="1" dirty="0">
              <a:solidFill>
                <a:srgbClr val="FF0000"/>
              </a:solidFill>
              <a:latin typeface="Arial" pitchFamily="34" charset="0"/>
              <a:ea typeface="Petrona Bold" pitchFamily="34" charset="-122"/>
              <a:cs typeface="Arial" pitchFamily="34" charset="0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b="1" dirty="0" err="1">
                <a:latin typeface="Arial" pitchFamily="34" charset="0"/>
                <a:ea typeface="Petrona Bold" pitchFamily="34" charset="-122"/>
                <a:cs typeface="Arial" pitchFamily="34" charset="0"/>
              </a:rPr>
              <a:t>за</a:t>
            </a:r>
            <a:r>
              <a:rPr lang="en-US" b="1" dirty="0">
                <a:latin typeface="Arial" pitchFamily="34" charset="0"/>
                <a:ea typeface="Petrona Bold" pitchFamily="34" charset="-122"/>
                <a:cs typeface="Arial" pitchFamily="34" charset="0"/>
              </a:rPr>
              <a:t> 2025 </a:t>
            </a:r>
            <a:r>
              <a:rPr lang="en-US" b="1" dirty="0" err="1">
                <a:latin typeface="Arial" pitchFamily="34" charset="0"/>
                <a:ea typeface="Petrona Bold" pitchFamily="34" charset="-122"/>
                <a:cs typeface="Arial" pitchFamily="34" charset="0"/>
              </a:rPr>
              <a:t>год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object 2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689" y="1474232"/>
            <a:ext cx="524511" cy="381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1000" y="19050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План финансирования: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47 739 201,0 тыс. тенге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Оплаченные обязательства: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47 737 695,6 тыс. тенге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Процент исполнения: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99,997%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1485900"/>
            <a:ext cx="4020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b="1" dirty="0">
                <a:latin typeface="Arial" pitchFamily="34" charset="0"/>
                <a:cs typeface="Arial" pitchFamily="34" charset="0"/>
              </a:rPr>
              <a:t>Исполнение бюджета составило: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object 27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228" y="3581400"/>
            <a:ext cx="525971" cy="4421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35052" y="3139222"/>
            <a:ext cx="2723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2000" b="1" dirty="0">
                <a:latin typeface="Arial" pitchFamily="34" charset="0"/>
                <a:cs typeface="Arial" pitchFamily="34" charset="0"/>
              </a:rPr>
              <a:t>Анализ исполнения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9964" y="3617823"/>
            <a:ext cx="4940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Основная доля расходов приходится на: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4982" y="4101037"/>
            <a:ext cx="10725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благоустройство и озеленение;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развитие инженерной инфраструктуры (водоснабжение);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социальную сферу (образование и социальная помощь);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санитарное содержание территории.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Исполнение по всем ключевым программам близко к 100%, что свидетельствует о своевременном освоении бюджетных средств.</a:t>
            </a:r>
          </a:p>
          <a:p>
            <a:pPr algn="l"/>
            <a:r>
              <a:rPr lang="ru-RU" dirty="0">
                <a:latin typeface="Arial" pitchFamily="34" charset="0"/>
                <a:cs typeface="Arial" pitchFamily="34" charset="0"/>
              </a:rPr>
              <a:t>Незначительные остатки средств обусловлены экономией по результатам государственных закупок и уточнением фактической потребности.</a:t>
            </a:r>
          </a:p>
        </p:txBody>
      </p:sp>
      <p:pic>
        <p:nvPicPr>
          <p:cNvPr id="16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3713" y="0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0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-1" y="81948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Исполнение</a:t>
            </a:r>
            <a:r>
              <a:rPr lang="en-US" sz="3200" b="1" dirty="0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</a:t>
            </a:r>
            <a:r>
              <a:rPr lang="en-US" sz="3200" b="1" dirty="0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программам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075" y="990600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Анализ выполнения бюджетных программ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Ауэзовского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района г. Алматы показывает высокий уровень освоения средств. Остатки на большинстве счетов не превышают 1 тысячи тенге, что свидетельствует о эффективном планировании и исполнении бюджета.</a:t>
            </a:r>
          </a:p>
        </p:txBody>
      </p:sp>
      <p:pic>
        <p:nvPicPr>
          <p:cNvPr id="16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3713" y="0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4800" y="5622366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Общий вывод по программам первой части: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Все программы исполнены на 99,9% и выше. Наибольшие остатки зафиксированы по программе №001 (Услуги по обеспечению деятельности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акима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района) — 593,9 тыс.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что может требовать дополнительного анализа причин.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26782"/>
              </p:ext>
            </p:extLst>
          </p:nvPr>
        </p:nvGraphicFramePr>
        <p:xfrm>
          <a:off x="600074" y="1978935"/>
          <a:ext cx="10991850" cy="358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Наименование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программы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Освоено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Остаток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Услуги по обеспечению деятельности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акима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района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272525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813 986,0</a:t>
                      </a:r>
                      <a:endParaRPr 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813 392,1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593,9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8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помощь нуждающимся гражданам на дому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252 425,0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251 949,0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476,0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8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Поддержка культурно-досуговой работы на местном уровне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200 000,0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199 999,7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008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Освещение улиц населенных пунктов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1 342 841,0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1 342 840,1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009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санитарии населенных пунктов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4 128 674,0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4 128 673,9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8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Содержание мест захоронений и погребение безродных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10 180,0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10 179,5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Благоустройство и озеленение населенных пунктов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15 204 800,0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15 204 795,8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Капитальные расходы государственного органа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651 909,0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651 908,0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49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-1" y="81948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Исполнение</a:t>
            </a:r>
            <a:r>
              <a:rPr lang="en-US" sz="3200" b="1" dirty="0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</a:t>
            </a:r>
            <a:r>
              <a:rPr lang="en-US" sz="3200" b="1" dirty="0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программам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075" y="990600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Социальные программы района, включая дошкольное образование, социальную помощь и поддержку лиц с инвалидностью, демонстрируют высокий уровень исполнения бюджета. Особое внимание следует обратить на программы, связанные с оказанием медицинской и социальной помощи.</a:t>
            </a:r>
          </a:p>
        </p:txBody>
      </p:sp>
      <p:pic>
        <p:nvPicPr>
          <p:cNvPr id="16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3713" y="0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4800" y="5622366"/>
            <a:ext cx="1173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itchFamily="34" charset="0"/>
                <a:cs typeface="Arial" pitchFamily="34" charset="0"/>
              </a:rPr>
              <a:t>Общий вывод по программам второй части: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Программа №033 (Обеспечение лиц с инвалидностью гигиеническими средствами) исполнена полностью на 100%. Наибольший остаток зафиксирован по программе №035 (Социальная поддержка лиц с инвалидностью) — 200 тыс.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что составляет 0,02% от плана.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21019"/>
              </p:ext>
            </p:extLst>
          </p:nvPr>
        </p:nvGraphicFramePr>
        <p:xfrm>
          <a:off x="600074" y="1978935"/>
          <a:ext cx="10991850" cy="3561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2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Наименование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программы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Освоено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Остаток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Дошкольное воспитание и обучение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8 506 880,0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8 506 879,2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51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Оказание жилищной помощи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3 150,0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3 072,5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8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031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помощь отдельным категориям нуждающихся граждан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1 023 625,0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1 023 530,5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94,6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033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Обеспечение лиц с инвалидностью гигиеническими средствами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1 492 080,0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1 492 080,0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поддержка лиц с инвалидностью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934 557,0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934 357,0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8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Оплата услуг по выплате и доставке социальных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429,8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Размещение государственного социального заказа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268 655,0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268 654,7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607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Замена и настройка речевых процессоров к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кохлеарным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имплантам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141 743,0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141 742,5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56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7788835-382A-4B86-A312-5A829CEB2F4F}"/>
              </a:ext>
            </a:extLst>
          </p:cNvPr>
          <p:cNvSpPr/>
          <p:nvPr/>
        </p:nvSpPr>
        <p:spPr>
          <a:xfrm>
            <a:off x="-1" y="81948"/>
            <a:ext cx="12192000" cy="7650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Исполнение</a:t>
            </a:r>
            <a:r>
              <a:rPr lang="en-US" sz="3200" b="1" dirty="0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по</a:t>
            </a:r>
            <a:r>
              <a:rPr lang="en-US" sz="3200" b="1" dirty="0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Petrona Bold" pitchFamily="34" charset="-122"/>
                <a:cs typeface="Times New Roman" panose="02020603050405020304" pitchFamily="18" charset="0"/>
              </a:rPr>
              <a:t>программам</a:t>
            </a:r>
            <a:endParaRPr kumimoji="0" lang="x-non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7CA845B-27E8-4E09-A01B-133AE98C377A}"/>
              </a:ext>
            </a:extLst>
          </p:cNvPr>
          <p:cNvSpPr/>
          <p:nvPr/>
        </p:nvSpPr>
        <p:spPr>
          <a:xfrm>
            <a:off x="4676503" y="6018965"/>
            <a:ext cx="2535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5" y="990599"/>
            <a:ext cx="1173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Arial" pitchFamily="34" charset="0"/>
                <a:cs typeface="Arial" pitchFamily="34" charset="0"/>
              </a:rPr>
              <a:t>Инфраструктурные программы, включая водоснабжение, ремонт дорог и развитие инженерной инфраструктуры, показывают высокий уровень освоения бюджетных средств. Программа №042 (Развитие системы водоснабжения и водоотведения) является крупнейшей по объему финансирования в данной группе.</a:t>
            </a:r>
          </a:p>
        </p:txBody>
      </p:sp>
      <p:pic>
        <p:nvPicPr>
          <p:cNvPr id="16" name="Picture 2" descr="C:\Users\Акимат\Desktop\Ауэзов логотип.jpg">
            <a:extLst>
              <a:ext uri="{FF2B5EF4-FFF2-40B4-BE49-F238E27FC236}">
                <a16:creationId xmlns:a16="http://schemas.microsoft.com/office/drawing/2014/main" id="{5F29E0D2-2486-2305-BBA5-7E67E21A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8" b="96933" l="14987" r="90181">
                        <a14:foregroundMark x1="26357" y1="20552" x2="26873" y2="19325"/>
                        <a14:foregroundMark x1="27907" y1="17178" x2="53230" y2="7669"/>
                        <a14:foregroundMark x1="40827" y1="88650" x2="60982" y2="91718"/>
                        <a14:foregroundMark x1="51680" y1="96319" x2="55556" y2="97546"/>
                        <a14:foregroundMark x1="66408" y1="92945" x2="66408" y2="92945"/>
                        <a14:foregroundMark x1="38760" y1="92945" x2="38760" y2="92945"/>
                        <a14:foregroundMark x1="39793" y1="93558" x2="39793" y2="93558"/>
                        <a14:foregroundMark x1="18863" y1="69939" x2="18863" y2="69939"/>
                        <a14:foregroundMark x1="67442" y1="10123" x2="67442" y2="10123"/>
                        <a14:foregroundMark x1="87339" y1="34049" x2="87339" y2="34049"/>
                        <a14:foregroundMark x1="54005" y1="4908" x2="54005" y2="4908"/>
                        <a14:foregroundMark x1="90439" y1="51840" x2="90439" y2="51840"/>
                        <a14:foregroundMark x1="14987" y1="53374" x2="14987" y2="5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9" b="-806"/>
          <a:stretch/>
        </p:blipFill>
        <p:spPr bwMode="auto">
          <a:xfrm>
            <a:off x="3713" y="0"/>
            <a:ext cx="1079643" cy="89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8599" y="4563159"/>
            <a:ext cx="1173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Arial" pitchFamily="34" charset="0"/>
                <a:cs typeface="Arial" pitchFamily="34" charset="0"/>
              </a:rPr>
              <a:t>Общий вывод по программам третьей части: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Программы №044 и №046 (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Подушевое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финансирование творческих кружков и спортивных секций) исполнены полностью на 100%. Программа №042 (Развитие системы водоснабжения) с объемом финансирования 9,1 млрд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исполнена на 99,99997%. Наибольший остаток в данной группе — по программе №056 (Государственная адресная социальная помощь) — 51,9 тыс.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тг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26679"/>
              </p:ext>
            </p:extLst>
          </p:nvPr>
        </p:nvGraphicFramePr>
        <p:xfrm>
          <a:off x="663093" y="1752600"/>
          <a:ext cx="10991850" cy="2754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9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Наименование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bg1"/>
                          </a:solidFill>
                          <a:latin typeface="Arial" pitchFamily="34" charset="0"/>
                          <a:ea typeface="Inter" pitchFamily="34" charset="-122"/>
                          <a:cs typeface="Arial" pitchFamily="34" charset="0"/>
                        </a:rPr>
                        <a:t>программы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План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Освоено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Остаток (тыс. тенге)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5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Развитие системы водоснабжения и водоотведения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atin typeface="Arial" pitchFamily="34" charset="0"/>
                          <a:cs typeface="Arial" pitchFamily="34" charset="0"/>
                        </a:rPr>
                        <a:t>9 108 509,0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9 108 508,7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076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044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подушевого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финансирования творческих кружков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1 190 553,0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1 190 553,0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56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045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Текущий ремонт автомобильных дорог улиц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1 105 463,0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1 105 462,2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076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046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Реализация 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подушевого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финансирования спортивных секций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921 678,0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921 678,0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050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Проектирование и обустройство инженерно-коммуникационной инфраструктуры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286 500,0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286 499,5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/>
                      <a:r>
                        <a:rPr lang="kk-KZ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056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Государственная адресная социальная помощь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150 562,0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150 510,1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 algn="ctr"/>
                      <a:r>
                        <a:rPr lang="kk-KZ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Сумма всех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47 739 201,0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47 737 695,6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1 505,4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Shape 52">
            <a:extLst>
              <a:ext uri="{FF2B5EF4-FFF2-40B4-BE49-F238E27FC236}">
                <a16:creationId xmlns:a16="http://schemas.microsoft.com/office/drawing/2014/main" id="{A5E20B11-BC4D-4F90-8A8D-323DC7588156}"/>
              </a:ext>
            </a:extLst>
          </p:cNvPr>
          <p:cNvSpPr/>
          <p:nvPr/>
        </p:nvSpPr>
        <p:spPr>
          <a:xfrm>
            <a:off x="562584" y="5722619"/>
            <a:ext cx="10869018" cy="962024"/>
          </a:xfrm>
          <a:prstGeom prst="roundRect">
            <a:avLst>
              <a:gd name="adj" fmla="val 6376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</p:sp>
      <p:sp>
        <p:nvSpPr>
          <p:cNvPr id="2" name="Прямоугольник 1"/>
          <p:cNvSpPr/>
          <p:nvPr/>
        </p:nvSpPr>
        <p:spPr>
          <a:xfrm>
            <a:off x="663093" y="5772744"/>
            <a:ext cx="1066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ts val="1500"/>
              </a:lnSpc>
            </a:pP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Вывод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по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исполнению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бюджета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в </a:t>
            </a:r>
            <a:r>
              <a:rPr lang="en-US" sz="1400" b="1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целом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: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Совокупный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объем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бюджетных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программ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составил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47 739 201,0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тыс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тг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Освоено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47 737 695,6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тыс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тг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что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составляет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99,997%.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Общий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остаток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средств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на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всех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программах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— 1 505,4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тыс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тг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(0,003%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от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общего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объема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).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Высокий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уровень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исполнения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бюджета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свидетельствует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о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эффективном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финансовом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управлении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и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достижении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поставленных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целей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ea typeface="Inter" pitchFamily="34" charset="-122"/>
                <a:cs typeface="Arial" pitchFamily="34" charset="0"/>
              </a:rPr>
              <a:t>.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47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916</Words>
  <Application>Microsoft Office PowerPoint</Application>
  <PresentationFormat>Широкоэкранный</PresentationFormat>
  <Paragraphs>178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«Бюджет народного участия»</dc:title>
  <dc:creator>Aiwa</dc:creator>
  <dc:description/>
  <cp:lastModifiedBy>Aiwa</cp:lastModifiedBy>
  <cp:revision>34</cp:revision>
  <cp:lastPrinted>2026-04-03T05:37:47Z</cp:lastPrinted>
  <dcterms:created xsi:type="dcterms:W3CDTF">2026-04-02T05:32:23Z</dcterms:created>
  <dcterms:modified xsi:type="dcterms:W3CDTF">2026-04-08T03:58:21Z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2026-03-29T00:00:00Z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2026-04-02T00:00:00Z</vt:filetime>
  </property>
  <property fmtid="{D5CDD505-2E9C-101B-9397-08002B2CF9AE}" pid="5" name="Producer">
    <vt:lpwstr>3-Heights(TM) PDF Security Shell 4.8.25.2 (http://www.pdf-tools.com)</vt:lpwstr>
  </property>
  <property fmtid="{D5CDD505-2E9C-101B-9397-08002B2CF9AE}" pid="6" name="SourceModified">
    <vt:lpwstr>D:20260329160430+00'00'</vt:lpwstr>
  </property>
</Properties>
</file>