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147470776" r:id="rId2"/>
    <p:sldId id="276" r:id="rId3"/>
    <p:sldId id="2147374608" r:id="rId4"/>
    <p:sldId id="2147374609" r:id="rId5"/>
    <p:sldId id="2147374584" r:id="rId6"/>
    <p:sldId id="273" r:id="rId7"/>
    <p:sldId id="2147374600" r:id="rId8"/>
    <p:sldId id="2147374597" r:id="rId9"/>
    <p:sldId id="2147374570" r:id="rId10"/>
    <p:sldId id="2147374601" r:id="rId11"/>
    <p:sldId id="2147374617" r:id="rId12"/>
    <p:sldId id="2147374575" r:id="rId13"/>
    <p:sldId id="2147374576" r:id="rId14"/>
    <p:sldId id="2147374560" r:id="rId15"/>
    <p:sldId id="2147374577" r:id="rId16"/>
    <p:sldId id="2147374561" r:id="rId17"/>
    <p:sldId id="297" r:id="rId18"/>
    <p:sldId id="2147374562" r:id="rId19"/>
    <p:sldId id="2147374607" r:id="rId20"/>
    <p:sldId id="2147374585" r:id="rId21"/>
    <p:sldId id="2147374586" r:id="rId22"/>
    <p:sldId id="2147374599" r:id="rId23"/>
    <p:sldId id="2147470781" r:id="rId24"/>
    <p:sldId id="2147374589" r:id="rId25"/>
    <p:sldId id="2147374588" r:id="rId26"/>
    <p:sldId id="2147470782" r:id="rId27"/>
    <p:sldId id="2147374591" r:id="rId28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ВРАЧИ</a:t>
            </a:r>
          </a:p>
        </c:rich>
      </c:tx>
      <c:layout>
        <c:manualLayout>
          <c:xMode val="edge"/>
          <c:yMode val="edge"/>
          <c:x val="0.4162501036785312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018463141130115E-2"/>
          <c:y val="0.26195626660879268"/>
          <c:w val="0.90463281757459479"/>
          <c:h val="0.45913632508825586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7BF-4A4A-9977-E093B0F74AB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7BF-4A4A-9977-E093B0F74ABD}"/>
              </c:ext>
            </c:extLst>
          </c:dPt>
          <c:dLbls>
            <c:dLbl>
              <c:idx val="0"/>
              <c:layout>
                <c:manualLayout>
                  <c:x val="3.4678975427419996E-2"/>
                  <c:y val="-0.284612635479978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BF-4A4A-9977-E093B0F74ABD}"/>
                </c:ext>
              </c:extLst>
            </c:dLbl>
            <c:dLbl>
              <c:idx val="1"/>
              <c:layout>
                <c:manualLayout>
                  <c:x val="5.2018463141130115E-2"/>
                  <c:y val="-0.262143216889453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505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7BF-4A4A-9977-E093B0F74A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405</c:v>
                </c:pt>
                <c:pt idx="1">
                  <c:v>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BF-4A4A-9977-E093B0F74A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20163128"/>
        <c:axId val="320156856"/>
        <c:axId val="0"/>
      </c:bar3DChart>
      <c:catAx>
        <c:axId val="320163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320156856"/>
        <c:crosses val="autoZero"/>
        <c:auto val="1"/>
        <c:lblAlgn val="ctr"/>
        <c:lblOffset val="100"/>
        <c:noMultiLvlLbl val="0"/>
      </c:catAx>
      <c:valAx>
        <c:axId val="320156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16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713982824566903E-2"/>
          <c:y val="6.8855608281672018E-2"/>
          <c:w val="0.91271480469554755"/>
          <c:h val="0.5325763684189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11</c:v>
                </c:pt>
                <c:pt idx="2">
                  <c:v>5.0999999999999996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C-4414-AAA3-35D0F1B1363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</c:v>
                </c:pt>
                <c:pt idx="1">
                  <c:v>9</c:v>
                </c:pt>
                <c:pt idx="2">
                  <c:v>4.8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8C-4414-AAA3-35D0F1B13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465680"/>
        <c:axId val="1410466512"/>
      </c:barChart>
      <c:catAx>
        <c:axId val="141046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410466512"/>
        <c:crosses val="autoZero"/>
        <c:auto val="1"/>
        <c:lblAlgn val="ctr"/>
        <c:lblOffset val="100"/>
        <c:noMultiLvlLbl val="0"/>
      </c:catAx>
      <c:valAx>
        <c:axId val="1410466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1046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6743285237353"/>
          <c:y val="0.16296151455641325"/>
          <c:w val="0.6461968926594398"/>
          <c:h val="0.785833781150428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F8-4101-9B3D-721D1D4C531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F8-4101-9B3D-721D1D4C531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F8-4101-9B3D-721D1D4C5319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F8-4101-9B3D-721D1D4C5319}"/>
              </c:ext>
            </c:extLst>
          </c:dPt>
          <c:dLbls>
            <c:dLbl>
              <c:idx val="0"/>
              <c:layout>
                <c:manualLayout>
                  <c:x val="-5.7671607137615068E-3"/>
                  <c:y val="-2.6561715040293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F8-4101-9B3D-721D1D4C5319}"/>
                </c:ext>
              </c:extLst>
            </c:dLbl>
            <c:dLbl>
              <c:idx val="1"/>
              <c:layout>
                <c:manualLayout>
                  <c:x val="-1.4719280895215013E-3"/>
                  <c:y val="-1.77577563498859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F8-4101-9B3D-721D1D4C5319}"/>
                </c:ext>
              </c:extLst>
            </c:dLbl>
            <c:dLbl>
              <c:idx val="2"/>
              <c:layout>
                <c:manualLayout>
                  <c:x val="5.7237398797234411E-3"/>
                  <c:y val="1.9842496130134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F8-4101-9B3D-721D1D4C5319}"/>
                </c:ext>
              </c:extLst>
            </c:dLbl>
            <c:dLbl>
              <c:idx val="3"/>
              <c:layout>
                <c:manualLayout>
                  <c:x val="2.9594624931697093E-4"/>
                  <c:y val="-1.7326836757299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F8-4101-9B3D-721D1D4C53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Акушерские кровотечения</c:v>
                </c:pt>
                <c:pt idx="1">
                  <c:v>Сепсис</c:v>
                </c:pt>
                <c:pt idx="2">
                  <c:v>ЭГЗ</c:v>
                </c:pt>
                <c:pt idx="3">
                  <c:v>Преэклампсии и эклампсии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0.06</c:v>
                </c:pt>
                <c:pt idx="1">
                  <c:v>0.06</c:v>
                </c:pt>
                <c:pt idx="2">
                  <c:v>0.73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F8-4101-9B3D-721D1D4C5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1304352"/>
        <c:axId val="311306016"/>
      </c:barChart>
      <c:valAx>
        <c:axId val="3113060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11304352"/>
        <c:crosses val="autoZero"/>
        <c:crossBetween val="between"/>
      </c:valAx>
      <c:catAx>
        <c:axId val="311304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311306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Критические</a:t>
            </a:r>
            <a:r>
              <a:rPr lang="ru-RU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женщины в разрезе медицинских организаций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0735410165305956"/>
          <c:y val="9.2322566809673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title>
    <c:autoTitleDeleted val="0"/>
    <c:plotArea>
      <c:layout>
        <c:manualLayout>
          <c:layoutTarget val="inner"/>
          <c:xMode val="edge"/>
          <c:yMode val="edge"/>
          <c:x val="2.4654611602248327E-2"/>
          <c:y val="0.1831835615752346"/>
          <c:w val="0.9638870541245943"/>
          <c:h val="0.385491948834074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Лист1!$A$2:$A$27</c:f>
              <c:strCache>
                <c:ptCount val="26"/>
                <c:pt idx="0">
                  <c:v>ГП №6</c:v>
                </c:pt>
                <c:pt idx="1">
                  <c:v>ГП №25</c:v>
                </c:pt>
                <c:pt idx="2">
                  <c:v>ГП №29</c:v>
                </c:pt>
                <c:pt idx="3">
                  <c:v>ГКБ №7</c:v>
                </c:pt>
                <c:pt idx="4">
                  <c:v>ГП №8</c:v>
                </c:pt>
                <c:pt idx="5">
                  <c:v>ГП №14</c:v>
                </c:pt>
                <c:pt idx="6">
                  <c:v>ГП №15</c:v>
                </c:pt>
                <c:pt idx="7">
                  <c:v>ГП №16</c:v>
                </c:pt>
                <c:pt idx="8">
                  <c:v>ГП №17</c:v>
                </c:pt>
                <c:pt idx="9">
                  <c:v>ГП №19</c:v>
                </c:pt>
                <c:pt idx="10">
                  <c:v>ГП №26</c:v>
                </c:pt>
                <c:pt idx="11">
                  <c:v>ГП №36</c:v>
                </c:pt>
                <c:pt idx="12">
                  <c:v>ГКБ №5</c:v>
                </c:pt>
                <c:pt idx="13">
                  <c:v>ЦПМСП Кулагер </c:v>
                </c:pt>
                <c:pt idx="14">
                  <c:v>ТОО МЦ ХАК </c:v>
                </c:pt>
                <c:pt idx="15">
                  <c:v>DOCTOR H@US</c:v>
                </c:pt>
                <c:pt idx="16">
                  <c:v>ТОО ЦСП</c:v>
                </c:pt>
                <c:pt idx="17">
                  <c:v>ТОО МЦ Аман</c:v>
                </c:pt>
                <c:pt idx="18">
                  <c:v>ТОО Асмед </c:v>
                </c:pt>
                <c:pt idx="19">
                  <c:v>МЦ Сункар </c:v>
                </c:pt>
                <c:pt idx="20">
                  <c:v>МЦ Максат Мед</c:v>
                </c:pt>
                <c:pt idx="21">
                  <c:v>Кордайская ЦРБ</c:v>
                </c:pt>
                <c:pt idx="22">
                  <c:v>Актюбинская обл.</c:v>
                </c:pt>
                <c:pt idx="23">
                  <c:v>ГП №1</c:v>
                </c:pt>
                <c:pt idx="24">
                  <c:v>ГП №2</c:v>
                </c:pt>
                <c:pt idx="25">
                  <c:v>ГП №5</c:v>
                </c:pt>
              </c:strCache>
            </c:strRef>
          </c:cat>
          <c:val>
            <c:numRef>
              <c:f>Лист1!$B$2:$B$27</c:f>
              <c:numCache>
                <c:formatCode>General</c:formatCode>
                <c:ptCount val="2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EE-4FDE-A3BD-437F10151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0070368"/>
        <c:axId val="630062880"/>
      </c:barChart>
      <c:catAx>
        <c:axId val="63007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630062880"/>
        <c:crosses val="autoZero"/>
        <c:auto val="1"/>
        <c:lblAlgn val="ctr"/>
        <c:lblOffset val="100"/>
        <c:noMultiLvlLbl val="0"/>
      </c:catAx>
      <c:valAx>
        <c:axId val="6300628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007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476489003832776E-2"/>
          <c:y val="0.10811504642439894"/>
          <c:w val="0.96232601135745188"/>
          <c:h val="0.79614769722683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Стоматолог</c:v>
                </c:pt>
                <c:pt idx="1">
                  <c:v>Окулист </c:v>
                </c:pt>
                <c:pt idx="2">
                  <c:v>Педиатр</c:v>
                </c:pt>
                <c:pt idx="3">
                  <c:v>Хирург </c:v>
                </c:pt>
                <c:pt idx="4">
                  <c:v>Невропатолог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24794</c:v>
                </c:pt>
                <c:pt idx="1">
                  <c:v>14077</c:v>
                </c:pt>
                <c:pt idx="2">
                  <c:v>5662</c:v>
                </c:pt>
                <c:pt idx="3">
                  <c:v>5634</c:v>
                </c:pt>
                <c:pt idx="4">
                  <c:v>2268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3C-4B74-9793-42780C4D7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54295424"/>
        <c:axId val="654278784"/>
      </c:barChart>
      <c:catAx>
        <c:axId val="65429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654278784"/>
        <c:crosses val="autoZero"/>
        <c:auto val="1"/>
        <c:lblAlgn val="ctr"/>
        <c:lblOffset val="100"/>
        <c:noMultiLvlLbl val="0"/>
      </c:catAx>
      <c:valAx>
        <c:axId val="654278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429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1241823549435"/>
          <c:y val="2.9324632987823014E-2"/>
          <c:w val="0.67892015317494314"/>
          <c:h val="0.96038608369112721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BB7-491D-98E6-6E3CBFFEBBC1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BB7-491D-98E6-6E3CBFFEBBC1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BB7-491D-98E6-6E3CBFFEBBC1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5606</a:t>
                    </a:r>
                    <a:endParaRPr lang="en-US" sz="800" b="1" dirty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7BB7-491D-98E6-6E3CBFFEBBC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08F-4C6F-B17B-A58A337189B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08F-4C6F-B17B-A58A337189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Алматы</c:v>
                </c:pt>
                <c:pt idx="1">
                  <c:v>Карагандинская</c:v>
                </c:pt>
                <c:pt idx="2">
                  <c:v>Астана</c:v>
                </c:pt>
                <c:pt idx="3">
                  <c:v>ВКО</c:v>
                </c:pt>
                <c:pt idx="4">
                  <c:v>Костанайская</c:v>
                </c:pt>
                <c:pt idx="5">
                  <c:v>Павлодарская</c:v>
                </c:pt>
                <c:pt idx="6">
                  <c:v>Туркестанская</c:v>
                </c:pt>
                <c:pt idx="7">
                  <c:v>Акмолинская</c:v>
                </c:pt>
                <c:pt idx="8">
                  <c:v>Алматинская </c:v>
                </c:pt>
                <c:pt idx="9">
                  <c:v>Актюбинская </c:v>
                </c:pt>
                <c:pt idx="10">
                  <c:v>СКО</c:v>
                </c:pt>
                <c:pt idx="11">
                  <c:v>Жамбылская</c:v>
                </c:pt>
                <c:pt idx="12">
                  <c:v>ЗКО</c:v>
                </c:pt>
                <c:pt idx="13">
                  <c:v>Шымкент</c:v>
                </c:pt>
                <c:pt idx="14">
                  <c:v>Кызылординская</c:v>
                </c:pt>
                <c:pt idx="15">
                  <c:v>Атырауская</c:v>
                </c:pt>
                <c:pt idx="16">
                  <c:v>Жетысуйская</c:v>
                </c:pt>
                <c:pt idx="17">
                  <c:v>Мангистауская</c:v>
                </c:pt>
                <c:pt idx="18">
                  <c:v>Абайская</c:v>
                </c:pt>
                <c:pt idx="19">
                  <c:v>Улытауская</c:v>
                </c:pt>
              </c:strCache>
            </c:strRef>
          </c:cat>
          <c:val>
            <c:numRef>
              <c:f>Лист1!$B$2:$B$21</c:f>
              <c:numCache>
                <c:formatCode>0</c:formatCode>
                <c:ptCount val="20"/>
                <c:pt idx="0">
                  <c:v>5587</c:v>
                </c:pt>
                <c:pt idx="1">
                  <c:v>3929</c:v>
                </c:pt>
                <c:pt idx="2">
                  <c:v>3134</c:v>
                </c:pt>
                <c:pt idx="3">
                  <c:v>2557</c:v>
                </c:pt>
                <c:pt idx="4">
                  <c:v>2519</c:v>
                </c:pt>
                <c:pt idx="5">
                  <c:v>2496</c:v>
                </c:pt>
                <c:pt idx="6">
                  <c:v>2484</c:v>
                </c:pt>
                <c:pt idx="7">
                  <c:v>2113</c:v>
                </c:pt>
                <c:pt idx="8" formatCode="General">
                  <c:v>2060</c:v>
                </c:pt>
                <c:pt idx="9" formatCode="General">
                  <c:v>1965</c:v>
                </c:pt>
                <c:pt idx="10" formatCode="General">
                  <c:v>1884</c:v>
                </c:pt>
                <c:pt idx="11">
                  <c:v>1680</c:v>
                </c:pt>
                <c:pt idx="12" formatCode="General">
                  <c:v>1645</c:v>
                </c:pt>
                <c:pt idx="13" formatCode="General">
                  <c:v>1637</c:v>
                </c:pt>
                <c:pt idx="14" formatCode="General">
                  <c:v>1401</c:v>
                </c:pt>
                <c:pt idx="15" formatCode="General">
                  <c:v>1259</c:v>
                </c:pt>
                <c:pt idx="16" formatCode="General">
                  <c:v>1000</c:v>
                </c:pt>
                <c:pt idx="17" formatCode="General">
                  <c:v>992</c:v>
                </c:pt>
                <c:pt idx="18" formatCode="General">
                  <c:v>931</c:v>
                </c:pt>
                <c:pt idx="19" formatCode="General">
                  <c:v>339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Ряд 1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7BB7-491D-98E6-6E3CBFFEBB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699015792"/>
        <c:axId val="699016120"/>
      </c:barChart>
      <c:catAx>
        <c:axId val="6990157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699016120"/>
        <c:crosses val="autoZero"/>
        <c:auto val="1"/>
        <c:lblAlgn val="ctr"/>
        <c:lblOffset val="100"/>
        <c:noMultiLvlLbl val="0"/>
      </c:catAx>
      <c:valAx>
        <c:axId val="699016120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69901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5365354519318E-2"/>
          <c:y val="0.24001266821500405"/>
          <c:w val="0.93487082557332934"/>
          <c:h val="0.503855646195707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183028033327071E-17"/>
                  <c:y val="2.7583193543565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EA-43B8-8136-DAA5BE31C8AA}"/>
                </c:ext>
              </c:extLst>
            </c:dLbl>
            <c:dLbl>
              <c:idx val="1"/>
              <c:layout>
                <c:manualLayout>
                  <c:x val="0"/>
                  <c:y val="1.67662548990297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EA-43B8-8136-DAA5BE31C8AA}"/>
                </c:ext>
              </c:extLst>
            </c:dLbl>
            <c:dLbl>
              <c:idx val="2"/>
              <c:layout>
                <c:manualLayout>
                  <c:x val="-2.4399615754083061E-3"/>
                  <c:y val="1.676625489902984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34,0</a:t>
                    </a:r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5EA-43B8-8136-DAA5BE31C8AA}"/>
                </c:ext>
              </c:extLst>
            </c:dLbl>
            <c:dLbl>
              <c:idx val="3"/>
              <c:layout>
                <c:manualLayout>
                  <c:x val="0"/>
                  <c:y val="1.676625489902984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36,3</a:t>
                    </a:r>
                    <a:endParaRPr lang="en-US" sz="2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5EA-43B8-8136-DAA5BE31C8AA}"/>
                </c:ext>
              </c:extLst>
            </c:dLbl>
            <c:dLbl>
              <c:idx val="4"/>
              <c:layout>
                <c:manualLayout>
                  <c:x val="-2.4399615754082614E-3"/>
                  <c:y val="2.217472422129750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39,2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5EA-43B8-8136-DAA5BE31C8AA}"/>
                </c:ext>
              </c:extLst>
            </c:dLbl>
            <c:dLbl>
              <c:idx val="5"/>
              <c:layout>
                <c:manualLayout>
                  <c:x val="2.4399615754083508E-3"/>
                  <c:y val="5.9493162544944347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39,2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5EA-43B8-8136-DAA5BE31C8AA}"/>
                </c:ext>
              </c:extLst>
            </c:dLbl>
            <c:dLbl>
              <c:idx val="6"/>
              <c:layout>
                <c:manualLayout>
                  <c:x val="0"/>
                  <c:y val="1.13577855767621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5EA-43B8-8136-DAA5BE31C8AA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30E475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32.6</c:v>
                </c:pt>
                <c:pt idx="1">
                  <c:v>33.4</c:v>
                </c:pt>
                <c:pt idx="2" formatCode="0.0">
                  <c:v>34.9</c:v>
                </c:pt>
                <c:pt idx="3">
                  <c:v>37.6</c:v>
                </c:pt>
                <c:pt idx="4">
                  <c:v>38</c:v>
                </c:pt>
                <c:pt idx="5">
                  <c:v>38.200000000000003</c:v>
                </c:pt>
                <c:pt idx="6" formatCode="0.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5EA-43B8-8136-DAA5BE31C8A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3938944"/>
        <c:axId val="233940480"/>
      </c:barChart>
      <c:catAx>
        <c:axId val="23393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233940480"/>
        <c:crosses val="autoZero"/>
        <c:auto val="1"/>
        <c:lblAlgn val="ctr"/>
        <c:lblOffset val="100"/>
        <c:noMultiLvlLbl val="0"/>
      </c:catAx>
      <c:valAx>
        <c:axId val="233940480"/>
        <c:scaling>
          <c:orientation val="minMax"/>
          <c:max val="4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3393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17797590410019E-2"/>
          <c:y val="6.8427069775743074E-2"/>
          <c:w val="0.97416440481917999"/>
          <c:h val="0.610208263300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8817083674827085E-3"/>
                  <c:y val="7.9769171884507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89-45DC-829D-895EF1A51F9F}"/>
                </c:ext>
              </c:extLst>
            </c:dLbl>
            <c:dLbl>
              <c:idx val="1"/>
              <c:layout>
                <c:manualLayout>
                  <c:x val="-2.881708367482712E-3"/>
                  <c:y val="1.25092565000704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89-45DC-829D-895EF1A51F9F}"/>
                </c:ext>
              </c:extLst>
            </c:dLbl>
            <c:dLbl>
              <c:idx val="2"/>
              <c:layout>
                <c:manualLayout>
                  <c:x val="-2.881708367482712E-3"/>
                  <c:y val="1.25092565000704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89-45DC-829D-895EF1A51F9F}"/>
                </c:ext>
              </c:extLst>
            </c:dLbl>
            <c:dLbl>
              <c:idx val="3"/>
              <c:layout>
                <c:manualLayout>
                  <c:x val="-2.8817083674826591E-3"/>
                  <c:y val="1.25092565000704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89-45DC-829D-895EF1A51F9F}"/>
                </c:ext>
              </c:extLst>
            </c:dLbl>
            <c:dLbl>
              <c:idx val="4"/>
              <c:layout>
                <c:manualLayout>
                  <c:x val="0"/>
                  <c:y val="1.25092565000704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89-45DC-829D-895EF1A51F9F}"/>
                </c:ext>
              </c:extLst>
            </c:dLbl>
            <c:dLbl>
              <c:idx val="5"/>
              <c:layout>
                <c:manualLayout>
                  <c:x val="2.881708367482712E-3"/>
                  <c:y val="1.70415958116902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89-45DC-829D-895EF1A51F9F}"/>
                </c:ext>
              </c:extLst>
            </c:dLbl>
            <c:dLbl>
              <c:idx val="6"/>
              <c:layout>
                <c:manualLayout>
                  <c:x val="1.056614195312979E-16"/>
                  <c:y val="1.25092565000704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36795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689-45DC-829D-895EF1A51F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25515</c:v>
                </c:pt>
                <c:pt idx="1">
                  <c:v>26539</c:v>
                </c:pt>
                <c:pt idx="2">
                  <c:v>27398</c:v>
                </c:pt>
                <c:pt idx="3">
                  <c:v>29439</c:v>
                </c:pt>
                <c:pt idx="4">
                  <c:v>31866</c:v>
                </c:pt>
                <c:pt idx="5">
                  <c:v>34151</c:v>
                </c:pt>
                <c:pt idx="6">
                  <c:v>35764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689-45DC-829D-895EF1A51F9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16299632"/>
        <c:axId val="516300944"/>
      </c:barChart>
      <c:catAx>
        <c:axId val="51629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516300944"/>
        <c:crosses val="autoZero"/>
        <c:auto val="1"/>
        <c:lblAlgn val="ctr"/>
        <c:lblOffset val="100"/>
        <c:noMultiLvlLbl val="0"/>
      </c:catAx>
      <c:valAx>
        <c:axId val="516300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62996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98802091339373E-2"/>
          <c:y val="0.16201291063432766"/>
          <c:w val="0.92517169051634518"/>
          <c:h val="0.499482657565161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Лист1!$B$2:$B$9</c:f>
              <c:numCache>
                <c:formatCode>0.0</c:formatCode>
                <c:ptCount val="8"/>
                <c:pt idx="0" formatCode="General">
                  <c:v>85.2</c:v>
                </c:pt>
                <c:pt idx="1">
                  <c:v>83</c:v>
                </c:pt>
                <c:pt idx="2" formatCode="General">
                  <c:v>78.8</c:v>
                </c:pt>
                <c:pt idx="3">
                  <c:v>78</c:v>
                </c:pt>
                <c:pt idx="4" formatCode="General">
                  <c:v>69.7</c:v>
                </c:pt>
                <c:pt idx="5" formatCode="General">
                  <c:v>68.3</c:v>
                </c:pt>
                <c:pt idx="6" formatCode="General">
                  <c:v>60.1</c:v>
                </c:pt>
                <c:pt idx="7">
                  <c:v>58.1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90-470E-B911-C04A6ADD0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364636120"/>
        <c:axId val="364641216"/>
      </c:barChart>
      <c:catAx>
        <c:axId val="36463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KZ"/>
          </a:p>
        </c:txPr>
        <c:crossAx val="364641216"/>
        <c:crosses val="autoZero"/>
        <c:auto val="1"/>
        <c:lblAlgn val="ctr"/>
        <c:lblOffset val="100"/>
        <c:noMultiLvlLbl val="0"/>
      </c:catAx>
      <c:valAx>
        <c:axId val="364641216"/>
        <c:scaling>
          <c:orientation val="minMax"/>
          <c:max val="100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364636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49827899428141E-2"/>
          <c:y val="7.9144357154632888E-2"/>
          <c:w val="0.98250172100571853"/>
          <c:h val="0.8417112856907341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tint val="77000"/>
                    <a:alpha val="0"/>
                  </a:schemeClr>
                </a:gs>
                <a:gs pos="50000">
                  <a:schemeClr val="accent5">
                    <a:tint val="77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59.93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02-437F-AD88-F3A5ED9A70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shade val="76000"/>
                    <a:alpha val="0"/>
                  </a:schemeClr>
                </a:gs>
                <a:gs pos="50000">
                  <a:schemeClr val="accent5">
                    <a:shade val="76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02-437F-AD88-F3A5ED9A7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0156464"/>
        <c:axId val="320157640"/>
        <c:axId val="0"/>
      </c:bar3DChart>
      <c:catAx>
        <c:axId val="320156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157640"/>
        <c:crosses val="autoZero"/>
        <c:auto val="1"/>
        <c:lblAlgn val="ctr"/>
        <c:lblOffset val="100"/>
        <c:noMultiLvlLbl val="0"/>
      </c:catAx>
      <c:valAx>
        <c:axId val="3201576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015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00070016022744"/>
          <c:y val="5.1380412636808939E-2"/>
          <c:w val="0.64978862311130425"/>
          <c:h val="0.845348022401334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srgbClr val="002060">
                  <a:alpha val="2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298-4382-9978-D40063C3760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298-4382-9978-D40063C376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Всего </c:v>
                </c:pt>
                <c:pt idx="1">
                  <c:v>Частные</c:v>
                </c:pt>
                <c:pt idx="2">
                  <c:v>ПМСП</c:v>
                </c:pt>
                <c:pt idx="3">
                  <c:v>КС помощь</c:v>
                </c:pt>
                <c:pt idx="4">
                  <c:v>СЗТ</c:v>
                </c:pt>
                <c:pt idx="5">
                  <c:v>Гемодиализ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230</c:v>
                </c:pt>
                <c:pt idx="1">
                  <c:v>138</c:v>
                </c:pt>
                <c:pt idx="2">
                  <c:v>37</c:v>
                </c:pt>
                <c:pt idx="3">
                  <c:v>46</c:v>
                </c:pt>
                <c:pt idx="4">
                  <c:v>69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04-4D81-BB46-6CC67F51A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68301840"/>
        <c:axId val="1568323440"/>
      </c:barChart>
      <c:catAx>
        <c:axId val="1568301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568323440"/>
        <c:crosses val="autoZero"/>
        <c:auto val="1"/>
        <c:lblAlgn val="ctr"/>
        <c:lblOffset val="100"/>
        <c:noMultiLvlLbl val="0"/>
      </c:catAx>
      <c:valAx>
        <c:axId val="156832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156830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018463141130115E-2"/>
          <c:y val="0.26195626660879268"/>
          <c:w val="0.90463281757459479"/>
          <c:h val="0.45913632508825586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СМР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E6C-48B4-9121-F6F2928BC72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E6C-48B4-9121-F6F2928BC722}"/>
              </c:ext>
            </c:extLst>
          </c:dPt>
          <c:dLbls>
            <c:dLbl>
              <c:idx val="0"/>
              <c:layout>
                <c:manualLayout>
                  <c:x val="3.9013847355847592E-2"/>
                  <c:y val="-0.232183992102087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6C-48B4-9121-F6F2928BC722}"/>
                </c:ext>
              </c:extLst>
            </c:dLbl>
            <c:dLbl>
              <c:idx val="1"/>
              <c:layout>
                <c:manualLayout>
                  <c:x val="5.2018463141130115E-2"/>
                  <c:y val="-0.262143216889453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rgbClr val="FF0000"/>
                        </a:solidFill>
                      </a:rPr>
                      <a:t>1</a:t>
                    </a:r>
                    <a:r>
                      <a:rPr lang="en-US" baseline="0" dirty="0">
                        <a:solidFill>
                          <a:srgbClr val="FF0000"/>
                        </a:solidFill>
                      </a:rPr>
                      <a:t> 048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E6C-48B4-9121-F6F2928BC7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632</c:v>
                </c:pt>
                <c:pt idx="1">
                  <c:v>1060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6C-48B4-9121-F6F2928BC7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20166264"/>
        <c:axId val="320155288"/>
        <c:axId val="0"/>
      </c:bar3DChart>
      <c:catAx>
        <c:axId val="320166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320155288"/>
        <c:crosses val="autoZero"/>
        <c:auto val="1"/>
        <c:lblAlgn val="ctr"/>
        <c:lblOffset val="100"/>
        <c:noMultiLvlLbl val="0"/>
      </c:catAx>
      <c:valAx>
        <c:axId val="320155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166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9"/>
              <c:tx>
                <c:rich>
                  <a:bodyPr/>
                  <a:lstStyle/>
                  <a:p>
                    <a:fld id="{20ED3349-AC33-4FAB-ABEE-7A6C87E9D6D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+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06-4D94-A153-35147339C4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Прикрепление население &lt;30 000</c:v>
                </c:pt>
                <c:pt idx="1">
                  <c:v>Несоответствие площади</c:v>
                </c:pt>
                <c:pt idx="2">
                  <c:v>Фильтр отс/ не по стандарту</c:v>
                </c:pt>
                <c:pt idx="3">
                  <c:v>Доврачебный кабинет совмещен</c:v>
                </c:pt>
                <c:pt idx="4">
                  <c:v>Смотровые кабинеты несоответстует</c:v>
                </c:pt>
                <c:pt idx="5">
                  <c:v>Кабинет неотложной помощи несоответстует</c:v>
                </c:pt>
                <c:pt idx="6">
                  <c:v>Отделение клин.фарм</c:v>
                </c:pt>
                <c:pt idx="7">
                  <c:v>Кабинет самостоятельного МС приема</c:v>
                </c:pt>
                <c:pt idx="8">
                  <c:v>Кабинет ПУЗ отс/работает недостаточна</c:v>
                </c:pt>
                <c:pt idx="9">
                  <c:v>Аптечный пункт АЛО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29</c:v>
                </c:pt>
                <c:pt idx="1">
                  <c:v>13</c:v>
                </c:pt>
                <c:pt idx="2">
                  <c:v>10</c:v>
                </c:pt>
                <c:pt idx="3">
                  <c:v>10</c:v>
                </c:pt>
                <c:pt idx="4">
                  <c:v>16</c:v>
                </c:pt>
                <c:pt idx="5">
                  <c:v>16</c:v>
                </c:pt>
                <c:pt idx="6">
                  <c:v>0</c:v>
                </c:pt>
                <c:pt idx="7">
                  <c:v>23</c:v>
                </c:pt>
                <c:pt idx="8">
                  <c:v>15</c:v>
                </c:pt>
                <c:pt idx="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06-4D94-A153-35147339C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13935104"/>
        <c:axId val="1513935584"/>
      </c:barChart>
      <c:catAx>
        <c:axId val="151393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513935584"/>
        <c:crosses val="autoZero"/>
        <c:auto val="1"/>
        <c:lblAlgn val="ctr"/>
        <c:lblOffset val="100"/>
        <c:noMultiLvlLbl val="0"/>
      </c:catAx>
      <c:valAx>
        <c:axId val="1513935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1393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082870231737923E-2"/>
          <c:y val="0"/>
          <c:w val="0.95983425953652413"/>
          <c:h val="0.82759716670836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 гос МО</c:v>
                </c:pt>
                <c:pt idx="1">
                  <c:v>в декретном отпуске</c:v>
                </c:pt>
                <c:pt idx="2">
                  <c:v>не работают</c:v>
                </c:pt>
                <c:pt idx="3">
                  <c:v>в частных МО</c:v>
                </c:pt>
                <c:pt idx="4">
                  <c:v>в других регионах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</c:v>
                </c:pt>
                <c:pt idx="1">
                  <c:v>16</c:v>
                </c:pt>
                <c:pt idx="2">
                  <c:v>14</c:v>
                </c:pt>
                <c:pt idx="3">
                  <c:v>14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50-41B8-BC31-7F1B69D299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20158816"/>
        <c:axId val="320157248"/>
        <c:axId val="0"/>
      </c:bar3DChart>
      <c:catAx>
        <c:axId val="32015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320157248"/>
        <c:crosses val="autoZero"/>
        <c:auto val="1"/>
        <c:lblAlgn val="ctr"/>
        <c:lblOffset val="100"/>
        <c:noMultiLvlLbl val="0"/>
      </c:catAx>
      <c:valAx>
        <c:axId val="320157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015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</c:v>
                </c:pt>
              </c:strCache>
            </c:strRef>
          </c:tx>
          <c:dPt>
            <c:idx val="0"/>
            <c:bubble3D val="0"/>
            <c:explosion val="15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956-4ECE-A37E-1FB3FBA777F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956-4ECE-A37E-1FB3FBA777FB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ВРАЧИ</c:v>
                </c:pt>
                <c:pt idx="1">
                  <c:v>СМР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14681</c:v>
                </c:pt>
                <c:pt idx="1">
                  <c:v>20903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56-4ECE-A37E-1FB3FBA777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</c:v>
                </c:pt>
              </c:strCache>
            </c:strRef>
          </c:tx>
          <c:dPt>
            <c:idx val="0"/>
            <c:bubble3D val="0"/>
            <c:explosion val="15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039-4F24-8ECA-B975485AF16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039-4F24-8ECA-B975485AF161}"/>
              </c:ext>
            </c:extLst>
          </c:dPt>
          <c:dLbls>
            <c:dLbl>
              <c:idx val="0"/>
              <c:layout>
                <c:manualLayout>
                  <c:x val="0.13226848167418928"/>
                  <c:y val="-0.117690864395999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8 393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1467846153404"/>
                      <c:h val="0.2554943968313648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4039-4F24-8ECA-B975485AF16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13 533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60408376692593"/>
                      <c:h val="0.2425031563145157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4039-4F24-8ECA-B975485AF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ВРАЧИ</c:v>
                </c:pt>
                <c:pt idx="1">
                  <c:v>СМР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7911</c:v>
                </c:pt>
                <c:pt idx="1">
                  <c:v>16048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39-4F24-8ECA-B975485AF1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6.8855608281672018E-2"/>
          <c:w val="0.97913486945499484"/>
          <c:h val="0.60718111463880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9</c:v>
                </c:pt>
                <c:pt idx="2">
                  <c:v>5.2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D-4F69-A7EE-551C621655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</c:v>
                </c:pt>
                <c:pt idx="1">
                  <c:v>9</c:v>
                </c:pt>
                <c:pt idx="2">
                  <c:v>5.0999999999999996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5D-4F69-A7EE-551C62165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465680"/>
        <c:axId val="1410466512"/>
      </c:barChart>
      <c:catAx>
        <c:axId val="141046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410466512"/>
        <c:crosses val="autoZero"/>
        <c:auto val="1"/>
        <c:lblAlgn val="ctr"/>
        <c:lblOffset val="100"/>
        <c:noMultiLvlLbl val="0"/>
      </c:catAx>
      <c:valAx>
        <c:axId val="1410466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1046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411710950467218"/>
          <c:y val="0.78476641155450988"/>
          <c:w val="0.20538783286069348"/>
          <c:h val="8.44189412023259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713982824566903E-2"/>
          <c:y val="6.8855608281672018E-2"/>
          <c:w val="0.91271480469554755"/>
          <c:h val="0.5325763684189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10</c:v>
                </c:pt>
                <c:pt idx="2">
                  <c:v>5.5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7-4ED1-A1B3-6E6AD243E9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</c:v>
                </c:pt>
                <c:pt idx="1">
                  <c:v>9</c:v>
                </c:pt>
                <c:pt idx="2">
                  <c:v>5.0999999999999996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07-4ED1-A1B3-6E6AD243E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465680"/>
        <c:axId val="1410466512"/>
      </c:barChart>
      <c:catAx>
        <c:axId val="141046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410466512"/>
        <c:crosses val="autoZero"/>
        <c:auto val="1"/>
        <c:lblAlgn val="ctr"/>
        <c:lblOffset val="100"/>
        <c:noMultiLvlLbl val="0"/>
      </c:catAx>
      <c:valAx>
        <c:axId val="1410466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1046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8.2448385474083036E-2"/>
          <c:w val="0.99684687880749367"/>
          <c:h val="0.57788504418495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11</c:v>
                </c:pt>
                <c:pt idx="2">
                  <c:v>5.0999999999999996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A8-4F19-A708-F704725BBE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</c:v>
                </c:pt>
                <c:pt idx="1">
                  <c:v>9</c:v>
                </c:pt>
                <c:pt idx="2">
                  <c:v>5.3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A8-4F19-A708-F704725BB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465680"/>
        <c:axId val="1410466512"/>
      </c:barChart>
      <c:catAx>
        <c:axId val="141046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410466512"/>
        <c:crosses val="autoZero"/>
        <c:auto val="1"/>
        <c:lblAlgn val="ctr"/>
        <c:lblOffset val="100"/>
        <c:noMultiLvlLbl val="0"/>
      </c:catAx>
      <c:valAx>
        <c:axId val="1410466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1046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411710950467218"/>
          <c:y val="0.78476641155450988"/>
          <c:w val="0.19877755755923629"/>
          <c:h val="0.11451055036372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713982824566903E-2"/>
          <c:y val="6.8855608281672018E-2"/>
          <c:w val="0.91271480469554755"/>
          <c:h val="0.5325763684189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10</c:v>
                </c:pt>
                <c:pt idx="2">
                  <c:v>5.0999999999999996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47-42CA-B8B7-A5A97AD61E4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План </c:v>
                </c:pt>
                <c:pt idx="1">
                  <c:v>Охват </c:v>
                </c:pt>
                <c:pt idx="2">
                  <c:v>Выявляемость</c:v>
                </c:pt>
                <c:pt idx="3">
                  <c:v>Своевременный охват ДН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</c:v>
                </c:pt>
                <c:pt idx="1">
                  <c:v>9</c:v>
                </c:pt>
                <c:pt idx="2">
                  <c:v>5.2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47-42CA-B8B7-A5A97AD61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465680"/>
        <c:axId val="1410466512"/>
      </c:barChart>
      <c:catAx>
        <c:axId val="141046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410466512"/>
        <c:crosses val="autoZero"/>
        <c:auto val="1"/>
        <c:lblAlgn val="ctr"/>
        <c:lblOffset val="100"/>
        <c:noMultiLvlLbl val="0"/>
      </c:catAx>
      <c:valAx>
        <c:axId val="1410466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1046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8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D81897-8DCF-42A3-90B8-CA41DD31C86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9354156-0D35-4B65-B3D4-8A39DA0E2F37}">
      <dgm:prSet phldrT="[Текст]" custT="1"/>
      <dgm:spPr/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СРОЧНЫЕ РОДЫ – 39 416 (90,4%)</a:t>
          </a:r>
        </a:p>
      </dgm:t>
    </dgm:pt>
    <dgm:pt modelId="{A997A41D-A6FF-421E-B911-61C6AA598712}" type="parTrans" cxnId="{363EBE4F-CFCC-40F6-93EE-1FD4484DE001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5CD5FC-4D0E-4A43-9CDA-548B35A9D3B1}" type="sibTrans" cxnId="{363EBE4F-CFCC-40F6-93EE-1FD4484DE001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DFB5E6-D80C-4178-974E-95C86227D246}">
      <dgm:prSet phldrT="[Текст]" custT="1"/>
      <dgm:spPr/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ПРЕЖДЕВРЕМЕННЫЕ РОДЫ – 2 302 (5,2%)</a:t>
          </a:r>
        </a:p>
      </dgm:t>
    </dgm:pt>
    <dgm:pt modelId="{54FF9626-8088-4DCD-87E1-F8F4022B553F}" type="parTrans" cxnId="{2C2605CA-10A2-4AE5-9641-C8DB45DC0F8B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18172-8189-4959-A762-27A2894BF902}" type="sibTrans" cxnId="{2C2605CA-10A2-4AE5-9641-C8DB45DC0F8B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9C0FC8-818F-4A9E-BD59-677F99A81F10}">
      <dgm:prSet phldrT="[Текст]" custT="1"/>
      <dgm:spPr/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ЗАПОЗДАЛЫЕ РОДЫ – 9 (0,02%)</a:t>
          </a:r>
        </a:p>
      </dgm:t>
    </dgm:pt>
    <dgm:pt modelId="{0986B2ED-0D9C-4DBA-9B77-28E1A6190939}" type="parTrans" cxnId="{4A6593C3-AE32-4633-8696-11056742090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B41DC4-EA97-4709-BE7E-E1FD148EC97E}" type="sibTrans" cxnId="{4A6593C3-AE32-4633-8696-11056742090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74B7DD-C8A6-4053-90FE-014CAFE24DD1}" type="pres">
      <dgm:prSet presAssocID="{86D81897-8DCF-42A3-90B8-CA41DD31C865}" presName="Name0" presStyleCnt="0">
        <dgm:presLayoutVars>
          <dgm:chMax val="7"/>
          <dgm:chPref val="7"/>
          <dgm:dir/>
        </dgm:presLayoutVars>
      </dgm:prSet>
      <dgm:spPr/>
    </dgm:pt>
    <dgm:pt modelId="{675F1113-A23B-463C-A53F-2317067F920F}" type="pres">
      <dgm:prSet presAssocID="{86D81897-8DCF-42A3-90B8-CA41DD31C865}" presName="Name1" presStyleCnt="0"/>
      <dgm:spPr/>
    </dgm:pt>
    <dgm:pt modelId="{5E8A1256-D986-4D62-909E-142F387F3690}" type="pres">
      <dgm:prSet presAssocID="{86D81897-8DCF-42A3-90B8-CA41DD31C865}" presName="cycle" presStyleCnt="0"/>
      <dgm:spPr/>
    </dgm:pt>
    <dgm:pt modelId="{EE796A0D-B025-4B7D-8F68-7876D0372CDA}" type="pres">
      <dgm:prSet presAssocID="{86D81897-8DCF-42A3-90B8-CA41DD31C865}" presName="srcNode" presStyleLbl="node1" presStyleIdx="0" presStyleCnt="3"/>
      <dgm:spPr/>
    </dgm:pt>
    <dgm:pt modelId="{D73C8446-0F9B-4C7B-890E-69F8CB8837E3}" type="pres">
      <dgm:prSet presAssocID="{86D81897-8DCF-42A3-90B8-CA41DD31C865}" presName="conn" presStyleLbl="parChTrans1D2" presStyleIdx="0" presStyleCnt="1" custLinFactNeighborX="-10538" custLinFactNeighborY="-744"/>
      <dgm:spPr/>
    </dgm:pt>
    <dgm:pt modelId="{A1D9FBA1-AB09-43B9-8506-32B8746EAC00}" type="pres">
      <dgm:prSet presAssocID="{86D81897-8DCF-42A3-90B8-CA41DD31C865}" presName="extraNode" presStyleLbl="node1" presStyleIdx="0" presStyleCnt="3"/>
      <dgm:spPr/>
    </dgm:pt>
    <dgm:pt modelId="{B325C0AD-9255-4CC5-9630-2BB173359C8C}" type="pres">
      <dgm:prSet presAssocID="{86D81897-8DCF-42A3-90B8-CA41DD31C865}" presName="dstNode" presStyleLbl="node1" presStyleIdx="0" presStyleCnt="3"/>
      <dgm:spPr/>
    </dgm:pt>
    <dgm:pt modelId="{6691CB02-E844-4B8B-85C7-73053C11E6BE}" type="pres">
      <dgm:prSet presAssocID="{09354156-0D35-4B65-B3D4-8A39DA0E2F37}" presName="text_1" presStyleLbl="node1" presStyleIdx="0" presStyleCnt="3" custScaleX="98900" custLinFactNeighborX="733" custLinFactNeighborY="832">
        <dgm:presLayoutVars>
          <dgm:bulletEnabled val="1"/>
        </dgm:presLayoutVars>
      </dgm:prSet>
      <dgm:spPr/>
    </dgm:pt>
    <dgm:pt modelId="{D4139DFA-CB6A-43DC-93DE-202573DB8593}" type="pres">
      <dgm:prSet presAssocID="{09354156-0D35-4B65-B3D4-8A39DA0E2F37}" presName="accent_1" presStyleCnt="0"/>
      <dgm:spPr/>
    </dgm:pt>
    <dgm:pt modelId="{F5FA6182-AC6F-489B-BF23-F0F7EA591A1D}" type="pres">
      <dgm:prSet presAssocID="{09354156-0D35-4B65-B3D4-8A39DA0E2F37}" presName="accentRepeatNode" presStyleLbl="solidFgAcc1" presStyleIdx="0" presStyleCnt="3"/>
      <dgm:spPr/>
    </dgm:pt>
    <dgm:pt modelId="{FE9BE06A-0AE1-4316-B6CD-97FE8A387AD0}" type="pres">
      <dgm:prSet presAssocID="{D4DFB5E6-D80C-4178-974E-95C86227D246}" presName="text_2" presStyleLbl="node1" presStyleIdx="1" presStyleCnt="3">
        <dgm:presLayoutVars>
          <dgm:bulletEnabled val="1"/>
        </dgm:presLayoutVars>
      </dgm:prSet>
      <dgm:spPr/>
    </dgm:pt>
    <dgm:pt modelId="{2AE7221A-C139-4CD5-A7C0-15341A66FD8A}" type="pres">
      <dgm:prSet presAssocID="{D4DFB5E6-D80C-4178-974E-95C86227D246}" presName="accent_2" presStyleCnt="0"/>
      <dgm:spPr/>
    </dgm:pt>
    <dgm:pt modelId="{AF00ED50-5773-4173-B1F2-A9308E20853F}" type="pres">
      <dgm:prSet presAssocID="{D4DFB5E6-D80C-4178-974E-95C86227D246}" presName="accentRepeatNode" presStyleLbl="solidFgAcc1" presStyleIdx="1" presStyleCnt="3"/>
      <dgm:spPr/>
    </dgm:pt>
    <dgm:pt modelId="{62C0B191-0C31-4284-9743-21DDA1327088}" type="pres">
      <dgm:prSet presAssocID="{6D9C0FC8-818F-4A9E-BD59-677F99A81F10}" presName="text_3" presStyleLbl="node1" presStyleIdx="2" presStyleCnt="3" custScaleY="101064">
        <dgm:presLayoutVars>
          <dgm:bulletEnabled val="1"/>
        </dgm:presLayoutVars>
      </dgm:prSet>
      <dgm:spPr/>
    </dgm:pt>
    <dgm:pt modelId="{0D621498-71C0-42C8-9457-07065437A2BE}" type="pres">
      <dgm:prSet presAssocID="{6D9C0FC8-818F-4A9E-BD59-677F99A81F10}" presName="accent_3" presStyleCnt="0"/>
      <dgm:spPr/>
    </dgm:pt>
    <dgm:pt modelId="{1A9F1A6C-604F-4725-BE01-9C3D0535D65D}" type="pres">
      <dgm:prSet presAssocID="{6D9C0FC8-818F-4A9E-BD59-677F99A81F10}" presName="accentRepeatNode" presStyleLbl="solidFgAcc1" presStyleIdx="2" presStyleCnt="3"/>
      <dgm:spPr/>
    </dgm:pt>
  </dgm:ptLst>
  <dgm:cxnLst>
    <dgm:cxn modelId="{A6D72F33-69AA-4B50-B509-DD880A9C8764}" type="presOf" srcId="{6D9C0FC8-818F-4A9E-BD59-677F99A81F10}" destId="{62C0B191-0C31-4284-9743-21DDA1327088}" srcOrd="0" destOrd="0" presId="urn:microsoft.com/office/officeart/2008/layout/VerticalCurvedList"/>
    <dgm:cxn modelId="{363EBE4F-CFCC-40F6-93EE-1FD4484DE001}" srcId="{86D81897-8DCF-42A3-90B8-CA41DD31C865}" destId="{09354156-0D35-4B65-B3D4-8A39DA0E2F37}" srcOrd="0" destOrd="0" parTransId="{A997A41D-A6FF-421E-B911-61C6AA598712}" sibTransId="{B35CD5FC-4D0E-4A43-9CDA-548B35A9D3B1}"/>
    <dgm:cxn modelId="{C6A6C8A9-D7D6-4638-9977-FBDFFC5066FD}" type="presOf" srcId="{86D81897-8DCF-42A3-90B8-CA41DD31C865}" destId="{2E74B7DD-C8A6-4053-90FE-014CAFE24DD1}" srcOrd="0" destOrd="0" presId="urn:microsoft.com/office/officeart/2008/layout/VerticalCurvedList"/>
    <dgm:cxn modelId="{45F40DBB-62AD-4F97-B404-1A75A2537D21}" type="presOf" srcId="{B35CD5FC-4D0E-4A43-9CDA-548B35A9D3B1}" destId="{D73C8446-0F9B-4C7B-890E-69F8CB8837E3}" srcOrd="0" destOrd="0" presId="urn:microsoft.com/office/officeart/2008/layout/VerticalCurvedList"/>
    <dgm:cxn modelId="{4A6593C3-AE32-4633-8696-11056742090E}" srcId="{86D81897-8DCF-42A3-90B8-CA41DD31C865}" destId="{6D9C0FC8-818F-4A9E-BD59-677F99A81F10}" srcOrd="2" destOrd="0" parTransId="{0986B2ED-0D9C-4DBA-9B77-28E1A6190939}" sibTransId="{20B41DC4-EA97-4709-BE7E-E1FD148EC97E}"/>
    <dgm:cxn modelId="{2C2605CA-10A2-4AE5-9641-C8DB45DC0F8B}" srcId="{86D81897-8DCF-42A3-90B8-CA41DD31C865}" destId="{D4DFB5E6-D80C-4178-974E-95C86227D246}" srcOrd="1" destOrd="0" parTransId="{54FF9626-8088-4DCD-87E1-F8F4022B553F}" sibTransId="{8AC18172-8189-4959-A762-27A2894BF902}"/>
    <dgm:cxn modelId="{55C03EEB-EC3F-419C-BDDE-2757AF8456C6}" type="presOf" srcId="{D4DFB5E6-D80C-4178-974E-95C86227D246}" destId="{FE9BE06A-0AE1-4316-B6CD-97FE8A387AD0}" srcOrd="0" destOrd="0" presId="urn:microsoft.com/office/officeart/2008/layout/VerticalCurvedList"/>
    <dgm:cxn modelId="{CC22D7FE-F0F5-4CEE-8C15-DB46042592AB}" type="presOf" srcId="{09354156-0D35-4B65-B3D4-8A39DA0E2F37}" destId="{6691CB02-E844-4B8B-85C7-73053C11E6BE}" srcOrd="0" destOrd="0" presId="urn:microsoft.com/office/officeart/2008/layout/VerticalCurvedList"/>
    <dgm:cxn modelId="{343FBA95-512E-44E3-B492-DFD456C67A98}" type="presParOf" srcId="{2E74B7DD-C8A6-4053-90FE-014CAFE24DD1}" destId="{675F1113-A23B-463C-A53F-2317067F920F}" srcOrd="0" destOrd="0" presId="urn:microsoft.com/office/officeart/2008/layout/VerticalCurvedList"/>
    <dgm:cxn modelId="{35D77B57-B16E-4925-9F86-8B77325CEF42}" type="presParOf" srcId="{675F1113-A23B-463C-A53F-2317067F920F}" destId="{5E8A1256-D986-4D62-909E-142F387F3690}" srcOrd="0" destOrd="0" presId="urn:microsoft.com/office/officeart/2008/layout/VerticalCurvedList"/>
    <dgm:cxn modelId="{0C62B251-ADBC-4B2D-92CE-3231A7421B7A}" type="presParOf" srcId="{5E8A1256-D986-4D62-909E-142F387F3690}" destId="{EE796A0D-B025-4B7D-8F68-7876D0372CDA}" srcOrd="0" destOrd="0" presId="urn:microsoft.com/office/officeart/2008/layout/VerticalCurvedList"/>
    <dgm:cxn modelId="{031040F9-88CA-4533-B9EE-3918E2B1D3A0}" type="presParOf" srcId="{5E8A1256-D986-4D62-909E-142F387F3690}" destId="{D73C8446-0F9B-4C7B-890E-69F8CB8837E3}" srcOrd="1" destOrd="0" presId="urn:microsoft.com/office/officeart/2008/layout/VerticalCurvedList"/>
    <dgm:cxn modelId="{245723E6-C126-4382-89B4-F0EFEAEF486C}" type="presParOf" srcId="{5E8A1256-D986-4D62-909E-142F387F3690}" destId="{A1D9FBA1-AB09-43B9-8506-32B8746EAC00}" srcOrd="2" destOrd="0" presId="urn:microsoft.com/office/officeart/2008/layout/VerticalCurvedList"/>
    <dgm:cxn modelId="{2D66A21D-C099-433C-9DA9-7EF7908628E4}" type="presParOf" srcId="{5E8A1256-D986-4D62-909E-142F387F3690}" destId="{B325C0AD-9255-4CC5-9630-2BB173359C8C}" srcOrd="3" destOrd="0" presId="urn:microsoft.com/office/officeart/2008/layout/VerticalCurvedList"/>
    <dgm:cxn modelId="{6D021B88-A72A-40E2-9A80-24A98635C398}" type="presParOf" srcId="{675F1113-A23B-463C-A53F-2317067F920F}" destId="{6691CB02-E844-4B8B-85C7-73053C11E6BE}" srcOrd="1" destOrd="0" presId="urn:microsoft.com/office/officeart/2008/layout/VerticalCurvedList"/>
    <dgm:cxn modelId="{F18C4E27-82D7-4F0E-A009-C5CC3D1DDD89}" type="presParOf" srcId="{675F1113-A23B-463C-A53F-2317067F920F}" destId="{D4139DFA-CB6A-43DC-93DE-202573DB8593}" srcOrd="2" destOrd="0" presId="urn:microsoft.com/office/officeart/2008/layout/VerticalCurvedList"/>
    <dgm:cxn modelId="{614F4327-7B1D-4C01-ADEF-6D1DDA5AB14D}" type="presParOf" srcId="{D4139DFA-CB6A-43DC-93DE-202573DB8593}" destId="{F5FA6182-AC6F-489B-BF23-F0F7EA591A1D}" srcOrd="0" destOrd="0" presId="urn:microsoft.com/office/officeart/2008/layout/VerticalCurvedList"/>
    <dgm:cxn modelId="{852BED56-CDB7-4A59-BC4C-02C9DA890A5A}" type="presParOf" srcId="{675F1113-A23B-463C-A53F-2317067F920F}" destId="{FE9BE06A-0AE1-4316-B6CD-97FE8A387AD0}" srcOrd="3" destOrd="0" presId="urn:microsoft.com/office/officeart/2008/layout/VerticalCurvedList"/>
    <dgm:cxn modelId="{6DFE9938-32B5-45AF-8179-9CB39609568A}" type="presParOf" srcId="{675F1113-A23B-463C-A53F-2317067F920F}" destId="{2AE7221A-C139-4CD5-A7C0-15341A66FD8A}" srcOrd="4" destOrd="0" presId="urn:microsoft.com/office/officeart/2008/layout/VerticalCurvedList"/>
    <dgm:cxn modelId="{B3FF08E4-EE1D-4446-955D-94835141979A}" type="presParOf" srcId="{2AE7221A-C139-4CD5-A7C0-15341A66FD8A}" destId="{AF00ED50-5773-4173-B1F2-A9308E20853F}" srcOrd="0" destOrd="0" presId="urn:microsoft.com/office/officeart/2008/layout/VerticalCurvedList"/>
    <dgm:cxn modelId="{5A5A3429-85D5-499D-88F5-0BD96D9F68E5}" type="presParOf" srcId="{675F1113-A23B-463C-A53F-2317067F920F}" destId="{62C0B191-0C31-4284-9743-21DDA1327088}" srcOrd="5" destOrd="0" presId="urn:microsoft.com/office/officeart/2008/layout/VerticalCurvedList"/>
    <dgm:cxn modelId="{C5EEDC09-C258-40C6-850A-AD4A5044DD04}" type="presParOf" srcId="{675F1113-A23B-463C-A53F-2317067F920F}" destId="{0D621498-71C0-42C8-9457-07065437A2BE}" srcOrd="6" destOrd="0" presId="urn:microsoft.com/office/officeart/2008/layout/VerticalCurvedList"/>
    <dgm:cxn modelId="{03C12998-0B76-48D7-878C-23141215EB93}" type="presParOf" srcId="{0D621498-71C0-42C8-9457-07065437A2BE}" destId="{1A9F1A6C-604F-4725-BE01-9C3D0535D65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C3AA5-0943-49E2-81E0-0DDAA75A8F79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BDCE710-0561-46A5-97AC-113DC16796A2}">
      <dgm:prSet phldrT="[Текст]" custT="1"/>
      <dgm:spPr>
        <a:solidFill>
          <a:srgbClr val="C00000"/>
        </a:solidFill>
        <a:ln>
          <a:solidFill>
            <a:schemeClr val="bg1">
              <a:alpha val="46000"/>
            </a:schemeClr>
          </a:solidFill>
        </a:ln>
      </dgm:spPr>
      <dgm:t>
        <a:bodyPr/>
        <a:lstStyle/>
        <a:p>
          <a:pPr algn="just"/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040D9F-C229-4614-A37C-209F91F6DA8F}" type="parTrans" cxnId="{DFAE9E43-23FC-4EBC-A9F3-7AE539E37583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FACBEE-483B-4E33-B145-043180102260}" type="sibTrans" cxnId="{DFAE9E43-23FC-4EBC-A9F3-7AE539E37583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8566A7-CF86-4111-A039-7018AE6EA376}">
      <dgm:prSet phldrT="[Текст]" custT="1"/>
      <dgm:spPr>
        <a:solidFill>
          <a:srgbClr val="C00000"/>
        </a:solidFill>
      </dgm:spPr>
      <dgm:t>
        <a:bodyPr/>
        <a:lstStyle/>
        <a:p>
          <a:pPr algn="just"/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BD7D28-A0A3-4B4F-8E89-13E738E88B5C}" type="parTrans" cxnId="{3DD7A864-C99A-4BEF-995C-238255DD9E3D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9208A1-5FBA-4D4B-9FE0-DBE999BC0F8C}" type="sibTrans" cxnId="{3DD7A864-C99A-4BEF-995C-238255DD9E3D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DAC7AE-2865-4AEC-A257-8E647C9891BF}">
      <dgm:prSet phldrT="[Текст]" phldr="0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pPr algn="just"/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352A06-5665-4411-AB84-29AA1EDF42AE}" type="parTrans" cxnId="{9C93EBAC-AC42-4E5E-B765-7D484729C24B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217CF6-BFAF-4A08-9DA7-7542C622C801}" type="sibTrans" cxnId="{9C93EBAC-AC42-4E5E-B765-7D484729C24B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A3471-0CCF-4AD8-B5FE-7DBA991F4F75}">
      <dgm:prSet phldrT="[Текст]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pPr algn="just"/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20DB87-655E-40AC-B701-D87EF2AA76C4}" type="parTrans" cxnId="{70CBAD8D-1E24-4BF1-B70F-95152D4B4EFC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642576-3B14-4BBE-BA7F-4FEFC857F3B3}" type="sibTrans" cxnId="{70CBAD8D-1E24-4BF1-B70F-95152D4B4EFC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056035-783E-479A-A7D7-E6ABE5E7D8DE}">
      <dgm:prSet phldrT="[Текст]" phldr="0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pPr algn="just"/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FB4CF3-693D-4525-AD2C-85D914A4F740}" type="parTrans" cxnId="{B46E0DD3-43E0-4E44-96E6-783B2956A797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C09E87-B22F-496E-9D7B-533DA7BFB441}" type="sibTrans" cxnId="{B46E0DD3-43E0-4E44-96E6-783B2956A797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1B1F5C-DCAF-4A2D-9D9A-BD43E3A00CC0}">
      <dgm:prSet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pPr algn="just"/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9838E9-B9A0-437A-98D2-EEDDF561D5FE}" type="parTrans" cxnId="{A01BBB7C-4BF0-4CBE-8544-0C25A9E0EFBD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B319EF-B907-4ED0-AD54-0A859A60F4B2}" type="sibTrans" cxnId="{A01BBB7C-4BF0-4CBE-8544-0C25A9E0EFBD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81A4F-714F-40CC-8CC4-3FF1609713BE}">
      <dgm:prSet custT="1"/>
      <dgm:spPr>
        <a:ln>
          <a:solidFill>
            <a:schemeClr val="bg1"/>
          </a:solidFill>
        </a:ln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Несвоевременная статистическая отчетность</a:t>
          </a:r>
        </a:p>
        <a:p>
          <a:pPr marL="285750" lvl="1" indent="0" algn="just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52B42-7D2D-4020-9956-23681BE1B9F0}" type="parTrans" cxnId="{1B55EEF4-2842-474A-8346-C692ED567983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D46A7A-B3F3-4F33-B451-83E02F0C250B}" type="sibTrans" cxnId="{1B55EEF4-2842-474A-8346-C692ED567983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63A12-0935-4066-9499-7A520C66F7F7}">
      <dgm:prSet custT="1"/>
      <dgm:spPr>
        <a:ln>
          <a:solidFill>
            <a:schemeClr val="bg1"/>
          </a:solidFill>
        </a:ln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Частая смена руководства и отсутствие преемственности</a:t>
          </a:r>
        </a:p>
      </dgm:t>
    </dgm:pt>
    <dgm:pt modelId="{BB43A66B-0D4C-4917-9074-D2CE1646979E}" type="parTrans" cxnId="{1B6F3657-C40A-42A1-9C2C-0AC22864F565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D826A2-1497-46F1-8F4E-CC0D0F2FB715}" type="sibTrans" cxnId="{1B6F3657-C40A-42A1-9C2C-0AC22864F565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422050-4B6C-486E-8CCE-2297C15865CE}">
      <dgm:prSet custT="1"/>
      <dgm:spPr>
        <a:ln>
          <a:solidFill>
            <a:schemeClr val="bg1"/>
          </a:solidFill>
        </a:ln>
      </dgm:spPr>
      <dgm:t>
        <a:bodyPr/>
        <a:lstStyle/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7A2501-8FBD-483C-8B1A-D503634F14D7}" type="parTrans" cxnId="{6ECBE3A3-1CDA-4726-ACA1-E1070DC8737C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FE9C79-B413-4307-AE1C-15CA6E103CD1}" type="sibTrans" cxnId="{6ECBE3A3-1CDA-4726-ACA1-E1070DC8737C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A52C01-C716-4D47-ABC1-4442131C5AFD}">
      <dgm:prSet custT="1"/>
      <dgm:spPr>
        <a:ln>
          <a:solidFill>
            <a:schemeClr val="bg1"/>
          </a:solidFill>
        </a:ln>
      </dgm:spPr>
      <dgm:t>
        <a:bodyPr/>
        <a:lstStyle/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BF8BA9-4647-443D-869B-605BCC08CC3F}" type="parTrans" cxnId="{631358E8-24ED-4105-9906-93A17F362B86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DFEB41-BB04-47FF-BCD7-48C5504315F7}" type="sibTrans" cxnId="{631358E8-24ED-4105-9906-93A17F362B86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0298EE-025C-409E-9CA6-8220880DB9EC}">
      <dgm:prSet custT="1"/>
      <dgm:spPr>
        <a:ln>
          <a:solidFill>
            <a:schemeClr val="bg1"/>
          </a:solidFill>
        </a:ln>
      </dgm:spPr>
      <dgm:t>
        <a:bodyPr/>
        <a:lstStyle/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5EE16B-E5CB-4D32-8883-890712CF7B76}" type="parTrans" cxnId="{B2B897E3-9F59-4E98-A90E-06C973BF25F3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89C9B7-FD24-47B4-9300-1BE12D271CB9}" type="sibTrans" cxnId="{B2B897E3-9F59-4E98-A90E-06C973BF25F3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AFFDE3-5A7E-4BEC-8FC2-5262A237D0BA}">
      <dgm:prSet custT="1"/>
      <dgm:spPr>
        <a:ln>
          <a:solidFill>
            <a:schemeClr val="bg1"/>
          </a:solidFill>
        </a:ln>
      </dgm:spPr>
      <dgm:t>
        <a:bodyPr/>
        <a:lstStyle/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0E0449-0222-42CD-9B2D-3C51661183AB}" type="parTrans" cxnId="{92A642A0-6FB7-46A4-9BFD-909E83222C9A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093C95-920B-4E0D-BCF6-86162B325B12}" type="sibTrans" cxnId="{92A642A0-6FB7-46A4-9BFD-909E83222C9A}">
      <dgm:prSet/>
      <dgm:spPr/>
      <dgm:t>
        <a:bodyPr/>
        <a:lstStyle/>
        <a:p>
          <a:pPr algn="just"/>
          <a:endParaRPr lang="ru-RU" sz="1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A4F392-6450-4A8C-8F17-CC0BBE4A0E2A}">
      <dgm:prSet custT="1"/>
      <dgm:spPr>
        <a:ln>
          <a:solidFill>
            <a:schemeClr val="bg1"/>
          </a:solidFill>
        </a:ln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Низкая вовлеченность в исполнение программных индикаторов (КНИ, планы развития)</a:t>
          </a:r>
        </a:p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2898C5-E5F4-4C3E-8554-A22861293363}" type="parTrans" cxnId="{2A427ACA-35C7-44B8-A5EB-0535326CE79C}">
      <dgm:prSet/>
      <dgm:spPr/>
      <dgm:t>
        <a:bodyPr/>
        <a:lstStyle/>
        <a:p>
          <a:pPr algn="just"/>
          <a:endParaRPr lang="ru-RU"/>
        </a:p>
      </dgm:t>
    </dgm:pt>
    <dgm:pt modelId="{8959E12D-9662-4BBD-90F6-094514AC5D57}" type="sibTrans" cxnId="{2A427ACA-35C7-44B8-A5EB-0535326CE79C}">
      <dgm:prSet/>
      <dgm:spPr/>
      <dgm:t>
        <a:bodyPr/>
        <a:lstStyle/>
        <a:p>
          <a:pPr algn="just"/>
          <a:endParaRPr lang="ru-RU"/>
        </a:p>
      </dgm:t>
    </dgm:pt>
    <dgm:pt modelId="{442B5785-54A0-476B-8F62-B2406A55F267}">
      <dgm:prSet custT="1"/>
      <dgm:spPr>
        <a:ln>
          <a:solidFill>
            <a:schemeClr val="bg1"/>
          </a:solidFill>
        </a:ln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Нарушения НПА: передача иммунизации в соисполнение, прикрепление только взрослого населения, дефицит кадров</a:t>
          </a:r>
        </a:p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334B0A-FABB-4180-BDC9-4DD8A781D00E}" type="parTrans" cxnId="{6B88C61C-117A-43B8-9914-AAC725F7EC08}">
      <dgm:prSet/>
      <dgm:spPr/>
      <dgm:t>
        <a:bodyPr/>
        <a:lstStyle/>
        <a:p>
          <a:endParaRPr lang="ru-RU"/>
        </a:p>
      </dgm:t>
    </dgm:pt>
    <dgm:pt modelId="{2CC82F28-C10D-4A84-AA77-4CA9A728EDC6}" type="sibTrans" cxnId="{6B88C61C-117A-43B8-9914-AAC725F7EC08}">
      <dgm:prSet/>
      <dgm:spPr/>
      <dgm:t>
        <a:bodyPr/>
        <a:lstStyle/>
        <a:p>
          <a:endParaRPr lang="ru-RU"/>
        </a:p>
      </dgm:t>
    </dgm:pt>
    <dgm:pt modelId="{D7C2B5BD-138D-4FF4-BF69-198299B90C2D}">
      <dgm:prSet custT="1"/>
      <dgm:spPr>
        <a:ln>
          <a:solidFill>
            <a:schemeClr val="bg1"/>
          </a:solidFill>
        </a:ln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Несоответствие площади поликлиники числу врачебных участков и размещение организации ПМСП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F5BFD2-5FBF-439F-9840-82D0FE6FD10F}" type="parTrans" cxnId="{F16B8322-E192-4AE5-8350-DC6867407F48}">
      <dgm:prSet/>
      <dgm:spPr/>
      <dgm:t>
        <a:bodyPr/>
        <a:lstStyle/>
        <a:p>
          <a:endParaRPr lang="ru-RU"/>
        </a:p>
      </dgm:t>
    </dgm:pt>
    <dgm:pt modelId="{F2E56A90-CA40-49F2-AE9B-93A9061241F9}" type="sibTrans" cxnId="{F16B8322-E192-4AE5-8350-DC6867407F48}">
      <dgm:prSet/>
      <dgm:spPr/>
      <dgm:t>
        <a:bodyPr/>
        <a:lstStyle/>
        <a:p>
          <a:endParaRPr lang="ru-RU"/>
        </a:p>
      </dgm:t>
    </dgm:pt>
    <dgm:pt modelId="{9243FC90-0C64-4853-B832-769661265A4E}">
      <dgm:prSet/>
      <dgm:spPr>
        <a:solidFill>
          <a:srgbClr val="C00000"/>
        </a:solidFill>
        <a:ln>
          <a:noFill/>
        </a:ln>
      </dgm:spPr>
      <dgm:t>
        <a:bodyPr/>
        <a:lstStyle/>
        <a:p>
          <a:endParaRPr lang="ru-KZ"/>
        </a:p>
      </dgm:t>
    </dgm:pt>
    <dgm:pt modelId="{3C837215-DD84-4C42-A1C8-369B03AA152F}" type="parTrans" cxnId="{D0976366-81AE-4D30-B58C-267C424D2C1F}">
      <dgm:prSet/>
      <dgm:spPr/>
      <dgm:t>
        <a:bodyPr/>
        <a:lstStyle/>
        <a:p>
          <a:endParaRPr lang="ru-KZ"/>
        </a:p>
      </dgm:t>
    </dgm:pt>
    <dgm:pt modelId="{6CB33D9F-B679-48B4-B09F-5AE2A409B872}" type="sibTrans" cxnId="{D0976366-81AE-4D30-B58C-267C424D2C1F}">
      <dgm:prSet/>
      <dgm:spPr/>
      <dgm:t>
        <a:bodyPr/>
        <a:lstStyle/>
        <a:p>
          <a:endParaRPr lang="ru-KZ"/>
        </a:p>
      </dgm:t>
    </dgm:pt>
    <dgm:pt modelId="{8928B4CD-7811-4977-A412-D72A21943FD0}">
      <dgm:prSet/>
      <dgm:spPr>
        <a:ln>
          <a:noFill/>
        </a:ln>
      </dgm:spPr>
      <dgm:t>
        <a:bodyPr/>
        <a:lstStyle/>
        <a:p>
          <a:pPr marL="0" indent="0" algn="just">
            <a:buFontTx/>
            <a:buNone/>
          </a:pPr>
          <a:r>
            <a: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Игнорирование рабочих совещаний УОЗ/коллегии</a:t>
          </a:r>
          <a:endParaRPr lang="ru-KZ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FB3DFC-F78C-496E-AED4-259EDA98824E}" type="parTrans" cxnId="{72C92E55-4784-41C1-8AC4-EF5FD8AA6E12}">
      <dgm:prSet/>
      <dgm:spPr/>
      <dgm:t>
        <a:bodyPr/>
        <a:lstStyle/>
        <a:p>
          <a:endParaRPr lang="ru-KZ"/>
        </a:p>
      </dgm:t>
    </dgm:pt>
    <dgm:pt modelId="{435C576E-9BC3-423A-AF73-A25ED92003EB}" type="sibTrans" cxnId="{72C92E55-4784-41C1-8AC4-EF5FD8AA6E12}">
      <dgm:prSet/>
      <dgm:spPr/>
      <dgm:t>
        <a:bodyPr/>
        <a:lstStyle/>
        <a:p>
          <a:endParaRPr lang="ru-KZ"/>
        </a:p>
      </dgm:t>
    </dgm:pt>
    <dgm:pt modelId="{C3450F7B-201E-4614-A6FC-AE25C0EE1DEC}">
      <dgm:prSet custT="1"/>
      <dgm:spPr>
        <a:ln>
          <a:solidFill>
            <a:schemeClr val="bg1"/>
          </a:solidFill>
        </a:ln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Слабая исполнительская дисциплина по поручениям МЗ РК (мобильные бригады, вакцинация, ИРР по ОСМС)</a:t>
          </a:r>
        </a:p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9D30F6-A2CE-4955-8274-6625888A72DF}" type="parTrans" cxnId="{3EBB375F-E9C9-4F68-8123-51685EAC0F36}">
      <dgm:prSet/>
      <dgm:spPr/>
      <dgm:t>
        <a:bodyPr/>
        <a:lstStyle/>
        <a:p>
          <a:endParaRPr lang="ru-KZ"/>
        </a:p>
      </dgm:t>
    </dgm:pt>
    <dgm:pt modelId="{EE4A1AC9-145D-4B62-A013-B3385F99124C}" type="sibTrans" cxnId="{3EBB375F-E9C9-4F68-8123-51685EAC0F36}">
      <dgm:prSet/>
      <dgm:spPr/>
      <dgm:t>
        <a:bodyPr/>
        <a:lstStyle/>
        <a:p>
          <a:endParaRPr lang="ru-KZ"/>
        </a:p>
      </dgm:t>
    </dgm:pt>
    <dgm:pt modelId="{66BB28E0-36A5-445C-90D1-66371A8D4BCA}">
      <dgm:prSet custT="1"/>
      <dgm:spPr>
        <a:ln>
          <a:solidFill>
            <a:schemeClr val="bg1"/>
          </a:solidFill>
        </a:ln>
      </dgm:spPr>
      <dgm:t>
        <a:bodyPr/>
        <a:lstStyle/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AF3CCB-1398-43EB-A449-FBFF4B0E9D72}" type="parTrans" cxnId="{657683A0-BB57-4025-8168-D8B077DA6989}">
      <dgm:prSet/>
      <dgm:spPr/>
      <dgm:t>
        <a:bodyPr/>
        <a:lstStyle/>
        <a:p>
          <a:endParaRPr lang="ru-KZ"/>
        </a:p>
      </dgm:t>
    </dgm:pt>
    <dgm:pt modelId="{E9BA9DE7-88BC-4EC4-9492-CF6A0ECB5E9E}" type="sibTrans" cxnId="{657683A0-BB57-4025-8168-D8B077DA6989}">
      <dgm:prSet/>
      <dgm:spPr/>
      <dgm:t>
        <a:bodyPr/>
        <a:lstStyle/>
        <a:p>
          <a:endParaRPr lang="ru-KZ"/>
        </a:p>
      </dgm:t>
    </dgm:pt>
    <dgm:pt modelId="{7E99255A-308E-4B34-BE71-AE78A89BBB60}" type="pres">
      <dgm:prSet presAssocID="{5D9C3AA5-0943-49E2-81E0-0DDAA75A8F79}" presName="linearFlow" presStyleCnt="0">
        <dgm:presLayoutVars>
          <dgm:dir/>
          <dgm:animLvl val="lvl"/>
          <dgm:resizeHandles val="exact"/>
        </dgm:presLayoutVars>
      </dgm:prSet>
      <dgm:spPr/>
    </dgm:pt>
    <dgm:pt modelId="{8BE17D35-3026-42BE-9664-828F361B7D84}" type="pres">
      <dgm:prSet presAssocID="{FBDCE710-0561-46A5-97AC-113DC16796A2}" presName="composite" presStyleCnt="0"/>
      <dgm:spPr/>
    </dgm:pt>
    <dgm:pt modelId="{B396413D-8B9D-4569-9F38-E06005D519B8}" type="pres">
      <dgm:prSet presAssocID="{FBDCE710-0561-46A5-97AC-113DC16796A2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FBF4F7A8-DDF7-426E-98AA-9984088CEDC7}" type="pres">
      <dgm:prSet presAssocID="{FBDCE710-0561-46A5-97AC-113DC16796A2}" presName="descendantText" presStyleLbl="alignAcc1" presStyleIdx="0" presStyleCnt="7" custLinFactNeighborY="18697">
        <dgm:presLayoutVars>
          <dgm:bulletEnabled val="1"/>
        </dgm:presLayoutVars>
      </dgm:prSet>
      <dgm:spPr/>
    </dgm:pt>
    <dgm:pt modelId="{D93E99F2-3007-4CF4-9D3A-347DAF6C8532}" type="pres">
      <dgm:prSet presAssocID="{03FACBEE-483B-4E33-B145-043180102260}" presName="sp" presStyleCnt="0"/>
      <dgm:spPr/>
    </dgm:pt>
    <dgm:pt modelId="{DFC11061-393E-4065-AE4F-4F86D1608B34}" type="pres">
      <dgm:prSet presAssocID="{C28566A7-CF86-4111-A039-7018AE6EA376}" presName="composite" presStyleCnt="0"/>
      <dgm:spPr/>
    </dgm:pt>
    <dgm:pt modelId="{06F42538-FA1F-4773-851F-6538559BAB76}" type="pres">
      <dgm:prSet presAssocID="{C28566A7-CF86-4111-A039-7018AE6EA376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BC720B68-02A0-4F99-AC53-871F9E1C4451}" type="pres">
      <dgm:prSet presAssocID="{C28566A7-CF86-4111-A039-7018AE6EA376}" presName="descendantText" presStyleLbl="alignAcc1" presStyleIdx="1" presStyleCnt="7" custLinFactNeighborY="1711">
        <dgm:presLayoutVars>
          <dgm:bulletEnabled val="1"/>
        </dgm:presLayoutVars>
      </dgm:prSet>
      <dgm:spPr/>
    </dgm:pt>
    <dgm:pt modelId="{258328EE-2F2F-4A1D-8E57-07DFBB723C91}" type="pres">
      <dgm:prSet presAssocID="{F49208A1-5FBA-4D4B-9FE0-DBE999BC0F8C}" presName="sp" presStyleCnt="0"/>
      <dgm:spPr/>
    </dgm:pt>
    <dgm:pt modelId="{F0074BED-E323-4787-BC4A-B220ACDB0FC0}" type="pres">
      <dgm:prSet presAssocID="{EBDAC7AE-2865-4AEC-A257-8E647C9891BF}" presName="composite" presStyleCnt="0"/>
      <dgm:spPr/>
    </dgm:pt>
    <dgm:pt modelId="{19C5DB74-3B74-4796-8F12-F0D309BEB181}" type="pres">
      <dgm:prSet presAssocID="{EBDAC7AE-2865-4AEC-A257-8E647C9891B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0B3BA6A2-F74F-4468-9485-501156E94835}" type="pres">
      <dgm:prSet presAssocID="{EBDAC7AE-2865-4AEC-A257-8E647C9891BF}" presName="descendantText" presStyleLbl="alignAcc1" presStyleIdx="2" presStyleCnt="7" custScaleY="128029" custLinFactNeighborY="894">
        <dgm:presLayoutVars>
          <dgm:bulletEnabled val="1"/>
        </dgm:presLayoutVars>
      </dgm:prSet>
      <dgm:spPr/>
    </dgm:pt>
    <dgm:pt modelId="{6B103CC8-917C-43EE-9CE0-5A7BA59E0A39}" type="pres">
      <dgm:prSet presAssocID="{F9217CF6-BFAF-4A08-9DA7-7542C622C801}" presName="sp" presStyleCnt="0"/>
      <dgm:spPr/>
    </dgm:pt>
    <dgm:pt modelId="{AAC74A27-4BF3-4E39-959C-38C5635C0CF5}" type="pres">
      <dgm:prSet presAssocID="{C4DA3471-0CCF-4AD8-B5FE-7DBA991F4F75}" presName="composite" presStyleCnt="0"/>
      <dgm:spPr/>
    </dgm:pt>
    <dgm:pt modelId="{EC66985C-08F5-4DC3-A615-4C1D8AE2183C}" type="pres">
      <dgm:prSet presAssocID="{C4DA3471-0CCF-4AD8-B5FE-7DBA991F4F75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EF335BA6-3148-4F02-8867-6CABDF6538A4}" type="pres">
      <dgm:prSet presAssocID="{C4DA3471-0CCF-4AD8-B5FE-7DBA991F4F75}" presName="descendantText" presStyleLbl="alignAcc1" presStyleIdx="3" presStyleCnt="7" custScaleY="120048" custLinFactNeighborY="1433">
        <dgm:presLayoutVars>
          <dgm:bulletEnabled val="1"/>
        </dgm:presLayoutVars>
      </dgm:prSet>
      <dgm:spPr/>
    </dgm:pt>
    <dgm:pt modelId="{279D4DE1-71C4-4B8D-B17B-277FC64A9AB5}" type="pres">
      <dgm:prSet presAssocID="{FB642576-3B14-4BBE-BA7F-4FEFC857F3B3}" presName="sp" presStyleCnt="0"/>
      <dgm:spPr/>
    </dgm:pt>
    <dgm:pt modelId="{6D6288E7-21F7-4AD3-9D53-6EC42BBD1550}" type="pres">
      <dgm:prSet presAssocID="{A9056035-783E-479A-A7D7-E6ABE5E7D8DE}" presName="composite" presStyleCnt="0"/>
      <dgm:spPr/>
    </dgm:pt>
    <dgm:pt modelId="{5C17E257-B05D-438D-8DCF-EFBE78569B0D}" type="pres">
      <dgm:prSet presAssocID="{A9056035-783E-479A-A7D7-E6ABE5E7D8D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9787DB71-31D2-4EA1-96EF-B8FCBE7DE764}" type="pres">
      <dgm:prSet presAssocID="{A9056035-783E-479A-A7D7-E6ABE5E7D8DE}" presName="descendantText" presStyleLbl="alignAcc1" presStyleIdx="4" presStyleCnt="7" custScaleY="116900" custLinFactNeighborY="7478">
        <dgm:presLayoutVars>
          <dgm:bulletEnabled val="1"/>
        </dgm:presLayoutVars>
      </dgm:prSet>
      <dgm:spPr/>
    </dgm:pt>
    <dgm:pt modelId="{72639544-4F1B-40FA-AB97-A4C03668CC4A}" type="pres">
      <dgm:prSet presAssocID="{20C09E87-B22F-496E-9D7B-533DA7BFB441}" presName="sp" presStyleCnt="0"/>
      <dgm:spPr/>
    </dgm:pt>
    <dgm:pt modelId="{5EED2206-0220-486B-9A60-79DD7B9120A1}" type="pres">
      <dgm:prSet presAssocID="{7A1B1F5C-DCAF-4A2D-9D9A-BD43E3A00CC0}" presName="composite" presStyleCnt="0"/>
      <dgm:spPr/>
    </dgm:pt>
    <dgm:pt modelId="{419AABEA-D4C0-4E25-9C87-F1BCA3B8F087}" type="pres">
      <dgm:prSet presAssocID="{7A1B1F5C-DCAF-4A2D-9D9A-BD43E3A00CC0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39858DF4-F329-446A-A666-61F080DBFD9E}" type="pres">
      <dgm:prSet presAssocID="{7A1B1F5C-DCAF-4A2D-9D9A-BD43E3A00CC0}" presName="descendantText" presStyleLbl="alignAcc1" presStyleIdx="5" presStyleCnt="7" custLinFactNeighborY="7602">
        <dgm:presLayoutVars>
          <dgm:bulletEnabled val="1"/>
        </dgm:presLayoutVars>
      </dgm:prSet>
      <dgm:spPr/>
    </dgm:pt>
    <dgm:pt modelId="{D57049C2-2682-4019-8165-0E6A09670FB4}" type="pres">
      <dgm:prSet presAssocID="{71B319EF-B907-4ED0-AD54-0A859A60F4B2}" presName="sp" presStyleCnt="0"/>
      <dgm:spPr/>
    </dgm:pt>
    <dgm:pt modelId="{15BBD540-0989-4AFC-A325-5F62A7B312C7}" type="pres">
      <dgm:prSet presAssocID="{9243FC90-0C64-4853-B832-769661265A4E}" presName="composite" presStyleCnt="0"/>
      <dgm:spPr/>
    </dgm:pt>
    <dgm:pt modelId="{35C55BE9-263A-40FF-914C-419FD618779B}" type="pres">
      <dgm:prSet presAssocID="{9243FC90-0C64-4853-B832-769661265A4E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C4B43F0C-6C08-49FA-95B2-C7A2BCC83292}" type="pres">
      <dgm:prSet presAssocID="{9243FC90-0C64-4853-B832-769661265A4E}" presName="descendantText" presStyleLbl="alignAcc1" presStyleIdx="6" presStyleCnt="7" custLinFactNeighborY="6369">
        <dgm:presLayoutVars>
          <dgm:bulletEnabled val="1"/>
        </dgm:presLayoutVars>
      </dgm:prSet>
      <dgm:spPr/>
    </dgm:pt>
  </dgm:ptLst>
  <dgm:cxnLst>
    <dgm:cxn modelId="{22590101-7EEB-4CF9-96AE-7E22BE6C0EC7}" type="presOf" srcId="{C3450F7B-201E-4614-A6FC-AE25C0EE1DEC}" destId="{9787DB71-31D2-4EA1-96EF-B8FCBE7DE764}" srcOrd="0" destOrd="1" presId="urn:microsoft.com/office/officeart/2005/8/layout/chevron2"/>
    <dgm:cxn modelId="{174E2204-D468-4EF1-AB5C-9FE312209624}" type="presOf" srcId="{03AFFDE3-5A7E-4BEC-8FC2-5262A237D0BA}" destId="{39858DF4-F329-446A-A666-61F080DBFD9E}" srcOrd="0" destOrd="0" presId="urn:microsoft.com/office/officeart/2005/8/layout/chevron2"/>
    <dgm:cxn modelId="{D621B110-C177-45E8-844E-8CC79224F148}" type="presOf" srcId="{D7C2B5BD-138D-4FF4-BF69-198299B90C2D}" destId="{39858DF4-F329-446A-A666-61F080DBFD9E}" srcOrd="0" destOrd="1" presId="urn:microsoft.com/office/officeart/2005/8/layout/chevron2"/>
    <dgm:cxn modelId="{58540E12-BFF3-4E94-B02D-2273F5572FF4}" type="presOf" srcId="{FBDCE710-0561-46A5-97AC-113DC16796A2}" destId="{B396413D-8B9D-4569-9F38-E06005D519B8}" srcOrd="0" destOrd="0" presId="urn:microsoft.com/office/officeart/2005/8/layout/chevron2"/>
    <dgm:cxn modelId="{57DD4514-0358-4017-9DEB-8E466C228DF7}" type="presOf" srcId="{27163A12-0935-4066-9499-7A520C66F7F7}" destId="{BC720B68-02A0-4F99-AC53-871F9E1C4451}" srcOrd="0" destOrd="0" presId="urn:microsoft.com/office/officeart/2005/8/layout/chevron2"/>
    <dgm:cxn modelId="{6B88C61C-117A-43B8-9914-AAC725F7EC08}" srcId="{C4DA3471-0CCF-4AD8-B5FE-7DBA991F4F75}" destId="{442B5785-54A0-476B-8F62-B2406A55F267}" srcOrd="1" destOrd="0" parTransId="{81334B0A-FABB-4180-BDC9-4DD8A781D00E}" sibTransId="{2CC82F28-C10D-4A84-AA77-4CA9A728EDC6}"/>
    <dgm:cxn modelId="{ECA3C61D-5204-41ED-8B2A-117B051F6810}" type="presOf" srcId="{5D9C3AA5-0943-49E2-81E0-0DDAA75A8F79}" destId="{7E99255A-308E-4B34-BE71-AE78A89BBB60}" srcOrd="0" destOrd="0" presId="urn:microsoft.com/office/officeart/2005/8/layout/chevron2"/>
    <dgm:cxn modelId="{BC7AAF21-6306-4FC2-AC61-E5E91393E3E0}" type="presOf" srcId="{8928B4CD-7811-4977-A412-D72A21943FD0}" destId="{C4B43F0C-6C08-49FA-95B2-C7A2BCC83292}" srcOrd="0" destOrd="0" presId="urn:microsoft.com/office/officeart/2005/8/layout/chevron2"/>
    <dgm:cxn modelId="{F16B8322-E192-4AE5-8350-DC6867407F48}" srcId="{7A1B1F5C-DCAF-4A2D-9D9A-BD43E3A00CC0}" destId="{D7C2B5BD-138D-4FF4-BF69-198299B90C2D}" srcOrd="1" destOrd="0" parTransId="{58F5BFD2-5FBF-439F-9840-82D0FE6FD10F}" sibTransId="{F2E56A90-CA40-49F2-AE9B-93A9061241F9}"/>
    <dgm:cxn modelId="{CD04F53D-7642-4EAD-989D-9A9575217ED7}" type="presOf" srcId="{8AA4F392-6450-4A8C-8F17-CC0BBE4A0E2A}" destId="{0B3BA6A2-F74F-4468-9485-501156E94835}" srcOrd="0" destOrd="1" presId="urn:microsoft.com/office/officeart/2005/8/layout/chevron2"/>
    <dgm:cxn modelId="{3EBB375F-E9C9-4F68-8123-51685EAC0F36}" srcId="{A9056035-783E-479A-A7D7-E6ABE5E7D8DE}" destId="{C3450F7B-201E-4614-A6FC-AE25C0EE1DEC}" srcOrd="1" destOrd="0" parTransId="{519D30F6-A2CE-4955-8274-6625888A72DF}" sibTransId="{EE4A1AC9-145D-4B62-A013-B3385F99124C}"/>
    <dgm:cxn modelId="{DFAE9E43-23FC-4EBC-A9F3-7AE539E37583}" srcId="{5D9C3AA5-0943-49E2-81E0-0DDAA75A8F79}" destId="{FBDCE710-0561-46A5-97AC-113DC16796A2}" srcOrd="0" destOrd="0" parTransId="{4B040D9F-C229-4614-A37C-209F91F6DA8F}" sibTransId="{03FACBEE-483B-4E33-B145-043180102260}"/>
    <dgm:cxn modelId="{3DD7A864-C99A-4BEF-995C-238255DD9E3D}" srcId="{5D9C3AA5-0943-49E2-81E0-0DDAA75A8F79}" destId="{C28566A7-CF86-4111-A039-7018AE6EA376}" srcOrd="1" destOrd="0" parTransId="{09BD7D28-A0A3-4B4F-8E89-13E738E88B5C}" sibTransId="{F49208A1-5FBA-4D4B-9FE0-DBE999BC0F8C}"/>
    <dgm:cxn modelId="{D0976366-81AE-4D30-B58C-267C424D2C1F}" srcId="{5D9C3AA5-0943-49E2-81E0-0DDAA75A8F79}" destId="{9243FC90-0C64-4853-B832-769661265A4E}" srcOrd="6" destOrd="0" parTransId="{3C837215-DD84-4C42-A1C8-369B03AA152F}" sibTransId="{6CB33D9F-B679-48B4-B09F-5AE2A409B872}"/>
    <dgm:cxn modelId="{CC0BC147-125A-4A07-A626-4B208A5AB97C}" type="presOf" srcId="{7A1B1F5C-DCAF-4A2D-9D9A-BD43E3A00CC0}" destId="{419AABEA-D4C0-4E25-9C87-F1BCA3B8F087}" srcOrd="0" destOrd="0" presId="urn:microsoft.com/office/officeart/2005/8/layout/chevron2"/>
    <dgm:cxn modelId="{A5730754-4B57-4FC2-834B-DDD693317647}" type="presOf" srcId="{EBDAC7AE-2865-4AEC-A257-8E647C9891BF}" destId="{19C5DB74-3B74-4796-8F12-F0D309BEB181}" srcOrd="0" destOrd="0" presId="urn:microsoft.com/office/officeart/2005/8/layout/chevron2"/>
    <dgm:cxn modelId="{72C92E55-4784-41C1-8AC4-EF5FD8AA6E12}" srcId="{9243FC90-0C64-4853-B832-769661265A4E}" destId="{8928B4CD-7811-4977-A412-D72A21943FD0}" srcOrd="0" destOrd="0" parTransId="{9DFB3DFC-F78C-496E-AED4-259EDA98824E}" sibTransId="{435C576E-9BC3-423A-AF73-A25ED92003EB}"/>
    <dgm:cxn modelId="{1B6F3657-C40A-42A1-9C2C-0AC22864F565}" srcId="{C28566A7-CF86-4111-A039-7018AE6EA376}" destId="{27163A12-0935-4066-9499-7A520C66F7F7}" srcOrd="0" destOrd="0" parTransId="{BB43A66B-0D4C-4917-9074-D2CE1646979E}" sibTransId="{E6D826A2-1497-46F1-8F4E-CC0D0F2FB715}"/>
    <dgm:cxn modelId="{8F504A7B-2C57-4FF1-BDFA-CD0C533FBCED}" type="presOf" srcId="{5D281A4F-714F-40CC-8CC4-3FF1609713BE}" destId="{FBF4F7A8-DDF7-426E-98AA-9984088CEDC7}" srcOrd="0" destOrd="0" presId="urn:microsoft.com/office/officeart/2005/8/layout/chevron2"/>
    <dgm:cxn modelId="{A01BBB7C-4BF0-4CBE-8544-0C25A9E0EFBD}" srcId="{5D9C3AA5-0943-49E2-81E0-0DDAA75A8F79}" destId="{7A1B1F5C-DCAF-4A2D-9D9A-BD43E3A00CC0}" srcOrd="5" destOrd="0" parTransId="{7C9838E9-B9A0-437A-98D2-EEDDF561D5FE}" sibTransId="{71B319EF-B907-4ED0-AD54-0A859A60F4B2}"/>
    <dgm:cxn modelId="{70CBAD8D-1E24-4BF1-B70F-95152D4B4EFC}" srcId="{5D9C3AA5-0943-49E2-81E0-0DDAA75A8F79}" destId="{C4DA3471-0CCF-4AD8-B5FE-7DBA991F4F75}" srcOrd="3" destOrd="0" parTransId="{2C20DB87-655E-40AC-B701-D87EF2AA76C4}" sibTransId="{FB642576-3B14-4BBE-BA7F-4FEFC857F3B3}"/>
    <dgm:cxn modelId="{D8BE639B-EEDD-42A3-A0CE-445C6CD0ACC3}" type="presOf" srcId="{C4DA3471-0CCF-4AD8-B5FE-7DBA991F4F75}" destId="{EC66985C-08F5-4DC3-A615-4C1D8AE2183C}" srcOrd="0" destOrd="0" presId="urn:microsoft.com/office/officeart/2005/8/layout/chevron2"/>
    <dgm:cxn modelId="{07F8949C-E5FA-4D74-8525-452B7F78A4E3}" type="presOf" srcId="{9243FC90-0C64-4853-B832-769661265A4E}" destId="{35C55BE9-263A-40FF-914C-419FD618779B}" srcOrd="0" destOrd="0" presId="urn:microsoft.com/office/officeart/2005/8/layout/chevron2"/>
    <dgm:cxn modelId="{92A642A0-6FB7-46A4-9BFD-909E83222C9A}" srcId="{7A1B1F5C-DCAF-4A2D-9D9A-BD43E3A00CC0}" destId="{03AFFDE3-5A7E-4BEC-8FC2-5262A237D0BA}" srcOrd="0" destOrd="0" parTransId="{310E0449-0222-42CD-9B2D-3C51661183AB}" sibTransId="{BE093C95-920B-4E0D-BCF6-86162B325B12}"/>
    <dgm:cxn modelId="{657683A0-BB57-4025-8168-D8B077DA6989}" srcId="{7A1B1F5C-DCAF-4A2D-9D9A-BD43E3A00CC0}" destId="{66BB28E0-36A5-445C-90D1-66371A8D4BCA}" srcOrd="2" destOrd="0" parTransId="{B8AF3CCB-1398-43EB-A449-FBFF4B0E9D72}" sibTransId="{E9BA9DE7-88BC-4EC4-9492-CF6A0ECB5E9E}"/>
    <dgm:cxn modelId="{6ECBE3A3-1CDA-4726-ACA1-E1070DC8737C}" srcId="{EBDAC7AE-2865-4AEC-A257-8E647C9891BF}" destId="{96422050-4B6C-486E-8CCE-2297C15865CE}" srcOrd="0" destOrd="0" parTransId="{1A7A2501-8FBD-483C-8B1A-D503634F14D7}" sibTransId="{7EFE9C79-B413-4307-AE1C-15CA6E103CD1}"/>
    <dgm:cxn modelId="{56ECE2A7-2722-4F59-8BF2-88B7F4BE3C03}" type="presOf" srcId="{442B5785-54A0-476B-8F62-B2406A55F267}" destId="{EF335BA6-3148-4F02-8867-6CABDF6538A4}" srcOrd="0" destOrd="1" presId="urn:microsoft.com/office/officeart/2005/8/layout/chevron2"/>
    <dgm:cxn modelId="{9C93EBAC-AC42-4E5E-B765-7D484729C24B}" srcId="{5D9C3AA5-0943-49E2-81E0-0DDAA75A8F79}" destId="{EBDAC7AE-2865-4AEC-A257-8E647C9891BF}" srcOrd="2" destOrd="0" parTransId="{89352A06-5665-4411-AB84-29AA1EDF42AE}" sibTransId="{F9217CF6-BFAF-4A08-9DA7-7542C622C801}"/>
    <dgm:cxn modelId="{4663FEAF-F35F-4C02-BA19-632727CA72A3}" type="presOf" srcId="{C28566A7-CF86-4111-A039-7018AE6EA376}" destId="{06F42538-FA1F-4773-851F-6538559BAB76}" srcOrd="0" destOrd="0" presId="urn:microsoft.com/office/officeart/2005/8/layout/chevron2"/>
    <dgm:cxn modelId="{4A70A7B7-E0C9-4F13-A1C0-FEE1508869E2}" type="presOf" srcId="{96422050-4B6C-486E-8CCE-2297C15865CE}" destId="{0B3BA6A2-F74F-4468-9485-501156E94835}" srcOrd="0" destOrd="0" presId="urn:microsoft.com/office/officeart/2005/8/layout/chevron2"/>
    <dgm:cxn modelId="{2A427ACA-35C7-44B8-A5EB-0535326CE79C}" srcId="{EBDAC7AE-2865-4AEC-A257-8E647C9891BF}" destId="{8AA4F392-6450-4A8C-8F17-CC0BBE4A0E2A}" srcOrd="1" destOrd="0" parTransId="{FB2898C5-E5F4-4C3E-8554-A22861293363}" sibTransId="{8959E12D-9662-4BBD-90F6-094514AC5D57}"/>
    <dgm:cxn modelId="{2F9947D1-9F05-4DC5-ACA9-66AA535A886B}" type="presOf" srcId="{52A52C01-C716-4D47-ABC1-4442131C5AFD}" destId="{EF335BA6-3148-4F02-8867-6CABDF6538A4}" srcOrd="0" destOrd="0" presId="urn:microsoft.com/office/officeart/2005/8/layout/chevron2"/>
    <dgm:cxn modelId="{B46E0DD3-43E0-4E44-96E6-783B2956A797}" srcId="{5D9C3AA5-0943-49E2-81E0-0DDAA75A8F79}" destId="{A9056035-783E-479A-A7D7-E6ABE5E7D8DE}" srcOrd="4" destOrd="0" parTransId="{F2FB4CF3-693D-4525-AD2C-85D914A4F740}" sibTransId="{20C09E87-B22F-496E-9D7B-533DA7BFB441}"/>
    <dgm:cxn modelId="{E467D8DB-7320-48BA-A348-B2A5B69FE725}" type="presOf" srcId="{66BB28E0-36A5-445C-90D1-66371A8D4BCA}" destId="{39858DF4-F329-446A-A666-61F080DBFD9E}" srcOrd="0" destOrd="2" presId="urn:microsoft.com/office/officeart/2005/8/layout/chevron2"/>
    <dgm:cxn modelId="{B2B897E3-9F59-4E98-A90E-06C973BF25F3}" srcId="{A9056035-783E-479A-A7D7-E6ABE5E7D8DE}" destId="{070298EE-025C-409E-9CA6-8220880DB9EC}" srcOrd="0" destOrd="0" parTransId="{875EE16B-E5CB-4D32-8883-890712CF7B76}" sibTransId="{D289C9B7-FD24-47B4-9300-1BE12D271CB9}"/>
    <dgm:cxn modelId="{631358E8-24ED-4105-9906-93A17F362B86}" srcId="{C4DA3471-0CCF-4AD8-B5FE-7DBA991F4F75}" destId="{52A52C01-C716-4D47-ABC1-4442131C5AFD}" srcOrd="0" destOrd="0" parTransId="{4EBF8BA9-4647-443D-869B-605BCC08CC3F}" sibTransId="{E6DFEB41-BB04-47FF-BCD7-48C5504315F7}"/>
    <dgm:cxn modelId="{E6CEE3ED-D218-4C0E-8561-BDFE25951AF8}" type="presOf" srcId="{A9056035-783E-479A-A7D7-E6ABE5E7D8DE}" destId="{5C17E257-B05D-438D-8DCF-EFBE78569B0D}" srcOrd="0" destOrd="0" presId="urn:microsoft.com/office/officeart/2005/8/layout/chevron2"/>
    <dgm:cxn modelId="{821661EE-CDA8-4D43-82F3-59740D54D7F4}" type="presOf" srcId="{070298EE-025C-409E-9CA6-8220880DB9EC}" destId="{9787DB71-31D2-4EA1-96EF-B8FCBE7DE764}" srcOrd="0" destOrd="0" presId="urn:microsoft.com/office/officeart/2005/8/layout/chevron2"/>
    <dgm:cxn modelId="{1B55EEF4-2842-474A-8346-C692ED567983}" srcId="{FBDCE710-0561-46A5-97AC-113DC16796A2}" destId="{5D281A4F-714F-40CC-8CC4-3FF1609713BE}" srcOrd="0" destOrd="0" parTransId="{33C52B42-7D2D-4020-9956-23681BE1B9F0}" sibTransId="{3BD46A7A-B3F3-4F33-B451-83E02F0C250B}"/>
    <dgm:cxn modelId="{5E979CBB-095F-44CF-90EC-47E984F6A9A5}" type="presParOf" srcId="{7E99255A-308E-4B34-BE71-AE78A89BBB60}" destId="{8BE17D35-3026-42BE-9664-828F361B7D84}" srcOrd="0" destOrd="0" presId="urn:microsoft.com/office/officeart/2005/8/layout/chevron2"/>
    <dgm:cxn modelId="{73A2DD9A-952B-41C1-89E1-4F8D128918D3}" type="presParOf" srcId="{8BE17D35-3026-42BE-9664-828F361B7D84}" destId="{B396413D-8B9D-4569-9F38-E06005D519B8}" srcOrd="0" destOrd="0" presId="urn:microsoft.com/office/officeart/2005/8/layout/chevron2"/>
    <dgm:cxn modelId="{DAFCBF2F-0594-4446-B085-D93468F97169}" type="presParOf" srcId="{8BE17D35-3026-42BE-9664-828F361B7D84}" destId="{FBF4F7A8-DDF7-426E-98AA-9984088CEDC7}" srcOrd="1" destOrd="0" presId="urn:microsoft.com/office/officeart/2005/8/layout/chevron2"/>
    <dgm:cxn modelId="{AA2A0BC8-3469-42AF-92F3-FA8FE398B044}" type="presParOf" srcId="{7E99255A-308E-4B34-BE71-AE78A89BBB60}" destId="{D93E99F2-3007-4CF4-9D3A-347DAF6C8532}" srcOrd="1" destOrd="0" presId="urn:microsoft.com/office/officeart/2005/8/layout/chevron2"/>
    <dgm:cxn modelId="{831987A1-28FA-4545-A440-FADC0553742E}" type="presParOf" srcId="{7E99255A-308E-4B34-BE71-AE78A89BBB60}" destId="{DFC11061-393E-4065-AE4F-4F86D1608B34}" srcOrd="2" destOrd="0" presId="urn:microsoft.com/office/officeart/2005/8/layout/chevron2"/>
    <dgm:cxn modelId="{5B188CB1-DF6A-4D0D-9939-E1B6641387E9}" type="presParOf" srcId="{DFC11061-393E-4065-AE4F-4F86D1608B34}" destId="{06F42538-FA1F-4773-851F-6538559BAB76}" srcOrd="0" destOrd="0" presId="urn:microsoft.com/office/officeart/2005/8/layout/chevron2"/>
    <dgm:cxn modelId="{03A733F2-0946-4A25-81E5-E98E39DCEB82}" type="presParOf" srcId="{DFC11061-393E-4065-AE4F-4F86D1608B34}" destId="{BC720B68-02A0-4F99-AC53-871F9E1C4451}" srcOrd="1" destOrd="0" presId="urn:microsoft.com/office/officeart/2005/8/layout/chevron2"/>
    <dgm:cxn modelId="{4D82FC11-4945-4C36-A6AB-A025BDA07977}" type="presParOf" srcId="{7E99255A-308E-4B34-BE71-AE78A89BBB60}" destId="{258328EE-2F2F-4A1D-8E57-07DFBB723C91}" srcOrd="3" destOrd="0" presId="urn:microsoft.com/office/officeart/2005/8/layout/chevron2"/>
    <dgm:cxn modelId="{4948F530-AB2A-4B5C-B952-0CBEC5B63BA7}" type="presParOf" srcId="{7E99255A-308E-4B34-BE71-AE78A89BBB60}" destId="{F0074BED-E323-4787-BC4A-B220ACDB0FC0}" srcOrd="4" destOrd="0" presId="urn:microsoft.com/office/officeart/2005/8/layout/chevron2"/>
    <dgm:cxn modelId="{F7DBC091-23F8-4A0E-B44B-4222C30E7535}" type="presParOf" srcId="{F0074BED-E323-4787-BC4A-B220ACDB0FC0}" destId="{19C5DB74-3B74-4796-8F12-F0D309BEB181}" srcOrd="0" destOrd="0" presId="urn:microsoft.com/office/officeart/2005/8/layout/chevron2"/>
    <dgm:cxn modelId="{126131B6-1CD7-44CF-ACDD-B209EDB01455}" type="presParOf" srcId="{F0074BED-E323-4787-BC4A-B220ACDB0FC0}" destId="{0B3BA6A2-F74F-4468-9485-501156E94835}" srcOrd="1" destOrd="0" presId="urn:microsoft.com/office/officeart/2005/8/layout/chevron2"/>
    <dgm:cxn modelId="{B9386F25-56D1-46DA-8ACE-A6A084791429}" type="presParOf" srcId="{7E99255A-308E-4B34-BE71-AE78A89BBB60}" destId="{6B103CC8-917C-43EE-9CE0-5A7BA59E0A39}" srcOrd="5" destOrd="0" presId="urn:microsoft.com/office/officeart/2005/8/layout/chevron2"/>
    <dgm:cxn modelId="{C0038E18-8D81-4BAE-9244-751D0A5EDF91}" type="presParOf" srcId="{7E99255A-308E-4B34-BE71-AE78A89BBB60}" destId="{AAC74A27-4BF3-4E39-959C-38C5635C0CF5}" srcOrd="6" destOrd="0" presId="urn:microsoft.com/office/officeart/2005/8/layout/chevron2"/>
    <dgm:cxn modelId="{0F70C6D1-AD5A-454B-969F-99339063C7B3}" type="presParOf" srcId="{AAC74A27-4BF3-4E39-959C-38C5635C0CF5}" destId="{EC66985C-08F5-4DC3-A615-4C1D8AE2183C}" srcOrd="0" destOrd="0" presId="urn:microsoft.com/office/officeart/2005/8/layout/chevron2"/>
    <dgm:cxn modelId="{C1A77A02-AF6D-404D-9205-4C2970408404}" type="presParOf" srcId="{AAC74A27-4BF3-4E39-959C-38C5635C0CF5}" destId="{EF335BA6-3148-4F02-8867-6CABDF6538A4}" srcOrd="1" destOrd="0" presId="urn:microsoft.com/office/officeart/2005/8/layout/chevron2"/>
    <dgm:cxn modelId="{3C2E66B9-9042-41D8-A568-974BD509968E}" type="presParOf" srcId="{7E99255A-308E-4B34-BE71-AE78A89BBB60}" destId="{279D4DE1-71C4-4B8D-B17B-277FC64A9AB5}" srcOrd="7" destOrd="0" presId="urn:microsoft.com/office/officeart/2005/8/layout/chevron2"/>
    <dgm:cxn modelId="{6E49B33D-91B3-46F8-9BEB-FCEE8574B907}" type="presParOf" srcId="{7E99255A-308E-4B34-BE71-AE78A89BBB60}" destId="{6D6288E7-21F7-4AD3-9D53-6EC42BBD1550}" srcOrd="8" destOrd="0" presId="urn:microsoft.com/office/officeart/2005/8/layout/chevron2"/>
    <dgm:cxn modelId="{6F00A6E2-C204-4F46-A27A-4C586D3F1170}" type="presParOf" srcId="{6D6288E7-21F7-4AD3-9D53-6EC42BBD1550}" destId="{5C17E257-B05D-438D-8DCF-EFBE78569B0D}" srcOrd="0" destOrd="0" presId="urn:microsoft.com/office/officeart/2005/8/layout/chevron2"/>
    <dgm:cxn modelId="{ACDCE3BC-5702-475F-9679-587EEBD13706}" type="presParOf" srcId="{6D6288E7-21F7-4AD3-9D53-6EC42BBD1550}" destId="{9787DB71-31D2-4EA1-96EF-B8FCBE7DE764}" srcOrd="1" destOrd="0" presId="urn:microsoft.com/office/officeart/2005/8/layout/chevron2"/>
    <dgm:cxn modelId="{B485B686-ED2F-4B8B-BF2B-85B7121AFB46}" type="presParOf" srcId="{7E99255A-308E-4B34-BE71-AE78A89BBB60}" destId="{72639544-4F1B-40FA-AB97-A4C03668CC4A}" srcOrd="9" destOrd="0" presId="urn:microsoft.com/office/officeart/2005/8/layout/chevron2"/>
    <dgm:cxn modelId="{60FC711F-4B19-4D97-BC37-F0A78CE14C85}" type="presParOf" srcId="{7E99255A-308E-4B34-BE71-AE78A89BBB60}" destId="{5EED2206-0220-486B-9A60-79DD7B9120A1}" srcOrd="10" destOrd="0" presId="urn:microsoft.com/office/officeart/2005/8/layout/chevron2"/>
    <dgm:cxn modelId="{EC291F55-C972-48C2-A057-5C499720E2C1}" type="presParOf" srcId="{5EED2206-0220-486B-9A60-79DD7B9120A1}" destId="{419AABEA-D4C0-4E25-9C87-F1BCA3B8F087}" srcOrd="0" destOrd="0" presId="urn:microsoft.com/office/officeart/2005/8/layout/chevron2"/>
    <dgm:cxn modelId="{CE3DEEC7-F148-446D-B353-32AA817C335D}" type="presParOf" srcId="{5EED2206-0220-486B-9A60-79DD7B9120A1}" destId="{39858DF4-F329-446A-A666-61F080DBFD9E}" srcOrd="1" destOrd="0" presId="urn:microsoft.com/office/officeart/2005/8/layout/chevron2"/>
    <dgm:cxn modelId="{56D27966-397E-45A7-A80A-285D4FD7E310}" type="presParOf" srcId="{7E99255A-308E-4B34-BE71-AE78A89BBB60}" destId="{D57049C2-2682-4019-8165-0E6A09670FB4}" srcOrd="11" destOrd="0" presId="urn:microsoft.com/office/officeart/2005/8/layout/chevron2"/>
    <dgm:cxn modelId="{EF5C2456-3724-49E7-A5C3-4C57193E1B1D}" type="presParOf" srcId="{7E99255A-308E-4B34-BE71-AE78A89BBB60}" destId="{15BBD540-0989-4AFC-A325-5F62A7B312C7}" srcOrd="12" destOrd="0" presId="urn:microsoft.com/office/officeart/2005/8/layout/chevron2"/>
    <dgm:cxn modelId="{570FA6EB-EBD6-4AFD-ACD5-C5C33764EEE4}" type="presParOf" srcId="{15BBD540-0989-4AFC-A325-5F62A7B312C7}" destId="{35C55BE9-263A-40FF-914C-419FD618779B}" srcOrd="0" destOrd="0" presId="urn:microsoft.com/office/officeart/2005/8/layout/chevron2"/>
    <dgm:cxn modelId="{565CABFD-6E64-484F-8728-36F920B7B972}" type="presParOf" srcId="{15BBD540-0989-4AFC-A325-5F62A7B312C7}" destId="{C4B43F0C-6C08-49FA-95B2-C7A2BCC832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5FD9C8-44B9-4ADA-A9B3-31A3BB67D820}" type="doc">
      <dgm:prSet loTypeId="urn:microsoft.com/office/officeart/2005/8/layout/process2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38E4380-8246-4883-9E3D-945EBA3ADB3C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СТРУКТУРА ПРОБЛЕМ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1BAA33-E145-4972-BE9F-EF4D4E41D7BD}" type="parTrans" cxnId="{5002B4D6-97E1-4C6B-A516-0755048AE13F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411EAC-79AC-4879-A4A9-8F17F0C3C2F0}" type="sibTrans" cxnId="{5002B4D6-97E1-4C6B-A516-0755048AE13F}">
      <dgm:prSet custT="1"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3E6074-9C5C-4599-AA98-10FB3D6F009A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ИНФРАСТРУКТУРА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911204-530A-4E0E-A174-9B34D2EA571E}" type="parTrans" cxnId="{5819EC44-A69E-4019-84AA-BCCB78049399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75CA2-F58A-4F3C-A64D-3AED2064DA32}" type="sibTrans" cxnId="{5819EC44-A69E-4019-84AA-BCCB78049399}">
      <dgm:prSet custT="1"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9C78C3-6282-4C32-8079-C62BCF7A9BD0}">
      <dgm:prSet phldrT="[Текст]" phldr="0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ДИСЦИПЛИНА ИСПОЛНЕНИЯ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CE0314-87E8-4940-A793-AFC0D1A93404}" type="parTrans" cxnId="{C5BD6408-B93C-4277-9C65-5DD7DA1C4F70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4B05C6-3586-4FA5-80D4-B37FBCDBFB1F}" type="sibTrans" cxnId="{C5BD6408-B93C-4277-9C65-5DD7DA1C4F70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A1F961-CE69-4030-A8AA-CE18A6C278F6}">
      <dgm:prSet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УСЛУГИ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1D53F-D5BD-4522-80ED-16C3906CBCD0}" type="parTrans" cxnId="{4906E8DA-21E3-4118-AD75-846079D0E54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6C788-122E-41EE-AB84-BF44C613A592}" type="sibTrans" cxnId="{4906E8DA-21E3-4118-AD75-846079D0E54A}">
      <dgm:prSet custT="1"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0077A-C846-4B20-82EF-F2DB788E3BD4}">
      <dgm:prSet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ОРГАНИЗАЦИЯ ПРОЦЕССОВ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DCCE83-939D-4598-89D8-23C4BF6FA5E9}" type="parTrans" cxnId="{A5211EEB-4B30-4DCC-AE47-010AD00756C6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398F22-76D4-4F2D-962A-BA37F624AD64}" type="sibTrans" cxnId="{A5211EEB-4B30-4DCC-AE47-010AD00756C6}">
      <dgm:prSet custT="1"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1D1FC8-3D57-48D0-A4C8-7751AC0E66FF}" type="pres">
      <dgm:prSet presAssocID="{0B5FD9C8-44B9-4ADA-A9B3-31A3BB67D820}" presName="linearFlow" presStyleCnt="0">
        <dgm:presLayoutVars>
          <dgm:resizeHandles val="exact"/>
        </dgm:presLayoutVars>
      </dgm:prSet>
      <dgm:spPr/>
    </dgm:pt>
    <dgm:pt modelId="{D57059AA-80D1-4795-9474-2B6238C41A13}" type="pres">
      <dgm:prSet presAssocID="{E38E4380-8246-4883-9E3D-945EBA3ADB3C}" presName="node" presStyleLbl="node1" presStyleIdx="0" presStyleCnt="5" custLinFactNeighborY="7104">
        <dgm:presLayoutVars>
          <dgm:bulletEnabled val="1"/>
        </dgm:presLayoutVars>
      </dgm:prSet>
      <dgm:spPr/>
    </dgm:pt>
    <dgm:pt modelId="{5BF42349-0FBC-457B-810F-9516FC7EBEFA}" type="pres">
      <dgm:prSet presAssocID="{33411EAC-79AC-4879-A4A9-8F17F0C3C2F0}" presName="sibTrans" presStyleLbl="sibTrans2D1" presStyleIdx="0" presStyleCnt="4" custLinFactNeighborY="-3947"/>
      <dgm:spPr/>
    </dgm:pt>
    <dgm:pt modelId="{DBD8C2F7-63EA-4326-8215-6747330F9AA3}" type="pres">
      <dgm:prSet presAssocID="{33411EAC-79AC-4879-A4A9-8F17F0C3C2F0}" presName="connectorText" presStyleLbl="sibTrans2D1" presStyleIdx="0" presStyleCnt="4"/>
      <dgm:spPr/>
    </dgm:pt>
    <dgm:pt modelId="{BCEF68C9-C6D9-448F-8633-C303EE27EBD7}" type="pres">
      <dgm:prSet presAssocID="{BA3E6074-9C5C-4599-AA98-10FB3D6F009A}" presName="node" presStyleLbl="node1" presStyleIdx="1" presStyleCnt="5" custLinFactNeighborY="-3552">
        <dgm:presLayoutVars>
          <dgm:bulletEnabled val="1"/>
        </dgm:presLayoutVars>
      </dgm:prSet>
      <dgm:spPr/>
    </dgm:pt>
    <dgm:pt modelId="{A9B6628F-D229-4D07-ADD9-468C1DE3CE05}" type="pres">
      <dgm:prSet presAssocID="{50275CA2-F58A-4F3C-A64D-3AED2064DA32}" presName="sibTrans" presStyleLbl="sibTrans2D1" presStyleIdx="1" presStyleCnt="4" custLinFactNeighborY="-3947"/>
      <dgm:spPr/>
    </dgm:pt>
    <dgm:pt modelId="{60E8676D-7DAB-4AFD-9E13-35F04DCA438B}" type="pres">
      <dgm:prSet presAssocID="{50275CA2-F58A-4F3C-A64D-3AED2064DA32}" presName="connectorText" presStyleLbl="sibTrans2D1" presStyleIdx="1" presStyleCnt="4"/>
      <dgm:spPr/>
    </dgm:pt>
    <dgm:pt modelId="{B7A117E5-B800-4464-B715-74D3A434C03A}" type="pres">
      <dgm:prSet presAssocID="{4040077A-C846-4B20-82EF-F2DB788E3BD4}" presName="node" presStyleLbl="node1" presStyleIdx="2" presStyleCnt="5" custLinFactNeighborY="-7104">
        <dgm:presLayoutVars>
          <dgm:bulletEnabled val="1"/>
        </dgm:presLayoutVars>
      </dgm:prSet>
      <dgm:spPr/>
    </dgm:pt>
    <dgm:pt modelId="{C69F502F-2DED-44A4-B568-E4256C455963}" type="pres">
      <dgm:prSet presAssocID="{44398F22-76D4-4F2D-962A-BA37F624AD64}" presName="sibTrans" presStyleLbl="sibTrans2D1" presStyleIdx="2" presStyleCnt="4"/>
      <dgm:spPr/>
    </dgm:pt>
    <dgm:pt modelId="{FCF9CBFD-A8E3-4A1A-9149-7CD67F0FB359}" type="pres">
      <dgm:prSet presAssocID="{44398F22-76D4-4F2D-962A-BA37F624AD64}" presName="connectorText" presStyleLbl="sibTrans2D1" presStyleIdx="2" presStyleCnt="4"/>
      <dgm:spPr/>
    </dgm:pt>
    <dgm:pt modelId="{D93D098F-03F9-42FF-9EBF-BFAA0E53C9A4}" type="pres">
      <dgm:prSet presAssocID="{35A1F961-CE69-4030-A8AA-CE18A6C278F6}" presName="node" presStyleLbl="node1" presStyleIdx="3" presStyleCnt="5" custLinFactNeighborY="-10656">
        <dgm:presLayoutVars>
          <dgm:bulletEnabled val="1"/>
        </dgm:presLayoutVars>
      </dgm:prSet>
      <dgm:spPr/>
    </dgm:pt>
    <dgm:pt modelId="{C25A54B7-AF46-4FD0-9400-559F4FF5DB20}" type="pres">
      <dgm:prSet presAssocID="{F196C788-122E-41EE-AB84-BF44C613A592}" presName="sibTrans" presStyleLbl="sibTrans2D1" presStyleIdx="3" presStyleCnt="4" custLinFactNeighborY="-3947"/>
      <dgm:spPr/>
    </dgm:pt>
    <dgm:pt modelId="{751E7B86-4F89-471C-9703-76D5A92C0A1E}" type="pres">
      <dgm:prSet presAssocID="{F196C788-122E-41EE-AB84-BF44C613A592}" presName="connectorText" presStyleLbl="sibTrans2D1" presStyleIdx="3" presStyleCnt="4"/>
      <dgm:spPr/>
    </dgm:pt>
    <dgm:pt modelId="{16A57081-E8DD-4478-A011-75D5455029A3}" type="pres">
      <dgm:prSet presAssocID="{C99C78C3-6282-4C32-8079-C62BCF7A9BD0}" presName="node" presStyleLbl="node1" presStyleIdx="4" presStyleCnt="5" custLinFactNeighborY="-10656">
        <dgm:presLayoutVars>
          <dgm:bulletEnabled val="1"/>
        </dgm:presLayoutVars>
      </dgm:prSet>
      <dgm:spPr/>
    </dgm:pt>
  </dgm:ptLst>
  <dgm:cxnLst>
    <dgm:cxn modelId="{C5BD6408-B93C-4277-9C65-5DD7DA1C4F70}" srcId="{0B5FD9C8-44B9-4ADA-A9B3-31A3BB67D820}" destId="{C99C78C3-6282-4C32-8079-C62BCF7A9BD0}" srcOrd="4" destOrd="0" parTransId="{68CE0314-87E8-4940-A793-AFC0D1A93404}" sibTransId="{FC4B05C6-3586-4FA5-80D4-B37FBCDBFB1F}"/>
    <dgm:cxn modelId="{E168DE08-56FF-410A-9D8D-2FAD55734212}" type="presOf" srcId="{BA3E6074-9C5C-4599-AA98-10FB3D6F009A}" destId="{BCEF68C9-C6D9-448F-8633-C303EE27EBD7}" srcOrd="0" destOrd="0" presId="urn:microsoft.com/office/officeart/2005/8/layout/process2"/>
    <dgm:cxn modelId="{0827760A-3522-445F-9764-9D33F8CE4DEA}" type="presOf" srcId="{E38E4380-8246-4883-9E3D-945EBA3ADB3C}" destId="{D57059AA-80D1-4795-9474-2B6238C41A13}" srcOrd="0" destOrd="0" presId="urn:microsoft.com/office/officeart/2005/8/layout/process2"/>
    <dgm:cxn modelId="{EFC65A12-66DA-49B7-AD9A-E8912B5A836D}" type="presOf" srcId="{0B5FD9C8-44B9-4ADA-A9B3-31A3BB67D820}" destId="{681D1FC8-3D57-48D0-A4C8-7751AC0E66FF}" srcOrd="0" destOrd="0" presId="urn:microsoft.com/office/officeart/2005/8/layout/process2"/>
    <dgm:cxn modelId="{94FAF612-B120-40F1-BC24-4C882C96430A}" type="presOf" srcId="{50275CA2-F58A-4F3C-A64D-3AED2064DA32}" destId="{A9B6628F-D229-4D07-ADD9-468C1DE3CE05}" srcOrd="0" destOrd="0" presId="urn:microsoft.com/office/officeart/2005/8/layout/process2"/>
    <dgm:cxn modelId="{36336D17-3CCE-44EA-BBA3-FB30891D2D44}" type="presOf" srcId="{44398F22-76D4-4F2D-962A-BA37F624AD64}" destId="{FCF9CBFD-A8E3-4A1A-9149-7CD67F0FB359}" srcOrd="1" destOrd="0" presId="urn:microsoft.com/office/officeart/2005/8/layout/process2"/>
    <dgm:cxn modelId="{A250D534-F2FC-4B45-A4C9-671285B8CD7C}" type="presOf" srcId="{F196C788-122E-41EE-AB84-BF44C613A592}" destId="{751E7B86-4F89-471C-9703-76D5A92C0A1E}" srcOrd="1" destOrd="0" presId="urn:microsoft.com/office/officeart/2005/8/layout/process2"/>
    <dgm:cxn modelId="{5819EC44-A69E-4019-84AA-BCCB78049399}" srcId="{0B5FD9C8-44B9-4ADA-A9B3-31A3BB67D820}" destId="{BA3E6074-9C5C-4599-AA98-10FB3D6F009A}" srcOrd="1" destOrd="0" parTransId="{31911204-530A-4E0E-A174-9B34D2EA571E}" sibTransId="{50275CA2-F58A-4F3C-A64D-3AED2064DA32}"/>
    <dgm:cxn modelId="{EE44D659-3DFF-47DF-936F-508916A3C639}" type="presOf" srcId="{35A1F961-CE69-4030-A8AA-CE18A6C278F6}" destId="{D93D098F-03F9-42FF-9EBF-BFAA0E53C9A4}" srcOrd="0" destOrd="0" presId="urn:microsoft.com/office/officeart/2005/8/layout/process2"/>
    <dgm:cxn modelId="{CC29F285-93F2-40CC-B119-7CE10436CE2B}" type="presOf" srcId="{44398F22-76D4-4F2D-962A-BA37F624AD64}" destId="{C69F502F-2DED-44A4-B568-E4256C455963}" srcOrd="0" destOrd="0" presId="urn:microsoft.com/office/officeart/2005/8/layout/process2"/>
    <dgm:cxn modelId="{8EB8B189-37D5-42F9-AD36-F09AC566FEFC}" type="presOf" srcId="{C99C78C3-6282-4C32-8079-C62BCF7A9BD0}" destId="{16A57081-E8DD-4478-A011-75D5455029A3}" srcOrd="0" destOrd="0" presId="urn:microsoft.com/office/officeart/2005/8/layout/process2"/>
    <dgm:cxn modelId="{6E4D23C1-CE2B-4569-A179-A4268D8C4B4F}" type="presOf" srcId="{F196C788-122E-41EE-AB84-BF44C613A592}" destId="{C25A54B7-AF46-4FD0-9400-559F4FF5DB20}" srcOrd="0" destOrd="0" presId="urn:microsoft.com/office/officeart/2005/8/layout/process2"/>
    <dgm:cxn modelId="{5002B4D6-97E1-4C6B-A516-0755048AE13F}" srcId="{0B5FD9C8-44B9-4ADA-A9B3-31A3BB67D820}" destId="{E38E4380-8246-4883-9E3D-945EBA3ADB3C}" srcOrd="0" destOrd="0" parTransId="{001BAA33-E145-4972-BE9F-EF4D4E41D7BD}" sibTransId="{33411EAC-79AC-4879-A4A9-8F17F0C3C2F0}"/>
    <dgm:cxn modelId="{4906E8DA-21E3-4118-AD75-846079D0E54A}" srcId="{0B5FD9C8-44B9-4ADA-A9B3-31A3BB67D820}" destId="{35A1F961-CE69-4030-A8AA-CE18A6C278F6}" srcOrd="3" destOrd="0" parTransId="{8BD1D53F-D5BD-4522-80ED-16C3906CBCD0}" sibTransId="{F196C788-122E-41EE-AB84-BF44C613A592}"/>
    <dgm:cxn modelId="{38A053E6-4F3B-4C88-9F46-0A5033498543}" type="presOf" srcId="{33411EAC-79AC-4879-A4A9-8F17F0C3C2F0}" destId="{5BF42349-0FBC-457B-810F-9516FC7EBEFA}" srcOrd="0" destOrd="0" presId="urn:microsoft.com/office/officeart/2005/8/layout/process2"/>
    <dgm:cxn modelId="{A5211EEB-4B30-4DCC-AE47-010AD00756C6}" srcId="{0B5FD9C8-44B9-4ADA-A9B3-31A3BB67D820}" destId="{4040077A-C846-4B20-82EF-F2DB788E3BD4}" srcOrd="2" destOrd="0" parTransId="{D7DCCE83-939D-4598-89D8-23C4BF6FA5E9}" sibTransId="{44398F22-76D4-4F2D-962A-BA37F624AD64}"/>
    <dgm:cxn modelId="{AEBB7BED-31EA-41A5-851A-DCFB64E1175B}" type="presOf" srcId="{4040077A-C846-4B20-82EF-F2DB788E3BD4}" destId="{B7A117E5-B800-4464-B715-74D3A434C03A}" srcOrd="0" destOrd="0" presId="urn:microsoft.com/office/officeart/2005/8/layout/process2"/>
    <dgm:cxn modelId="{6C4CB8F0-F8BB-43C6-AA7C-30BA28AF185B}" type="presOf" srcId="{33411EAC-79AC-4879-A4A9-8F17F0C3C2F0}" destId="{DBD8C2F7-63EA-4326-8215-6747330F9AA3}" srcOrd="1" destOrd="0" presId="urn:microsoft.com/office/officeart/2005/8/layout/process2"/>
    <dgm:cxn modelId="{6EE8E0FD-3A47-4123-964C-D4A833121699}" type="presOf" srcId="{50275CA2-F58A-4F3C-A64D-3AED2064DA32}" destId="{60E8676D-7DAB-4AFD-9E13-35F04DCA438B}" srcOrd="1" destOrd="0" presId="urn:microsoft.com/office/officeart/2005/8/layout/process2"/>
    <dgm:cxn modelId="{B53BC8EF-B7C0-46FB-990A-4DF235A95D25}" type="presParOf" srcId="{681D1FC8-3D57-48D0-A4C8-7751AC0E66FF}" destId="{D57059AA-80D1-4795-9474-2B6238C41A13}" srcOrd="0" destOrd="0" presId="urn:microsoft.com/office/officeart/2005/8/layout/process2"/>
    <dgm:cxn modelId="{F5E8139B-630C-4032-9A23-611E4986BD2A}" type="presParOf" srcId="{681D1FC8-3D57-48D0-A4C8-7751AC0E66FF}" destId="{5BF42349-0FBC-457B-810F-9516FC7EBEFA}" srcOrd="1" destOrd="0" presId="urn:microsoft.com/office/officeart/2005/8/layout/process2"/>
    <dgm:cxn modelId="{FE5163FB-39EE-48ED-A9C4-F80D81F01B77}" type="presParOf" srcId="{5BF42349-0FBC-457B-810F-9516FC7EBEFA}" destId="{DBD8C2F7-63EA-4326-8215-6747330F9AA3}" srcOrd="0" destOrd="0" presId="urn:microsoft.com/office/officeart/2005/8/layout/process2"/>
    <dgm:cxn modelId="{7DCD2D6E-522E-41DE-9419-CAC81E38B576}" type="presParOf" srcId="{681D1FC8-3D57-48D0-A4C8-7751AC0E66FF}" destId="{BCEF68C9-C6D9-448F-8633-C303EE27EBD7}" srcOrd="2" destOrd="0" presId="urn:microsoft.com/office/officeart/2005/8/layout/process2"/>
    <dgm:cxn modelId="{35EC64BA-7BFB-44E4-B8ED-DCBFAC9277B7}" type="presParOf" srcId="{681D1FC8-3D57-48D0-A4C8-7751AC0E66FF}" destId="{A9B6628F-D229-4D07-ADD9-468C1DE3CE05}" srcOrd="3" destOrd="0" presId="urn:microsoft.com/office/officeart/2005/8/layout/process2"/>
    <dgm:cxn modelId="{1B06A306-8FC1-4342-A40A-B238F4836E93}" type="presParOf" srcId="{A9B6628F-D229-4D07-ADD9-468C1DE3CE05}" destId="{60E8676D-7DAB-4AFD-9E13-35F04DCA438B}" srcOrd="0" destOrd="0" presId="urn:microsoft.com/office/officeart/2005/8/layout/process2"/>
    <dgm:cxn modelId="{E2AB718B-E711-4CAB-B505-8BD06E2067AD}" type="presParOf" srcId="{681D1FC8-3D57-48D0-A4C8-7751AC0E66FF}" destId="{B7A117E5-B800-4464-B715-74D3A434C03A}" srcOrd="4" destOrd="0" presId="urn:microsoft.com/office/officeart/2005/8/layout/process2"/>
    <dgm:cxn modelId="{A2F851E4-B346-43A2-9A02-3DA0BE0B066A}" type="presParOf" srcId="{681D1FC8-3D57-48D0-A4C8-7751AC0E66FF}" destId="{C69F502F-2DED-44A4-B568-E4256C455963}" srcOrd="5" destOrd="0" presId="urn:microsoft.com/office/officeart/2005/8/layout/process2"/>
    <dgm:cxn modelId="{EB0C2AE8-20C0-44DA-AD7E-C803CFEE0D0F}" type="presParOf" srcId="{C69F502F-2DED-44A4-B568-E4256C455963}" destId="{FCF9CBFD-A8E3-4A1A-9149-7CD67F0FB359}" srcOrd="0" destOrd="0" presId="urn:microsoft.com/office/officeart/2005/8/layout/process2"/>
    <dgm:cxn modelId="{095B7D79-B0B4-4545-94FE-40BAEF4434F6}" type="presParOf" srcId="{681D1FC8-3D57-48D0-A4C8-7751AC0E66FF}" destId="{D93D098F-03F9-42FF-9EBF-BFAA0E53C9A4}" srcOrd="6" destOrd="0" presId="urn:microsoft.com/office/officeart/2005/8/layout/process2"/>
    <dgm:cxn modelId="{E7041BE5-1831-44B7-8057-303ED09CB97B}" type="presParOf" srcId="{681D1FC8-3D57-48D0-A4C8-7751AC0E66FF}" destId="{C25A54B7-AF46-4FD0-9400-559F4FF5DB20}" srcOrd="7" destOrd="0" presId="urn:microsoft.com/office/officeart/2005/8/layout/process2"/>
    <dgm:cxn modelId="{71E8DD19-5240-43FB-91F8-09D996F06BC7}" type="presParOf" srcId="{C25A54B7-AF46-4FD0-9400-559F4FF5DB20}" destId="{751E7B86-4F89-471C-9703-76D5A92C0A1E}" srcOrd="0" destOrd="0" presId="urn:microsoft.com/office/officeart/2005/8/layout/process2"/>
    <dgm:cxn modelId="{80C42965-4E47-4EE7-A865-8113AFA10342}" type="presParOf" srcId="{681D1FC8-3D57-48D0-A4C8-7751AC0E66FF}" destId="{16A57081-E8DD-4478-A011-75D5455029A3}" srcOrd="8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BF2884-9F2A-4CFA-AF57-4ACDC6A3E1DB}" type="doc">
      <dgm:prSet loTypeId="urn:microsoft.com/office/officeart/2005/8/layout/vList4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9CCEAF1-47E3-438B-9DD9-8CC52D5AEEB6}">
      <dgm:prSet phldrT="[Текст]" phldr="0"/>
      <dgm:spPr>
        <a:solidFill>
          <a:srgbClr val="FF0000">
            <a:alpha val="50000"/>
          </a:srgb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b="1">
              <a:latin typeface="Arial" panose="020B0604020202020204" pitchFamily="34" charset="0"/>
              <a:cs typeface="Arial" panose="020B0604020202020204" pitchFamily="34" charset="0"/>
            </a:rPr>
            <a:t>Биоритм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330CF7-E2FF-4B71-A99C-9C06E35521FF}" type="parTrans" cxnId="{0FC3721D-046E-46FD-B2AA-26A93FD7923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A92BC1-5640-4588-810C-550911861CB8}" type="sibTrans" cxnId="{0FC3721D-046E-46FD-B2AA-26A93FD7923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5B4EB1-2FD0-4EB4-9207-91E321F8A53E}">
      <dgm:prSet phldrT="[Текст]" phldr="0"/>
      <dgm:spPr>
        <a:solidFill>
          <a:srgbClr val="FF0000">
            <a:alpha val="50000"/>
          </a:srgb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b="1" dirty="0">
              <a:latin typeface="Arial" panose="020B0604020202020204" pitchFamily="34" charset="0"/>
              <a:cs typeface="Arial" panose="020B0604020202020204" pitchFamily="34" charset="0"/>
            </a:rPr>
            <a:t>Клиника 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AMD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3B3FDB-3881-4A17-BB58-158814DD88C2}" type="parTrans" cxnId="{A6941118-379A-4C71-A898-0A4CFDF1BEE6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BB6026-0000-497E-B144-AF3E057997E6}" type="sibTrans" cxnId="{A6941118-379A-4C71-A898-0A4CFDF1BEE6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2A5B12-FB93-4C58-A18B-B288ED2F30DB}">
      <dgm:prSet phldrT="[Текст]" phldr="0"/>
      <dgm:spPr>
        <a:solidFill>
          <a:srgbClr val="FF0000">
            <a:alpha val="50000"/>
          </a:srgb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b="1" dirty="0">
              <a:latin typeface="Arial" panose="020B0604020202020204" pitchFamily="34" charset="0"/>
              <a:cs typeface="Arial" panose="020B0604020202020204" pitchFamily="34" charset="0"/>
            </a:rPr>
            <a:t>Асмед Мынбаева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B94E16-9C9D-449D-B8F5-82014A2DFD6A}" type="parTrans" cxnId="{133C5B97-E49A-476D-870F-00249DBA152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128DD-33AA-406B-9A77-E39B3DBB5030}" type="sibTrans" cxnId="{133C5B97-E49A-476D-870F-00249DBA152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34EAFB-779F-437C-A0FA-A0F7B7F3D70F}">
      <dgm:prSet/>
      <dgm:spPr>
        <a:solidFill>
          <a:srgbClr val="FF0000">
            <a:alpha val="50000"/>
          </a:srgb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b="1">
              <a:latin typeface="Arial" panose="020B0604020202020204" pitchFamily="34" charset="0"/>
              <a:cs typeface="Arial" panose="020B0604020202020204" pitchFamily="34" charset="0"/>
            </a:rPr>
            <a:t>МЦ </a:t>
          </a:r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Med City</a:t>
          </a:r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EB5F0-5514-4F4F-9F83-50DAF882A156}" type="parTrans" cxnId="{4BB0F00A-313B-480F-8E91-491907BBEFA5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7438F3-2C85-4B65-B5F2-6D36BE42360E}" type="sibTrans" cxnId="{4BB0F00A-313B-480F-8E91-491907BBEFA5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55E83D-C89D-4B08-A64B-B20362BA4825}">
      <dgm:prSet/>
      <dgm:spPr>
        <a:solidFill>
          <a:srgbClr val="FF0000">
            <a:alpha val="50000"/>
          </a:srgb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b="1" dirty="0">
              <a:latin typeface="Arial" panose="020B0604020202020204" pitchFamily="34" charset="0"/>
              <a:cs typeface="Arial" panose="020B0604020202020204" pitchFamily="34" charset="0"/>
            </a:rPr>
            <a:t>ПОЛИКЛИНИКА №55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C837B7-9114-4C82-A533-737AA426E99F}" type="parTrans" cxnId="{FD88F3A4-2137-4BD0-9608-1FA05681F073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312878-4367-43B7-8826-15C7F8E76275}" type="sibTrans" cxnId="{FD88F3A4-2137-4BD0-9608-1FA05681F073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0F169-028D-441A-9038-84159AB1BF7E}">
      <dgm:prSet/>
      <dgm:spPr>
        <a:solidFill>
          <a:srgbClr val="FF0000">
            <a:alpha val="50000"/>
          </a:srgb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Smart health university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294C37-4728-4141-B0A1-26993C2F3180}" type="parTrans" cxnId="{B1693662-FA37-4386-854A-3A4A43C3751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8EF3DD-0EFE-4EC3-9AAC-C52173484536}" type="sibTrans" cxnId="{B1693662-FA37-4386-854A-3A4A43C3751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0EF14B-304D-418B-8FEA-46E7D26394BC}" type="pres">
      <dgm:prSet presAssocID="{C4BF2884-9F2A-4CFA-AF57-4ACDC6A3E1DB}" presName="linear" presStyleCnt="0">
        <dgm:presLayoutVars>
          <dgm:dir/>
          <dgm:resizeHandles val="exact"/>
        </dgm:presLayoutVars>
      </dgm:prSet>
      <dgm:spPr/>
    </dgm:pt>
    <dgm:pt modelId="{453B1A1C-2FEB-43BC-98EF-E899C6DFECAC}" type="pres">
      <dgm:prSet presAssocID="{A9CCEAF1-47E3-438B-9DD9-8CC52D5AEEB6}" presName="comp" presStyleCnt="0"/>
      <dgm:spPr/>
    </dgm:pt>
    <dgm:pt modelId="{EF4C1315-CCAE-40DF-B198-ECB8C4F7971E}" type="pres">
      <dgm:prSet presAssocID="{A9CCEAF1-47E3-438B-9DD9-8CC52D5AEEB6}" presName="box" presStyleLbl="node1" presStyleIdx="0" presStyleCnt="6"/>
      <dgm:spPr/>
    </dgm:pt>
    <dgm:pt modelId="{CC2DBAB6-7F04-4B0E-B1CC-CACD64FC62B3}" type="pres">
      <dgm:prSet presAssocID="{A9CCEAF1-47E3-438B-9DD9-8CC52D5AEEB6}" presName="img" presStyleLbl="fgImgPlace1" presStyleIdx="0" presStyleCnt="6"/>
      <dgm:spPr/>
    </dgm:pt>
    <dgm:pt modelId="{E4A83A87-DB6C-4CAB-BB2C-5451C02C6A1A}" type="pres">
      <dgm:prSet presAssocID="{A9CCEAF1-47E3-438B-9DD9-8CC52D5AEEB6}" presName="text" presStyleLbl="node1" presStyleIdx="0" presStyleCnt="6">
        <dgm:presLayoutVars>
          <dgm:bulletEnabled val="1"/>
        </dgm:presLayoutVars>
      </dgm:prSet>
      <dgm:spPr/>
    </dgm:pt>
    <dgm:pt modelId="{692B5E8E-01E1-400B-BD3F-0D3251DACC37}" type="pres">
      <dgm:prSet presAssocID="{2AA92BC1-5640-4588-810C-550911861CB8}" presName="spacer" presStyleCnt="0"/>
      <dgm:spPr/>
    </dgm:pt>
    <dgm:pt modelId="{B97CD11D-6130-42B6-9AC1-57F8172ADEAD}" type="pres">
      <dgm:prSet presAssocID="{3D5B4EB1-2FD0-4EB4-9207-91E321F8A53E}" presName="comp" presStyleCnt="0"/>
      <dgm:spPr/>
    </dgm:pt>
    <dgm:pt modelId="{7BE77C61-65E6-41C4-88F5-27BDC82624DF}" type="pres">
      <dgm:prSet presAssocID="{3D5B4EB1-2FD0-4EB4-9207-91E321F8A53E}" presName="box" presStyleLbl="node1" presStyleIdx="1" presStyleCnt="6"/>
      <dgm:spPr/>
    </dgm:pt>
    <dgm:pt modelId="{76AED222-3D21-40DC-AC3E-CE5DFCD609ED}" type="pres">
      <dgm:prSet presAssocID="{3D5B4EB1-2FD0-4EB4-9207-91E321F8A53E}" presName="img" presStyleLbl="fgImgPlace1" presStyleIdx="1" presStyleCnt="6"/>
      <dgm:spPr/>
    </dgm:pt>
    <dgm:pt modelId="{01DC7618-DB65-4BAE-87A6-487A6BF67CC0}" type="pres">
      <dgm:prSet presAssocID="{3D5B4EB1-2FD0-4EB4-9207-91E321F8A53E}" presName="text" presStyleLbl="node1" presStyleIdx="1" presStyleCnt="6">
        <dgm:presLayoutVars>
          <dgm:bulletEnabled val="1"/>
        </dgm:presLayoutVars>
      </dgm:prSet>
      <dgm:spPr/>
    </dgm:pt>
    <dgm:pt modelId="{B32EC439-BAD5-4B40-AE13-3ED6DB2623D8}" type="pres">
      <dgm:prSet presAssocID="{A5BB6026-0000-497E-B144-AF3E057997E6}" presName="spacer" presStyleCnt="0"/>
      <dgm:spPr/>
    </dgm:pt>
    <dgm:pt modelId="{231D4EB6-B6FB-47AB-AFDF-1F228989A378}" type="pres">
      <dgm:prSet presAssocID="{302A5B12-FB93-4C58-A18B-B288ED2F30DB}" presName="comp" presStyleCnt="0"/>
      <dgm:spPr/>
    </dgm:pt>
    <dgm:pt modelId="{17FF62EB-A46A-448C-A7A5-E848A6F5164A}" type="pres">
      <dgm:prSet presAssocID="{302A5B12-FB93-4C58-A18B-B288ED2F30DB}" presName="box" presStyleLbl="node1" presStyleIdx="2" presStyleCnt="6"/>
      <dgm:spPr/>
    </dgm:pt>
    <dgm:pt modelId="{559424F8-E028-41F0-9542-334B2E365B05}" type="pres">
      <dgm:prSet presAssocID="{302A5B12-FB93-4C58-A18B-B288ED2F30DB}" presName="img" presStyleLbl="fgImgPlace1" presStyleIdx="2" presStyleCnt="6"/>
      <dgm:spPr/>
    </dgm:pt>
    <dgm:pt modelId="{3714B161-6F53-45AA-870E-1A093C7AEC5B}" type="pres">
      <dgm:prSet presAssocID="{302A5B12-FB93-4C58-A18B-B288ED2F30DB}" presName="text" presStyleLbl="node1" presStyleIdx="2" presStyleCnt="6">
        <dgm:presLayoutVars>
          <dgm:bulletEnabled val="1"/>
        </dgm:presLayoutVars>
      </dgm:prSet>
      <dgm:spPr/>
    </dgm:pt>
    <dgm:pt modelId="{A2183E5E-5C2F-460C-80AD-33393B55F5CC}" type="pres">
      <dgm:prSet presAssocID="{A07128DD-33AA-406B-9A77-E39B3DBB5030}" presName="spacer" presStyleCnt="0"/>
      <dgm:spPr/>
    </dgm:pt>
    <dgm:pt modelId="{11FE049B-22B6-4011-BFF2-F5922DB804BA}" type="pres">
      <dgm:prSet presAssocID="{8E34EAFB-779F-437C-A0FA-A0F7B7F3D70F}" presName="comp" presStyleCnt="0"/>
      <dgm:spPr/>
    </dgm:pt>
    <dgm:pt modelId="{020DF203-FDB9-422A-9D70-26D6ECE0A9D2}" type="pres">
      <dgm:prSet presAssocID="{8E34EAFB-779F-437C-A0FA-A0F7B7F3D70F}" presName="box" presStyleLbl="node1" presStyleIdx="3" presStyleCnt="6"/>
      <dgm:spPr/>
    </dgm:pt>
    <dgm:pt modelId="{01BA61C4-4A0B-4668-AA21-FBD6F6E1FDDC}" type="pres">
      <dgm:prSet presAssocID="{8E34EAFB-779F-437C-A0FA-A0F7B7F3D70F}" presName="img" presStyleLbl="fgImgPlace1" presStyleIdx="3" presStyleCnt="6"/>
      <dgm:spPr/>
    </dgm:pt>
    <dgm:pt modelId="{E4209CA8-4C9A-4661-8588-A4108AC0D463}" type="pres">
      <dgm:prSet presAssocID="{8E34EAFB-779F-437C-A0FA-A0F7B7F3D70F}" presName="text" presStyleLbl="node1" presStyleIdx="3" presStyleCnt="6">
        <dgm:presLayoutVars>
          <dgm:bulletEnabled val="1"/>
        </dgm:presLayoutVars>
      </dgm:prSet>
      <dgm:spPr/>
    </dgm:pt>
    <dgm:pt modelId="{0E63B393-874C-4F3E-BB55-F2592F64E02D}" type="pres">
      <dgm:prSet presAssocID="{E57438F3-2C85-4B65-B5F2-6D36BE42360E}" presName="spacer" presStyleCnt="0"/>
      <dgm:spPr/>
    </dgm:pt>
    <dgm:pt modelId="{A2F5EFA7-C7A7-4595-9848-485AF6DD2781}" type="pres">
      <dgm:prSet presAssocID="{F050F169-028D-441A-9038-84159AB1BF7E}" presName="comp" presStyleCnt="0"/>
      <dgm:spPr/>
    </dgm:pt>
    <dgm:pt modelId="{581F4792-2C9B-4776-81A0-A56F2592D5A1}" type="pres">
      <dgm:prSet presAssocID="{F050F169-028D-441A-9038-84159AB1BF7E}" presName="box" presStyleLbl="node1" presStyleIdx="4" presStyleCnt="6"/>
      <dgm:spPr/>
    </dgm:pt>
    <dgm:pt modelId="{63D14924-947F-498B-88FD-341C97FDDCF4}" type="pres">
      <dgm:prSet presAssocID="{F050F169-028D-441A-9038-84159AB1BF7E}" presName="img" presStyleLbl="fgImgPlace1" presStyleIdx="4" presStyleCnt="6"/>
      <dgm:spPr/>
    </dgm:pt>
    <dgm:pt modelId="{D804A3C1-3C1C-4B5F-866C-75984B6DC562}" type="pres">
      <dgm:prSet presAssocID="{F050F169-028D-441A-9038-84159AB1BF7E}" presName="text" presStyleLbl="node1" presStyleIdx="4" presStyleCnt="6">
        <dgm:presLayoutVars>
          <dgm:bulletEnabled val="1"/>
        </dgm:presLayoutVars>
      </dgm:prSet>
      <dgm:spPr/>
    </dgm:pt>
    <dgm:pt modelId="{B5AEA398-B151-4639-A044-7B0E05108064}" type="pres">
      <dgm:prSet presAssocID="{788EF3DD-0EFE-4EC3-9AAC-C52173484536}" presName="spacer" presStyleCnt="0"/>
      <dgm:spPr/>
    </dgm:pt>
    <dgm:pt modelId="{D5AEF1E9-8212-4472-A5A0-D21DD5634923}" type="pres">
      <dgm:prSet presAssocID="{D755E83D-C89D-4B08-A64B-B20362BA4825}" presName="comp" presStyleCnt="0"/>
      <dgm:spPr/>
    </dgm:pt>
    <dgm:pt modelId="{13C709CD-3DFE-4ECA-A387-4AFC9F6D4646}" type="pres">
      <dgm:prSet presAssocID="{D755E83D-C89D-4B08-A64B-B20362BA4825}" presName="box" presStyleLbl="node1" presStyleIdx="5" presStyleCnt="6"/>
      <dgm:spPr/>
    </dgm:pt>
    <dgm:pt modelId="{6B60B1BC-4775-4B27-A73B-0B174878FDDF}" type="pres">
      <dgm:prSet presAssocID="{D755E83D-C89D-4B08-A64B-B20362BA4825}" presName="img" presStyleLbl="fgImgPlace1" presStyleIdx="5" presStyleCnt="6"/>
      <dgm:spPr/>
    </dgm:pt>
    <dgm:pt modelId="{545FD3BD-8A31-4149-B244-820BB07CA2D9}" type="pres">
      <dgm:prSet presAssocID="{D755E83D-C89D-4B08-A64B-B20362BA4825}" presName="text" presStyleLbl="node1" presStyleIdx="5" presStyleCnt="6">
        <dgm:presLayoutVars>
          <dgm:bulletEnabled val="1"/>
        </dgm:presLayoutVars>
      </dgm:prSet>
      <dgm:spPr/>
    </dgm:pt>
  </dgm:ptLst>
  <dgm:cxnLst>
    <dgm:cxn modelId="{441E3807-342C-47B3-934C-A72C8BBFDC4A}" type="presOf" srcId="{3D5B4EB1-2FD0-4EB4-9207-91E321F8A53E}" destId="{7BE77C61-65E6-41C4-88F5-27BDC82624DF}" srcOrd="0" destOrd="0" presId="urn:microsoft.com/office/officeart/2005/8/layout/vList4"/>
    <dgm:cxn modelId="{4BB0F00A-313B-480F-8E91-491907BBEFA5}" srcId="{C4BF2884-9F2A-4CFA-AF57-4ACDC6A3E1DB}" destId="{8E34EAFB-779F-437C-A0FA-A0F7B7F3D70F}" srcOrd="3" destOrd="0" parTransId="{F7BEB5F0-5514-4F4F-9F83-50DAF882A156}" sibTransId="{E57438F3-2C85-4B65-B5F2-6D36BE42360E}"/>
    <dgm:cxn modelId="{A6941118-379A-4C71-A898-0A4CFDF1BEE6}" srcId="{C4BF2884-9F2A-4CFA-AF57-4ACDC6A3E1DB}" destId="{3D5B4EB1-2FD0-4EB4-9207-91E321F8A53E}" srcOrd="1" destOrd="0" parTransId="{983B3FDB-3881-4A17-BB58-158814DD88C2}" sibTransId="{A5BB6026-0000-497E-B144-AF3E057997E6}"/>
    <dgm:cxn modelId="{0FC3721D-046E-46FD-B2AA-26A93FD7923B}" srcId="{C4BF2884-9F2A-4CFA-AF57-4ACDC6A3E1DB}" destId="{A9CCEAF1-47E3-438B-9DD9-8CC52D5AEEB6}" srcOrd="0" destOrd="0" parTransId="{EA330CF7-E2FF-4B71-A99C-9C06E35521FF}" sibTransId="{2AA92BC1-5640-4588-810C-550911861CB8}"/>
    <dgm:cxn modelId="{F68A2D30-B3B3-4534-BDBD-D78A70A431FB}" type="presOf" srcId="{D755E83D-C89D-4B08-A64B-B20362BA4825}" destId="{13C709CD-3DFE-4ECA-A387-4AFC9F6D4646}" srcOrd="0" destOrd="0" presId="urn:microsoft.com/office/officeart/2005/8/layout/vList4"/>
    <dgm:cxn modelId="{3E94543C-D74C-455E-B5C5-6BD4FDFFA429}" type="presOf" srcId="{8E34EAFB-779F-437C-A0FA-A0F7B7F3D70F}" destId="{E4209CA8-4C9A-4661-8588-A4108AC0D463}" srcOrd="1" destOrd="0" presId="urn:microsoft.com/office/officeart/2005/8/layout/vList4"/>
    <dgm:cxn modelId="{75C61C61-13A9-49A2-BCF8-92029348B820}" type="presOf" srcId="{A9CCEAF1-47E3-438B-9DD9-8CC52D5AEEB6}" destId="{EF4C1315-CCAE-40DF-B198-ECB8C4F7971E}" srcOrd="0" destOrd="0" presId="urn:microsoft.com/office/officeart/2005/8/layout/vList4"/>
    <dgm:cxn modelId="{B1693662-FA37-4386-854A-3A4A43C3751C}" srcId="{C4BF2884-9F2A-4CFA-AF57-4ACDC6A3E1DB}" destId="{F050F169-028D-441A-9038-84159AB1BF7E}" srcOrd="4" destOrd="0" parTransId="{4E294C37-4728-4141-B0A1-26993C2F3180}" sibTransId="{788EF3DD-0EFE-4EC3-9AAC-C52173484536}"/>
    <dgm:cxn modelId="{362CAB4D-85E3-45CD-80C7-FEDB60169C0C}" type="presOf" srcId="{302A5B12-FB93-4C58-A18B-B288ED2F30DB}" destId="{17FF62EB-A46A-448C-A7A5-E848A6F5164A}" srcOrd="0" destOrd="0" presId="urn:microsoft.com/office/officeart/2005/8/layout/vList4"/>
    <dgm:cxn modelId="{CBF75552-811F-4957-A318-676484985D16}" type="presOf" srcId="{8E34EAFB-779F-437C-A0FA-A0F7B7F3D70F}" destId="{020DF203-FDB9-422A-9D70-26D6ECE0A9D2}" srcOrd="0" destOrd="0" presId="urn:microsoft.com/office/officeart/2005/8/layout/vList4"/>
    <dgm:cxn modelId="{5FE21255-DF1F-4DA6-85AF-73C543F2CA7F}" type="presOf" srcId="{C4BF2884-9F2A-4CFA-AF57-4ACDC6A3E1DB}" destId="{D80EF14B-304D-418B-8FEA-46E7D26394BC}" srcOrd="0" destOrd="0" presId="urn:microsoft.com/office/officeart/2005/8/layout/vList4"/>
    <dgm:cxn modelId="{CD168275-0053-46B3-BDDB-EB81738B87CD}" type="presOf" srcId="{F050F169-028D-441A-9038-84159AB1BF7E}" destId="{D804A3C1-3C1C-4B5F-866C-75984B6DC562}" srcOrd="1" destOrd="0" presId="urn:microsoft.com/office/officeart/2005/8/layout/vList4"/>
    <dgm:cxn modelId="{97F8537F-9288-41C1-BE43-440552235C76}" type="presOf" srcId="{D755E83D-C89D-4B08-A64B-B20362BA4825}" destId="{545FD3BD-8A31-4149-B244-820BB07CA2D9}" srcOrd="1" destOrd="0" presId="urn:microsoft.com/office/officeart/2005/8/layout/vList4"/>
    <dgm:cxn modelId="{133C5B97-E49A-476D-870F-00249DBA1524}" srcId="{C4BF2884-9F2A-4CFA-AF57-4ACDC6A3E1DB}" destId="{302A5B12-FB93-4C58-A18B-B288ED2F30DB}" srcOrd="2" destOrd="0" parTransId="{AAB94E16-9C9D-449D-B8F5-82014A2DFD6A}" sibTransId="{A07128DD-33AA-406B-9A77-E39B3DBB5030}"/>
    <dgm:cxn modelId="{FD88F3A4-2137-4BD0-9608-1FA05681F073}" srcId="{C4BF2884-9F2A-4CFA-AF57-4ACDC6A3E1DB}" destId="{D755E83D-C89D-4B08-A64B-B20362BA4825}" srcOrd="5" destOrd="0" parTransId="{D9C837B7-9114-4C82-A533-737AA426E99F}" sibTransId="{0F312878-4367-43B7-8826-15C7F8E76275}"/>
    <dgm:cxn modelId="{7FEF9BBF-C620-497F-936B-7FBDEF8B9938}" type="presOf" srcId="{302A5B12-FB93-4C58-A18B-B288ED2F30DB}" destId="{3714B161-6F53-45AA-870E-1A093C7AEC5B}" srcOrd="1" destOrd="0" presId="urn:microsoft.com/office/officeart/2005/8/layout/vList4"/>
    <dgm:cxn modelId="{C8F75ECE-7AC2-42D0-9545-C57CE18A6835}" type="presOf" srcId="{A9CCEAF1-47E3-438B-9DD9-8CC52D5AEEB6}" destId="{E4A83A87-DB6C-4CAB-BB2C-5451C02C6A1A}" srcOrd="1" destOrd="0" presId="urn:microsoft.com/office/officeart/2005/8/layout/vList4"/>
    <dgm:cxn modelId="{66936DD5-4F92-4C3F-9531-26000C2E2B01}" type="presOf" srcId="{F050F169-028D-441A-9038-84159AB1BF7E}" destId="{581F4792-2C9B-4776-81A0-A56F2592D5A1}" srcOrd="0" destOrd="0" presId="urn:microsoft.com/office/officeart/2005/8/layout/vList4"/>
    <dgm:cxn modelId="{B6287FF7-E8AB-499A-A656-3DD810A17DC1}" type="presOf" srcId="{3D5B4EB1-2FD0-4EB4-9207-91E321F8A53E}" destId="{01DC7618-DB65-4BAE-87A6-487A6BF67CC0}" srcOrd="1" destOrd="0" presId="urn:microsoft.com/office/officeart/2005/8/layout/vList4"/>
    <dgm:cxn modelId="{95643B2C-E1EF-443A-94C0-BCE76166F6FA}" type="presParOf" srcId="{D80EF14B-304D-418B-8FEA-46E7D26394BC}" destId="{453B1A1C-2FEB-43BC-98EF-E899C6DFECAC}" srcOrd="0" destOrd="0" presId="urn:microsoft.com/office/officeart/2005/8/layout/vList4"/>
    <dgm:cxn modelId="{1C1A75C8-F618-494A-A218-5DD39750CA84}" type="presParOf" srcId="{453B1A1C-2FEB-43BC-98EF-E899C6DFECAC}" destId="{EF4C1315-CCAE-40DF-B198-ECB8C4F7971E}" srcOrd="0" destOrd="0" presId="urn:microsoft.com/office/officeart/2005/8/layout/vList4"/>
    <dgm:cxn modelId="{EDEF84EA-FB7E-448E-860D-53C095A1313A}" type="presParOf" srcId="{453B1A1C-2FEB-43BC-98EF-E899C6DFECAC}" destId="{CC2DBAB6-7F04-4B0E-B1CC-CACD64FC62B3}" srcOrd="1" destOrd="0" presId="urn:microsoft.com/office/officeart/2005/8/layout/vList4"/>
    <dgm:cxn modelId="{315BA52E-3AD0-4743-AFB7-D380C763CB3C}" type="presParOf" srcId="{453B1A1C-2FEB-43BC-98EF-E899C6DFECAC}" destId="{E4A83A87-DB6C-4CAB-BB2C-5451C02C6A1A}" srcOrd="2" destOrd="0" presId="urn:microsoft.com/office/officeart/2005/8/layout/vList4"/>
    <dgm:cxn modelId="{B4FCC4CE-F12A-4CEE-A374-8B4EB13D0A4F}" type="presParOf" srcId="{D80EF14B-304D-418B-8FEA-46E7D26394BC}" destId="{692B5E8E-01E1-400B-BD3F-0D3251DACC37}" srcOrd="1" destOrd="0" presId="urn:microsoft.com/office/officeart/2005/8/layout/vList4"/>
    <dgm:cxn modelId="{0E3C28B2-91FD-4D1D-83AC-8BEC9F849DC2}" type="presParOf" srcId="{D80EF14B-304D-418B-8FEA-46E7D26394BC}" destId="{B97CD11D-6130-42B6-9AC1-57F8172ADEAD}" srcOrd="2" destOrd="0" presId="urn:microsoft.com/office/officeart/2005/8/layout/vList4"/>
    <dgm:cxn modelId="{1A598F16-C705-4AF7-844C-217863160956}" type="presParOf" srcId="{B97CD11D-6130-42B6-9AC1-57F8172ADEAD}" destId="{7BE77C61-65E6-41C4-88F5-27BDC82624DF}" srcOrd="0" destOrd="0" presId="urn:microsoft.com/office/officeart/2005/8/layout/vList4"/>
    <dgm:cxn modelId="{95BEED33-D652-4436-8D9E-337AF9EEEDFB}" type="presParOf" srcId="{B97CD11D-6130-42B6-9AC1-57F8172ADEAD}" destId="{76AED222-3D21-40DC-AC3E-CE5DFCD609ED}" srcOrd="1" destOrd="0" presId="urn:microsoft.com/office/officeart/2005/8/layout/vList4"/>
    <dgm:cxn modelId="{B41F7C86-AF82-4E7B-8C48-891FC3712D5C}" type="presParOf" srcId="{B97CD11D-6130-42B6-9AC1-57F8172ADEAD}" destId="{01DC7618-DB65-4BAE-87A6-487A6BF67CC0}" srcOrd="2" destOrd="0" presId="urn:microsoft.com/office/officeart/2005/8/layout/vList4"/>
    <dgm:cxn modelId="{160BDA8C-3059-4D12-8DD1-0FB9E46CADE6}" type="presParOf" srcId="{D80EF14B-304D-418B-8FEA-46E7D26394BC}" destId="{B32EC439-BAD5-4B40-AE13-3ED6DB2623D8}" srcOrd="3" destOrd="0" presId="urn:microsoft.com/office/officeart/2005/8/layout/vList4"/>
    <dgm:cxn modelId="{E7D1DA36-3A87-4FD9-969E-A2EC3B1633EF}" type="presParOf" srcId="{D80EF14B-304D-418B-8FEA-46E7D26394BC}" destId="{231D4EB6-B6FB-47AB-AFDF-1F228989A378}" srcOrd="4" destOrd="0" presId="urn:microsoft.com/office/officeart/2005/8/layout/vList4"/>
    <dgm:cxn modelId="{7D5EEBD7-C69C-41ED-AAED-B9BD8994462A}" type="presParOf" srcId="{231D4EB6-B6FB-47AB-AFDF-1F228989A378}" destId="{17FF62EB-A46A-448C-A7A5-E848A6F5164A}" srcOrd="0" destOrd="0" presId="urn:microsoft.com/office/officeart/2005/8/layout/vList4"/>
    <dgm:cxn modelId="{CFA7CE4A-76D1-400E-A0E4-F144695C9376}" type="presParOf" srcId="{231D4EB6-B6FB-47AB-AFDF-1F228989A378}" destId="{559424F8-E028-41F0-9542-334B2E365B05}" srcOrd="1" destOrd="0" presId="urn:microsoft.com/office/officeart/2005/8/layout/vList4"/>
    <dgm:cxn modelId="{C8380882-7D87-4E10-B844-6F872ED825CC}" type="presParOf" srcId="{231D4EB6-B6FB-47AB-AFDF-1F228989A378}" destId="{3714B161-6F53-45AA-870E-1A093C7AEC5B}" srcOrd="2" destOrd="0" presId="urn:microsoft.com/office/officeart/2005/8/layout/vList4"/>
    <dgm:cxn modelId="{2BBC786D-EDAF-4A8F-B989-78531E720793}" type="presParOf" srcId="{D80EF14B-304D-418B-8FEA-46E7D26394BC}" destId="{A2183E5E-5C2F-460C-80AD-33393B55F5CC}" srcOrd="5" destOrd="0" presId="urn:microsoft.com/office/officeart/2005/8/layout/vList4"/>
    <dgm:cxn modelId="{C8FEF569-A5C6-4A9A-AD8A-D4CAE6333F17}" type="presParOf" srcId="{D80EF14B-304D-418B-8FEA-46E7D26394BC}" destId="{11FE049B-22B6-4011-BFF2-F5922DB804BA}" srcOrd="6" destOrd="0" presId="urn:microsoft.com/office/officeart/2005/8/layout/vList4"/>
    <dgm:cxn modelId="{797CD7BD-271E-49BC-97A5-2CA54B5C240B}" type="presParOf" srcId="{11FE049B-22B6-4011-BFF2-F5922DB804BA}" destId="{020DF203-FDB9-422A-9D70-26D6ECE0A9D2}" srcOrd="0" destOrd="0" presId="urn:microsoft.com/office/officeart/2005/8/layout/vList4"/>
    <dgm:cxn modelId="{FB9420A6-645D-4976-80C6-031AE80FF7B9}" type="presParOf" srcId="{11FE049B-22B6-4011-BFF2-F5922DB804BA}" destId="{01BA61C4-4A0B-4668-AA21-FBD6F6E1FDDC}" srcOrd="1" destOrd="0" presId="urn:microsoft.com/office/officeart/2005/8/layout/vList4"/>
    <dgm:cxn modelId="{03268F8A-35C2-453A-AFCE-C93988722D23}" type="presParOf" srcId="{11FE049B-22B6-4011-BFF2-F5922DB804BA}" destId="{E4209CA8-4C9A-4661-8588-A4108AC0D463}" srcOrd="2" destOrd="0" presId="urn:microsoft.com/office/officeart/2005/8/layout/vList4"/>
    <dgm:cxn modelId="{6D1381DC-6AAF-4262-B973-27EC7E8B0362}" type="presParOf" srcId="{D80EF14B-304D-418B-8FEA-46E7D26394BC}" destId="{0E63B393-874C-4F3E-BB55-F2592F64E02D}" srcOrd="7" destOrd="0" presId="urn:microsoft.com/office/officeart/2005/8/layout/vList4"/>
    <dgm:cxn modelId="{CFF83576-68EE-4B0E-82FE-2D0ED315A38C}" type="presParOf" srcId="{D80EF14B-304D-418B-8FEA-46E7D26394BC}" destId="{A2F5EFA7-C7A7-4595-9848-485AF6DD2781}" srcOrd="8" destOrd="0" presId="urn:microsoft.com/office/officeart/2005/8/layout/vList4"/>
    <dgm:cxn modelId="{63D66AAC-ADE8-435D-84F2-DD0BCC951688}" type="presParOf" srcId="{A2F5EFA7-C7A7-4595-9848-485AF6DD2781}" destId="{581F4792-2C9B-4776-81A0-A56F2592D5A1}" srcOrd="0" destOrd="0" presId="urn:microsoft.com/office/officeart/2005/8/layout/vList4"/>
    <dgm:cxn modelId="{EFF5C66C-0F23-4553-B216-1BBCC180FDDE}" type="presParOf" srcId="{A2F5EFA7-C7A7-4595-9848-485AF6DD2781}" destId="{63D14924-947F-498B-88FD-341C97FDDCF4}" srcOrd="1" destOrd="0" presId="urn:microsoft.com/office/officeart/2005/8/layout/vList4"/>
    <dgm:cxn modelId="{42520522-54C0-46A7-889A-B1C1A5495401}" type="presParOf" srcId="{A2F5EFA7-C7A7-4595-9848-485AF6DD2781}" destId="{D804A3C1-3C1C-4B5F-866C-75984B6DC562}" srcOrd="2" destOrd="0" presId="urn:microsoft.com/office/officeart/2005/8/layout/vList4"/>
    <dgm:cxn modelId="{FC513F26-808A-41FF-B4EC-26A88198AC47}" type="presParOf" srcId="{D80EF14B-304D-418B-8FEA-46E7D26394BC}" destId="{B5AEA398-B151-4639-A044-7B0E05108064}" srcOrd="9" destOrd="0" presId="urn:microsoft.com/office/officeart/2005/8/layout/vList4"/>
    <dgm:cxn modelId="{920BE028-FB68-4746-931D-3291722B8F49}" type="presParOf" srcId="{D80EF14B-304D-418B-8FEA-46E7D26394BC}" destId="{D5AEF1E9-8212-4472-A5A0-D21DD5634923}" srcOrd="10" destOrd="0" presId="urn:microsoft.com/office/officeart/2005/8/layout/vList4"/>
    <dgm:cxn modelId="{8644492F-22F2-47DC-A6D2-2AC52AB0AD9A}" type="presParOf" srcId="{D5AEF1E9-8212-4472-A5A0-D21DD5634923}" destId="{13C709CD-3DFE-4ECA-A387-4AFC9F6D4646}" srcOrd="0" destOrd="0" presId="urn:microsoft.com/office/officeart/2005/8/layout/vList4"/>
    <dgm:cxn modelId="{915276D1-5747-4CCE-9491-FC98E4733837}" type="presParOf" srcId="{D5AEF1E9-8212-4472-A5A0-D21DD5634923}" destId="{6B60B1BC-4775-4B27-A73B-0B174878FDDF}" srcOrd="1" destOrd="0" presId="urn:microsoft.com/office/officeart/2005/8/layout/vList4"/>
    <dgm:cxn modelId="{632B216E-046E-4A48-8DF7-397DB66D42BB}" type="presParOf" srcId="{D5AEF1E9-8212-4472-A5A0-D21DD5634923}" destId="{545FD3BD-8A31-4149-B244-820BB07CA2D9}" srcOrd="2" destOrd="0" presId="urn:microsoft.com/office/officeart/2005/8/layout/vList4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C8446-0F9B-4C7B-890E-69F8CB8837E3}">
      <dsp:nvSpPr>
        <dsp:cNvPr id="0" name=""/>
        <dsp:cNvSpPr/>
      </dsp:nvSpPr>
      <dsp:spPr>
        <a:xfrm>
          <a:off x="-2746088" y="-447808"/>
          <a:ext cx="3277232" cy="3277232"/>
        </a:xfrm>
        <a:prstGeom prst="blockArc">
          <a:avLst>
            <a:gd name="adj1" fmla="val 18900000"/>
            <a:gd name="adj2" fmla="val 2700000"/>
            <a:gd name="adj3" fmla="val 659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1CB02-E844-4B8B-85C7-73053C11E6BE}">
      <dsp:nvSpPr>
        <dsp:cNvPr id="0" name=""/>
        <dsp:cNvSpPr/>
      </dsp:nvSpPr>
      <dsp:spPr>
        <a:xfrm>
          <a:off x="405434" y="247082"/>
          <a:ext cx="4929062" cy="4860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823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СРОЧНЫЕ РОДЫ – 39 416 (90,4%)</a:t>
          </a:r>
        </a:p>
      </dsp:txBody>
      <dsp:txXfrm>
        <a:off x="405434" y="247082"/>
        <a:ext cx="4929062" cy="486076"/>
      </dsp:txXfrm>
    </dsp:sp>
    <dsp:sp modelId="{F5FA6182-AC6F-489B-BF23-F0F7EA591A1D}">
      <dsp:nvSpPr>
        <dsp:cNvPr id="0" name=""/>
        <dsp:cNvSpPr/>
      </dsp:nvSpPr>
      <dsp:spPr>
        <a:xfrm>
          <a:off x="37693" y="182278"/>
          <a:ext cx="607595" cy="6075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BE06A-0AE1-4316-B6CD-97FE8A387AD0}">
      <dsp:nvSpPr>
        <dsp:cNvPr id="0" name=""/>
        <dsp:cNvSpPr/>
      </dsp:nvSpPr>
      <dsp:spPr>
        <a:xfrm>
          <a:off x="518179" y="972152"/>
          <a:ext cx="4807196" cy="486076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823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ПРЕЖДЕВРЕМЕННЫЕ РОДЫ – 2 302 (5,2%)</a:t>
          </a:r>
        </a:p>
      </dsp:txBody>
      <dsp:txXfrm>
        <a:off x="518179" y="972152"/>
        <a:ext cx="4807196" cy="486076"/>
      </dsp:txXfrm>
    </dsp:sp>
    <dsp:sp modelId="{AF00ED50-5773-4173-B1F2-A9308E20853F}">
      <dsp:nvSpPr>
        <dsp:cNvPr id="0" name=""/>
        <dsp:cNvSpPr/>
      </dsp:nvSpPr>
      <dsp:spPr>
        <a:xfrm>
          <a:off x="214381" y="911392"/>
          <a:ext cx="607595" cy="6075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0B191-0C31-4284-9743-21DDA1327088}">
      <dsp:nvSpPr>
        <dsp:cNvPr id="0" name=""/>
        <dsp:cNvSpPr/>
      </dsp:nvSpPr>
      <dsp:spPr>
        <a:xfrm>
          <a:off x="341490" y="1698680"/>
          <a:ext cx="4983884" cy="49124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823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ЗАПОЗДАЛЫЕ РОДЫ – 9 (0,02%)</a:t>
          </a:r>
        </a:p>
      </dsp:txBody>
      <dsp:txXfrm>
        <a:off x="341490" y="1698680"/>
        <a:ext cx="4983884" cy="491248"/>
      </dsp:txXfrm>
    </dsp:sp>
    <dsp:sp modelId="{1A9F1A6C-604F-4725-BE01-9C3D0535D65D}">
      <dsp:nvSpPr>
        <dsp:cNvPr id="0" name=""/>
        <dsp:cNvSpPr/>
      </dsp:nvSpPr>
      <dsp:spPr>
        <a:xfrm>
          <a:off x="37693" y="1640507"/>
          <a:ext cx="607595" cy="6075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6413D-8B9D-4569-9F38-E06005D519B8}">
      <dsp:nvSpPr>
        <dsp:cNvPr id="0" name=""/>
        <dsp:cNvSpPr/>
      </dsp:nvSpPr>
      <dsp:spPr>
        <a:xfrm rot="5400000">
          <a:off x="-125715" y="151115"/>
          <a:ext cx="838101" cy="586670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bg1">
              <a:alpha val="4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18734"/>
        <a:ext cx="586670" cy="251431"/>
      </dsp:txXfrm>
    </dsp:sp>
    <dsp:sp modelId="{FBF4F7A8-DDF7-426E-98AA-9984088CEDC7}">
      <dsp:nvSpPr>
        <dsp:cNvPr id="0" name=""/>
        <dsp:cNvSpPr/>
      </dsp:nvSpPr>
      <dsp:spPr>
        <a:xfrm rot="5400000">
          <a:off x="2713571" y="-1999645"/>
          <a:ext cx="544765" cy="4798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Несвоевременная статистическая отчетность</a:t>
          </a:r>
        </a:p>
        <a:p>
          <a:pPr marL="285750" lvl="1" indent="0" algn="just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86671" y="153848"/>
        <a:ext cx="4771974" cy="491579"/>
      </dsp:txXfrm>
    </dsp:sp>
    <dsp:sp modelId="{06F42538-FA1F-4773-851F-6538559BAB76}">
      <dsp:nvSpPr>
        <dsp:cNvPr id="0" name=""/>
        <dsp:cNvSpPr/>
      </dsp:nvSpPr>
      <dsp:spPr>
        <a:xfrm rot="5400000">
          <a:off x="-125715" y="909256"/>
          <a:ext cx="838101" cy="586670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076875"/>
        <a:ext cx="586670" cy="251431"/>
      </dsp:txXfrm>
    </dsp:sp>
    <dsp:sp modelId="{BC720B68-02A0-4F99-AC53-871F9E1C4451}">
      <dsp:nvSpPr>
        <dsp:cNvPr id="0" name=""/>
        <dsp:cNvSpPr/>
      </dsp:nvSpPr>
      <dsp:spPr>
        <a:xfrm rot="5400000">
          <a:off x="2713571" y="-1334038"/>
          <a:ext cx="544765" cy="4798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Частая смена руководства и отсутствие преемственности</a:t>
          </a:r>
        </a:p>
      </dsp:txBody>
      <dsp:txXfrm rot="-5400000">
        <a:off x="586671" y="819455"/>
        <a:ext cx="4771974" cy="491579"/>
      </dsp:txXfrm>
    </dsp:sp>
    <dsp:sp modelId="{19C5DB74-3B74-4796-8F12-F0D309BEB181}">
      <dsp:nvSpPr>
        <dsp:cNvPr id="0" name=""/>
        <dsp:cNvSpPr/>
      </dsp:nvSpPr>
      <dsp:spPr>
        <a:xfrm rot="5400000">
          <a:off x="-125715" y="1743744"/>
          <a:ext cx="838101" cy="586670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911363"/>
        <a:ext cx="586670" cy="251431"/>
      </dsp:txXfrm>
    </dsp:sp>
    <dsp:sp modelId="{0B3BA6A2-F74F-4468-9485-501156E94835}">
      <dsp:nvSpPr>
        <dsp:cNvPr id="0" name=""/>
        <dsp:cNvSpPr/>
      </dsp:nvSpPr>
      <dsp:spPr>
        <a:xfrm rot="5400000">
          <a:off x="2637225" y="-504001"/>
          <a:ext cx="697458" cy="4798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Низкая вовлеченность в исполнение программных индикаторов (КНИ, планы развития)</a:t>
          </a:r>
        </a:p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86671" y="1580600"/>
        <a:ext cx="4764520" cy="629364"/>
      </dsp:txXfrm>
    </dsp:sp>
    <dsp:sp modelId="{EC66985C-08F5-4DC3-A615-4C1D8AE2183C}">
      <dsp:nvSpPr>
        <dsp:cNvPr id="0" name=""/>
        <dsp:cNvSpPr/>
      </dsp:nvSpPr>
      <dsp:spPr>
        <a:xfrm rot="5400000">
          <a:off x="-125715" y="2556492"/>
          <a:ext cx="838101" cy="586670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724111"/>
        <a:ext cx="586670" cy="251431"/>
      </dsp:txXfrm>
    </dsp:sp>
    <dsp:sp modelId="{EF335BA6-3148-4F02-8867-6CABDF6538A4}">
      <dsp:nvSpPr>
        <dsp:cNvPr id="0" name=""/>
        <dsp:cNvSpPr/>
      </dsp:nvSpPr>
      <dsp:spPr>
        <a:xfrm rot="5400000">
          <a:off x="2658964" y="311683"/>
          <a:ext cx="653980" cy="4798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Нарушения НПА: передача иммунизации в соисполнение, прикрепление только взрослого населения, дефицит кадров</a:t>
          </a:r>
        </a:p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86671" y="2415902"/>
        <a:ext cx="4766642" cy="590130"/>
      </dsp:txXfrm>
    </dsp:sp>
    <dsp:sp modelId="{5C17E257-B05D-438D-8DCF-EFBE78569B0D}">
      <dsp:nvSpPr>
        <dsp:cNvPr id="0" name=""/>
        <dsp:cNvSpPr/>
      </dsp:nvSpPr>
      <dsp:spPr>
        <a:xfrm rot="5400000">
          <a:off x="-125715" y="3360666"/>
          <a:ext cx="838101" cy="586670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528285"/>
        <a:ext cx="586670" cy="251431"/>
      </dsp:txXfrm>
    </dsp:sp>
    <dsp:sp modelId="{9787DB71-31D2-4EA1-96EF-B8FCBE7DE764}">
      <dsp:nvSpPr>
        <dsp:cNvPr id="0" name=""/>
        <dsp:cNvSpPr/>
      </dsp:nvSpPr>
      <dsp:spPr>
        <a:xfrm rot="5400000">
          <a:off x="2667538" y="1148788"/>
          <a:ext cx="636831" cy="4798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Слабая исполнительская дисциплина по поручениям МЗ РК (мобильные бригады, вакцинация, ИРР по ОСМС)</a:t>
          </a:r>
        </a:p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86670" y="3260744"/>
        <a:ext cx="4767479" cy="574655"/>
      </dsp:txXfrm>
    </dsp:sp>
    <dsp:sp modelId="{419AABEA-D4C0-4E25-9C87-F1BCA3B8F087}">
      <dsp:nvSpPr>
        <dsp:cNvPr id="0" name=""/>
        <dsp:cNvSpPr/>
      </dsp:nvSpPr>
      <dsp:spPr>
        <a:xfrm rot="5400000">
          <a:off x="-125715" y="4118808"/>
          <a:ext cx="838101" cy="586670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286427"/>
        <a:ext cx="586670" cy="251431"/>
      </dsp:txXfrm>
    </dsp:sp>
    <dsp:sp modelId="{39858DF4-F329-446A-A666-61F080DBFD9E}">
      <dsp:nvSpPr>
        <dsp:cNvPr id="0" name=""/>
        <dsp:cNvSpPr/>
      </dsp:nvSpPr>
      <dsp:spPr>
        <a:xfrm rot="5400000">
          <a:off x="2713571" y="1907605"/>
          <a:ext cx="544765" cy="4798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Несоответствие площади поликлиники числу врачебных участков и размещение организации ПМСП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86671" y="4061099"/>
        <a:ext cx="4771974" cy="491579"/>
      </dsp:txXfrm>
    </dsp:sp>
    <dsp:sp modelId="{35C55BE9-263A-40FF-914C-419FD618779B}">
      <dsp:nvSpPr>
        <dsp:cNvPr id="0" name=""/>
        <dsp:cNvSpPr/>
      </dsp:nvSpPr>
      <dsp:spPr>
        <a:xfrm rot="5400000">
          <a:off x="-125715" y="4876949"/>
          <a:ext cx="838101" cy="586670"/>
        </a:xfrm>
        <a:prstGeom prst="chevron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600" kern="1200"/>
        </a:p>
      </dsp:txBody>
      <dsp:txXfrm rot="-5400000">
        <a:off x="1" y="5044568"/>
        <a:ext cx="586670" cy="251431"/>
      </dsp:txXfrm>
    </dsp:sp>
    <dsp:sp modelId="{C4B43F0C-6C08-49FA-95B2-C7A2BCC83292}">
      <dsp:nvSpPr>
        <dsp:cNvPr id="0" name=""/>
        <dsp:cNvSpPr/>
      </dsp:nvSpPr>
      <dsp:spPr>
        <a:xfrm rot="5400000">
          <a:off x="2713571" y="2659029"/>
          <a:ext cx="544765" cy="4798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0" lvl="1" indent="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Игнорирование рабочих совещаний УОЗ/коллегии</a:t>
          </a:r>
          <a:endParaRPr lang="ru-KZ" sz="17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86671" y="4812523"/>
        <a:ext cx="4771974" cy="4915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C1315-CCAE-40DF-B198-ECB8C4F7971E}">
      <dsp:nvSpPr>
        <dsp:cNvPr id="0" name=""/>
        <dsp:cNvSpPr/>
      </dsp:nvSpPr>
      <dsp:spPr>
        <a:xfrm>
          <a:off x="0" y="0"/>
          <a:ext cx="2998306" cy="555077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500" b="1" kern="1200">
              <a:latin typeface="Arial" panose="020B0604020202020204" pitchFamily="34" charset="0"/>
              <a:cs typeface="Arial" panose="020B0604020202020204" pitchFamily="34" charset="0"/>
            </a:rPr>
            <a:t>Биоритм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168" y="0"/>
        <a:ext cx="2343137" cy="555077"/>
      </dsp:txXfrm>
    </dsp:sp>
    <dsp:sp modelId="{CC2DBAB6-7F04-4B0E-B1CC-CACD64FC62B3}">
      <dsp:nvSpPr>
        <dsp:cNvPr id="0" name=""/>
        <dsp:cNvSpPr/>
      </dsp:nvSpPr>
      <dsp:spPr>
        <a:xfrm>
          <a:off x="55507" y="55507"/>
          <a:ext cx="599661" cy="44406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E77C61-65E6-41C4-88F5-27BDC82624DF}">
      <dsp:nvSpPr>
        <dsp:cNvPr id="0" name=""/>
        <dsp:cNvSpPr/>
      </dsp:nvSpPr>
      <dsp:spPr>
        <a:xfrm>
          <a:off x="0" y="610585"/>
          <a:ext cx="2998306" cy="555077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500" b="1" kern="1200" dirty="0">
              <a:latin typeface="Arial" panose="020B0604020202020204" pitchFamily="34" charset="0"/>
              <a:cs typeface="Arial" panose="020B0604020202020204" pitchFamily="34" charset="0"/>
            </a:rPr>
            <a:t>Клиника </a:t>
          </a: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AMD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168" y="610585"/>
        <a:ext cx="2343137" cy="555077"/>
      </dsp:txXfrm>
    </dsp:sp>
    <dsp:sp modelId="{76AED222-3D21-40DC-AC3E-CE5DFCD609ED}">
      <dsp:nvSpPr>
        <dsp:cNvPr id="0" name=""/>
        <dsp:cNvSpPr/>
      </dsp:nvSpPr>
      <dsp:spPr>
        <a:xfrm>
          <a:off x="55507" y="666093"/>
          <a:ext cx="599661" cy="44406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FF62EB-A46A-448C-A7A5-E848A6F5164A}">
      <dsp:nvSpPr>
        <dsp:cNvPr id="0" name=""/>
        <dsp:cNvSpPr/>
      </dsp:nvSpPr>
      <dsp:spPr>
        <a:xfrm>
          <a:off x="0" y="1221170"/>
          <a:ext cx="2998306" cy="555077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500" b="1" kern="1200" dirty="0">
              <a:latin typeface="Arial" panose="020B0604020202020204" pitchFamily="34" charset="0"/>
              <a:cs typeface="Arial" panose="020B0604020202020204" pitchFamily="34" charset="0"/>
            </a:rPr>
            <a:t>Асмед Мынбаева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168" y="1221170"/>
        <a:ext cx="2343137" cy="555077"/>
      </dsp:txXfrm>
    </dsp:sp>
    <dsp:sp modelId="{559424F8-E028-41F0-9542-334B2E365B05}">
      <dsp:nvSpPr>
        <dsp:cNvPr id="0" name=""/>
        <dsp:cNvSpPr/>
      </dsp:nvSpPr>
      <dsp:spPr>
        <a:xfrm>
          <a:off x="55507" y="1276678"/>
          <a:ext cx="599661" cy="44406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20DF203-FDB9-422A-9D70-26D6ECE0A9D2}">
      <dsp:nvSpPr>
        <dsp:cNvPr id="0" name=""/>
        <dsp:cNvSpPr/>
      </dsp:nvSpPr>
      <dsp:spPr>
        <a:xfrm>
          <a:off x="0" y="1831755"/>
          <a:ext cx="2998306" cy="555077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500" b="1" kern="1200">
              <a:latin typeface="Arial" panose="020B0604020202020204" pitchFamily="34" charset="0"/>
              <a:cs typeface="Arial" panose="020B0604020202020204" pitchFamily="34" charset="0"/>
            </a:rPr>
            <a:t>МЦ </a:t>
          </a:r>
          <a:r>
            <a:rPr lang="en-US" sz="1500" b="1" kern="1200">
              <a:latin typeface="Arial" panose="020B0604020202020204" pitchFamily="34" charset="0"/>
              <a:cs typeface="Arial" panose="020B0604020202020204" pitchFamily="34" charset="0"/>
            </a:rPr>
            <a:t>Med City</a:t>
          </a:r>
          <a:endParaRPr lang="ru-RU" sz="1500" b="1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spcBef>
              <a:spcPct val="0"/>
            </a:spcBef>
            <a:buNone/>
          </a:pP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168" y="1831755"/>
        <a:ext cx="2343137" cy="555077"/>
      </dsp:txXfrm>
    </dsp:sp>
    <dsp:sp modelId="{01BA61C4-4A0B-4668-AA21-FBD6F6E1FDDC}">
      <dsp:nvSpPr>
        <dsp:cNvPr id="0" name=""/>
        <dsp:cNvSpPr/>
      </dsp:nvSpPr>
      <dsp:spPr>
        <a:xfrm>
          <a:off x="55507" y="1887263"/>
          <a:ext cx="599661" cy="44406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81F4792-2C9B-4776-81A0-A56F2592D5A1}">
      <dsp:nvSpPr>
        <dsp:cNvPr id="0" name=""/>
        <dsp:cNvSpPr/>
      </dsp:nvSpPr>
      <dsp:spPr>
        <a:xfrm>
          <a:off x="0" y="2442341"/>
          <a:ext cx="2998306" cy="555077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Smart health university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spcBef>
              <a:spcPct val="0"/>
            </a:spcBef>
            <a:buNone/>
          </a:pP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168" y="2442341"/>
        <a:ext cx="2343137" cy="555077"/>
      </dsp:txXfrm>
    </dsp:sp>
    <dsp:sp modelId="{63D14924-947F-498B-88FD-341C97FDDCF4}">
      <dsp:nvSpPr>
        <dsp:cNvPr id="0" name=""/>
        <dsp:cNvSpPr/>
      </dsp:nvSpPr>
      <dsp:spPr>
        <a:xfrm>
          <a:off x="55507" y="2497848"/>
          <a:ext cx="599661" cy="44406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3C709CD-3DFE-4ECA-A387-4AFC9F6D4646}">
      <dsp:nvSpPr>
        <dsp:cNvPr id="0" name=""/>
        <dsp:cNvSpPr/>
      </dsp:nvSpPr>
      <dsp:spPr>
        <a:xfrm>
          <a:off x="0" y="3052926"/>
          <a:ext cx="2998306" cy="555077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500" b="1" kern="1200" dirty="0">
              <a:latin typeface="Arial" panose="020B0604020202020204" pitchFamily="34" charset="0"/>
              <a:cs typeface="Arial" panose="020B0604020202020204" pitchFamily="34" charset="0"/>
            </a:rPr>
            <a:t>ПОЛИКЛИНИКА №55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spcBef>
              <a:spcPct val="0"/>
            </a:spcBef>
            <a:buNone/>
          </a:pP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168" y="3052926"/>
        <a:ext cx="2343137" cy="555077"/>
      </dsp:txXfrm>
    </dsp:sp>
    <dsp:sp modelId="{6B60B1BC-4775-4B27-A73B-0B174878FDDF}">
      <dsp:nvSpPr>
        <dsp:cNvPr id="0" name=""/>
        <dsp:cNvSpPr/>
      </dsp:nvSpPr>
      <dsp:spPr>
        <a:xfrm>
          <a:off x="55507" y="3108434"/>
          <a:ext cx="599661" cy="44406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7BF02-9CCE-447E-88E0-B526F08AA0A1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9B65F-2F7A-45C8-A9FA-B45F02CD2C4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3369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808A0-D446-256B-F6EA-9AD4B1CAA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24EC22-1DD6-F314-F1DB-CC151E634E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EF5F2-7CF3-9055-CF9A-C4573E787D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C3ECE66-7BF6-9679-57B5-4CDD153FD0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F73042-D2A2-1F3A-3804-4C2424EBD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EB9A5-0814-93DA-8217-7CCFADB934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6720F-5640-EB30-E462-4CC2BA5A2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22459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58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7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69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CAB29-AA98-407E-8336-AA373C3E60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41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3602B-06F5-2FFF-AC83-BBC958D23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74F72D-6DB2-17DB-0739-BAB98DC57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A9F9EC-FD09-EDC0-2357-2886A59E9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D50FC-05E1-88DC-994C-DE2769F577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97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DBB00-EDA8-A88B-10C1-A4D209C0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0BF82-859A-E201-7FDD-CD312BA32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4C0A3-04BA-FC26-0510-2F745EF9D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C6682-7709-4097-985C-07CC3B956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64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3358B-4600-077D-C6FF-28F456909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3072C-A289-2221-95CA-F5DAC26E9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27B248-1F4A-C919-4B4C-DFE77C5C9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F448F-29C6-AF8F-6E60-ED5A96E033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38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7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01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0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18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6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19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User-provided content only.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2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3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3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1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2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95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No data provided for 2025 for this section; title-only slide per user instruction.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8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E93E3-EBDF-4421-9E32-CA6AAC613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22073E-06D0-4896-B062-747ACA3FB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3C368D-147A-4AA9-B422-E47F73D82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3C00CE-74BD-47E8-9256-2FB26549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274886-BDC3-4DC5-806E-131729FF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2138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D0EB-3A1E-456A-99D8-9F51818E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98BBFE-05CA-40FD-9445-679DA991E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54ED6-C222-46D9-822F-53F6CA76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68B725-65A7-4E76-8A4D-D510A381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88586-4477-40C3-8A1F-2AE68BB5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9299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03D384-9B45-4856-8AE5-40449E041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34CD6E-D5E1-4AC7-A746-B95DDDBA8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A4EDC-F258-4EA3-9CED-67BA4E99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8912B-6503-474A-BBD9-93A240B9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885F6-2FFB-4ECD-84E4-E36FB2F5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9292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9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C9F85-651D-4180-ACF9-4B0CE2D9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1774CE-A46B-488B-803A-54D903CA0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AD1DC-AD13-4EC4-87FB-CD259192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AE43FF-C833-48DF-90DB-6D9A81FD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4F1DC1-E484-48AD-B3C9-BACBAD1BE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7413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47ADB-11E5-41BA-B643-C446C8C2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7655C9-FC8F-4047-B2AD-9B0655EAB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29722D-C57B-4F71-88F6-9FB08291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ABFFA9-EB87-472A-B53B-DDB2B4B6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39C0F-EB95-4F05-AA7C-114EDFC5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537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07609-63B9-43B7-B69C-C2F1DFE4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603B75-2990-4A2C-B0C7-41F1A38EB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D18FDF-78EB-4E7A-B94E-D867C7075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F959CE-7F4C-4D95-8AB0-710DB867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1C75A6-7368-4FF7-BAA6-CE8B44C3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CA80CB-8080-4844-9B70-DF32F347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726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5A2D5-7070-416C-85C1-EDD8E13A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BFABEC-71EE-4758-8012-413B49840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3C26FA-8266-4798-9E3A-F9BF3531D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E3777-314B-4CB8-8113-A4CED8FE0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75D462-849E-485E-9A38-6298AE334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C7806E-2E4B-4BAB-918A-89554670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58BBAD-2DF3-443E-9A4B-2DA80B33C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E0A5E1-BB60-4F7A-9766-360D58FD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8967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A496A-9435-4FFE-9424-C32CD198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D4F6BE-0ADF-4FB6-BFB5-5E1D3166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9E6E9D-C65D-4DA9-9E51-014F5FC3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235036-BE57-4968-B09B-06D20FC7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60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0E3A1C-EE04-4F60-A07D-39D2B135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DCAA8A-E5A2-41CE-BBDC-A97E6F4A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2CAFE0-D0F3-43DE-B999-BBEEE7D01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922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CBBA2-C06A-4BB7-8E1B-674ED5DD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0FB799-BD79-4959-8588-070E50074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3CD708-4580-4802-A1E5-7228842A1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594CF2-1B1F-483F-85E0-4AA05512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7ECFD4-F77E-4AA4-9D56-CBD2172BA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E13742-0FFC-403D-9E3E-DD43C0BB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245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7F98D-2125-457D-98F3-990C5C31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F213B8-DAA7-4CC4-8FBF-A5135F252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1C62B1-4893-411D-9474-B8BEB620F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8D66-91AE-40A2-B20B-D8E06608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CE12A6-48BC-496E-8CDD-10E4A67D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824815-5C4A-43D3-8524-DBBDB6BE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91612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81952-ADF3-40F7-A17F-E602E346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1931FA-7253-4F0A-81DE-082DC3565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A3CDE0-7497-4654-B6E3-F1DE2ADF2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4F12F-884E-4A7F-B30A-465436E4BABA}" type="datetimeFigureOut">
              <a:rPr lang="ru-KZ" smtClean="0"/>
              <a:t>26.02.2026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D6178-1412-42AC-BB99-7C7A62CF1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AA9625-2FA8-40E9-AA56-6F1A0AA10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1C64E-FC32-41BA-A132-13866F98E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988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10" Type="http://schemas.openxmlformats.org/officeDocument/2006/relationships/image" Target="../media/image6.png"/><Relationship Id="rId4" Type="http://schemas.openxmlformats.org/officeDocument/2006/relationships/chart" Target="../charts/chart14.xml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chart" Target="../charts/chart18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.jpe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6.png"/><Relationship Id="rId5" Type="http://schemas.openxmlformats.org/officeDocument/2006/relationships/diagramData" Target="../diagrams/data2.xml"/><Relationship Id="rId10" Type="http://schemas.openxmlformats.org/officeDocument/2006/relationships/image" Target="../media/image5.jpeg"/><Relationship Id="rId4" Type="http://schemas.openxmlformats.org/officeDocument/2006/relationships/chart" Target="../charts/chart19.xml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image" Target="../media/image5.jpeg"/><Relationship Id="rId10" Type="http://schemas.openxmlformats.org/officeDocument/2006/relationships/diagramData" Target="../diagrams/data4.xml"/><Relationship Id="rId4" Type="http://schemas.openxmlformats.org/officeDocument/2006/relationships/chart" Target="../charts/chart20.xml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jpe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6.png"/><Relationship Id="rId4" Type="http://schemas.openxmlformats.org/officeDocument/2006/relationships/chart" Target="../charts/chart1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4.pn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10" Type="http://schemas.openxmlformats.org/officeDocument/2006/relationships/image" Target="../media/image6.png"/><Relationship Id="rId4" Type="http://schemas.openxmlformats.org/officeDocument/2006/relationships/chart" Target="../charts/chart6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CDF25-5BF2-BC29-A2C4-F949241CF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D222C6B-93E0-A560-217B-464B6EBB4827}"/>
              </a:ext>
            </a:extLst>
          </p:cNvPr>
          <p:cNvSpPr txBox="1"/>
          <p:nvPr/>
        </p:nvSpPr>
        <p:spPr>
          <a:xfrm>
            <a:off x="688698" y="3700118"/>
            <a:ext cx="10814604" cy="983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ru-RU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kk-KZ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ЖЫЛЫ АТҚАРЫЛҒАН ЖҰМЫС ҚОРЫТЫНДЫСЫ</a:t>
            </a:r>
          </a:p>
          <a:p>
            <a:pPr algn="ctr">
              <a:lnSpc>
                <a:spcPts val="4033"/>
              </a:lnSpc>
            </a:pPr>
            <a:r>
              <a:rPr lang="kk-KZ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 MT Pro Bold"/>
              </a:rPr>
              <a:t>2026 ЖЫЛҒА ЖОСПАР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 MT Pro 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5B120F-7731-2F43-5930-6E0F37B558B2}"/>
              </a:ext>
            </a:extLst>
          </p:cNvPr>
          <p:cNvSpPr/>
          <p:nvPr/>
        </p:nvSpPr>
        <p:spPr>
          <a:xfrm>
            <a:off x="6555745" y="1502070"/>
            <a:ext cx="1484705" cy="1540134"/>
          </a:xfrm>
          <a:custGeom>
            <a:avLst/>
            <a:gdLst/>
            <a:ahLst/>
            <a:cxnLst/>
            <a:rect l="l" t="t" r="r" b="b"/>
            <a:pathLst>
              <a:path w="2960126" h="2960126">
                <a:moveTo>
                  <a:pt x="0" y="0"/>
                </a:moveTo>
                <a:lnTo>
                  <a:pt x="2960126" y="0"/>
                </a:lnTo>
                <a:lnTo>
                  <a:pt x="2960126" y="2960127"/>
                </a:lnTo>
                <a:lnTo>
                  <a:pt x="0" y="2960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4144A6-C1EC-AF79-689B-2BE999D8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52" y="1502070"/>
            <a:ext cx="1484705" cy="154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AF971C-37EA-46F7-C020-88A45F5A63A7}"/>
              </a:ext>
            </a:extLst>
          </p:cNvPr>
          <p:cNvSpPr txBox="1"/>
          <p:nvPr/>
        </p:nvSpPr>
        <p:spPr>
          <a:xfrm>
            <a:off x="5471255" y="6324600"/>
            <a:ext cx="130997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жыл</a:t>
            </a:r>
            <a:endParaRPr lang="ru-RU" sz="18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F958E-2138-46FD-8D24-B5733A572FEA}"/>
              </a:ext>
            </a:extLst>
          </p:cNvPr>
          <p:cNvSpPr txBox="1"/>
          <p:nvPr/>
        </p:nvSpPr>
        <p:spPr>
          <a:xfrm>
            <a:off x="688698" y="123480"/>
            <a:ext cx="10814604" cy="52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33"/>
              </a:lnSpc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 ҚАЛАСЫ ӘКІМДІГІНІҢ ҚОҒАМДЫҚ ДЕНСАУЛЫҚ САҚТАУ БАСҚАРМАСЫ</a:t>
            </a:r>
          </a:p>
        </p:txBody>
      </p:sp>
    </p:spTree>
    <p:extLst>
      <p:ext uri="{BB962C8B-B14F-4D97-AF65-F5344CB8AC3E}">
        <p14:creationId xmlns:p14="http://schemas.microsoft.com/office/powerpoint/2010/main" val="2483483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0">
            <a:extLst>
              <a:ext uri="{FF2B5EF4-FFF2-40B4-BE49-F238E27FC236}">
                <a16:creationId xmlns:a16="http://schemas.microsoft.com/office/drawing/2014/main" id="{F88C496C-B288-422A-8312-18FDA2B039B3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F2C25E-D99F-42F7-BE2F-3079205031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34" name="Text 2">
            <a:extLst>
              <a:ext uri="{FF2B5EF4-FFF2-40B4-BE49-F238E27FC236}">
                <a16:creationId xmlns:a16="http://schemas.microsoft.com/office/drawing/2014/main" id="{BBC60787-C816-42EB-82A5-1531D0EE9C0C}"/>
              </a:ext>
            </a:extLst>
          </p:cNvPr>
          <p:cNvSpPr/>
          <p:nvPr/>
        </p:nvSpPr>
        <p:spPr>
          <a:xfrm>
            <a:off x="655434" y="136456"/>
            <a:ext cx="1086600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СЛУЖБА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ОХРАНЫ ЗДОРОВЬЯ МАТЕРИ И РЕБЕНКА</a:t>
            </a:r>
          </a:p>
        </p:txBody>
      </p:sp>
      <p:graphicFrame>
        <p:nvGraphicFramePr>
          <p:cNvPr id="19" name="Объект 4">
            <a:extLst>
              <a:ext uri="{FF2B5EF4-FFF2-40B4-BE49-F238E27FC236}">
                <a16:creationId xmlns:a16="http://schemas.microsoft.com/office/drawing/2014/main" id="{379228E4-7A0A-4AFB-99DE-E7407014DB1B}"/>
              </a:ext>
            </a:extLst>
          </p:cNvPr>
          <p:cNvGraphicFramePr>
            <a:graphicFrameLocks/>
          </p:cNvGraphicFramePr>
          <p:nvPr/>
        </p:nvGraphicFramePr>
        <p:xfrm>
          <a:off x="1335832" y="950676"/>
          <a:ext cx="5354761" cy="2430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CA953FF-5241-4AAD-AA23-A23AB1B6550F}"/>
              </a:ext>
            </a:extLst>
          </p:cNvPr>
          <p:cNvSpPr/>
          <p:nvPr/>
        </p:nvSpPr>
        <p:spPr>
          <a:xfrm>
            <a:off x="15354" y="1698713"/>
            <a:ext cx="161778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ВСЕГО РОДОВ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41 727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483A6F4-8825-4EDD-A5C6-3FAA7FA8A324}"/>
              </a:ext>
            </a:extLst>
          </p:cNvPr>
          <p:cNvSpPr/>
          <p:nvPr/>
        </p:nvSpPr>
        <p:spPr>
          <a:xfrm>
            <a:off x="6560457" y="921418"/>
            <a:ext cx="5631238" cy="65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ПРИЧИНЫ КРИТИЧЕСКИХ СОСТОЯНИЙ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(всего – 33 сл.-0,08% (2024г.-32 сл., уд.вес-0,07%)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Объект 8">
            <a:extLst>
              <a:ext uri="{FF2B5EF4-FFF2-40B4-BE49-F238E27FC236}">
                <a16:creationId xmlns:a16="http://schemas.microsoft.com/office/drawing/2014/main" id="{D8F008D6-20A6-45D9-8A88-A5A2E599A94B}"/>
              </a:ext>
            </a:extLst>
          </p:cNvPr>
          <p:cNvGraphicFramePr>
            <a:graphicFrameLocks/>
          </p:cNvGraphicFramePr>
          <p:nvPr/>
        </p:nvGraphicFramePr>
        <p:xfrm>
          <a:off x="6358117" y="1226803"/>
          <a:ext cx="6035917" cy="306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07A1C89-66D9-41DA-B232-BE5EC9F5C155}"/>
              </a:ext>
            </a:extLst>
          </p:cNvPr>
          <p:cNvGraphicFramePr/>
          <p:nvPr/>
        </p:nvGraphicFramePr>
        <p:xfrm>
          <a:off x="0" y="4217307"/>
          <a:ext cx="12191999" cy="247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Shape 1">
            <a:extLst>
              <a:ext uri="{FF2B5EF4-FFF2-40B4-BE49-F238E27FC236}">
                <a16:creationId xmlns:a16="http://schemas.microsoft.com/office/drawing/2014/main" id="{882065DD-D773-4796-8B1A-6C1812AB9173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59E51AE-59F8-4BEC-9FEC-0E227903E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8722B17-DC0A-4020-A9BE-2051BDE0A5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0057610-E2D9-1669-B10A-D80FAF15D9A0}"/>
              </a:ext>
            </a:extLst>
          </p:cNvPr>
          <p:cNvGrpSpPr/>
          <p:nvPr/>
        </p:nvGrpSpPr>
        <p:grpSpPr>
          <a:xfrm>
            <a:off x="0" y="3408489"/>
            <a:ext cx="6670323" cy="664967"/>
            <a:chOff x="376271" y="2545219"/>
            <a:chExt cx="5281733" cy="50899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D3178A18-2466-A6A9-39B1-97E0644947AA}"/>
                </a:ext>
              </a:extLst>
            </p:cNvPr>
            <p:cNvSpPr/>
            <p:nvPr/>
          </p:nvSpPr>
          <p:spPr>
            <a:xfrm>
              <a:off x="376271" y="2545219"/>
              <a:ext cx="5281733" cy="50899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3D41FC-6A04-77C4-F9CE-8843081FC695}"/>
                </a:ext>
              </a:extLst>
            </p:cNvPr>
            <p:cNvSpPr txBox="1"/>
            <p:nvPr/>
          </p:nvSpPr>
          <p:spPr>
            <a:xfrm>
              <a:off x="494446" y="2597071"/>
              <a:ext cx="5087165" cy="4250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4012" tIns="40640" rIns="40640" bIns="4064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МЕДИЦИНСКИЕ АБОРТЫ – 1 852 (4,2%)</a:t>
              </a:r>
            </a:p>
          </p:txBody>
        </p: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E137F8F-A340-4807-8E05-CEEAC6AFFD8A}"/>
              </a:ext>
            </a:extLst>
          </p:cNvPr>
          <p:cNvCxnSpPr>
            <a:cxnSpLocks/>
          </p:cNvCxnSpPr>
          <p:nvPr/>
        </p:nvCxnSpPr>
        <p:spPr>
          <a:xfrm>
            <a:off x="6730557" y="850392"/>
            <a:ext cx="0" cy="3366915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4087654-8AC5-4EAA-890B-ADB8DF709DCD}"/>
              </a:ext>
            </a:extLst>
          </p:cNvPr>
          <p:cNvCxnSpPr>
            <a:cxnSpLocks/>
          </p:cNvCxnSpPr>
          <p:nvPr/>
        </p:nvCxnSpPr>
        <p:spPr>
          <a:xfrm flipH="1">
            <a:off x="15354" y="4290195"/>
            <a:ext cx="12161293" cy="0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51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0">
            <a:extLst>
              <a:ext uri="{FF2B5EF4-FFF2-40B4-BE49-F238E27FC236}">
                <a16:creationId xmlns:a16="http://schemas.microsoft.com/office/drawing/2014/main" id="{C65A7E67-34F9-4010-8463-F3800DE7D43E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sp>
        <p:nvSpPr>
          <p:cNvPr id="44" name="Shape 1">
            <a:extLst>
              <a:ext uri="{FF2B5EF4-FFF2-40B4-BE49-F238E27FC236}">
                <a16:creationId xmlns:a16="http://schemas.microsoft.com/office/drawing/2014/main" id="{C52849B7-4C84-4BB7-9850-7F7FF96AF828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8C5377-A0D4-4726-9CDA-9BD5CD11DA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34" name="Text 2">
            <a:extLst>
              <a:ext uri="{FF2B5EF4-FFF2-40B4-BE49-F238E27FC236}">
                <a16:creationId xmlns:a16="http://schemas.microsoft.com/office/drawing/2014/main" id="{BBC60787-C816-42EB-82A5-1531D0EE9C0C}"/>
              </a:ext>
            </a:extLst>
          </p:cNvPr>
          <p:cNvSpPr/>
          <p:nvPr/>
        </p:nvSpPr>
        <p:spPr>
          <a:xfrm>
            <a:off x="655434" y="136876"/>
            <a:ext cx="1086600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kk-KZ" sz="2800" b="1" dirty="0">
                <a:solidFill>
                  <a:srgbClr val="002060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ПРОГРАММА «ДЕТИ КАЗАХСТАНА»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Open Sans 1"/>
              <a:cs typeface="Arial" panose="020B0604020202020204" pitchFamily="34" charset="0"/>
              <a:sym typeface="Open Sans 1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67011-7BA8-4157-9890-4BEBD88CABE9}"/>
              </a:ext>
            </a:extLst>
          </p:cNvPr>
          <p:cNvSpPr txBox="1"/>
          <p:nvPr/>
        </p:nvSpPr>
        <p:spPr>
          <a:xfrm>
            <a:off x="307349" y="1616904"/>
            <a:ext cx="2968520" cy="172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7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МЕРОПРИЯТИЯ ВСЕГО </a:t>
            </a:r>
            <a:endParaRPr kumimoji="0" lang="ru-RU" sz="177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ru-RU" sz="177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</a:t>
            </a:r>
            <a:r>
              <a:rPr kumimoji="0" lang="ru-RU" sz="177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ru-RU" sz="177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</a:t>
            </a:r>
            <a:endParaRPr kumimoji="0" lang="ru-RU" sz="177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ru-RU" sz="177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ИНФОМАТЕРИАЛЫ</a:t>
            </a:r>
            <a:endParaRPr kumimoji="0" lang="ru-RU" sz="177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ru-RU" sz="177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ЛИСТОВОК</a:t>
            </a:r>
            <a:endParaRPr kumimoji="0" lang="ru-RU" sz="177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7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БУКЛЕТОВ</a:t>
            </a:r>
            <a:endParaRPr kumimoji="0" lang="ru-RU" sz="177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Блок-схема: процесс 19">
            <a:extLst>
              <a:ext uri="{FF2B5EF4-FFF2-40B4-BE49-F238E27FC236}">
                <a16:creationId xmlns:a16="http://schemas.microsoft.com/office/drawing/2014/main" id="{BFA9BC78-A7EB-4254-BF1C-BBDD4669AEDC}"/>
              </a:ext>
            </a:extLst>
          </p:cNvPr>
          <p:cNvSpPr/>
          <p:nvPr/>
        </p:nvSpPr>
        <p:spPr>
          <a:xfrm>
            <a:off x="0" y="799392"/>
            <a:ext cx="4051494" cy="49803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ЗДОРОВОГО ОБРАЗА ЖИЗНИ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Блок-схема: процесс 20">
            <a:extLst>
              <a:ext uri="{FF2B5EF4-FFF2-40B4-BE49-F238E27FC236}">
                <a16:creationId xmlns:a16="http://schemas.microsoft.com/office/drawing/2014/main" id="{4915854E-B9CB-4FB4-8B1A-5A1E8D0DB807}"/>
              </a:ext>
            </a:extLst>
          </p:cNvPr>
          <p:cNvSpPr/>
          <p:nvPr/>
        </p:nvSpPr>
        <p:spPr>
          <a:xfrm>
            <a:off x="7852738" y="805410"/>
            <a:ext cx="4351357" cy="490895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ШКОЛЬНАЯ МЕДИЦИНА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3E5865-29EC-4E68-85D1-311AA74BEAFF}"/>
              </a:ext>
            </a:extLst>
          </p:cNvPr>
          <p:cNvSpPr txBox="1"/>
          <p:nvPr/>
        </p:nvSpPr>
        <p:spPr>
          <a:xfrm>
            <a:off x="7852738" y="1478405"/>
            <a:ext cx="43389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ПОДЛЕЖАЛО ОСМОТРУ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328 356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ОСМОТРЕНО УЧАЩИХСЯ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325 282</a:t>
            </a:r>
          </a:p>
          <a:p>
            <a:pPr marL="285750" marR="0" lvl="0" indent="-285750" algn="just" defTabSz="914400" rtl="0" eaLnBrk="1" fontAlgn="auto" latinLnBrk="0" hangingPunct="1"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УДЕЛЬНЫЙ ВЕС ОСМОТРЕННЫХ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99,0%</a:t>
            </a:r>
          </a:p>
          <a:p>
            <a:pPr marL="285750" marR="0" lvl="0" indent="-285750" algn="just" defTabSz="914400" rtl="0" eaLnBrk="1" fontAlgn="auto" latinLnBrk="0" hangingPunct="1"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ВЫЯВЛЕНО ЗАБОЛЕВАНИЙ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52 435</a:t>
            </a:r>
          </a:p>
          <a:p>
            <a:pPr marL="285750" marR="0" lvl="0" indent="-285750" algn="just" defTabSz="914400" rtl="0" eaLnBrk="1" fontAlgn="auto" latinLnBrk="0" hangingPunct="1"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ОЗДОРОВЛЕНО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41 701</a:t>
            </a:r>
          </a:p>
          <a:p>
            <a:pPr marL="285750" marR="0" lvl="0" indent="-285750" algn="just" defTabSz="914400" rtl="0" eaLnBrk="1" fontAlgn="auto" latinLnBrk="0" hangingPunct="1"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ВЗЯТО НА Д УЧЕТ –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6 505</a:t>
            </a:r>
          </a:p>
          <a:p>
            <a:pPr marL="285750" marR="0" lvl="0" indent="-285750" algn="just" defTabSz="914400" rtl="0" eaLnBrk="1" fontAlgn="auto" latinLnBrk="0" hangingPunct="1"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СОСТОИТ НА Д УЧЕТЕ –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8 797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BFAABB1-C71A-4E1C-9FA4-2C621C279C67}"/>
              </a:ext>
            </a:extLst>
          </p:cNvPr>
          <p:cNvSpPr/>
          <p:nvPr/>
        </p:nvSpPr>
        <p:spPr>
          <a:xfrm>
            <a:off x="6248452" y="4311646"/>
            <a:ext cx="5798194" cy="116955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A21A821-21CD-4189-B5CF-5BB145FFB106}"/>
              </a:ext>
            </a:extLst>
          </p:cNvPr>
          <p:cNvSpPr/>
          <p:nvPr/>
        </p:nvSpPr>
        <p:spPr>
          <a:xfrm>
            <a:off x="6370510" y="4400546"/>
            <a:ext cx="501777" cy="45587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D55314-4216-4343-8243-8B1A1934B94E}"/>
              </a:ext>
            </a:extLst>
          </p:cNvPr>
          <p:cNvSpPr txBox="1"/>
          <p:nvPr/>
        </p:nvSpPr>
        <p:spPr>
          <a:xfrm>
            <a:off x="7044899" y="4374050"/>
            <a:ext cx="49802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Открыто кабинетов профилактики стоматологических заболеваний в школах.</a:t>
            </a:r>
          </a:p>
          <a:p>
            <a:pPr algn="just">
              <a:defRPr/>
            </a:pPr>
            <a:endParaRPr lang="ru-RU" sz="600" b="1" kern="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b="1" kern="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Запланированы открытия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стоматологических кабинетов на 2026 год</a:t>
            </a:r>
            <a:endParaRPr lang="ru-KZ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409EB25-002A-4482-9CB4-4AFC731F1307}"/>
              </a:ext>
            </a:extLst>
          </p:cNvPr>
          <p:cNvSpPr/>
          <p:nvPr/>
        </p:nvSpPr>
        <p:spPr>
          <a:xfrm>
            <a:off x="6248452" y="5600418"/>
            <a:ext cx="5798194" cy="11695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C5688DA-924D-4FC8-AF65-A23E9AF6BF84}"/>
              </a:ext>
            </a:extLst>
          </p:cNvPr>
          <p:cNvSpPr/>
          <p:nvPr/>
        </p:nvSpPr>
        <p:spPr>
          <a:xfrm>
            <a:off x="6361957" y="4911026"/>
            <a:ext cx="508743" cy="45587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aphicFrame>
        <p:nvGraphicFramePr>
          <p:cNvPr id="41" name="Объект 6">
            <a:extLst>
              <a:ext uri="{FF2B5EF4-FFF2-40B4-BE49-F238E27FC236}">
                <a16:creationId xmlns:a16="http://schemas.microsoft.com/office/drawing/2014/main" id="{9272EA57-E7BD-4AB3-9382-E0FE470329A6}"/>
              </a:ext>
            </a:extLst>
          </p:cNvPr>
          <p:cNvGraphicFramePr>
            <a:graphicFrameLocks/>
          </p:cNvGraphicFramePr>
          <p:nvPr/>
        </p:nvGraphicFramePr>
        <p:xfrm>
          <a:off x="-8483" y="3792451"/>
          <a:ext cx="5998700" cy="302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Блок-схема: процесс 41">
            <a:extLst>
              <a:ext uri="{FF2B5EF4-FFF2-40B4-BE49-F238E27FC236}">
                <a16:creationId xmlns:a16="http://schemas.microsoft.com/office/drawing/2014/main" id="{79595055-FA3A-4E7C-8C10-AB41469F26C1}"/>
              </a:ext>
            </a:extLst>
          </p:cNvPr>
          <p:cNvSpPr/>
          <p:nvPr/>
        </p:nvSpPr>
        <p:spPr>
          <a:xfrm>
            <a:off x="0" y="3691830"/>
            <a:ext cx="6047671" cy="49803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6710" marR="230504" lvl="0" indent="0" algn="ctr" defTabSz="914400" rtl="0" eaLnBrk="1" fontAlgn="auto" latinLnBrk="0" hangingPunct="1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ОСНОВНЫЕ</a:t>
            </a:r>
            <a:r>
              <a:rPr kumimoji="0" lang="ru-RU" sz="1400" b="1" i="0" u="none" strike="noStrike" kern="0" cap="none" spc="-8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НОЗОЛОГИИ</a:t>
            </a:r>
            <a:r>
              <a:rPr kumimoji="0" lang="ru-RU" sz="1400" b="1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ВПЕРВЫЕ</a:t>
            </a:r>
            <a:r>
              <a:rPr kumimoji="0" lang="ru-RU" sz="1400" b="1" i="0" u="none" strike="noStrike" kern="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ВЫЯВЛЕННОЙ </a:t>
            </a:r>
            <a:r>
              <a:rPr kumimoji="0" lang="ru-RU" sz="1400" b="1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ЗАБОЛЕВАЕМОСТИ</a:t>
            </a:r>
            <a:r>
              <a:rPr kumimoji="0" lang="ru-RU" sz="1400" b="1" i="0" u="none" strike="noStrike" kern="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</a:t>
            </a:r>
            <a:r>
              <a:rPr kumimoji="0" lang="ru-RU" sz="1400" b="1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ШКОЛЬНИКОВ (по специалистам)</a:t>
            </a:r>
            <a:endParaRPr kumimoji="0" lang="ru-RU" sz="1400" b="1" i="0" u="none" strike="noStrike" kern="0" cap="none" spc="0" normalizeH="0" baseline="18518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Блок-схема: процесс 42">
            <a:extLst>
              <a:ext uri="{FF2B5EF4-FFF2-40B4-BE49-F238E27FC236}">
                <a16:creationId xmlns:a16="http://schemas.microsoft.com/office/drawing/2014/main" id="{61B09C7D-0E29-4664-B10E-B66FA9309C1A}"/>
              </a:ext>
            </a:extLst>
          </p:cNvPr>
          <p:cNvSpPr/>
          <p:nvPr/>
        </p:nvSpPr>
        <p:spPr>
          <a:xfrm>
            <a:off x="6144330" y="3691831"/>
            <a:ext cx="6059765" cy="49803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ШКОЛЬНАЯ СТОМАТОЛОГИЯ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Блок-схема: процесс 22">
            <a:extLst>
              <a:ext uri="{FF2B5EF4-FFF2-40B4-BE49-F238E27FC236}">
                <a16:creationId xmlns:a16="http://schemas.microsoft.com/office/drawing/2014/main" id="{9A0C6D89-432E-462F-B15F-BAB7DC6B3B9C}"/>
              </a:ext>
            </a:extLst>
          </p:cNvPr>
          <p:cNvSpPr/>
          <p:nvPr/>
        </p:nvSpPr>
        <p:spPr>
          <a:xfrm>
            <a:off x="4196048" y="794994"/>
            <a:ext cx="3512135" cy="486857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ВЫДЕЛЕННЫЙ БЮДЖЕТ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850E19-FC77-45D7-934F-58EE18C4598D}"/>
              </a:ext>
            </a:extLst>
          </p:cNvPr>
          <p:cNvSpPr txBox="1"/>
          <p:nvPr/>
        </p:nvSpPr>
        <p:spPr>
          <a:xfrm>
            <a:off x="4196048" y="1417813"/>
            <a:ext cx="461182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 год – 115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млн.тг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год –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млн.тг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3">
              <a:defRPr/>
            </a:pPr>
            <a:r>
              <a:rPr kumimoji="0" lang="ru-RU" sz="1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Covid-19, </a:t>
            </a:r>
            <a:r>
              <a:rPr kumimoji="0" lang="ru-RU" sz="1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были сняты)</a:t>
            </a:r>
            <a:endParaRPr kumimoji="0" lang="ru-RU" sz="16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год – 28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млн.тг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 год – 23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млн.тг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год – 23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млн.тг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год – 25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млн.тг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3">
              <a:defRPr/>
            </a:pPr>
            <a:r>
              <a:rPr kumimoji="0" lang="ru-RU" sz="1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не состоялся)</a:t>
            </a:r>
            <a:endParaRPr lang="ru-RU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год – 21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млн.тг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27636-D374-4055-B9AF-F32DE04461FD}"/>
              </a:ext>
            </a:extLst>
          </p:cNvPr>
          <p:cNvSpPr txBox="1"/>
          <p:nvPr/>
        </p:nvSpPr>
        <p:spPr>
          <a:xfrm>
            <a:off x="6358466" y="5646584"/>
            <a:ext cx="56666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ЦРРВ не функционируют в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ГКБ №7, ГП №2, ГП №16 и в 35 частных медицинских организациях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ru-RU" sz="1400" b="1" kern="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Педиатрические отделения отсутствует во всех частных медицинских организациях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C46F11-E1C4-4EFD-B987-A7447FAF324B}"/>
              </a:ext>
            </a:extLst>
          </p:cNvPr>
          <p:cNvSpPr txBox="1"/>
          <p:nvPr/>
        </p:nvSpPr>
        <p:spPr>
          <a:xfrm>
            <a:off x="3034569" y="1591504"/>
            <a:ext cx="10169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12 312</a:t>
            </a:r>
          </a:p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108 378</a:t>
            </a:r>
          </a:p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4 227</a:t>
            </a:r>
          </a:p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19 321</a:t>
            </a:r>
          </a:p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70 029 </a:t>
            </a:r>
          </a:p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68 000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51D49D56-B610-4CF7-8743-B4DB63F12189}"/>
              </a:ext>
            </a:extLst>
          </p:cNvPr>
          <p:cNvSpPr/>
          <p:nvPr/>
        </p:nvSpPr>
        <p:spPr>
          <a:xfrm>
            <a:off x="111606" y="1727200"/>
            <a:ext cx="195743" cy="1270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258F18F2-FD4D-4637-86ED-DA1A097B8D34}"/>
              </a:ext>
            </a:extLst>
          </p:cNvPr>
          <p:cNvSpPr/>
          <p:nvPr/>
        </p:nvSpPr>
        <p:spPr>
          <a:xfrm>
            <a:off x="112477" y="1997899"/>
            <a:ext cx="195743" cy="1270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EA2A9061-CC30-47C3-BE6E-D01E86E4D004}"/>
              </a:ext>
            </a:extLst>
          </p:cNvPr>
          <p:cNvSpPr/>
          <p:nvPr/>
        </p:nvSpPr>
        <p:spPr>
          <a:xfrm>
            <a:off x="111605" y="2273016"/>
            <a:ext cx="195743" cy="1270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C353D367-D291-4C31-8326-D2ABD28B3551}"/>
              </a:ext>
            </a:extLst>
          </p:cNvPr>
          <p:cNvSpPr/>
          <p:nvPr/>
        </p:nvSpPr>
        <p:spPr>
          <a:xfrm>
            <a:off x="112477" y="2541874"/>
            <a:ext cx="195743" cy="1270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2B9654C3-AC00-4DB5-BF1D-0F637D66FD6D}"/>
              </a:ext>
            </a:extLst>
          </p:cNvPr>
          <p:cNvSpPr/>
          <p:nvPr/>
        </p:nvSpPr>
        <p:spPr>
          <a:xfrm>
            <a:off x="111604" y="2809208"/>
            <a:ext cx="195743" cy="1270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26B34432-3E06-446F-B8E6-FCB7D87256D7}"/>
              </a:ext>
            </a:extLst>
          </p:cNvPr>
          <p:cNvSpPr/>
          <p:nvPr/>
        </p:nvSpPr>
        <p:spPr>
          <a:xfrm>
            <a:off x="112477" y="3076369"/>
            <a:ext cx="195743" cy="1270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1C8EB26C-B997-466F-A146-4A5B9446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214337F-9F27-45DB-8E3C-FA7F61103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6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0A72BC-3554-417E-99C1-50968C4B70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13" name="Shape 0">
            <a:extLst>
              <a:ext uri="{FF2B5EF4-FFF2-40B4-BE49-F238E27FC236}">
                <a16:creationId xmlns:a16="http://schemas.microsoft.com/office/drawing/2014/main" id="{EF9DF0D5-A087-48C0-9FCB-5E97FA78E6F5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0CBB928B-6860-473D-A787-BA422A4B5A3B}"/>
              </a:ext>
            </a:extLst>
          </p:cNvPr>
          <p:cNvSpPr/>
          <p:nvPr/>
        </p:nvSpPr>
        <p:spPr>
          <a:xfrm>
            <a:off x="655434" y="136456"/>
            <a:ext cx="10809841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ОХВАТ ИММУНИЗАЦИЕЙ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Open Sans 1" panose="020B0604020202020204" charset="0"/>
                <a:cs typeface="Arial" panose="020B0604020202020204" pitchFamily="34" charset="0"/>
              </a:rPr>
              <a:t>ДЕТЕЙ ДО 16 ЛЕТ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Open Sans 1"/>
              <a:cs typeface="Arial" panose="020B0604020202020204" pitchFamily="34" charset="0"/>
              <a:sym typeface="Open Sans 1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7606256-2BED-4112-A7E9-BD64C95AFD52}"/>
              </a:ext>
            </a:extLst>
          </p:cNvPr>
          <p:cNvGraphicFramePr>
            <a:graphicFrameLocks noGrp="1"/>
          </p:cNvGraphicFramePr>
          <p:nvPr/>
        </p:nvGraphicFramePr>
        <p:xfrm>
          <a:off x="494099" y="2963277"/>
          <a:ext cx="5707590" cy="3624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7043">
                  <a:extLst>
                    <a:ext uri="{9D8B030D-6E8A-4147-A177-3AD203B41FA5}">
                      <a16:colId xmlns:a16="http://schemas.microsoft.com/office/drawing/2014/main" val="2710771328"/>
                    </a:ext>
                  </a:extLst>
                </a:gridCol>
                <a:gridCol w="3745576">
                  <a:extLst>
                    <a:ext uri="{9D8B030D-6E8A-4147-A177-3AD203B41FA5}">
                      <a16:colId xmlns:a16="http://schemas.microsoft.com/office/drawing/2014/main" val="902567390"/>
                    </a:ext>
                  </a:extLst>
                </a:gridCol>
                <a:gridCol w="798734">
                  <a:extLst>
                    <a:ext uri="{9D8B030D-6E8A-4147-A177-3AD203B41FA5}">
                      <a16:colId xmlns:a16="http://schemas.microsoft.com/office/drawing/2014/main" val="2668167564"/>
                    </a:ext>
                  </a:extLst>
                </a:gridCol>
                <a:gridCol w="696237">
                  <a:extLst>
                    <a:ext uri="{9D8B030D-6E8A-4147-A177-3AD203B41FA5}">
                      <a16:colId xmlns:a16="http://schemas.microsoft.com/office/drawing/2014/main" val="3661712403"/>
                    </a:ext>
                  </a:extLst>
                </a:gridCol>
              </a:tblGrid>
              <a:tr h="40116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aa-E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Медицинская организация</a:t>
                      </a:r>
                      <a:endParaRPr lang="aa-E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aa-E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aa-E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3094917"/>
                  </a:ext>
                </a:extLst>
              </a:tr>
              <a:tr h="36104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"Поликлиника №55"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420019"/>
                  </a:ext>
                </a:extLst>
              </a:tr>
              <a:tr h="36104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KazMed Company"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40,5%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2742212"/>
                  </a:ext>
                </a:extLst>
              </a:tr>
              <a:tr h="36104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Maksat 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53,5%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90029"/>
                  </a:ext>
                </a:extLst>
              </a:tr>
              <a:tr h="36104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"Поликлиника "СУНКАР-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II"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53,8%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364423"/>
                  </a:ext>
                </a:extLst>
              </a:tr>
              <a:tr h="36104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SadAli Group"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58,2%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6304249"/>
                  </a:ext>
                </a:extLst>
              </a:tr>
              <a:tr h="36104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"Медцентр - Рахат"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71,4%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4805429"/>
                  </a:ext>
                </a:extLst>
              </a:tr>
              <a:tr h="32310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LS-clinic"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73,5%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2441040"/>
                  </a:ext>
                </a:extLst>
              </a:tr>
              <a:tr h="36104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medical channel"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74,2%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0866302"/>
                  </a:ext>
                </a:extLst>
              </a:tr>
              <a:tr h="36104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</a:t>
                      </a:r>
                      <a:r>
                        <a:rPr lang="ru-RU" sz="1600" b="1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Керуен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dicus 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Шарипова"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74,9%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929793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9E1F63A-B386-4A66-AD35-0A0B99CDA922}"/>
              </a:ext>
            </a:extLst>
          </p:cNvPr>
          <p:cNvSpPr txBox="1"/>
          <p:nvPr/>
        </p:nvSpPr>
        <p:spPr>
          <a:xfrm>
            <a:off x="0" y="2345335"/>
            <a:ext cx="12191695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ОРГАНИЗАЦИИ НЕ ДОСТИГШИЕ ПОРОГОВЫХ ЗНАЧЕНИИ</a:t>
            </a:r>
            <a:endParaRPr lang="aa-ET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E6F7E6D6-6CE4-484D-874F-5FB46D8A6316}"/>
              </a:ext>
            </a:extLst>
          </p:cNvPr>
          <p:cNvGraphicFramePr>
            <a:graphicFrameLocks noGrp="1"/>
          </p:cNvGraphicFramePr>
          <p:nvPr/>
        </p:nvGraphicFramePr>
        <p:xfrm>
          <a:off x="6302608" y="2963277"/>
          <a:ext cx="5668349" cy="36126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7043">
                  <a:extLst>
                    <a:ext uri="{9D8B030D-6E8A-4147-A177-3AD203B41FA5}">
                      <a16:colId xmlns:a16="http://schemas.microsoft.com/office/drawing/2014/main" val="2710771328"/>
                    </a:ext>
                  </a:extLst>
                </a:gridCol>
                <a:gridCol w="3750381">
                  <a:extLst>
                    <a:ext uri="{9D8B030D-6E8A-4147-A177-3AD203B41FA5}">
                      <a16:colId xmlns:a16="http://schemas.microsoft.com/office/drawing/2014/main" val="902567390"/>
                    </a:ext>
                  </a:extLst>
                </a:gridCol>
                <a:gridCol w="718297">
                  <a:extLst>
                    <a:ext uri="{9D8B030D-6E8A-4147-A177-3AD203B41FA5}">
                      <a16:colId xmlns:a16="http://schemas.microsoft.com/office/drawing/2014/main" val="2668167564"/>
                    </a:ext>
                  </a:extLst>
                </a:gridCol>
                <a:gridCol w="732628">
                  <a:extLst>
                    <a:ext uri="{9D8B030D-6E8A-4147-A177-3AD203B41FA5}">
                      <a16:colId xmlns:a16="http://schemas.microsoft.com/office/drawing/2014/main" val="3661712403"/>
                    </a:ext>
                  </a:extLst>
                </a:gridCol>
              </a:tblGrid>
              <a:tr h="40627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aa-E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Медицинская организация</a:t>
                      </a:r>
                      <a:endParaRPr lang="aa-E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aa-E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aa-E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3094917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"Алгамед"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79,6%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420019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"АСМЕД Мынбаева"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82,2%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6304249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"Республиканский семейно-врачебный центр"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83,1%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4805429"/>
                  </a:ext>
                </a:extLst>
              </a:tr>
              <a:tr h="38151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поликлиника №25</a:t>
                      </a: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83,3%</a:t>
                      </a: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2441040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"Достар Мед"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84,1%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0866302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"Медицинский центр "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MedLine"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86,4%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0246396"/>
                  </a:ext>
                </a:extLst>
              </a:tr>
              <a:tr h="50690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"Лечебно-диагностический Центр Азия Мед"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87,4%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0547114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aa-ET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Lab 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экспресс"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K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88,6%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4" marR="2004" marT="2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70762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AE0E2F13-89A6-43EC-BEA4-FD4BE73F5E62}"/>
              </a:ext>
            </a:extLst>
          </p:cNvPr>
          <p:cNvSpPr txBox="1"/>
          <p:nvPr/>
        </p:nvSpPr>
        <p:spPr>
          <a:xfrm>
            <a:off x="2132804" y="989830"/>
            <a:ext cx="1033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ЦЕЛЕВОЙ ГРУППЫ НАСЕЛЕНИЯ, ОХВАЧЕННАЯ ИММУНИЗАЦИЕЙ</a:t>
            </a:r>
            <a:endParaRPr lang="ru-K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056C2CFA-6B0E-4D83-B0F8-AB4E0CE252A4}"/>
              </a:ext>
            </a:extLst>
          </p:cNvPr>
          <p:cNvGraphicFramePr>
            <a:graphicFrameLocks noGrp="1"/>
          </p:cNvGraphicFramePr>
          <p:nvPr/>
        </p:nvGraphicFramePr>
        <p:xfrm>
          <a:off x="3277772" y="1492347"/>
          <a:ext cx="869319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888">
                  <a:extLst>
                    <a:ext uri="{9D8B030D-6E8A-4147-A177-3AD203B41FA5}">
                      <a16:colId xmlns:a16="http://schemas.microsoft.com/office/drawing/2014/main" val="1286174"/>
                    </a:ext>
                  </a:extLst>
                </a:gridCol>
                <a:gridCol w="2010579">
                  <a:extLst>
                    <a:ext uri="{9D8B030D-6E8A-4147-A177-3AD203B41FA5}">
                      <a16:colId xmlns:a16="http://schemas.microsoft.com/office/drawing/2014/main" val="1950805957"/>
                    </a:ext>
                  </a:extLst>
                </a:gridCol>
                <a:gridCol w="4322723">
                  <a:extLst>
                    <a:ext uri="{9D8B030D-6E8A-4147-A177-3AD203B41FA5}">
                      <a16:colId xmlns:a16="http://schemas.microsoft.com/office/drawing/2014/main" val="1788820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</a:t>
                      </a:r>
                      <a:endParaRPr lang="ru-KZ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</a:t>
                      </a:r>
                      <a:endParaRPr kumimoji="0" lang="ru-KZ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5558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АЛМАТЫ</a:t>
                      </a:r>
                      <a:endParaRPr lang="ru-KZ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  <a:endParaRPr kumimoji="0" lang="ru-KZ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98,3%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104317"/>
                  </a:ext>
                </a:extLst>
              </a:tr>
            </a:tbl>
          </a:graphicData>
        </a:graphic>
      </p:graphicFrame>
      <p:sp>
        <p:nvSpPr>
          <p:cNvPr id="17" name="Shape 1">
            <a:extLst>
              <a:ext uri="{FF2B5EF4-FFF2-40B4-BE49-F238E27FC236}">
                <a16:creationId xmlns:a16="http://schemas.microsoft.com/office/drawing/2014/main" id="{D28C4D98-7115-4201-8BA8-0EF01FDF1DA7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335D9F3-AA8E-4CC5-95DD-07F16ADB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B0BF04-12E0-4442-BADD-17FA44F39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8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0">
            <a:extLst>
              <a:ext uri="{FF2B5EF4-FFF2-40B4-BE49-F238E27FC236}">
                <a16:creationId xmlns:a16="http://schemas.microsoft.com/office/drawing/2014/main" id="{8868974B-C2FC-4A38-BA2E-D3850758F6FE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BF95B08-B2E5-499E-95F6-1E90F4B5E0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graphicFrame>
        <p:nvGraphicFramePr>
          <p:cNvPr id="53" name="Диаграмма 52">
            <a:extLst>
              <a:ext uri="{FF2B5EF4-FFF2-40B4-BE49-F238E27FC236}">
                <a16:creationId xmlns:a16="http://schemas.microsoft.com/office/drawing/2014/main" id="{8C5E0953-BD40-4F6A-9194-41C81D90B73B}"/>
              </a:ext>
            </a:extLst>
          </p:cNvPr>
          <p:cNvGraphicFramePr/>
          <p:nvPr/>
        </p:nvGraphicFramePr>
        <p:xfrm>
          <a:off x="111606" y="1044601"/>
          <a:ext cx="6680466" cy="581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 2"/>
          <p:cNvSpPr/>
          <p:nvPr/>
        </p:nvSpPr>
        <p:spPr>
          <a:xfrm>
            <a:off x="655434" y="218984"/>
            <a:ext cx="10729631" cy="4016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ПОКАЗАТЕЛИ ОНКОЛОГИЧЕСКОЙ СЛУЖБЫ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47036BA8-A991-4881-8BDE-9F70090111EB}"/>
              </a:ext>
            </a:extLst>
          </p:cNvPr>
          <p:cNvSpPr/>
          <p:nvPr/>
        </p:nvSpPr>
        <p:spPr>
          <a:xfrm>
            <a:off x="180975" y="854020"/>
            <a:ext cx="4798600" cy="270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ЗАБОЛЕВАЕМОСТЬ</a:t>
            </a: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8B5CA8AA-B700-4B6F-BF8A-3AA5328047B5}"/>
              </a:ext>
            </a:extLst>
          </p:cNvPr>
          <p:cNvGraphicFramePr/>
          <p:nvPr/>
        </p:nvGraphicFramePr>
        <p:xfrm>
          <a:off x="6802160" y="1000920"/>
          <a:ext cx="5290226" cy="1105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3C3B30C-69C6-4F86-9060-2C0BD835EB84}"/>
              </a:ext>
            </a:extLst>
          </p:cNvPr>
          <p:cNvSpPr/>
          <p:nvPr/>
        </p:nvSpPr>
        <p:spPr>
          <a:xfrm>
            <a:off x="180975" y="950056"/>
            <a:ext cx="11836400" cy="138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570CCED-67ED-41E8-A9C2-ADEB94F002DB}"/>
              </a:ext>
            </a:extLst>
          </p:cNvPr>
          <p:cNvSpPr/>
          <p:nvPr/>
        </p:nvSpPr>
        <p:spPr>
          <a:xfrm>
            <a:off x="6284203" y="1476383"/>
            <a:ext cx="748923" cy="347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22,7%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Straight Arrow Connector 10">
            <a:extLst>
              <a:ext uri="{FF2B5EF4-FFF2-40B4-BE49-F238E27FC236}">
                <a16:creationId xmlns:a16="http://schemas.microsoft.com/office/drawing/2014/main" id="{0D8A0244-1103-4E81-BC62-4DC67E2B0FD0}"/>
              </a:ext>
            </a:extLst>
          </p:cNvPr>
          <p:cNvCxnSpPr>
            <a:cxnSpLocks/>
          </p:cNvCxnSpPr>
          <p:nvPr/>
        </p:nvCxnSpPr>
        <p:spPr>
          <a:xfrm flipH="1" flipV="1">
            <a:off x="7006040" y="1391419"/>
            <a:ext cx="4424" cy="41533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E733FAC-AB77-41DE-979B-90FA62EBDB65}"/>
              </a:ext>
            </a:extLst>
          </p:cNvPr>
          <p:cNvSpPr/>
          <p:nvPr/>
        </p:nvSpPr>
        <p:spPr>
          <a:xfrm>
            <a:off x="7177363" y="2240882"/>
            <a:ext cx="3754737" cy="3785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РАННЯЯ ДИАГНОСТИКА</a:t>
            </a:r>
            <a:r>
              <a:rPr lang="kk-KZ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k-KZ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 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E67B1E1A-2A04-4166-9B9B-DE92A408E6FF}"/>
              </a:ext>
            </a:extLst>
          </p:cNvPr>
          <p:cNvGraphicFramePr/>
          <p:nvPr/>
        </p:nvGraphicFramePr>
        <p:xfrm>
          <a:off x="6970864" y="2635882"/>
          <a:ext cx="4940112" cy="205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6BA51085-DED9-4F1C-ADA5-08DD31B8AF78}"/>
              </a:ext>
            </a:extLst>
          </p:cNvPr>
          <p:cNvSpPr txBox="1"/>
          <p:nvPr/>
        </p:nvSpPr>
        <p:spPr>
          <a:xfrm>
            <a:off x="10932100" y="2240882"/>
            <a:ext cx="966842" cy="37855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kk-KZ" alt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39,99% </a:t>
            </a:r>
            <a:endParaRPr lang="ru-KZ" dirty="0">
              <a:solidFill>
                <a:srgbClr val="00B050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412F812-F2C7-49AF-98A6-9AACF7D562CF}"/>
              </a:ext>
            </a:extLst>
          </p:cNvPr>
          <p:cNvSpPr/>
          <p:nvPr/>
        </p:nvSpPr>
        <p:spPr>
          <a:xfrm>
            <a:off x="7177363" y="4435979"/>
            <a:ext cx="4721579" cy="3785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Д- УЧЕТ 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00FA4C2A-556A-4EBD-B7F9-8B070A9596CE}"/>
              </a:ext>
            </a:extLst>
          </p:cNvPr>
          <p:cNvGraphicFramePr/>
          <p:nvPr/>
        </p:nvGraphicFramePr>
        <p:xfrm>
          <a:off x="6792073" y="4642462"/>
          <a:ext cx="5290226" cy="205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3C817BF-73DC-4B52-8B6F-609E7D251921}"/>
              </a:ext>
            </a:extLst>
          </p:cNvPr>
          <p:cNvSpPr/>
          <p:nvPr/>
        </p:nvSpPr>
        <p:spPr>
          <a:xfrm>
            <a:off x="7177363" y="6359771"/>
            <a:ext cx="3747847" cy="3785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СМЕРТНОСТЬ</a:t>
            </a:r>
            <a:r>
              <a:rPr lang="kk-KZ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k-KZ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 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DA5093-D1A1-4EA5-8DF0-A16B86C05C3F}"/>
              </a:ext>
            </a:extLst>
          </p:cNvPr>
          <p:cNvSpPr txBox="1"/>
          <p:nvPr/>
        </p:nvSpPr>
        <p:spPr>
          <a:xfrm>
            <a:off x="10925210" y="6359771"/>
            <a:ext cx="961990" cy="37855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kk-KZ" alt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69,74% </a:t>
            </a:r>
            <a:endParaRPr lang="ru-KZ" dirty="0">
              <a:solidFill>
                <a:srgbClr val="00B050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79FFEE9-199C-491B-A996-868C625D63DC}"/>
              </a:ext>
            </a:extLst>
          </p:cNvPr>
          <p:cNvSpPr/>
          <p:nvPr/>
        </p:nvSpPr>
        <p:spPr>
          <a:xfrm>
            <a:off x="6266727" y="3686453"/>
            <a:ext cx="748923" cy="347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44,2%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3" name="Straight Arrow Connector 10">
            <a:extLst>
              <a:ext uri="{FF2B5EF4-FFF2-40B4-BE49-F238E27FC236}">
                <a16:creationId xmlns:a16="http://schemas.microsoft.com/office/drawing/2014/main" id="{B988A542-5E23-431C-9BF3-FA3A3076EAFD}"/>
              </a:ext>
            </a:extLst>
          </p:cNvPr>
          <p:cNvCxnSpPr>
            <a:cxnSpLocks/>
          </p:cNvCxnSpPr>
          <p:nvPr/>
        </p:nvCxnSpPr>
        <p:spPr>
          <a:xfrm flipH="1" flipV="1">
            <a:off x="7019060" y="3590269"/>
            <a:ext cx="4424" cy="41533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D30D453-02A0-48BC-86CF-4DEF7BBA2463}"/>
              </a:ext>
            </a:extLst>
          </p:cNvPr>
          <p:cNvSpPr/>
          <p:nvPr/>
        </p:nvSpPr>
        <p:spPr>
          <a:xfrm>
            <a:off x="6270136" y="5651160"/>
            <a:ext cx="748922" cy="347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31,8%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5" name="Straight Arrow Connector 10">
            <a:extLst>
              <a:ext uri="{FF2B5EF4-FFF2-40B4-BE49-F238E27FC236}">
                <a16:creationId xmlns:a16="http://schemas.microsoft.com/office/drawing/2014/main" id="{F907DE67-97A0-43B8-9200-A337888B125E}"/>
              </a:ext>
            </a:extLst>
          </p:cNvPr>
          <p:cNvCxnSpPr>
            <a:cxnSpLocks/>
          </p:cNvCxnSpPr>
          <p:nvPr/>
        </p:nvCxnSpPr>
        <p:spPr>
          <a:xfrm>
            <a:off x="7006040" y="5607261"/>
            <a:ext cx="4424" cy="37645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18B1E4E-86A3-4679-B8B2-880D2F36E2B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98858" y="3088873"/>
            <a:ext cx="2101516" cy="2085767"/>
          </a:xfrm>
          <a:prstGeom prst="rect">
            <a:avLst/>
          </a:prstGeom>
        </p:spPr>
      </p:pic>
      <p:sp>
        <p:nvSpPr>
          <p:cNvPr id="31" name="Shape 1">
            <a:extLst>
              <a:ext uri="{FF2B5EF4-FFF2-40B4-BE49-F238E27FC236}">
                <a16:creationId xmlns:a16="http://schemas.microsoft.com/office/drawing/2014/main" id="{721F0E57-9A7A-4BDF-92D5-D44A4EDA9434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B30A874D-B47D-400E-B940-CF623C23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14A33BB-A04D-4015-B130-8AF9429DF1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8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0">
            <a:extLst>
              <a:ext uri="{FF2B5EF4-FFF2-40B4-BE49-F238E27FC236}">
                <a16:creationId xmlns:a16="http://schemas.microsoft.com/office/drawing/2014/main" id="{B099F85D-433A-4EEB-B886-C51FA670122E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0F8FC6-DF0E-4992-8190-AD6F2AB943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40080" y="150944"/>
            <a:ext cx="108813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ОБЪЕКТОВ ЗДРАВООХРАНЕНИЯ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26C69C-68AD-41B5-AB6E-AE7112250846}"/>
              </a:ext>
            </a:extLst>
          </p:cNvPr>
          <p:cNvSpPr txBox="1"/>
          <p:nvPr/>
        </p:nvSpPr>
        <p:spPr>
          <a:xfrm>
            <a:off x="640080" y="1004464"/>
            <a:ext cx="108680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 ИЗ БЮДЖЕТА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АЛМАТЫ НАПРАВЛЕНО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4,4</a:t>
            </a:r>
            <a:r>
              <a:rPr lang="ru-RU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МЛРД.₸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проведение капитального ремонта объектов здравоохранения</a:t>
            </a:r>
            <a:endParaRPr lang="aa-ET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87C387-8408-4836-8694-555A3FCCF0BC}"/>
              </a:ext>
            </a:extLst>
          </p:cNvPr>
          <p:cNvSpPr txBox="1"/>
          <p:nvPr/>
        </p:nvSpPr>
        <p:spPr>
          <a:xfrm>
            <a:off x="232016" y="1917217"/>
            <a:ext cx="4338733" cy="461665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ИЗНОС ЗДАНИЙ </a:t>
            </a:r>
            <a:r>
              <a:rPr lang="en-US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,5%</a:t>
            </a:r>
            <a:endParaRPr lang="aa-ET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5DEEB3-22F0-4354-8E47-76363681EBF6}"/>
              </a:ext>
            </a:extLst>
          </p:cNvPr>
          <p:cNvSpPr txBox="1"/>
          <p:nvPr/>
        </p:nvSpPr>
        <p:spPr>
          <a:xfrm>
            <a:off x="230494" y="3005679"/>
            <a:ext cx="4338734" cy="1723549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ОТРЕМОНТИРОВА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2025г</a:t>
            </a:r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объектов </a:t>
            </a:r>
          </a:p>
          <a:p>
            <a:r>
              <a:rPr lang="ru-RU" sz="12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(из них 10 объектов переходящие с 2024 года)</a:t>
            </a:r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Стационар – 1;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Поликлиники – 10;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Прочие МО – 4.</a:t>
            </a:r>
            <a:endParaRPr kumimoji="0" lang="aa-ET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3D1988-A64A-4429-AF4C-891FA28006E6}"/>
              </a:ext>
            </a:extLst>
          </p:cNvPr>
          <p:cNvSpPr txBox="1"/>
          <p:nvPr/>
        </p:nvSpPr>
        <p:spPr>
          <a:xfrm>
            <a:off x="431646" y="5272151"/>
            <a:ext cx="2876610" cy="27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aa-ET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938A97-E446-47C6-A1DA-091F4A2C32CF}"/>
              </a:ext>
            </a:extLst>
          </p:cNvPr>
          <p:cNvSpPr txBox="1"/>
          <p:nvPr/>
        </p:nvSpPr>
        <p:spPr>
          <a:xfrm>
            <a:off x="232016" y="5356026"/>
            <a:ext cx="4338735" cy="1261884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ПОТРЕБНОСТЬ В ИНВЕСТИЦИЯХ </a:t>
            </a:r>
          </a:p>
          <a:p>
            <a:r>
              <a:rPr lang="ru-RU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13,5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млрд.тг</a:t>
            </a:r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ремонт </a:t>
            </a:r>
            <a:r>
              <a:rPr lang="ru-RU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объектов:</a:t>
            </a:r>
            <a:b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Стационар – 4;</a:t>
            </a:r>
          </a:p>
          <a:p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Поликлиники – 5</a:t>
            </a:r>
            <a:endParaRPr lang="aa-ET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B7EBF81F-1C20-49C4-80A8-A669AB4D51DD}"/>
              </a:ext>
            </a:extLst>
          </p:cNvPr>
          <p:cNvGraphicFramePr>
            <a:graphicFrameLocks noGrp="1"/>
          </p:cNvGraphicFramePr>
          <p:nvPr/>
        </p:nvGraphicFramePr>
        <p:xfrm>
          <a:off x="4676321" y="1912915"/>
          <a:ext cx="7275511" cy="4756878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90013">
                  <a:extLst>
                    <a:ext uri="{9D8B030D-6E8A-4147-A177-3AD203B41FA5}">
                      <a16:colId xmlns:a16="http://schemas.microsoft.com/office/drawing/2014/main" val="2112399387"/>
                    </a:ext>
                  </a:extLst>
                </a:gridCol>
                <a:gridCol w="5033868">
                  <a:extLst>
                    <a:ext uri="{9D8B030D-6E8A-4147-A177-3AD203B41FA5}">
                      <a16:colId xmlns:a16="http://schemas.microsoft.com/office/drawing/2014/main" val="386367553"/>
                    </a:ext>
                  </a:extLst>
                </a:gridCol>
                <a:gridCol w="1214651">
                  <a:extLst>
                    <a:ext uri="{9D8B030D-6E8A-4147-A177-3AD203B41FA5}">
                      <a16:colId xmlns:a16="http://schemas.microsoft.com/office/drawing/2014/main" val="893480342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768141701"/>
                    </a:ext>
                  </a:extLst>
                </a:gridCol>
              </a:tblGrid>
              <a:tr h="552225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№</a:t>
                      </a:r>
                      <a:endParaRPr lang="aa-E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НАИМЕНОВАНИЕ ОРГАНИЗАЦИИ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Капитальный ремонт (2025)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ПСД</a:t>
                      </a:r>
                    </a:p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(2025)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828774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№27»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216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807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47419441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№27» (филиал)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76 516,0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8129485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№23»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612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668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29705699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«Детский реабилитационный центр Алау»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716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117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42292143"/>
                  </a:ext>
                </a:extLst>
              </a:tr>
              <a:tr h="552225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Капитальный ремонт КГП на ПХВ «Станция скорой медицинской помощи» и ПСМП №2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652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852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1518860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«Центр фтизиопульмонологии»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106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875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66100635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№23» (филиал)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402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4520740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№25»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17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726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27424594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№28» (СВА </a:t>
                      </a:r>
                      <a:r>
                        <a:rPr lang="ru-RU" sz="1400" b="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Кайрат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5 906,0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2076750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№24»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39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161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84660211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«Городской ревматологический центр»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331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7089424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№1»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758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8050080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больница скорой медицинской помощи»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155,0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83808244"/>
                  </a:ext>
                </a:extLst>
              </a:tr>
              <a:tr h="280956"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14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КГП на ПХВ «Городская поликлиника №12» (филиал)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r>
                        <a:rPr lang="kk-KZ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aa-ET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009</a:t>
                      </a:r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,0</a:t>
                      </a:r>
                      <a:endParaRPr lang="aa-E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224052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F98381-20BF-470E-A246-F66145B25FE6}"/>
              </a:ext>
            </a:extLst>
          </p:cNvPr>
          <p:cNvSpPr/>
          <p:nvPr/>
        </p:nvSpPr>
        <p:spPr>
          <a:xfrm>
            <a:off x="10986449" y="1665028"/>
            <a:ext cx="1047271" cy="303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теңге</a:t>
            </a:r>
            <a:endParaRPr lang="ru-KZ" sz="11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6335E8DF-894A-4442-B1A0-330ABB4F70F4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96D7309-C19C-41F4-B8ED-0DABD6F0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617097D-622F-480D-8AB3-302787F4C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3081F3B-F2C1-45F5-9084-EC378F6C9032}"/>
              </a:ext>
            </a:extLst>
          </p:cNvPr>
          <p:cNvCxnSpPr>
            <a:cxnSpLocks/>
          </p:cNvCxnSpPr>
          <p:nvPr/>
        </p:nvCxnSpPr>
        <p:spPr>
          <a:xfrm flipV="1">
            <a:off x="10011006" y="1858396"/>
            <a:ext cx="0" cy="481140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AFA9F84-86C0-43B7-BA4D-C9B079F6BD85}"/>
              </a:ext>
            </a:extLst>
          </p:cNvPr>
          <p:cNvCxnSpPr>
            <a:cxnSpLocks/>
          </p:cNvCxnSpPr>
          <p:nvPr/>
        </p:nvCxnSpPr>
        <p:spPr>
          <a:xfrm flipV="1">
            <a:off x="11200635" y="1858396"/>
            <a:ext cx="0" cy="481140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98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0">
            <a:extLst>
              <a:ext uri="{FF2B5EF4-FFF2-40B4-BE49-F238E27FC236}">
                <a16:creationId xmlns:a16="http://schemas.microsoft.com/office/drawing/2014/main" id="{7E3593E1-E7E8-472E-9EAA-F260342AB4D1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F52CF00-7F61-43F8-A91D-31A7CB1D10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55434" y="150944"/>
            <a:ext cx="1086600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МАТЕРИАЛЬНО-ТЕХНИЧЕСКОЕ ОСНАЩЕНИЕ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81429-3B7C-4F37-A323-07ECA71A3A7A}"/>
              </a:ext>
            </a:extLst>
          </p:cNvPr>
          <p:cNvSpPr txBox="1"/>
          <p:nvPr/>
        </p:nvSpPr>
        <p:spPr>
          <a:xfrm>
            <a:off x="359765" y="2409441"/>
            <a:ext cx="6253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УРОВЕНЬ ОСНАЩЕННОСТИ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РК</a:t>
            </a:r>
            <a:r>
              <a:rPr lang="en-US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85/39,67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(оснащенность/износ в %)</a:t>
            </a:r>
            <a:endParaRPr lang="aa-E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47FB34-20EC-4A6B-99A8-133479DDE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8" y="3033529"/>
            <a:ext cx="6397479" cy="3418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566F2C0-3634-4DC3-AAE8-300637823B70}"/>
              </a:ext>
            </a:extLst>
          </p:cNvPr>
          <p:cNvCxnSpPr>
            <a:cxnSpLocks/>
          </p:cNvCxnSpPr>
          <p:nvPr/>
        </p:nvCxnSpPr>
        <p:spPr>
          <a:xfrm>
            <a:off x="6921223" y="2333767"/>
            <a:ext cx="0" cy="4394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E4C874-0D1D-4D7A-8817-35D813E307C6}"/>
              </a:ext>
            </a:extLst>
          </p:cNvPr>
          <p:cNvSpPr txBox="1"/>
          <p:nvPr/>
        </p:nvSpPr>
        <p:spPr>
          <a:xfrm>
            <a:off x="7755455" y="2786974"/>
            <a:ext cx="2103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ПОТРЕБНОСТЬ:</a:t>
            </a:r>
            <a:endParaRPr lang="aa-ET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6617DB-0648-43E8-A354-5C758CE4AFCD}"/>
              </a:ext>
            </a:extLst>
          </p:cNvPr>
          <p:cNvSpPr txBox="1"/>
          <p:nvPr/>
        </p:nvSpPr>
        <p:spPr>
          <a:xfrm>
            <a:off x="7755455" y="3105202"/>
            <a:ext cx="3597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РОБОТЫ ДЛЯ ОПЕРАЦИИ </a:t>
            </a:r>
            <a:r>
              <a:rPr lang="ru-RU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en-US" sz="1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ед</a:t>
            </a:r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(ГКБ4, Кардиоцентр, ГБСМП))</a:t>
            </a:r>
            <a:endParaRPr lang="aa-E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D694B1-7B2D-4A7D-9A2E-0D3994AC4731}"/>
              </a:ext>
            </a:extLst>
          </p:cNvPr>
          <p:cNvSpPr txBox="1"/>
          <p:nvPr/>
        </p:nvSpPr>
        <p:spPr>
          <a:xfrm>
            <a:off x="7755455" y="3696174"/>
            <a:ext cx="35754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МРТ, КТ, АНГИОГРАФ </a:t>
            </a:r>
            <a:r>
              <a:rPr lang="ru-RU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6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ед</a:t>
            </a:r>
            <a:r>
              <a:rPr lang="ru-RU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aa-ET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4252C-6FFD-4D06-898A-FD6050FD08B3}"/>
              </a:ext>
            </a:extLst>
          </p:cNvPr>
          <p:cNvSpPr txBox="1"/>
          <p:nvPr/>
        </p:nvSpPr>
        <p:spPr>
          <a:xfrm>
            <a:off x="7755455" y="4075840"/>
            <a:ext cx="33976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ОСНАЩЕНИЕ АКУШЕРСКО-</a:t>
            </a:r>
            <a:endParaRPr lang="en-US" sz="16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ГИНЕКОЛОГИЧЕСКОЙ, ПЕДИАТРИЧЕСКОЙ И РЕАНИМАЦИОННОЙ СЛУЖБЫ</a:t>
            </a:r>
            <a:endParaRPr lang="aa-E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16C3D-9813-4013-9E3B-D88E11B98708}"/>
              </a:ext>
            </a:extLst>
          </p:cNvPr>
          <p:cNvSpPr txBox="1"/>
          <p:nvPr/>
        </p:nvSpPr>
        <p:spPr>
          <a:xfrm>
            <a:off x="7755455" y="5218055"/>
            <a:ext cx="3982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ПОТРЕБНОСТЬ</a:t>
            </a:r>
            <a:r>
              <a:rPr lang="ru-RU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инвестициях </a:t>
            </a:r>
          </a:p>
          <a:p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период</a:t>
            </a:r>
            <a:r>
              <a:rPr lang="ru-RU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2026-2030 гг., </a:t>
            </a:r>
            <a:r>
              <a:rPr lang="ru-RU" sz="12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(млрд. </a:t>
            </a:r>
            <a:r>
              <a:rPr lang="ru-RU" sz="12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2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aa-E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C9360614-7F5F-4150-99C4-20FAE4E65E93}"/>
              </a:ext>
            </a:extLst>
          </p:cNvPr>
          <p:cNvGraphicFramePr>
            <a:graphicFrameLocks noGrp="1"/>
          </p:cNvGraphicFramePr>
          <p:nvPr/>
        </p:nvGraphicFramePr>
        <p:xfrm>
          <a:off x="7849653" y="5867613"/>
          <a:ext cx="3671786" cy="584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684">
                  <a:extLst>
                    <a:ext uri="{9D8B030D-6E8A-4147-A177-3AD203B41FA5}">
                      <a16:colId xmlns:a16="http://schemas.microsoft.com/office/drawing/2014/main" val="3387694413"/>
                    </a:ext>
                  </a:extLst>
                </a:gridCol>
                <a:gridCol w="564784">
                  <a:extLst>
                    <a:ext uri="{9D8B030D-6E8A-4147-A177-3AD203B41FA5}">
                      <a16:colId xmlns:a16="http://schemas.microsoft.com/office/drawing/2014/main" val="227758565"/>
                    </a:ext>
                  </a:extLst>
                </a:gridCol>
                <a:gridCol w="545639">
                  <a:extLst>
                    <a:ext uri="{9D8B030D-6E8A-4147-A177-3AD203B41FA5}">
                      <a16:colId xmlns:a16="http://schemas.microsoft.com/office/drawing/2014/main" val="3616302301"/>
                    </a:ext>
                  </a:extLst>
                </a:gridCol>
                <a:gridCol w="526494">
                  <a:extLst>
                    <a:ext uri="{9D8B030D-6E8A-4147-A177-3AD203B41FA5}">
                      <a16:colId xmlns:a16="http://schemas.microsoft.com/office/drawing/2014/main" val="849989821"/>
                    </a:ext>
                  </a:extLst>
                </a:gridCol>
                <a:gridCol w="574358">
                  <a:extLst>
                    <a:ext uri="{9D8B030D-6E8A-4147-A177-3AD203B41FA5}">
                      <a16:colId xmlns:a16="http://schemas.microsoft.com/office/drawing/2014/main" val="488623006"/>
                    </a:ext>
                  </a:extLst>
                </a:gridCol>
                <a:gridCol w="899827">
                  <a:extLst>
                    <a:ext uri="{9D8B030D-6E8A-4147-A177-3AD203B41FA5}">
                      <a16:colId xmlns:a16="http://schemas.microsoft.com/office/drawing/2014/main" val="4049259369"/>
                    </a:ext>
                  </a:extLst>
                </a:gridCol>
              </a:tblGrid>
              <a:tr h="2923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aa-ET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aa-ET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aa-ET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aa-ET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aa-ET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aa-ET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aa-ET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aa-ET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aa-ET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aa-ET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89964"/>
                  </a:ext>
                </a:extLst>
              </a:tr>
              <a:tr h="292387">
                <a:tc>
                  <a:txBody>
                    <a:bodyPr/>
                    <a:lstStyle/>
                    <a:p>
                      <a:pPr algn="ctr" fontAlgn="b"/>
                      <a:r>
                        <a:rPr lang="aa-E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aa-E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a-E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US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aa-E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a-E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aa-E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a-E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aa-E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a-E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aa-E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a-E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r>
                        <a:rPr lang="en-US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aa-E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467716"/>
                  </a:ext>
                </a:extLst>
              </a:tr>
            </a:tbl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C21527B5-5A1B-4591-9D32-257EC6C2CCB6}"/>
              </a:ext>
            </a:extLst>
          </p:cNvPr>
          <p:cNvGraphicFramePr/>
          <p:nvPr/>
        </p:nvGraphicFramePr>
        <p:xfrm>
          <a:off x="-709685" y="817242"/>
          <a:ext cx="13606815" cy="174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E989CC9-0794-4D7E-B536-721E36DE96B1}"/>
              </a:ext>
            </a:extLst>
          </p:cNvPr>
          <p:cNvSpPr txBox="1"/>
          <p:nvPr/>
        </p:nvSpPr>
        <p:spPr>
          <a:xfrm>
            <a:off x="359767" y="1737250"/>
            <a:ext cx="1738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Износ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55D-4D9F-4259-9EB2-A0CAC068836A}"/>
              </a:ext>
            </a:extLst>
          </p:cNvPr>
          <p:cNvSpPr txBox="1"/>
          <p:nvPr/>
        </p:nvSpPr>
        <p:spPr>
          <a:xfrm>
            <a:off x="359767" y="1323614"/>
            <a:ext cx="2318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Оснащение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0368B0-DA09-4CD0-BCF8-1A1086F9842B}"/>
              </a:ext>
            </a:extLst>
          </p:cNvPr>
          <p:cNvSpPr txBox="1"/>
          <p:nvPr/>
        </p:nvSpPr>
        <p:spPr>
          <a:xfrm>
            <a:off x="10395892" y="1335610"/>
            <a:ext cx="935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97,1%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B82D38-FEBE-4F0F-88A8-11C5251508E5}"/>
              </a:ext>
            </a:extLst>
          </p:cNvPr>
          <p:cNvSpPr txBox="1"/>
          <p:nvPr/>
        </p:nvSpPr>
        <p:spPr>
          <a:xfrm>
            <a:off x="6222171" y="1727759"/>
            <a:ext cx="1095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59,93%</a:t>
            </a:r>
          </a:p>
        </p:txBody>
      </p:sp>
      <p:sp>
        <p:nvSpPr>
          <p:cNvPr id="25" name="Круг: прозрачная заливка 24">
            <a:extLst>
              <a:ext uri="{FF2B5EF4-FFF2-40B4-BE49-F238E27FC236}">
                <a16:creationId xmlns:a16="http://schemas.microsoft.com/office/drawing/2014/main" id="{0B6E85BE-6A8D-48F5-B3F2-9DCEA955E0E7}"/>
              </a:ext>
            </a:extLst>
          </p:cNvPr>
          <p:cNvSpPr/>
          <p:nvPr/>
        </p:nvSpPr>
        <p:spPr>
          <a:xfrm>
            <a:off x="4889797" y="5712750"/>
            <a:ext cx="175846" cy="18015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DBEE6B6-7D58-4209-99FB-CD8342D9DA56}"/>
              </a:ext>
            </a:extLst>
          </p:cNvPr>
          <p:cNvCxnSpPr>
            <a:cxnSpLocks/>
          </p:cNvCxnSpPr>
          <p:nvPr/>
        </p:nvCxnSpPr>
        <p:spPr>
          <a:xfrm flipH="1">
            <a:off x="6921223" y="2333767"/>
            <a:ext cx="5103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hape 1">
            <a:extLst>
              <a:ext uri="{FF2B5EF4-FFF2-40B4-BE49-F238E27FC236}">
                <a16:creationId xmlns:a16="http://schemas.microsoft.com/office/drawing/2014/main" id="{484DC2A1-E4B9-41D0-AD8B-D757489E1B43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571EA04-78C2-4FFB-BD8E-AF7DF88A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32DF286-3204-4676-AAEF-933B3D84C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E357CA-0935-4FE5-A793-52C636BFC72D}"/>
              </a:ext>
            </a:extLst>
          </p:cNvPr>
          <p:cNvSpPr/>
          <p:nvPr/>
        </p:nvSpPr>
        <p:spPr>
          <a:xfrm>
            <a:off x="5541938" y="5817394"/>
            <a:ext cx="792954" cy="14049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3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ru-RU" sz="1000" b="1" u="none" strike="noStrike" dirty="0">
                <a:solidFill>
                  <a:srgbClr val="80A0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97,1/59,93</a:t>
            </a:r>
            <a:endParaRPr lang="aa-ET" sz="1000" b="1" i="0" u="none" strike="noStrike" dirty="0">
              <a:solidFill>
                <a:srgbClr val="80A0D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33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0">
            <a:extLst>
              <a:ext uri="{FF2B5EF4-FFF2-40B4-BE49-F238E27FC236}">
                <a16:creationId xmlns:a16="http://schemas.microsoft.com/office/drawing/2014/main" id="{811123C5-89A7-49C4-AFB9-90C87882D369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6C6EA7-FAF2-4B49-9CE1-6EE9717B14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55434" y="164592"/>
            <a:ext cx="1094621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МОДЕРНИЗАЦИЯ ИНФРАСТРУКТУРЫ ЗДРАВООХРАНЕНИЯ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E2CCBFC-FEEA-43C0-B9A4-EC7B509A1244}"/>
              </a:ext>
            </a:extLst>
          </p:cNvPr>
          <p:cNvCxnSpPr>
            <a:cxnSpLocks/>
          </p:cNvCxnSpPr>
          <p:nvPr/>
        </p:nvCxnSpPr>
        <p:spPr>
          <a:xfrm flipH="1">
            <a:off x="6910801" y="1070952"/>
            <a:ext cx="16046" cy="468275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2834EA-EBD0-43EA-8928-DC03C45AC3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8"/>
          <a:stretch/>
        </p:blipFill>
        <p:spPr>
          <a:xfrm>
            <a:off x="7257787" y="1580729"/>
            <a:ext cx="4504421" cy="2305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362AC1-1FD1-4A8E-9F0E-960FB3CE6DFA}"/>
              </a:ext>
            </a:extLst>
          </p:cNvPr>
          <p:cNvSpPr txBox="1"/>
          <p:nvPr/>
        </p:nvSpPr>
        <p:spPr>
          <a:xfrm>
            <a:off x="7200637" y="4181535"/>
            <a:ext cx="4695109" cy="1271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декабре 2025 года завершено строительство новой городской поликлиники: объект представлен городу и официально открыт. </a:t>
            </a:r>
          </a:p>
          <a:p>
            <a:pPr algn="ctr"/>
            <a:r>
              <a:rPr lang="ru-RU" sz="15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масштабу и комплексности решения аналогичных объектов в Казахстане нет.</a:t>
            </a:r>
            <a:endParaRPr lang="aa-ET" sz="15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7987F2B-AECA-44CC-940F-50FE1B8EAE1D}"/>
              </a:ext>
            </a:extLst>
          </p:cNvPr>
          <p:cNvCxnSpPr>
            <a:cxnSpLocks/>
          </p:cNvCxnSpPr>
          <p:nvPr/>
        </p:nvCxnSpPr>
        <p:spPr>
          <a:xfrm flipH="1">
            <a:off x="6948902" y="5692606"/>
            <a:ext cx="495107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9AADFF2-4ACC-4894-87BD-4B265941E755}"/>
              </a:ext>
            </a:extLst>
          </p:cNvPr>
          <p:cNvSpPr txBox="1"/>
          <p:nvPr/>
        </p:nvSpPr>
        <p:spPr>
          <a:xfrm>
            <a:off x="6995229" y="5735271"/>
            <a:ext cx="51964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Начаты строительства: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поликлиник</a:t>
            </a:r>
          </a:p>
          <a:p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на 2026-2027 годы: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поликлиник;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подстанции ССМП.</a:t>
            </a:r>
          </a:p>
        </p:txBody>
      </p:sp>
      <p:pic>
        <p:nvPicPr>
          <p:cNvPr id="21" name="Изображение 15">
            <a:extLst>
              <a:ext uri="{FF2B5EF4-FFF2-40B4-BE49-F238E27FC236}">
                <a16:creationId xmlns:a16="http://schemas.microsoft.com/office/drawing/2014/main" id="{6C7DE150-2D6F-436E-8BDD-7CBCA4A62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06" t="8288" r="16554" b="8560"/>
          <a:stretch>
            <a:fillRect/>
          </a:stretch>
        </p:blipFill>
        <p:spPr>
          <a:xfrm>
            <a:off x="321804" y="4305617"/>
            <a:ext cx="3614456" cy="21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4AF532-202F-496A-9908-1BB677D4D914}"/>
              </a:ext>
            </a:extLst>
          </p:cNvPr>
          <p:cNvSpPr txBox="1"/>
          <p:nvPr/>
        </p:nvSpPr>
        <p:spPr>
          <a:xfrm>
            <a:off x="4063864" y="1516658"/>
            <a:ext cx="26959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Завершён капитальный ремонт с реконструкцией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ключевых помещений и инженерной инфраструктуры.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Построена вертолётная площадка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совместно с городскими службами ЧС — для оперативной санитарной эвакуации и экстренной логистики.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Больница приведена в полное соответствие действующим стандартам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безопасности, функциональности и оснащению.</a:t>
            </a: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Приёмное</a:t>
            </a:r>
            <a:r>
              <a:rPr lang="en-US" alt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отделение</a:t>
            </a:r>
            <a:r>
              <a:rPr lang="en-US" alt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системой</a:t>
            </a:r>
            <a:r>
              <a:rPr lang="en-US" alt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сортировки</a:t>
            </a:r>
            <a:r>
              <a:rPr lang="en-US" alt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(triage) </a:t>
            </a:r>
            <a:r>
              <a:rPr lang="en-US" alt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alt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международным</a:t>
            </a:r>
            <a:r>
              <a:rPr lang="en-US" alt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стандартам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BE103E-2DB0-4547-92AD-CFC9B873D65B}"/>
              </a:ext>
            </a:extLst>
          </p:cNvPr>
          <p:cNvSpPr txBox="1"/>
          <p:nvPr/>
        </p:nvSpPr>
        <p:spPr>
          <a:xfrm>
            <a:off x="7077804" y="983248"/>
            <a:ext cx="44208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поликлиника №37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BAFB05-767C-4CB1-BD57-F02823390194}"/>
              </a:ext>
            </a:extLst>
          </p:cNvPr>
          <p:cNvSpPr txBox="1"/>
          <p:nvPr/>
        </p:nvSpPr>
        <p:spPr>
          <a:xfrm>
            <a:off x="458084" y="987623"/>
            <a:ext cx="6164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клиническая больница №4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Изображение 15" descr="1_-103">
            <a:extLst>
              <a:ext uri="{FF2B5EF4-FFF2-40B4-BE49-F238E27FC236}">
                <a16:creationId xmlns:a16="http://schemas.microsoft.com/office/drawing/2014/main" id="{252A5582-461B-47F4-AB7D-507D267B2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04" y="1463408"/>
            <a:ext cx="3614456" cy="240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F898630-873A-4FA1-B0BF-1BB162C70425}"/>
              </a:ext>
            </a:extLst>
          </p:cNvPr>
          <p:cNvCxnSpPr>
            <a:cxnSpLocks/>
          </p:cNvCxnSpPr>
          <p:nvPr/>
        </p:nvCxnSpPr>
        <p:spPr>
          <a:xfrm flipV="1">
            <a:off x="6187177" y="5806906"/>
            <a:ext cx="676438" cy="94365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1">
            <a:extLst>
              <a:ext uri="{FF2B5EF4-FFF2-40B4-BE49-F238E27FC236}">
                <a16:creationId xmlns:a16="http://schemas.microsoft.com/office/drawing/2014/main" id="{24C6EFFE-D978-40BC-A74F-FF71D68FC75C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4D677CA-0E9C-4180-B1D5-67BDF7A7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1339FF-AF78-481D-A569-3F658C5525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98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C6FBDBD-034F-4951-B4FE-EAAFBEC6D0E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25" name="object 8"/>
          <p:cNvSpPr txBox="1"/>
          <p:nvPr/>
        </p:nvSpPr>
        <p:spPr>
          <a:xfrm>
            <a:off x="382397" y="3891215"/>
            <a:ext cx="3389507" cy="441743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algn="ctr"/>
            <a:r>
              <a:rPr lang="kk-KZ" sz="933" b="1" dirty="0">
                <a:solidFill>
                  <a:srgbClr val="1F487C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СТРОИТЕЛЬСТВО МНОГОПРОФИЛЬНОЙ БОЛЬНИЦЫ НА 250 КОЕК И КЛИНИКО-ДИАГНОСТИЧЕСКОГО ЦЕНТРА НА 350 ПОСЕЩЕНИЙ (ОНКОЦЕНТР)</a:t>
            </a:r>
          </a:p>
        </p:txBody>
      </p:sp>
      <p:sp>
        <p:nvSpPr>
          <p:cNvPr id="26" name="object 8"/>
          <p:cNvSpPr txBox="1"/>
          <p:nvPr/>
        </p:nvSpPr>
        <p:spPr>
          <a:xfrm>
            <a:off x="8382000" y="1010472"/>
            <a:ext cx="3362184" cy="29817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algn="ctr"/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СТРОТИЕЛЬСТВО ПЕРИНАТАЛЬНОГО ЦЕНТРА НА 200 КОЕК В МКР.ДАРАБОЗ</a:t>
            </a:r>
          </a:p>
        </p:txBody>
      </p:sp>
      <p:sp>
        <p:nvSpPr>
          <p:cNvPr id="41" name="object 8"/>
          <p:cNvSpPr txBox="1"/>
          <p:nvPr/>
        </p:nvSpPr>
        <p:spPr>
          <a:xfrm>
            <a:off x="8374743" y="3874993"/>
            <a:ext cx="3207657" cy="441743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algn="ctr"/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СТРОИТЕЛЬСТВО ЦЕНТРА ПАЛЛИАТИВНОЙ ПОМОЩИ И ВОССТАНОВИТЕЛЬНОГО ЛЕЧЕНИЯ НА 250 КОЕК СО СПИД ЦЕНТРОМ</a:t>
            </a:r>
          </a:p>
        </p:txBody>
      </p:sp>
      <p:sp>
        <p:nvSpPr>
          <p:cNvPr id="50" name="object 10"/>
          <p:cNvSpPr txBox="1"/>
          <p:nvPr/>
        </p:nvSpPr>
        <p:spPr>
          <a:xfrm>
            <a:off x="409719" y="3442176"/>
            <a:ext cx="3362184" cy="29934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7" algn="ctr">
              <a:spcBef>
                <a:spcPts val="95"/>
              </a:spcBef>
            </a:pP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СМЕТНАЯ СТОИМОСТЬ (</a:t>
            </a:r>
            <a:r>
              <a:rPr lang="kk-KZ" sz="933" i="1" dirty="0">
                <a:solidFill>
                  <a:srgbClr val="002060"/>
                </a:solidFill>
                <a:latin typeface="Arial"/>
                <a:cs typeface="Arial"/>
              </a:rPr>
              <a:t>ориентировочная</a:t>
            </a: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r>
              <a:rPr sz="933" b="1" dirty="0">
                <a:solidFill>
                  <a:srgbClr val="002060"/>
                </a:solidFill>
                <a:latin typeface="Arial"/>
                <a:cs typeface="Arial"/>
              </a:rPr>
              <a:t> –</a:t>
            </a:r>
            <a:r>
              <a:rPr sz="933" b="1" dirty="0">
                <a:solidFill>
                  <a:srgbClr val="CC9933"/>
                </a:solidFill>
                <a:latin typeface="Arial"/>
                <a:cs typeface="Arial"/>
              </a:rPr>
              <a:t> </a:t>
            </a:r>
            <a:r>
              <a:rPr lang="kk-KZ" sz="933" b="1" dirty="0">
                <a:solidFill>
                  <a:srgbClr val="00B05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72,0</a:t>
            </a:r>
            <a:r>
              <a:rPr sz="933" b="1" spc="-5" dirty="0">
                <a:solidFill>
                  <a:srgbClr val="1F487C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dirty="0">
                <a:solidFill>
                  <a:srgbClr val="1F487C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млрд.</a:t>
            </a:r>
            <a:r>
              <a:rPr sz="933" b="1" spc="-77" dirty="0">
                <a:solidFill>
                  <a:srgbClr val="1F487C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spc="-9" dirty="0" err="1">
                <a:solidFill>
                  <a:srgbClr val="1F487C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теңге</a:t>
            </a:r>
            <a:endParaRPr sz="933" dirty="0">
              <a:latin typeface="Arial"/>
              <a:cs typeface="Arial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7734189-38C4-4E36-A8D3-2D7558A86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19" y="1340105"/>
            <a:ext cx="3362184" cy="202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97387-B734-481A-B2C7-0C24ED2E9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324929"/>
            <a:ext cx="3362184" cy="202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object 10"/>
          <p:cNvSpPr txBox="1"/>
          <p:nvPr/>
        </p:nvSpPr>
        <p:spPr>
          <a:xfrm>
            <a:off x="4395861" y="2589714"/>
            <a:ext cx="3362183" cy="29934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7" algn="ctr">
              <a:spcBef>
                <a:spcPts val="95"/>
              </a:spcBef>
            </a:pP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СМЕТНАЯ СТОИМОСТЬ (</a:t>
            </a:r>
            <a:r>
              <a:rPr lang="kk-KZ" sz="933" i="1" dirty="0">
                <a:solidFill>
                  <a:srgbClr val="002060"/>
                </a:solidFill>
                <a:latin typeface="Arial"/>
                <a:cs typeface="Arial"/>
              </a:rPr>
              <a:t>ориентировочная</a:t>
            </a: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r>
              <a:rPr sz="933" b="1" dirty="0">
                <a:solidFill>
                  <a:srgbClr val="002060"/>
                </a:solidFill>
                <a:latin typeface="Arial"/>
                <a:cs typeface="Arial"/>
              </a:rPr>
              <a:t> – </a:t>
            </a:r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23,0</a:t>
            </a:r>
            <a:r>
              <a:rPr sz="933" b="1" spc="-5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млрд.</a:t>
            </a:r>
            <a:r>
              <a:rPr sz="933" b="1" spc="-77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spc="-9" dirty="0" err="1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теңге</a:t>
            </a:r>
            <a:endParaRPr sz="933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12F78B6-4987-DED9-6D83-940D9021C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09720" y="4411779"/>
            <a:ext cx="3362184" cy="189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12">
            <a:extLst>
              <a:ext uri="{FF2B5EF4-FFF2-40B4-BE49-F238E27FC236}">
                <a16:creationId xmlns:a16="http://schemas.microsoft.com/office/drawing/2014/main" id="{5CC7F305-69BA-A406-7D17-94C9FDE33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4545" r="2756" b="3199"/>
          <a:stretch/>
        </p:blipFill>
        <p:spPr bwMode="auto">
          <a:xfrm>
            <a:off x="8382001" y="4411779"/>
            <a:ext cx="3361727" cy="189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bject 10"/>
          <p:cNvSpPr txBox="1"/>
          <p:nvPr/>
        </p:nvSpPr>
        <p:spPr>
          <a:xfrm>
            <a:off x="8374743" y="6359074"/>
            <a:ext cx="3362184" cy="29934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7" algn="ctr">
              <a:spcBef>
                <a:spcPts val="95"/>
              </a:spcBef>
            </a:pP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СМЕТНАЯ СТОИМОСТЬ (</a:t>
            </a:r>
            <a:r>
              <a:rPr lang="kk-KZ" sz="933" i="1" dirty="0">
                <a:solidFill>
                  <a:srgbClr val="002060"/>
                </a:solidFill>
                <a:latin typeface="Arial"/>
                <a:cs typeface="Arial"/>
              </a:rPr>
              <a:t>ориентировочная</a:t>
            </a: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r>
              <a:rPr sz="933" b="1" dirty="0">
                <a:solidFill>
                  <a:srgbClr val="002060"/>
                </a:solidFill>
                <a:latin typeface="Arial"/>
                <a:cs typeface="Arial"/>
              </a:rPr>
              <a:t> – </a:t>
            </a:r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17,5</a:t>
            </a:r>
            <a:r>
              <a:rPr sz="933" b="1" spc="-5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млрд.</a:t>
            </a:r>
            <a:r>
              <a:rPr sz="933" b="1" spc="-77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spc="-9" dirty="0" err="1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теңге</a:t>
            </a:r>
            <a:endParaRPr sz="933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4395859" y="882491"/>
            <a:ext cx="3362184" cy="29817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algn="ctr"/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РЕКОНСТРУКЦИЯ ЗДАНИЯ ГОРОДСКОЙ КЛИНИЧЕСКОЙ БОЛЬНИЦЫ №8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5860" y="1198452"/>
            <a:ext cx="3362184" cy="1349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object 10"/>
          <p:cNvSpPr txBox="1"/>
          <p:nvPr/>
        </p:nvSpPr>
        <p:spPr>
          <a:xfrm>
            <a:off x="8420227" y="3427000"/>
            <a:ext cx="3323957" cy="29934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7" algn="ctr">
              <a:spcBef>
                <a:spcPts val="95"/>
              </a:spcBef>
            </a:pP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СМЕТНАЯ СТОИМОСТЬ (</a:t>
            </a:r>
            <a:r>
              <a:rPr lang="kk-KZ" sz="933" i="1" dirty="0">
                <a:solidFill>
                  <a:srgbClr val="002060"/>
                </a:solidFill>
                <a:latin typeface="Arial"/>
                <a:cs typeface="Arial"/>
              </a:rPr>
              <a:t>ориентировочная</a:t>
            </a: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r>
              <a:rPr sz="933" b="1" dirty="0">
                <a:solidFill>
                  <a:srgbClr val="002060"/>
                </a:solidFill>
                <a:latin typeface="Arial"/>
                <a:cs typeface="Arial"/>
              </a:rPr>
              <a:t> – </a:t>
            </a:r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56,0</a:t>
            </a:r>
            <a:r>
              <a:rPr sz="933" b="1" spc="-5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млрд.</a:t>
            </a:r>
            <a:r>
              <a:rPr sz="933" b="1" spc="-77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spc="-9" dirty="0" err="1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теңге</a:t>
            </a:r>
            <a:endParaRPr sz="933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66BF7B1-F3F3-479C-8152-CE6088ADA0C0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395860" y="3301548"/>
            <a:ext cx="3362185" cy="114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object 10"/>
          <p:cNvSpPr txBox="1"/>
          <p:nvPr/>
        </p:nvSpPr>
        <p:spPr>
          <a:xfrm>
            <a:off x="4381346" y="4489634"/>
            <a:ext cx="3362183" cy="29934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7" algn="ctr">
              <a:spcBef>
                <a:spcPts val="95"/>
              </a:spcBef>
            </a:pP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СМЕТНАЯ СТОИМОСТЬ (</a:t>
            </a:r>
            <a:r>
              <a:rPr lang="kk-KZ" sz="933" i="1" dirty="0">
                <a:solidFill>
                  <a:srgbClr val="002060"/>
                </a:solidFill>
                <a:latin typeface="Arial"/>
                <a:cs typeface="Arial"/>
              </a:rPr>
              <a:t>ориентировочная</a:t>
            </a: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r>
              <a:rPr sz="933" b="1" dirty="0">
                <a:solidFill>
                  <a:srgbClr val="002060"/>
                </a:solidFill>
                <a:latin typeface="Arial"/>
                <a:cs typeface="Arial"/>
              </a:rPr>
              <a:t> – </a:t>
            </a:r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12,0</a:t>
            </a:r>
            <a:r>
              <a:rPr sz="933" b="1" spc="-5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млрд.</a:t>
            </a:r>
            <a:r>
              <a:rPr sz="933" b="1" spc="-77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spc="-9" dirty="0" err="1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теңге</a:t>
            </a:r>
            <a:endParaRPr sz="933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3" name="object 8"/>
          <p:cNvSpPr txBox="1"/>
          <p:nvPr/>
        </p:nvSpPr>
        <p:spPr>
          <a:xfrm>
            <a:off x="4381346" y="2966384"/>
            <a:ext cx="3376698" cy="29817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algn="ctr"/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РЕКОНСТРУКЦИЯ ЗДАНИЯ ЦЕНТРА ПЕРИНАТОЛОГИИ И ДЕТСКОЙ КАРДИОХИРУРГИИ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860" y="5158823"/>
            <a:ext cx="3362185" cy="137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object 8"/>
          <p:cNvSpPr txBox="1"/>
          <p:nvPr/>
        </p:nvSpPr>
        <p:spPr>
          <a:xfrm>
            <a:off x="4403117" y="4842677"/>
            <a:ext cx="3340412" cy="29817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algn="ctr"/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СТРОИТЕЛЬСТВО ПРИСТРОЙКИ К ЗДАНИЮ ДЕТСКОЙ ГОРОДСКОЙ КЛИНИЧЕСКОЙ БОЛЬНИЦЫ №2</a:t>
            </a:r>
          </a:p>
        </p:txBody>
      </p:sp>
      <p:sp>
        <p:nvSpPr>
          <p:cNvPr id="66" name="object 10"/>
          <p:cNvSpPr txBox="1"/>
          <p:nvPr/>
        </p:nvSpPr>
        <p:spPr>
          <a:xfrm>
            <a:off x="4403117" y="6546274"/>
            <a:ext cx="3340412" cy="29934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7" algn="ctr">
              <a:spcBef>
                <a:spcPts val="95"/>
              </a:spcBef>
            </a:pP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СМЕТНАЯ СТОИМОСТЬ (</a:t>
            </a:r>
            <a:r>
              <a:rPr lang="kk-KZ" sz="933" i="1" dirty="0">
                <a:solidFill>
                  <a:srgbClr val="002060"/>
                </a:solidFill>
                <a:latin typeface="Arial"/>
                <a:cs typeface="Arial"/>
              </a:rPr>
              <a:t>ориентировочная</a:t>
            </a: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r>
              <a:rPr sz="933" b="1" dirty="0">
                <a:solidFill>
                  <a:srgbClr val="002060"/>
                </a:solidFill>
                <a:latin typeface="Arial"/>
                <a:cs typeface="Arial"/>
              </a:rPr>
              <a:t> – </a:t>
            </a:r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28,0</a:t>
            </a:r>
            <a:r>
              <a:rPr sz="933" b="1" spc="-5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млрд.</a:t>
            </a:r>
            <a:r>
              <a:rPr sz="933" b="1" spc="-77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spc="-9" dirty="0" err="1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теңге</a:t>
            </a:r>
            <a:endParaRPr sz="933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0FA7ACD-1F38-4501-B0B4-2682E1E8E0DD}"/>
              </a:ext>
            </a:extLst>
          </p:cNvPr>
          <p:cNvCxnSpPr>
            <a:cxnSpLocks/>
          </p:cNvCxnSpPr>
          <p:nvPr/>
        </p:nvCxnSpPr>
        <p:spPr>
          <a:xfrm>
            <a:off x="4063926" y="817102"/>
            <a:ext cx="27211" cy="588532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418F05E-B5A6-4BB7-B007-54D00C425F49}"/>
              </a:ext>
            </a:extLst>
          </p:cNvPr>
          <p:cNvCxnSpPr>
            <a:cxnSpLocks/>
          </p:cNvCxnSpPr>
          <p:nvPr/>
        </p:nvCxnSpPr>
        <p:spPr>
          <a:xfrm>
            <a:off x="8076819" y="832505"/>
            <a:ext cx="27211" cy="588532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78537B5-78D0-4605-8430-44D4A6F08141}"/>
              </a:ext>
            </a:extLst>
          </p:cNvPr>
          <p:cNvCxnSpPr>
            <a:cxnSpLocks/>
          </p:cNvCxnSpPr>
          <p:nvPr/>
        </p:nvCxnSpPr>
        <p:spPr>
          <a:xfrm flipH="1" flipV="1">
            <a:off x="356572" y="3801156"/>
            <a:ext cx="3707355" cy="750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F8E379F-2593-4AC4-B53B-24BC6026D81F}"/>
              </a:ext>
            </a:extLst>
          </p:cNvPr>
          <p:cNvCxnSpPr>
            <a:cxnSpLocks/>
          </p:cNvCxnSpPr>
          <p:nvPr/>
        </p:nvCxnSpPr>
        <p:spPr>
          <a:xfrm flipH="1" flipV="1">
            <a:off x="8128077" y="3805473"/>
            <a:ext cx="3707355" cy="750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16B12855-5E50-46CB-BB27-74AC57BF02A5}"/>
              </a:ext>
            </a:extLst>
          </p:cNvPr>
          <p:cNvCxnSpPr>
            <a:cxnSpLocks/>
          </p:cNvCxnSpPr>
          <p:nvPr/>
        </p:nvCxnSpPr>
        <p:spPr>
          <a:xfrm flipH="1" flipV="1">
            <a:off x="4230301" y="2909605"/>
            <a:ext cx="3707355" cy="750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55F8374-5218-4888-9AEC-E7862BF93177}"/>
              </a:ext>
            </a:extLst>
          </p:cNvPr>
          <p:cNvCxnSpPr>
            <a:cxnSpLocks/>
          </p:cNvCxnSpPr>
          <p:nvPr/>
        </p:nvCxnSpPr>
        <p:spPr>
          <a:xfrm flipH="1" flipV="1">
            <a:off x="4205940" y="4793381"/>
            <a:ext cx="3707355" cy="750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8">
            <a:extLst>
              <a:ext uri="{FF2B5EF4-FFF2-40B4-BE49-F238E27FC236}">
                <a16:creationId xmlns:a16="http://schemas.microsoft.com/office/drawing/2014/main" id="{B24571DF-31F5-4082-AA58-560708E95C73}"/>
              </a:ext>
            </a:extLst>
          </p:cNvPr>
          <p:cNvSpPr txBox="1"/>
          <p:nvPr/>
        </p:nvSpPr>
        <p:spPr>
          <a:xfrm>
            <a:off x="382396" y="3891215"/>
            <a:ext cx="3389507" cy="441743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algn="ctr"/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СТРОИТЕЛЬСТВО МНОГОПРОФИЛЬНОЙ БОЛЬНИЦЫ НА 250 КОЕК И КЛИНИКО-ДИАГНОСТИЧЕСКОГО ЦЕНТРА НА 350 ПОСЕЩЕНИЙ (ОНКОЦЕНТР)</a:t>
            </a:r>
          </a:p>
        </p:txBody>
      </p:sp>
      <p:sp>
        <p:nvSpPr>
          <p:cNvPr id="67" name="object 8">
            <a:extLst>
              <a:ext uri="{FF2B5EF4-FFF2-40B4-BE49-F238E27FC236}">
                <a16:creationId xmlns:a16="http://schemas.microsoft.com/office/drawing/2014/main" id="{EFAEC8BF-A341-44FB-9EAC-8C6F54D7C0BB}"/>
              </a:ext>
            </a:extLst>
          </p:cNvPr>
          <p:cNvSpPr txBox="1"/>
          <p:nvPr/>
        </p:nvSpPr>
        <p:spPr>
          <a:xfrm>
            <a:off x="409719" y="1008967"/>
            <a:ext cx="3362184" cy="29817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algn="ctr"/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СТРОИТЕЛЬСТВО МНОГОПРОФИЛЬНОЙ БОЛЬНИЦЫ НА 300 КОЕК В МКР.ДАРАБОЗ</a:t>
            </a:r>
          </a:p>
        </p:txBody>
      </p:sp>
      <p:sp>
        <p:nvSpPr>
          <p:cNvPr id="68" name="object 10">
            <a:extLst>
              <a:ext uri="{FF2B5EF4-FFF2-40B4-BE49-F238E27FC236}">
                <a16:creationId xmlns:a16="http://schemas.microsoft.com/office/drawing/2014/main" id="{9568454B-C715-4B78-9D3C-BFAE8435DA57}"/>
              </a:ext>
            </a:extLst>
          </p:cNvPr>
          <p:cNvSpPr txBox="1"/>
          <p:nvPr/>
        </p:nvSpPr>
        <p:spPr>
          <a:xfrm>
            <a:off x="409719" y="3442176"/>
            <a:ext cx="3362184" cy="29934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7" algn="ctr">
              <a:spcBef>
                <a:spcPts val="95"/>
              </a:spcBef>
            </a:pP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СМЕТНАЯ СТОИМОСТЬ (</a:t>
            </a:r>
            <a:r>
              <a:rPr lang="kk-KZ" sz="933" i="1" dirty="0">
                <a:solidFill>
                  <a:srgbClr val="002060"/>
                </a:solidFill>
                <a:latin typeface="Arial"/>
                <a:cs typeface="Arial"/>
              </a:rPr>
              <a:t>ориентировочная</a:t>
            </a: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r>
              <a:rPr sz="933" b="1" dirty="0">
                <a:solidFill>
                  <a:srgbClr val="002060"/>
                </a:solidFill>
                <a:latin typeface="Arial"/>
                <a:cs typeface="Arial"/>
              </a:rPr>
              <a:t> – </a:t>
            </a:r>
            <a:r>
              <a:rPr lang="kk-KZ"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72,0</a:t>
            </a:r>
            <a:r>
              <a:rPr sz="933" b="1" spc="-5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млрд.</a:t>
            </a:r>
            <a:r>
              <a:rPr sz="933" b="1" spc="-77" dirty="0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 </a:t>
            </a:r>
            <a:r>
              <a:rPr sz="933" b="1" spc="-9" dirty="0" err="1">
                <a:solidFill>
                  <a:srgbClr val="002060"/>
                </a:solidFill>
                <a:uFill>
                  <a:solidFill>
                    <a:srgbClr val="70706F"/>
                  </a:solidFill>
                </a:uFill>
                <a:latin typeface="Arial"/>
                <a:cs typeface="Arial"/>
              </a:rPr>
              <a:t>теңге</a:t>
            </a:r>
            <a:endParaRPr sz="933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9" name="object 10">
            <a:extLst>
              <a:ext uri="{FF2B5EF4-FFF2-40B4-BE49-F238E27FC236}">
                <a16:creationId xmlns:a16="http://schemas.microsoft.com/office/drawing/2014/main" id="{9B9C1109-B99F-4E73-92AC-493E819273D3}"/>
              </a:ext>
            </a:extLst>
          </p:cNvPr>
          <p:cNvSpPr txBox="1"/>
          <p:nvPr/>
        </p:nvSpPr>
        <p:spPr>
          <a:xfrm>
            <a:off x="356571" y="6364848"/>
            <a:ext cx="3415332" cy="15577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7" algn="ctr">
              <a:spcBef>
                <a:spcPts val="95"/>
              </a:spcBef>
            </a:pP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СМЕТНАЯ СТОИМОСТЬ (</a:t>
            </a:r>
            <a:r>
              <a:rPr lang="kk-KZ" sz="933" i="1" dirty="0">
                <a:solidFill>
                  <a:srgbClr val="002060"/>
                </a:solidFill>
                <a:latin typeface="Arial"/>
                <a:cs typeface="Arial"/>
              </a:rPr>
              <a:t>ориентировочная</a:t>
            </a:r>
            <a:r>
              <a:rPr lang="kk-KZ" sz="933" b="1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r>
              <a:rPr sz="933" b="1" dirty="0">
                <a:solidFill>
                  <a:srgbClr val="002060"/>
                </a:solidFill>
                <a:latin typeface="Arial"/>
                <a:cs typeface="Arial"/>
              </a:rPr>
              <a:t> –</a:t>
            </a:r>
            <a:r>
              <a:rPr lang="en-US" sz="933" b="1" dirty="0">
                <a:solidFill>
                  <a:srgbClr val="002060"/>
                </a:solidFill>
                <a:latin typeface="Arial"/>
                <a:cs typeface="Arial"/>
              </a:rPr>
              <a:t> 110,0 </a:t>
            </a:r>
            <a:r>
              <a:rPr lang="ru-RU" sz="933" b="1" dirty="0">
                <a:solidFill>
                  <a:srgbClr val="002060"/>
                </a:solidFill>
                <a:latin typeface="Arial"/>
                <a:cs typeface="Arial"/>
              </a:rPr>
              <a:t>млрд.</a:t>
            </a:r>
            <a:endParaRPr sz="933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9" name="Shape 0">
            <a:extLst>
              <a:ext uri="{FF2B5EF4-FFF2-40B4-BE49-F238E27FC236}">
                <a16:creationId xmlns:a16="http://schemas.microsoft.com/office/drawing/2014/main" id="{C4068B0F-B896-4085-B969-6787552B2137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sp>
        <p:nvSpPr>
          <p:cNvPr id="40" name="Shape 1">
            <a:extLst>
              <a:ext uri="{FF2B5EF4-FFF2-40B4-BE49-F238E27FC236}">
                <a16:creationId xmlns:a16="http://schemas.microsoft.com/office/drawing/2014/main" id="{5B0AD708-75AD-4D96-BCB2-7DF49FEFC9C7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sp>
        <p:nvSpPr>
          <p:cNvPr id="42" name="Text 2">
            <a:extLst>
              <a:ext uri="{FF2B5EF4-FFF2-40B4-BE49-F238E27FC236}">
                <a16:creationId xmlns:a16="http://schemas.microsoft.com/office/drawing/2014/main" id="{DA29BAB4-A329-4F35-950E-B0AEFFEFE195}"/>
              </a:ext>
            </a:extLst>
          </p:cNvPr>
          <p:cNvSpPr/>
          <p:nvPr/>
        </p:nvSpPr>
        <p:spPr>
          <a:xfrm>
            <a:off x="672164" y="164592"/>
            <a:ext cx="108813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ПЛАНЫ ПО МОДЕРНИЗАЦИИ ИНФРАСТРУКТУРЫ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DD81835D-CA72-42CA-963B-A833CFD8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064" y="118020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DDDF582-84C9-4CB0-9B23-28C4382875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48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0">
            <a:extLst>
              <a:ext uri="{FF2B5EF4-FFF2-40B4-BE49-F238E27FC236}">
                <a16:creationId xmlns:a16="http://schemas.microsoft.com/office/drawing/2014/main" id="{85C8ED6E-62B5-4E5B-A265-21C0629ECE9A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2A658F-25D4-43E6-A68E-D3450338DB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pic>
        <p:nvPicPr>
          <p:cNvPr id="32" name="Изображение 6">
            <a:extLst>
              <a:ext uri="{FF2B5EF4-FFF2-40B4-BE49-F238E27FC236}">
                <a16:creationId xmlns:a16="http://schemas.microsoft.com/office/drawing/2014/main" id="{F583CAA5-E582-48A9-A7BD-E65806B25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3" y="1097688"/>
            <a:ext cx="4266607" cy="210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0D3B5307-DFF1-4566-BCE0-46109F186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5051" r="3810" b="6543"/>
          <a:stretch/>
        </p:blipFill>
        <p:spPr bwMode="auto">
          <a:xfrm>
            <a:off x="8584484" y="2713948"/>
            <a:ext cx="3380737" cy="217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C290DF9-5B7E-4580-A20D-816A26E14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3" y="4341907"/>
            <a:ext cx="4266607" cy="243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2">
            <a:extLst>
              <a:ext uri="{FF2B5EF4-FFF2-40B4-BE49-F238E27FC236}">
                <a16:creationId xmlns:a16="http://schemas.microsoft.com/office/drawing/2014/main" id="{0B4CCD5A-AFE7-4C40-B5D6-3998C70F5C93}"/>
              </a:ext>
            </a:extLst>
          </p:cNvPr>
          <p:cNvSpPr/>
          <p:nvPr/>
        </p:nvSpPr>
        <p:spPr>
          <a:xfrm>
            <a:off x="655434" y="150944"/>
            <a:ext cx="1086600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РОБОТИЗАЦИЯ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ИСКУСТВЕННЫЙ ИНТЕЛЛЕКТ В МЕДИЦИНЕ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361F22-B308-4C3F-93F0-D490A0E54926}"/>
              </a:ext>
            </a:extLst>
          </p:cNvPr>
          <p:cNvSpPr txBox="1"/>
          <p:nvPr/>
        </p:nvSpPr>
        <p:spPr>
          <a:xfrm>
            <a:off x="4449764" y="1479303"/>
            <a:ext cx="71254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городской клинической больнице №4</a:t>
            </a:r>
            <a:r>
              <a:rPr lang="aa-E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апробированы</a:t>
            </a:r>
            <a:r>
              <a:rPr lang="aa-E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роботизированные технологии при эндопротезировании крупных суставов</a:t>
            </a:r>
            <a:endParaRPr lang="aa-E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A8F1DD-015A-4C0F-8563-797DF481C2D7}"/>
              </a:ext>
            </a:extLst>
          </p:cNvPr>
          <p:cNvSpPr txBox="1"/>
          <p:nvPr/>
        </p:nvSpPr>
        <p:spPr>
          <a:xfrm>
            <a:off x="4662796" y="5084517"/>
            <a:ext cx="71575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spc="-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городском онкологическом центре </a:t>
            </a:r>
            <a:r>
              <a:rPr lang="ru-RU" sz="2000" b="1" spc="-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году планируется приобретение первого в стране операционного робота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типу Да Винчи для лечение онкологических пациентов.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80FD00-B077-434B-A345-32E8B1B6DD12}"/>
              </a:ext>
            </a:extLst>
          </p:cNvPr>
          <p:cNvSpPr txBox="1"/>
          <p:nvPr/>
        </p:nvSpPr>
        <p:spPr>
          <a:xfrm>
            <a:off x="395595" y="3261307"/>
            <a:ext cx="8233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городской клинической больнице скорой неотложной помощи</a:t>
            </a:r>
            <a:r>
              <a:rPr lang="aa-E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закуп </a:t>
            </a:r>
            <a:r>
              <a:rPr lang="aa-E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роботизирован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ной системы</a:t>
            </a:r>
            <a:r>
              <a:rPr lang="aa-E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магнитной навигации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983F0873-C898-4BB0-B49E-BB752C5101E4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28C9583-4A90-4361-A194-7D64B6138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4904AD-9CBF-4A64-8D99-BEB076F24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75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20F72-15D9-B89E-203D-14ED7BFF3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0">
            <a:extLst>
              <a:ext uri="{FF2B5EF4-FFF2-40B4-BE49-F238E27FC236}">
                <a16:creationId xmlns:a16="http://schemas.microsoft.com/office/drawing/2014/main" id="{2B7F207F-48C0-4E0B-8E61-35D902C7AF21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814A007-3B21-4F7D-841F-2DB0822CED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E2480DAD-A083-4012-22FC-B51E7579C820}"/>
              </a:ext>
            </a:extLst>
          </p:cNvPr>
          <p:cNvSpPr/>
          <p:nvPr/>
        </p:nvSpPr>
        <p:spPr>
          <a:xfrm>
            <a:off x="655434" y="137296"/>
            <a:ext cx="10962258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kk-KZ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ИННОВАЦИОННЫЕ ТЕХНОЛОГИИ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3CA0AF9-953C-6E8A-53D3-535398EB87D6}"/>
              </a:ext>
            </a:extLst>
          </p:cNvPr>
          <p:cNvSpPr/>
          <p:nvPr/>
        </p:nvSpPr>
        <p:spPr>
          <a:xfrm>
            <a:off x="76574" y="1382335"/>
            <a:ext cx="5964834" cy="134688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1371777-BA78-E781-B3F1-AF4BF3853587}"/>
              </a:ext>
            </a:extLst>
          </p:cNvPr>
          <p:cNvSpPr/>
          <p:nvPr/>
        </p:nvSpPr>
        <p:spPr>
          <a:xfrm>
            <a:off x="76575" y="4606194"/>
            <a:ext cx="5964834" cy="16422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32B3B8F0-7C33-6EB9-FA68-E61CD97712F3}"/>
              </a:ext>
            </a:extLst>
          </p:cNvPr>
          <p:cNvSpPr/>
          <p:nvPr/>
        </p:nvSpPr>
        <p:spPr>
          <a:xfrm>
            <a:off x="193968" y="1642568"/>
            <a:ext cx="786427" cy="69726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FF1A1D15-B04D-18C4-E770-B5388F1C5A9E}"/>
              </a:ext>
            </a:extLst>
          </p:cNvPr>
          <p:cNvSpPr/>
          <p:nvPr/>
        </p:nvSpPr>
        <p:spPr>
          <a:xfrm>
            <a:off x="200325" y="5014670"/>
            <a:ext cx="750810" cy="7306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044BB76-AB20-9A6C-D849-1EF713D3375A}"/>
              </a:ext>
            </a:extLst>
          </p:cNvPr>
          <p:cNvSpPr/>
          <p:nvPr/>
        </p:nvSpPr>
        <p:spPr>
          <a:xfrm>
            <a:off x="76574" y="2971111"/>
            <a:ext cx="5964834" cy="14125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53BB9A2-EF43-CEC6-5AD2-5D53E4926B39}"/>
              </a:ext>
            </a:extLst>
          </p:cNvPr>
          <p:cNvSpPr/>
          <p:nvPr/>
        </p:nvSpPr>
        <p:spPr>
          <a:xfrm>
            <a:off x="193968" y="3206412"/>
            <a:ext cx="750810" cy="69948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3ABC7E-21FB-8A1A-7277-9DCC975DC85F}"/>
              </a:ext>
            </a:extLst>
          </p:cNvPr>
          <p:cNvSpPr txBox="1"/>
          <p:nvPr/>
        </p:nvSpPr>
        <p:spPr>
          <a:xfrm>
            <a:off x="980395" y="1615477"/>
            <a:ext cx="49267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базе Городского кардиологического центра впервые проведена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операция по трансплантации сердца</a:t>
            </a:r>
            <a:endParaRPr lang="ru-KZ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6704B9-C753-1E8A-7163-8571F8A205E4}"/>
              </a:ext>
            </a:extLst>
          </p:cNvPr>
          <p:cNvSpPr txBox="1"/>
          <p:nvPr/>
        </p:nvSpPr>
        <p:spPr>
          <a:xfrm>
            <a:off x="932755" y="4848143"/>
            <a:ext cx="4998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kk-KZ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kumimoji="0" lang="ru-KZ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базе </a:t>
            </a:r>
            <a:r>
              <a:rPr lang="kk-KZ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Центральной городской клинической больницы </a:t>
            </a:r>
            <a:r>
              <a:rPr lang="kk-KZ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kumimoji="0" lang="ru-K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Городской клинической больницы №4 города Алматы </a:t>
            </a:r>
            <a:r>
              <a:rPr kumimoji="0" lang="ru-KZ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</a:t>
            </a:r>
            <a:r>
              <a:rPr kumimoji="0" lang="kk-KZ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ы</a:t>
            </a:r>
            <a:r>
              <a:rPr kumimoji="0" lang="ru-KZ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kk-KZ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kumimoji="0" lang="ru-K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мультиорганный</a:t>
            </a:r>
            <a:r>
              <a:rPr kumimoji="0" lang="ru-K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донорский процесс</a:t>
            </a:r>
            <a:r>
              <a:rPr kumimoji="0" lang="kk-K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kumimoji="0" lang="ru-K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KZ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Республиканским центром по координации трансплантации и высокотехнологичных медицинских услуг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3A1214-FA62-8E1D-5D78-42915CADA416}"/>
              </a:ext>
            </a:extLst>
          </p:cNvPr>
          <p:cNvSpPr txBox="1"/>
          <p:nvPr/>
        </p:nvSpPr>
        <p:spPr>
          <a:xfrm>
            <a:off x="977874" y="3083526"/>
            <a:ext cx="49037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KZ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KZ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Центральной городской клинической больнице </a:t>
            </a:r>
            <a:r>
              <a:rPr lang="ru-KZ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внедрены передовые оперативные вмешательства для лечения болезней в  нейрохирургии, офтальмологии, интервенционной кардиологии и ортопедии, успешно проведены </a:t>
            </a:r>
            <a:r>
              <a:rPr lang="ru-KZ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операции по пересадке роговицы  </a:t>
            </a:r>
            <a:endParaRPr lang="ru-KZ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E7E2CA2B-4EF6-4840-ABCD-01F1C3FC80FA}"/>
              </a:ext>
            </a:extLst>
          </p:cNvPr>
          <p:cNvSpPr/>
          <p:nvPr/>
        </p:nvSpPr>
        <p:spPr>
          <a:xfrm>
            <a:off x="6242196" y="1428907"/>
            <a:ext cx="5861041" cy="13003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2108DA1-C982-4087-A0F1-F93F624E291B}"/>
              </a:ext>
            </a:extLst>
          </p:cNvPr>
          <p:cNvSpPr/>
          <p:nvPr/>
        </p:nvSpPr>
        <p:spPr>
          <a:xfrm>
            <a:off x="6367999" y="1642568"/>
            <a:ext cx="770461" cy="7115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7B04F7-506C-4300-8312-6E0BBBDA002E}"/>
              </a:ext>
            </a:extLst>
          </p:cNvPr>
          <p:cNvSpPr txBox="1"/>
          <p:nvPr/>
        </p:nvSpPr>
        <p:spPr>
          <a:xfrm>
            <a:off x="7142126" y="1368980"/>
            <a:ext cx="47467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на базе Детской городской клинической больницы </a:t>
            </a:r>
            <a:r>
              <a:rPr lang="kk-K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 модель ИИ,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ZiyatronAI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автоматической интерпретации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элетроэнцефалографии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которая помогает анализировать ЭЭГ и находить признаки эпилептической активности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7C25B5E-B4FB-4571-9707-654D7FE039D6}"/>
              </a:ext>
            </a:extLst>
          </p:cNvPr>
          <p:cNvSpPr/>
          <p:nvPr/>
        </p:nvSpPr>
        <p:spPr>
          <a:xfrm>
            <a:off x="6206508" y="3015229"/>
            <a:ext cx="5896730" cy="13849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C986172C-57BD-4878-88BE-B336A8A6F62B}"/>
              </a:ext>
            </a:extLst>
          </p:cNvPr>
          <p:cNvSpPr/>
          <p:nvPr/>
        </p:nvSpPr>
        <p:spPr>
          <a:xfrm>
            <a:off x="6383983" y="3206412"/>
            <a:ext cx="754478" cy="78950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401B47-939A-48DC-A5D8-78706ABB26EB}"/>
              </a:ext>
            </a:extLst>
          </p:cNvPr>
          <p:cNvSpPr txBox="1"/>
          <p:nvPr/>
        </p:nvSpPr>
        <p:spPr>
          <a:xfrm>
            <a:off x="7152109" y="2964366"/>
            <a:ext cx="46858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Городской поликлинике № 3 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 и функционирует Центр онлайн консультации «Онлайн доктор», Чат бот между пациентом и медсестрой, Психологический центр по превенции суицида, Эндокринологический центр, Центр консультативно - медиативной помощи</a:t>
            </a:r>
            <a:endParaRPr lang="ru-RU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F32CC481-CF44-46A4-B88A-50B0AD1A40F6}"/>
              </a:ext>
            </a:extLst>
          </p:cNvPr>
          <p:cNvSpPr/>
          <p:nvPr/>
        </p:nvSpPr>
        <p:spPr>
          <a:xfrm>
            <a:off x="6242196" y="4617370"/>
            <a:ext cx="5861042" cy="16311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7D0FA4A-F7F8-4515-9EFB-AA7E0A9B114F}"/>
              </a:ext>
            </a:extLst>
          </p:cNvPr>
          <p:cNvSpPr/>
          <p:nvPr/>
        </p:nvSpPr>
        <p:spPr>
          <a:xfrm>
            <a:off x="6379247" y="4958019"/>
            <a:ext cx="754476" cy="7495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7791C3-5FCF-4ADB-8996-DFB9F6256B7C}"/>
              </a:ext>
            </a:extLst>
          </p:cNvPr>
          <p:cNvSpPr txBox="1"/>
          <p:nvPr/>
        </p:nvSpPr>
        <p:spPr>
          <a:xfrm>
            <a:off x="7133725" y="4889779"/>
            <a:ext cx="4969511" cy="144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lang="kk-KZ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kumimoji="0" lang="ru-RU" sz="1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всех </a:t>
            </a: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41 городских поликлиниках </a:t>
            </a:r>
            <a:r>
              <a:rPr kumimoji="0" lang="ru-RU" sz="1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города внедрен и работает сервис автоматизированного </a:t>
            </a: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обзвона пациентов голосовыми роботами</a:t>
            </a:r>
            <a:b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применением технологий искусственного интеллекта</a:t>
            </a:r>
            <a:endParaRPr kumimoji="0" lang="aa-ET" sz="1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1">
            <a:extLst>
              <a:ext uri="{FF2B5EF4-FFF2-40B4-BE49-F238E27FC236}">
                <a16:creationId xmlns:a16="http://schemas.microsoft.com/office/drawing/2014/main" id="{670DC6A3-7426-4894-8777-C69025713512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BC1098A3-5835-429D-853A-B741E64A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0DA61-64B9-4358-831D-FC33E0676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83AB86C-9BBE-4241-AA99-4ADE674165EC}"/>
              </a:ext>
            </a:extLst>
          </p:cNvPr>
          <p:cNvSpPr/>
          <p:nvPr/>
        </p:nvSpPr>
        <p:spPr>
          <a:xfrm>
            <a:off x="0" y="6666814"/>
            <a:ext cx="12192000" cy="23083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900" b="1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Алматинского городского филиала РГП на ПХВ ННЦРЗ им. Салидат Каирбековой МЗ РК</a:t>
            </a:r>
            <a:endParaRPr lang="ru-RU" sz="900" b="1" i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00B367-FE76-42F5-A493-C6951B0D56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2" name="Shape 0"/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34515" y="148550"/>
            <a:ext cx="113649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СЕТИ ЗДРАВООХРАНЕНИЯ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81DD404-2049-4D9E-9F93-29AC397675A2}"/>
              </a:ext>
            </a:extLst>
          </p:cNvPr>
          <p:cNvSpPr txBox="1">
            <a:spLocks/>
          </p:cNvSpPr>
          <p:nvPr/>
        </p:nvSpPr>
        <p:spPr>
          <a:xfrm>
            <a:off x="64168" y="887132"/>
            <a:ext cx="12192000" cy="3999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МЕДИЦИНСКИХ ОРГАНИЗАЦИИ</a:t>
            </a:r>
          </a:p>
        </p:txBody>
      </p:sp>
      <p:graphicFrame>
        <p:nvGraphicFramePr>
          <p:cNvPr id="7" name="Таблица 21">
            <a:extLst>
              <a:ext uri="{FF2B5EF4-FFF2-40B4-BE49-F238E27FC236}">
                <a16:creationId xmlns:a16="http://schemas.microsoft.com/office/drawing/2014/main" id="{0BD50934-7269-438C-BB27-F2108B138A69}"/>
              </a:ext>
            </a:extLst>
          </p:cNvPr>
          <p:cNvGraphicFramePr>
            <a:graphicFrameLocks noGrp="1"/>
          </p:cNvGraphicFramePr>
          <p:nvPr/>
        </p:nvGraphicFramePr>
        <p:xfrm>
          <a:off x="347450" y="1372927"/>
          <a:ext cx="3685249" cy="1508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85249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4855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ПЕРВИЧНАЯ МЕДИКО-САНИТАРНАЯ ПОМОЩЬ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779395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ПМСП «Кулагер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ПМСП Медеуского района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ПМСП Алмалинского района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поликлиника ВОВ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 поликлиники – 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E7B57E93-1E04-4356-89A9-3E0574B4769A}"/>
              </a:ext>
            </a:extLst>
          </p:cNvPr>
          <p:cNvGraphicFramePr>
            <a:graphicFrameLocks noGrp="1"/>
          </p:cNvGraphicFramePr>
          <p:nvPr/>
        </p:nvGraphicFramePr>
        <p:xfrm>
          <a:off x="347448" y="3035753"/>
          <a:ext cx="3685251" cy="12649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85251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2988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 БОЛЬНИЦЫ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749112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Центральная городская клиническая больница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 клинические больницы – 5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больница скорой медицинской помощи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больница «Алатау»</a:t>
                      </a:r>
                      <a:endParaRPr lang="aa-ET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23" name="Таблица 21">
            <a:extLst>
              <a:ext uri="{FF2B5EF4-FFF2-40B4-BE49-F238E27FC236}">
                <a16:creationId xmlns:a16="http://schemas.microsoft.com/office/drawing/2014/main" id="{6336EA21-8824-49B3-BA3E-162EF9E90B40}"/>
              </a:ext>
            </a:extLst>
          </p:cNvPr>
          <p:cNvGraphicFramePr>
            <a:graphicFrameLocks noGrp="1"/>
          </p:cNvGraphicFramePr>
          <p:nvPr/>
        </p:nvGraphicFramePr>
        <p:xfrm>
          <a:off x="347450" y="5705263"/>
          <a:ext cx="3685250" cy="7975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85250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ДЕТСКИЕ БОЛЬНИЦЫ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детской неотложной медицинской помощи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Детская городская клиническая больница №2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24" name="Таблица 21">
            <a:extLst>
              <a:ext uri="{FF2B5EF4-FFF2-40B4-BE49-F238E27FC236}">
                <a16:creationId xmlns:a16="http://schemas.microsoft.com/office/drawing/2014/main" id="{79BCAFC3-FF65-4F80-8DF8-88CD3EAC07B5}"/>
              </a:ext>
            </a:extLst>
          </p:cNvPr>
          <p:cNvGraphicFramePr>
            <a:graphicFrameLocks noGrp="1"/>
          </p:cNvGraphicFramePr>
          <p:nvPr/>
        </p:nvGraphicFramePr>
        <p:xfrm>
          <a:off x="8188376" y="1372927"/>
          <a:ext cx="3738467" cy="119364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38467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58907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ПЕРИНАТАЛЬНЫЕ ЦЕНТРЫ И РОДИЛЬНЫЕ ДОМА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604575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перинатологии и детской кардиохирургии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 перинатальные центры – 2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 родильные дома –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25" name="Таблица 21">
            <a:extLst>
              <a:ext uri="{FF2B5EF4-FFF2-40B4-BE49-F238E27FC236}">
                <a16:creationId xmlns:a16="http://schemas.microsoft.com/office/drawing/2014/main" id="{1E7E250B-B687-480F-A400-13330E420F6F}"/>
              </a:ext>
            </a:extLst>
          </p:cNvPr>
          <p:cNvGraphicFramePr>
            <a:graphicFrameLocks noGrp="1"/>
          </p:cNvGraphicFramePr>
          <p:nvPr/>
        </p:nvGraphicFramePr>
        <p:xfrm>
          <a:off x="347450" y="4459581"/>
          <a:ext cx="3685250" cy="10896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85250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243016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ИНФЕКЦИОННЫЕ БОЛЬНИЦЫ– </a:t>
                      </a:r>
                      <a:r>
                        <a:rPr lang="ru-RU" sz="155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565153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клиническая инфекционная больница им. С.Жакенова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Детская городская клиническая инфекционная больница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28" name="Таблица 21">
            <a:extLst>
              <a:ext uri="{FF2B5EF4-FFF2-40B4-BE49-F238E27FC236}">
                <a16:creationId xmlns:a16="http://schemas.microsoft.com/office/drawing/2014/main" id="{92800DDE-B659-42DE-BA0E-F7084BCB4023}"/>
              </a:ext>
            </a:extLst>
          </p:cNvPr>
          <p:cNvGraphicFramePr>
            <a:graphicFrameLocks noGrp="1"/>
          </p:cNvGraphicFramePr>
          <p:nvPr/>
        </p:nvGraphicFramePr>
        <p:xfrm>
          <a:off x="8188375" y="2749177"/>
          <a:ext cx="3738467" cy="18034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38467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РЕАБИЛИТАЦИОННЫЕ ЦЕНТРЫ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550" b="1" dirty="0">
                        <a:ln/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 детский реабилитационный центр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Детский реабилитационный центр «Балдаурен»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Детский реабилитационный центр фтизиопульмонологии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Реабилитационный центр «Алау»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ранней детской реабилитации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Реабилитационный центр фтизиопульмонологии «Каменское плато»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29" name="Таблица 21">
            <a:extLst>
              <a:ext uri="{FF2B5EF4-FFF2-40B4-BE49-F238E27FC236}">
                <a16:creationId xmlns:a16="http://schemas.microsoft.com/office/drawing/2014/main" id="{D70BCE6D-9A1B-4727-9D5E-390F52D6A736}"/>
              </a:ext>
            </a:extLst>
          </p:cNvPr>
          <p:cNvGraphicFramePr>
            <a:graphicFrameLocks noGrp="1"/>
          </p:cNvGraphicFramePr>
          <p:nvPr/>
        </p:nvGraphicFramePr>
        <p:xfrm>
          <a:off x="4344339" y="3869705"/>
          <a:ext cx="3509441" cy="7416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509441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ПАЛЛИАТИВНАЯ ПОМОЩЬ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паллиативной помощи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30" name="Таблица 21">
            <a:extLst>
              <a:ext uri="{FF2B5EF4-FFF2-40B4-BE49-F238E27FC236}">
                <a16:creationId xmlns:a16="http://schemas.microsoft.com/office/drawing/2014/main" id="{D385CD17-6199-402E-9D90-A17EF3B51F72}"/>
              </a:ext>
            </a:extLst>
          </p:cNvPr>
          <p:cNvGraphicFramePr>
            <a:graphicFrameLocks noGrp="1"/>
          </p:cNvGraphicFramePr>
          <p:nvPr/>
        </p:nvGraphicFramePr>
        <p:xfrm>
          <a:off x="4344339" y="4867063"/>
          <a:ext cx="3509441" cy="1635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509441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ОРГАНИЗАЦИИ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Скорая медицинская помощь;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Дом ребенка;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 медицинский колледж;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 центр крови;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Патологоанатомическое бюро;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 спец снабжения;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клинический центр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31" name="Таблица 21">
            <a:extLst>
              <a:ext uri="{FF2B5EF4-FFF2-40B4-BE49-F238E27FC236}">
                <a16:creationId xmlns:a16="http://schemas.microsoft.com/office/drawing/2014/main" id="{F009BECF-3C95-4231-A292-42DD38D3E965}"/>
              </a:ext>
            </a:extLst>
          </p:cNvPr>
          <p:cNvGraphicFramePr>
            <a:graphicFrameLocks noGrp="1"/>
          </p:cNvGraphicFramePr>
          <p:nvPr/>
        </p:nvGraphicFramePr>
        <p:xfrm>
          <a:off x="4364252" y="1592556"/>
          <a:ext cx="3509441" cy="20116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509441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СПЕЦИАЛИЗИРОВАННЫЕ </a:t>
                      </a:r>
                    </a:p>
                    <a:p>
                      <a:pPr algn="ctr"/>
                      <a:r>
                        <a:rPr lang="ru-RU" sz="16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ЦЕНТРЫ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СПИД центр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 центр репродукции человека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Алматинский онкологический центр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психического здоровья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 кардиологический центр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 ревматологический центр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 противотуберкулезный диспансер</a:t>
                      </a:r>
                    </a:p>
                    <a:p>
                      <a:r>
                        <a:rPr lang="ru-RU" sz="11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Кожно-венерологический диспансер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pic>
        <p:nvPicPr>
          <p:cNvPr id="37" name="Picture 2">
            <a:extLst>
              <a:ext uri="{FF2B5EF4-FFF2-40B4-BE49-F238E27FC236}">
                <a16:creationId xmlns:a16="http://schemas.microsoft.com/office/drawing/2014/main" id="{B7842FBE-2BD5-4F07-B16D-AE39A131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5F3CC73-E5BF-492E-B7C6-55A7703F8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graphicFrame>
        <p:nvGraphicFramePr>
          <p:cNvPr id="18" name="Таблица 21">
            <a:extLst>
              <a:ext uri="{FF2B5EF4-FFF2-40B4-BE49-F238E27FC236}">
                <a16:creationId xmlns:a16="http://schemas.microsoft.com/office/drawing/2014/main" id="{17227632-0318-4494-A6A0-EFB658D3DE74}"/>
              </a:ext>
            </a:extLst>
          </p:cNvPr>
          <p:cNvGraphicFramePr>
            <a:graphicFrameLocks noGrp="1"/>
          </p:cNvGraphicFramePr>
          <p:nvPr/>
        </p:nvGraphicFramePr>
        <p:xfrm>
          <a:off x="8188377" y="4750766"/>
          <a:ext cx="3738466" cy="9067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38466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ЧАСТНЫЕ МО </a:t>
                      </a:r>
                    </a:p>
                    <a:p>
                      <a:pPr algn="ctr"/>
                      <a:r>
                        <a:rPr lang="ru-RU" sz="155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(Поставщики ГОБМП и ОСМС) – </a:t>
                      </a:r>
                      <a:r>
                        <a:rPr lang="ru-RU" sz="1600" b="1" dirty="0">
                          <a:ln/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ru-RU" sz="1550" b="1" dirty="0">
                        <a:ln/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325013">
                <a:tc>
                  <a:txBody>
                    <a:bodyPr/>
                    <a:lstStyle/>
                    <a:p>
                      <a:pPr marL="0" indent="0" algn="l"/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ПМСП – </a:t>
                      </a:r>
                      <a:r>
                        <a:rPr lang="ru-KZ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Стационар – 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46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Прочее – 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 </a:t>
                      </a:r>
                      <a:endParaRPr lang="ru-RU" sz="12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graphicFrame>
        <p:nvGraphicFramePr>
          <p:cNvPr id="20" name="Таблица 21">
            <a:extLst>
              <a:ext uri="{FF2B5EF4-FFF2-40B4-BE49-F238E27FC236}">
                <a16:creationId xmlns:a16="http://schemas.microsoft.com/office/drawing/2014/main" id="{648368EB-248C-4780-B546-26F3D19C72E0}"/>
              </a:ext>
            </a:extLst>
          </p:cNvPr>
          <p:cNvGraphicFramePr>
            <a:graphicFrameLocks noGrp="1"/>
          </p:cNvGraphicFramePr>
          <p:nvPr/>
        </p:nvGraphicFramePr>
        <p:xfrm>
          <a:off x="8188375" y="5823620"/>
          <a:ext cx="3738468" cy="67920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46156">
                  <a:extLst>
                    <a:ext uri="{9D8B030D-6E8A-4147-A177-3AD203B41FA5}">
                      <a16:colId xmlns:a16="http://schemas.microsoft.com/office/drawing/2014/main" val="2543509866"/>
                    </a:ext>
                  </a:extLst>
                </a:gridCol>
                <a:gridCol w="1246156">
                  <a:extLst>
                    <a:ext uri="{9D8B030D-6E8A-4147-A177-3AD203B41FA5}">
                      <a16:colId xmlns:a16="http://schemas.microsoft.com/office/drawing/2014/main" val="86179942"/>
                    </a:ext>
                  </a:extLst>
                </a:gridCol>
                <a:gridCol w="1246156">
                  <a:extLst>
                    <a:ext uri="{9D8B030D-6E8A-4147-A177-3AD203B41FA5}">
                      <a16:colId xmlns:a16="http://schemas.microsoft.com/office/drawing/2014/main" val="4181704492"/>
                    </a:ext>
                  </a:extLst>
                </a:gridCol>
              </a:tblGrid>
              <a:tr h="33540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n/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АККРЕДИТАЦИЯ МО</a:t>
                      </a:r>
                    </a:p>
                  </a:txBody>
                  <a:tcPr anchor="ctr">
                    <a:solidFill>
                      <a:srgbClr val="30E47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ln/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E47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ln/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E4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153767"/>
                  </a:ext>
                </a:extLst>
              </a:tr>
              <a:tr h="343794"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Высшая  21</a:t>
                      </a:r>
                      <a:endParaRPr lang="ru-KZ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Первая 36</a:t>
                      </a:r>
                      <a:endParaRPr lang="ru-KZ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Вторая 3</a:t>
                      </a:r>
                      <a:endParaRPr lang="ru-KZ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44268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94E4299-ADB3-43A6-81D0-15096102AD86}"/>
              </a:ext>
            </a:extLst>
          </p:cNvPr>
          <p:cNvCxnSpPr>
            <a:cxnSpLocks/>
          </p:cNvCxnSpPr>
          <p:nvPr/>
        </p:nvCxnSpPr>
        <p:spPr>
          <a:xfrm>
            <a:off x="10726759" y="5326692"/>
            <a:ext cx="0" cy="3284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A0B27C1-1A85-4959-B65E-A1D581FB8A38}"/>
              </a:ext>
            </a:extLst>
          </p:cNvPr>
          <p:cNvCxnSpPr>
            <a:cxnSpLocks/>
          </p:cNvCxnSpPr>
          <p:nvPr/>
        </p:nvCxnSpPr>
        <p:spPr>
          <a:xfrm>
            <a:off x="9318344" y="5326692"/>
            <a:ext cx="0" cy="3284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BFAADC3-840D-4DB9-8A87-E203AD517CAE}"/>
              </a:ext>
            </a:extLst>
          </p:cNvPr>
          <p:cNvCxnSpPr>
            <a:cxnSpLocks/>
          </p:cNvCxnSpPr>
          <p:nvPr/>
        </p:nvCxnSpPr>
        <p:spPr>
          <a:xfrm>
            <a:off x="9432512" y="6164825"/>
            <a:ext cx="0" cy="3284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E91DCA8-28F5-4950-9379-4ABE24F9E7C4}"/>
              </a:ext>
            </a:extLst>
          </p:cNvPr>
          <p:cNvCxnSpPr>
            <a:cxnSpLocks/>
          </p:cNvCxnSpPr>
          <p:nvPr/>
        </p:nvCxnSpPr>
        <p:spPr>
          <a:xfrm>
            <a:off x="10720768" y="6164825"/>
            <a:ext cx="0" cy="3284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84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6BD6-23B4-03AC-D890-C7F4DA7D3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0">
            <a:extLst>
              <a:ext uri="{FF2B5EF4-FFF2-40B4-BE49-F238E27FC236}">
                <a16:creationId xmlns:a16="http://schemas.microsoft.com/office/drawing/2014/main" id="{26D5AB37-08B4-4D63-8D82-4136F22A79EA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1C69BB-D0A6-4E85-9A15-EEDEBDBA5C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A46A7992-BD83-A001-A214-C938B37440AD}"/>
              </a:ext>
            </a:extLst>
          </p:cNvPr>
          <p:cNvSpPr/>
          <p:nvPr/>
        </p:nvSpPr>
        <p:spPr>
          <a:xfrm>
            <a:off x="655434" y="150944"/>
            <a:ext cx="1086600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ЧАСТНЫЕ МЕДИЦИНСКИЕ ОРГАНИЗАЦИИ АЛМАТЫ: ПРОБЛЕМЫ 2025 года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925F1-A198-0E01-F949-D461BE43E478}"/>
              </a:ext>
            </a:extLst>
          </p:cNvPr>
          <p:cNvSpPr txBox="1"/>
          <p:nvPr/>
        </p:nvSpPr>
        <p:spPr>
          <a:xfrm>
            <a:off x="410382" y="937419"/>
            <a:ext cx="6282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ЧАСТНЫХ ПОСТАВЩИКОВ В СЕТИ ГОРОДА </a:t>
            </a:r>
            <a:endParaRPr lang="ru-K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3B6E05F7-E50C-A670-A2D4-08D98D13FFF0}"/>
              </a:ext>
            </a:extLst>
          </p:cNvPr>
          <p:cNvGraphicFramePr/>
          <p:nvPr/>
        </p:nvGraphicFramePr>
        <p:xfrm>
          <a:off x="-1128747" y="1207452"/>
          <a:ext cx="7710300" cy="280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444623EC-3308-05A2-2616-DCBDCBB2280A}"/>
              </a:ext>
            </a:extLst>
          </p:cNvPr>
          <p:cNvGraphicFramePr/>
          <p:nvPr/>
        </p:nvGraphicFramePr>
        <p:xfrm>
          <a:off x="6706398" y="1243264"/>
          <a:ext cx="5385238" cy="561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2401B58-6C98-76DB-FD49-32AF20ED8889}"/>
              </a:ext>
            </a:extLst>
          </p:cNvPr>
          <p:cNvSpPr txBox="1"/>
          <p:nvPr/>
        </p:nvSpPr>
        <p:spPr>
          <a:xfrm>
            <a:off x="6136563" y="909808"/>
            <a:ext cx="66510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СИСТЕМНЫЕ ПРОБЛЕМЫ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98CEEE58-499B-132E-E339-2962D53A3916}"/>
              </a:ext>
            </a:extLst>
          </p:cNvPr>
          <p:cNvSpPr/>
          <p:nvPr/>
        </p:nvSpPr>
        <p:spPr>
          <a:xfrm>
            <a:off x="187092" y="4038033"/>
            <a:ext cx="6282537" cy="75725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86,4%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 из 37)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частных ПМСП не выполнили план 100% по профосмотрам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695ADC1-D954-7882-B66A-C1E13DA6C91C}"/>
              </a:ext>
            </a:extLst>
          </p:cNvPr>
          <p:cNvSpPr/>
          <p:nvPr/>
        </p:nvSpPr>
        <p:spPr>
          <a:xfrm>
            <a:off x="187093" y="4891364"/>
            <a:ext cx="6282536" cy="75725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(27 из 34)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частных ПМСП без мобильных бригад / несоответствие НПА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20A9DAAE-7E7C-0F89-36A1-620DDBCA8B43}"/>
              </a:ext>
            </a:extLst>
          </p:cNvPr>
          <p:cNvSpPr/>
          <p:nvPr/>
        </p:nvSpPr>
        <p:spPr>
          <a:xfrm>
            <a:off x="187092" y="5734757"/>
            <a:ext cx="6282537" cy="75725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46%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(278 из 604)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необработанных заявок на прикрепление населения 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BD34A32-477F-4913-8CF1-202426A617A1}"/>
              </a:ext>
            </a:extLst>
          </p:cNvPr>
          <p:cNvCxnSpPr>
            <a:cxnSpLocks/>
          </p:cNvCxnSpPr>
          <p:nvPr/>
        </p:nvCxnSpPr>
        <p:spPr>
          <a:xfrm>
            <a:off x="6581553" y="909808"/>
            <a:ext cx="0" cy="5948192"/>
          </a:xfrm>
          <a:prstGeom prst="line">
            <a:avLst/>
          </a:prstGeom>
          <a:ln w="38100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Shape 1">
            <a:extLst>
              <a:ext uri="{FF2B5EF4-FFF2-40B4-BE49-F238E27FC236}">
                <a16:creationId xmlns:a16="http://schemas.microsoft.com/office/drawing/2014/main" id="{BD14C9DB-5D63-4CA9-84C5-A9A00D1B967A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3F6CC20-3DE0-4F2D-91BD-50C01330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E5B0867-D44C-402D-AE65-D55356A6B8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AB749-C7E7-50AF-7628-B4DFD4758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7A64F47-E72D-4463-8BD4-C9533042BBF8}"/>
              </a:ext>
            </a:extLst>
          </p:cNvPr>
          <p:cNvGrpSpPr/>
          <p:nvPr/>
        </p:nvGrpSpPr>
        <p:grpSpPr>
          <a:xfrm>
            <a:off x="0" y="0"/>
            <a:ext cx="12340216" cy="6858002"/>
            <a:chOff x="0" y="0"/>
            <a:chExt cx="12340216" cy="6858002"/>
          </a:xfrm>
        </p:grpSpPr>
        <p:sp>
          <p:nvSpPr>
            <p:cNvPr id="42" name="Shape 0">
              <a:extLst>
                <a:ext uri="{FF2B5EF4-FFF2-40B4-BE49-F238E27FC236}">
                  <a16:creationId xmlns:a16="http://schemas.microsoft.com/office/drawing/2014/main" id="{6B730EA0-F888-47B3-91F9-666A6C5C6EBB}"/>
                </a:ext>
              </a:extLst>
            </p:cNvPr>
            <p:cNvSpPr/>
            <p:nvPr/>
          </p:nvSpPr>
          <p:spPr>
            <a:xfrm>
              <a:off x="0" y="0"/>
              <a:ext cx="12191695" cy="822960"/>
            </a:xfrm>
            <a:prstGeom prst="rect">
              <a:avLst/>
            </a:prstGeom>
            <a:solidFill>
              <a:srgbClr val="F3F5F7"/>
            </a:solidFill>
            <a:ln w="12700">
              <a:solidFill>
                <a:srgbClr val="F3F5F7"/>
              </a:solidFill>
              <a:prstDash val="solid"/>
            </a:ln>
          </p:spPr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8E71AF7-FFCE-4AD9-B713-D58C10479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20000"/>
            </a:blip>
            <a:stretch>
              <a:fillRect/>
            </a:stretch>
          </p:blipFill>
          <p:spPr>
            <a:xfrm rot="16200000">
              <a:off x="-1251795" y="2461954"/>
              <a:ext cx="6007610" cy="2784486"/>
            </a:xfrm>
            <a:custGeom>
              <a:avLst/>
              <a:gdLst>
                <a:gd name="connsiteX0" fmla="*/ 326 w 3341490"/>
                <a:gd name="connsiteY0" fmla="*/ 47 h 1640991"/>
                <a:gd name="connsiteX1" fmla="*/ 3341816 w 3341490"/>
                <a:gd name="connsiteY1" fmla="*/ 47 h 1640991"/>
                <a:gd name="connsiteX2" fmla="*/ 3341816 w 3341490"/>
                <a:gd name="connsiteY2" fmla="*/ 1641038 h 1640991"/>
                <a:gd name="connsiteX3" fmla="*/ 326 w 3341490"/>
                <a:gd name="connsiteY3" fmla="*/ 1641038 h 164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1490" h="1640991">
                  <a:moveTo>
                    <a:pt x="326" y="47"/>
                  </a:moveTo>
                  <a:lnTo>
                    <a:pt x="3341816" y="47"/>
                  </a:lnTo>
                  <a:lnTo>
                    <a:pt x="3341816" y="1641038"/>
                  </a:lnTo>
                  <a:lnTo>
                    <a:pt x="326" y="1641038"/>
                  </a:lnTo>
                  <a:close/>
                </a:path>
              </a:pathLst>
            </a:cu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B0D61A-3882-969A-FA1A-F423F420A97F}"/>
                </a:ext>
              </a:extLst>
            </p:cNvPr>
            <p:cNvSpPr txBox="1"/>
            <p:nvPr/>
          </p:nvSpPr>
          <p:spPr>
            <a:xfrm>
              <a:off x="1949647" y="2603246"/>
              <a:ext cx="3443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ПРОЦЕССЫ, СЕРВИС И КАДРЫ</a:t>
              </a:r>
            </a:p>
          </p:txBody>
        </p:sp>
        <p:graphicFrame>
          <p:nvGraphicFramePr>
            <p:cNvPr id="12" name="Диаграмма 11">
              <a:extLst>
                <a:ext uri="{FF2B5EF4-FFF2-40B4-BE49-F238E27FC236}">
                  <a16:creationId xmlns:a16="http://schemas.microsoft.com/office/drawing/2014/main" id="{67D8E175-1764-6A7C-CBDD-4797404CCF0F}"/>
                </a:ext>
              </a:extLst>
            </p:cNvPr>
            <p:cNvGraphicFramePr/>
            <p:nvPr/>
          </p:nvGraphicFramePr>
          <p:xfrm>
            <a:off x="2021305" y="742802"/>
            <a:ext cx="10078545" cy="19311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Text 2">
              <a:extLst>
                <a:ext uri="{FF2B5EF4-FFF2-40B4-BE49-F238E27FC236}">
                  <a16:creationId xmlns:a16="http://schemas.microsoft.com/office/drawing/2014/main" id="{BB328E28-C4CF-8CD0-F162-60372B0863B3}"/>
                </a:ext>
              </a:extLst>
            </p:cNvPr>
            <p:cNvSpPr/>
            <p:nvPr/>
          </p:nvSpPr>
          <p:spPr>
            <a:xfrm>
              <a:off x="655434" y="150944"/>
              <a:ext cx="10866006" cy="5486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ru-RU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 МОНИТОРИНГА ЧАСТНЫХ ПМСП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3" name="Схема 12">
              <a:extLst>
                <a:ext uri="{FF2B5EF4-FFF2-40B4-BE49-F238E27FC236}">
                  <a16:creationId xmlns:a16="http://schemas.microsoft.com/office/drawing/2014/main" id="{CE380AD9-03FA-045F-2890-EC05BFF63DEC}"/>
                </a:ext>
              </a:extLst>
            </p:cNvPr>
            <p:cNvGraphicFramePr/>
            <p:nvPr/>
          </p:nvGraphicFramePr>
          <p:xfrm>
            <a:off x="0" y="850392"/>
            <a:ext cx="1867301" cy="60076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5C2458-6559-98E9-6C81-8C035A81055F}"/>
                </a:ext>
              </a:extLst>
            </p:cNvPr>
            <p:cNvSpPr txBox="1"/>
            <p:nvPr/>
          </p:nvSpPr>
          <p:spPr>
            <a:xfrm>
              <a:off x="3132427" y="832585"/>
              <a:ext cx="92077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НЕСООТВЕТСТВИЕ СТАНДАРТАМ ИНФРАСТРУКТУРЫ И КАБИНЕТОВ ИЗ </a:t>
              </a:r>
              <a:r>
                <a:rPr lang="ru-R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 МО</a:t>
              </a: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42B82A3-D701-F14D-D488-5AF083564756}"/>
                </a:ext>
              </a:extLst>
            </p:cNvPr>
            <p:cNvCxnSpPr>
              <a:cxnSpLocks/>
            </p:cNvCxnSpPr>
            <p:nvPr/>
          </p:nvCxnSpPr>
          <p:spPr>
            <a:xfrm>
              <a:off x="1907005" y="2609030"/>
              <a:ext cx="10284995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F84FADCC-4E3B-2284-70EF-19B6D7A8027B}"/>
                </a:ext>
              </a:extLst>
            </p:cNvPr>
            <p:cNvCxnSpPr/>
            <p:nvPr/>
          </p:nvCxnSpPr>
          <p:spPr>
            <a:xfrm>
              <a:off x="1887955" y="850392"/>
              <a:ext cx="0" cy="6007608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0D849EB5-09B7-A5F3-E86D-59D0494ADE57}"/>
                </a:ext>
              </a:extLst>
            </p:cNvPr>
            <p:cNvGrpSpPr/>
            <p:nvPr/>
          </p:nvGrpSpPr>
          <p:grpSpPr>
            <a:xfrm>
              <a:off x="2006796" y="2910049"/>
              <a:ext cx="3266888" cy="3905220"/>
              <a:chOff x="2006796" y="2909177"/>
              <a:chExt cx="3266888" cy="3651599"/>
            </a:xfrm>
          </p:grpSpPr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FF985F6C-042D-3833-17B0-B8D7BAA1954D}"/>
                  </a:ext>
                </a:extLst>
              </p:cNvPr>
              <p:cNvSpPr/>
              <p:nvPr/>
            </p:nvSpPr>
            <p:spPr>
              <a:xfrm>
                <a:off x="2006796" y="2909177"/>
                <a:ext cx="3260530" cy="58152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Мобильные бригады по 4 категории срочности: организован только в 7 ПМСП </a:t>
                </a:r>
              </a:p>
              <a:p>
                <a:pPr algn="ctr"/>
                <a:r>
                  <a:rPr lang="ru-RU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(остальные 27 - нет/несоответствие) </a:t>
                </a:r>
                <a:endParaRPr lang="ru-RU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86073E35-3CDF-5BA5-3BE3-5E044C6A4CF5}"/>
                  </a:ext>
                </a:extLst>
              </p:cNvPr>
              <p:cNvSpPr/>
              <p:nvPr/>
            </p:nvSpPr>
            <p:spPr>
              <a:xfrm>
                <a:off x="2011895" y="3548139"/>
                <a:ext cx="3261789" cy="44973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Дистанционные медуслуги (план 10%): </a:t>
                </a:r>
                <a:br>
                  <a:rPr lang="ru-RU"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 94,5% частных ПМСП ниже 10% </a:t>
                </a:r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09C00170-81C6-A560-6CEE-CF45859B0897}"/>
                  </a:ext>
                </a:extLst>
              </p:cNvPr>
              <p:cNvSpPr/>
              <p:nvPr/>
            </p:nvSpPr>
            <p:spPr>
              <a:xfrm>
                <a:off x="2009976" y="4056456"/>
                <a:ext cx="3260524" cy="44973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СПП/внутренний аудит на 1 этаже: 20 ПМСП;</a:t>
                </a:r>
                <a:br>
                  <a:rPr lang="ru-RU"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 14 - совмещено/на верхних этажах </a:t>
                </a:r>
                <a:endParaRPr lang="ru-RU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0978A73D-D5E3-E198-9523-FD246CEB5D09}"/>
                  </a:ext>
                </a:extLst>
              </p:cNvPr>
              <p:cNvSpPr/>
              <p:nvPr/>
            </p:nvSpPr>
            <p:spPr>
              <a:xfrm>
                <a:off x="2006797" y="4560033"/>
                <a:ext cx="3264299" cy="44973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Доступность информации и график врачей не соблюдается: </a:t>
                </a:r>
                <a:r>
                  <a:rPr lang="ru-RU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 организаций </a:t>
                </a:r>
                <a:endParaRPr lang="ru-RU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9E78B5CD-EA92-2187-015F-E38D403BF1AD}"/>
                  </a:ext>
                </a:extLst>
              </p:cNvPr>
              <p:cNvSpPr/>
              <p:nvPr/>
            </p:nvSpPr>
            <p:spPr>
              <a:xfrm>
                <a:off x="2006797" y="5063610"/>
                <a:ext cx="3263703" cy="44973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05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Дефицит кадров (особенно СМР):</a:t>
                </a:r>
              </a:p>
              <a:p>
                <a:pPr algn="ctr"/>
                <a:r>
                  <a:rPr lang="ru-RU" sz="105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 всех ПМСП</a:t>
                </a:r>
              </a:p>
            </p:txBody>
          </p:sp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142FC1C0-9A42-1598-6490-0FFF69822707}"/>
                  </a:ext>
                </a:extLst>
              </p:cNvPr>
              <p:cNvSpPr/>
              <p:nvPr/>
            </p:nvSpPr>
            <p:spPr>
              <a:xfrm>
                <a:off x="2006797" y="5567185"/>
                <a:ext cx="3260529" cy="36933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05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МДГ созданы в 25 ПМСП, но </a:t>
                </a:r>
                <a:r>
                  <a:rPr lang="ru-RU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 ряде МО отсутствуют приказы по МДГ </a:t>
                </a:r>
              </a:p>
            </p:txBody>
          </p:sp>
          <p:sp>
            <p:nvSpPr>
              <p:cNvPr id="26" name="Прямоугольник: скругленные углы 25">
                <a:extLst>
                  <a:ext uri="{FF2B5EF4-FFF2-40B4-BE49-F238E27FC236}">
                    <a16:creationId xmlns:a16="http://schemas.microsoft.com/office/drawing/2014/main" id="{20B2C532-C2EC-FE20-5071-BABB31C83937}"/>
                  </a:ext>
                </a:extLst>
              </p:cNvPr>
              <p:cNvSpPr/>
              <p:nvPr/>
            </p:nvSpPr>
            <p:spPr>
              <a:xfrm>
                <a:off x="2014489" y="5988740"/>
                <a:ext cx="3249750" cy="57203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Информирование населения </a:t>
                </a:r>
                <a:r>
                  <a:rPr lang="ru-RU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не проводится в отдельных МО (в т.ч. Smart </a:t>
                </a:r>
                <a:r>
                  <a:rPr lang="ru-RU" sz="10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ru-RU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0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university</a:t>
                </a:r>
                <a:r>
                  <a:rPr lang="ru-RU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Поликлиника №55)</a:t>
                </a:r>
                <a:endParaRPr lang="ru-KZ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ru-RU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F76782-E01D-C311-24A6-DEBFB9A409A3}"/>
                </a:ext>
              </a:extLst>
            </p:cNvPr>
            <p:cNvSpPr txBox="1"/>
            <p:nvPr/>
          </p:nvSpPr>
          <p:spPr>
            <a:xfrm>
              <a:off x="5338984" y="2615194"/>
              <a:ext cx="31465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ТОЧКИ РИСКА ПО ИСПОЛНИТЕЛЬСКОЙ ДИСЦИПЛИНЕ И  ОКАЗАНИЮ ГОСУСЛУГ</a:t>
              </a:r>
            </a:p>
          </p:txBody>
        </p:sp>
        <p:graphicFrame>
          <p:nvGraphicFramePr>
            <p:cNvPr id="34" name="Схема 33">
              <a:extLst>
                <a:ext uri="{FF2B5EF4-FFF2-40B4-BE49-F238E27FC236}">
                  <a16:creationId xmlns:a16="http://schemas.microsoft.com/office/drawing/2014/main" id="{7C4CE882-8B06-E032-4756-9F5A46315115}"/>
                </a:ext>
              </a:extLst>
            </p:cNvPr>
            <p:cNvGraphicFramePr/>
            <p:nvPr/>
          </p:nvGraphicFramePr>
          <p:xfrm>
            <a:off x="5450368" y="3206385"/>
            <a:ext cx="2998306" cy="36088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76AA6AAE-D589-3D78-2CFF-520149068217}"/>
                </a:ext>
              </a:extLst>
            </p:cNvPr>
            <p:cNvSpPr/>
            <p:nvPr/>
          </p:nvSpPr>
          <p:spPr>
            <a:xfrm>
              <a:off x="5495924" y="3225435"/>
              <a:ext cx="617057" cy="4810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k-KZ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8AB41194-4871-F421-C938-1C7971C1BCFA}"/>
                </a:ext>
              </a:extLst>
            </p:cNvPr>
            <p:cNvSpPr/>
            <p:nvPr/>
          </p:nvSpPr>
          <p:spPr>
            <a:xfrm>
              <a:off x="5495924" y="3854196"/>
              <a:ext cx="617057" cy="4810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50%</a:t>
              </a: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8B8560D4-13B7-2E77-E0B7-313E0A8962B9}"/>
                </a:ext>
              </a:extLst>
            </p:cNvPr>
            <p:cNvSpPr/>
            <p:nvPr/>
          </p:nvSpPr>
          <p:spPr>
            <a:xfrm>
              <a:off x="5495924" y="4448060"/>
              <a:ext cx="617057" cy="4810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50%</a:t>
              </a:r>
            </a:p>
          </p:txBody>
        </p:sp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2D59DA0-FD4C-10A0-FC5E-D02F1685E84B}"/>
                </a:ext>
              </a:extLst>
            </p:cNvPr>
            <p:cNvSpPr/>
            <p:nvPr/>
          </p:nvSpPr>
          <p:spPr>
            <a:xfrm>
              <a:off x="5495924" y="5070721"/>
              <a:ext cx="617057" cy="4810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52%</a:t>
              </a:r>
            </a:p>
          </p:txBody>
        </p:sp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BF3E659F-B9AF-C253-7A3C-DD4E814A94D0}"/>
                </a:ext>
              </a:extLst>
            </p:cNvPr>
            <p:cNvSpPr/>
            <p:nvPr/>
          </p:nvSpPr>
          <p:spPr>
            <a:xfrm>
              <a:off x="5503097" y="5693382"/>
              <a:ext cx="617057" cy="4810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59%</a:t>
              </a:r>
            </a:p>
          </p:txBody>
        </p:sp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E3BE343F-CF7F-3260-6811-2543A7F0DFD4}"/>
                </a:ext>
              </a:extLst>
            </p:cNvPr>
            <p:cNvSpPr/>
            <p:nvPr/>
          </p:nvSpPr>
          <p:spPr>
            <a:xfrm>
              <a:off x="5495924" y="6287246"/>
              <a:ext cx="617057" cy="4810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71%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BDCE957-28AC-106C-9AB1-8546CEE422F8}"/>
                </a:ext>
              </a:extLst>
            </p:cNvPr>
            <p:cNvSpPr txBox="1"/>
            <p:nvPr/>
          </p:nvSpPr>
          <p:spPr>
            <a:xfrm>
              <a:off x="8577692" y="2632922"/>
              <a:ext cx="35221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НЕОБРАБОТАННЫЕ ЗАЯВКИ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ГОСУСЛУГА «ПРИКРЕПЛЕНИЕ»:</a:t>
              </a:r>
            </a:p>
          </p:txBody>
        </p:sp>
        <p:sp>
          <p:nvSpPr>
            <p:cNvPr id="44" name="Стрелка: вниз 43">
              <a:extLst>
                <a:ext uri="{FF2B5EF4-FFF2-40B4-BE49-F238E27FC236}">
                  <a16:creationId xmlns:a16="http://schemas.microsoft.com/office/drawing/2014/main" id="{C41ADB46-BDA0-4010-FD83-774BB0A3B3C6}"/>
                </a:ext>
              </a:extLst>
            </p:cNvPr>
            <p:cNvSpPr/>
            <p:nvPr/>
          </p:nvSpPr>
          <p:spPr>
            <a:xfrm>
              <a:off x="10151049" y="3200157"/>
              <a:ext cx="521870" cy="3155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5779E32B-F695-D86B-5867-251CE60DDDD5}"/>
                </a:ext>
              </a:extLst>
            </p:cNvPr>
            <p:cNvSpPr/>
            <p:nvPr/>
          </p:nvSpPr>
          <p:spPr>
            <a:xfrm>
              <a:off x="8611336" y="3525200"/>
              <a:ext cx="3473731" cy="4497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05.01.-14.01.2026</a:t>
              </a:r>
            </a:p>
          </p:txBody>
        </p:sp>
        <p:sp>
          <p:nvSpPr>
            <p:cNvPr id="49" name="Стрелка: вниз 48">
              <a:extLst>
                <a:ext uri="{FF2B5EF4-FFF2-40B4-BE49-F238E27FC236}">
                  <a16:creationId xmlns:a16="http://schemas.microsoft.com/office/drawing/2014/main" id="{DB6A8DAF-58CB-1D35-5064-A8F00B780A08}"/>
                </a:ext>
              </a:extLst>
            </p:cNvPr>
            <p:cNvSpPr/>
            <p:nvPr/>
          </p:nvSpPr>
          <p:spPr>
            <a:xfrm>
              <a:off x="10151049" y="4021087"/>
              <a:ext cx="521870" cy="3155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E208902-49C8-4229-4059-7F224187E04A}"/>
                </a:ext>
              </a:extLst>
            </p:cNvPr>
            <p:cNvSpPr/>
            <p:nvPr/>
          </p:nvSpPr>
          <p:spPr>
            <a:xfrm>
              <a:off x="8631594" y="4346130"/>
              <a:ext cx="3453473" cy="4497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ВСЕГО –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604</a:t>
              </a:r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из них </a:t>
              </a:r>
              <a:b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ЧАСТНЫЕ –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278 </a:t>
              </a:r>
              <a:r>
                <a:rPr lang="kk-KZ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kk-KZ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kk-KZ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Стрелка: вниз 50">
              <a:extLst>
                <a:ext uri="{FF2B5EF4-FFF2-40B4-BE49-F238E27FC236}">
                  <a16:creationId xmlns:a16="http://schemas.microsoft.com/office/drawing/2014/main" id="{9CAA10F1-4C19-EFDC-DDCE-781E84D655CB}"/>
                </a:ext>
              </a:extLst>
            </p:cNvPr>
            <p:cNvSpPr/>
            <p:nvPr/>
          </p:nvSpPr>
          <p:spPr>
            <a:xfrm>
              <a:off x="10151049" y="4842017"/>
              <a:ext cx="521870" cy="3155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A2B65AD-9A28-8F15-35B3-587061FA5E03}"/>
                </a:ext>
              </a:extLst>
            </p:cNvPr>
            <p:cNvSpPr/>
            <p:nvPr/>
          </p:nvSpPr>
          <p:spPr>
            <a:xfrm>
              <a:off x="8626118" y="5167059"/>
              <a:ext cx="3458949" cy="152634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kk-KZ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НАИБОЛЬШЕЕ КОЛИЧЕСТВО В:</a:t>
              </a:r>
            </a:p>
            <a:p>
              <a:pPr algn="ctr"/>
              <a:endParaRPr lang="kk-KZ" sz="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 City </a:t>
              </a:r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Керуен-</a:t>
              </a:r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Medicus (</a:t>
              </a:r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Шарипова) –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АСМЕД (Мынбаева) –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medical channel - 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endPara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Shape 1">
              <a:extLst>
                <a:ext uri="{FF2B5EF4-FFF2-40B4-BE49-F238E27FC236}">
                  <a16:creationId xmlns:a16="http://schemas.microsoft.com/office/drawing/2014/main" id="{F4BC54B3-676F-4414-B2DE-D49A89F1E397}"/>
                </a:ext>
              </a:extLst>
            </p:cNvPr>
            <p:cNvSpPr/>
            <p:nvPr/>
          </p:nvSpPr>
          <p:spPr>
            <a:xfrm>
              <a:off x="0" y="804672"/>
              <a:ext cx="12191695" cy="45720"/>
            </a:xfrm>
            <a:prstGeom prst="rect">
              <a:avLst/>
            </a:prstGeom>
            <a:solidFill>
              <a:srgbClr val="1D4ED8"/>
            </a:solidFill>
            <a:ln w="12700">
              <a:solidFill>
                <a:srgbClr val="1D4ED8"/>
              </a:solidFill>
              <a:prstDash val="solid"/>
            </a:ln>
          </p:spPr>
        </p: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68BE21B7-AD98-45FF-BAA1-7A829EAFF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1526" y="101978"/>
              <a:ext cx="640080" cy="64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1AF52F6F-F1E7-4608-9566-6F8BB252B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4" y="75761"/>
              <a:ext cx="640080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575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0">
            <a:extLst>
              <a:ext uri="{FF2B5EF4-FFF2-40B4-BE49-F238E27FC236}">
                <a16:creationId xmlns:a16="http://schemas.microsoft.com/office/drawing/2014/main" id="{0C14E24F-CCCB-47FD-860D-AE6DE2B9A741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8DD5510-B9B5-4967-A3F7-10EF221D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55434" y="152748"/>
            <a:ext cx="1078579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ts val="24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Open Sans 2 Bold"/>
                <a:cs typeface="Arial" panose="020B0604020202020204" pitchFamily="34" charset="0"/>
                <a:sym typeface="Open Sans 2 Bold"/>
              </a:rPr>
              <a:t>РАНЖИРОВАНИЕ МЕДИЦИНСКИХ ОРГАНИЗАЦИИ </a:t>
            </a:r>
          </a:p>
          <a:p>
            <a:pPr marL="0" marR="0" lvl="0" indent="0" algn="l" defTabSz="914400" rtl="0" eaLnBrk="1" fontAlgn="auto" latinLnBrk="0" hangingPunct="1">
              <a:lnSpc>
                <a:spcPts val="24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Open Sans 2 Bold"/>
                <a:cs typeface="Arial" panose="020B0604020202020204" pitchFamily="34" charset="0"/>
                <a:sym typeface="Open Sans 2 Bold"/>
              </a:rPr>
              <a:t>ПО ДОСТИЖЕНИЮ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Open Sans 2 Bold"/>
                <a:cs typeface="Arial" panose="020B0604020202020204" pitchFamily="34" charset="0"/>
                <a:sym typeface="Open Sans 2 Bold"/>
              </a:rPr>
              <a:t>ПОКАЗАТЕЛЕЙ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Open Sans 2 Bold"/>
                <a:cs typeface="Arial" panose="020B0604020202020204" pitchFamily="34" charset="0"/>
                <a:sym typeface="Open Sans 2 Bold"/>
              </a:rPr>
              <a:t>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Open Sans 2 Bold"/>
                <a:cs typeface="Arial" panose="020B0604020202020204" pitchFamily="34" charset="0"/>
                <a:sym typeface="Open Sans 2 Bold"/>
              </a:rPr>
              <a:t>КНИ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Open Sans 2 Bold"/>
              <a:cs typeface="Arial" panose="020B0604020202020204" pitchFamily="34" charset="0"/>
              <a:sym typeface="Open Sans 2 Bold"/>
            </a:endParaRPr>
          </a:p>
        </p:txBody>
      </p:sp>
      <p:sp>
        <p:nvSpPr>
          <p:cNvPr id="21" name="Блок-схема: подготовка 20">
            <a:extLst>
              <a:ext uri="{FF2B5EF4-FFF2-40B4-BE49-F238E27FC236}">
                <a16:creationId xmlns:a16="http://schemas.microsoft.com/office/drawing/2014/main" id="{B36FCD0B-C3E9-4760-A635-648F1E6C42C4}"/>
              </a:ext>
            </a:extLst>
          </p:cNvPr>
          <p:cNvSpPr/>
          <p:nvPr/>
        </p:nvSpPr>
        <p:spPr>
          <a:xfrm>
            <a:off x="522" y="1048538"/>
            <a:ext cx="864751" cy="713846"/>
          </a:xfrm>
          <a:prstGeom prst="flowChartPreparati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K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трелка: пятиугольник 76">
            <a:extLst>
              <a:ext uri="{FF2B5EF4-FFF2-40B4-BE49-F238E27FC236}">
                <a16:creationId xmlns:a16="http://schemas.microsoft.com/office/drawing/2014/main" id="{1C910C77-4973-4535-B8FC-2431FF4E1575}"/>
              </a:ext>
            </a:extLst>
          </p:cNvPr>
          <p:cNvSpPr/>
          <p:nvPr/>
        </p:nvSpPr>
        <p:spPr>
          <a:xfrm flipH="1">
            <a:off x="864968" y="1048539"/>
            <a:ext cx="11326724" cy="713846"/>
          </a:xfrm>
          <a:prstGeom prst="homePlate">
            <a:avLst>
              <a:gd name="adj" fmla="val 2705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SadAli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Стрелка: пятиугольник 77">
            <a:extLst>
              <a:ext uri="{FF2B5EF4-FFF2-40B4-BE49-F238E27FC236}">
                <a16:creationId xmlns:a16="http://schemas.microsoft.com/office/drawing/2014/main" id="{55F8A487-E6C4-488A-8B19-2583AE249E72}"/>
              </a:ext>
            </a:extLst>
          </p:cNvPr>
          <p:cNvSpPr/>
          <p:nvPr/>
        </p:nvSpPr>
        <p:spPr>
          <a:xfrm flipH="1">
            <a:off x="865273" y="1849645"/>
            <a:ext cx="11326724" cy="713846"/>
          </a:xfrm>
          <a:prstGeom prst="homePlate">
            <a:avLst>
              <a:gd name="adj" fmla="val 2687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«Поликлиника «СУНКАР-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ТОО «Поликлиника №55», </a:t>
            </a:r>
          </a:p>
          <a:p>
            <a:pPr algn="ctr"/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«Республиканский семейно-врачебный центр» 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Стрелка: пятиугольник 78">
            <a:extLst>
              <a:ext uri="{FF2B5EF4-FFF2-40B4-BE49-F238E27FC236}">
                <a16:creationId xmlns:a16="http://schemas.microsoft.com/office/drawing/2014/main" id="{CC6A2674-D738-438D-9EF4-25F5DA8415D5}"/>
              </a:ext>
            </a:extLst>
          </p:cNvPr>
          <p:cNvSpPr/>
          <p:nvPr/>
        </p:nvSpPr>
        <p:spPr>
          <a:xfrm flipH="1">
            <a:off x="865718" y="2651419"/>
            <a:ext cx="11326724" cy="713846"/>
          </a:xfrm>
          <a:prstGeom prst="homePlate">
            <a:avLst>
              <a:gd name="adj" fmla="val 2731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Open medical channel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«АСМЕД Мынбаева»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KazMed Company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«ЛДЦ Азия Мед»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Dr.Orazymbetov plus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KZ" sz="16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Стрелка: пятиугольник 79">
            <a:extLst>
              <a:ext uri="{FF2B5EF4-FFF2-40B4-BE49-F238E27FC236}">
                <a16:creationId xmlns:a16="http://schemas.microsoft.com/office/drawing/2014/main" id="{3A27A59A-BCC6-4642-AA7B-B5D4B0422644}"/>
              </a:ext>
            </a:extLst>
          </p:cNvPr>
          <p:cNvSpPr/>
          <p:nvPr/>
        </p:nvSpPr>
        <p:spPr>
          <a:xfrm flipH="1">
            <a:off x="865273" y="3455443"/>
            <a:ext cx="11326724" cy="713846"/>
          </a:xfrm>
          <a:prstGeom prst="homePlate">
            <a:avLst>
              <a:gd name="adj" fmla="val 2731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Nurlab medical clinic №1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kk-KZ" sz="15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Alatau Assistance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kk-KZ" sz="15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LS-clinic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kk-KZ" sz="15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Maksat 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МеД»</a:t>
            </a:r>
            <a:r>
              <a:rPr lang="kk-KZ" sz="15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</a:t>
            </a:r>
            <a:r>
              <a:rPr lang="kk-KZ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Smart health university city«</a:t>
            </a:r>
            <a:r>
              <a:rPr lang="kk-KZ" sz="15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«Алгамед»</a:t>
            </a:r>
            <a:r>
              <a:rPr lang="kk-KZ" sz="15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«Каусар Плюс»</a:t>
            </a:r>
            <a:r>
              <a:rPr lang="kk-KZ" sz="15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«Биоритм», ТОО «</a:t>
            </a:r>
            <a:r>
              <a:rPr lang="en-US" sz="155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D0CT0R H@USE</a:t>
            </a:r>
            <a:endParaRPr lang="ru-KZ" sz="155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Стрелка: пятиугольник 80">
            <a:extLst>
              <a:ext uri="{FF2B5EF4-FFF2-40B4-BE49-F238E27FC236}">
                <a16:creationId xmlns:a16="http://schemas.microsoft.com/office/drawing/2014/main" id="{5BC92201-BEEB-4860-8A16-22069FA77C01}"/>
              </a:ext>
            </a:extLst>
          </p:cNvPr>
          <p:cNvSpPr/>
          <p:nvPr/>
        </p:nvSpPr>
        <p:spPr>
          <a:xfrm flipH="1">
            <a:off x="865273" y="4266545"/>
            <a:ext cx="11326724" cy="713846"/>
          </a:xfrm>
          <a:prstGeom prst="homePlate">
            <a:avLst>
              <a:gd name="adj" fmla="val 2598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ГБ «Алатау», ТОО 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CLINIC</a:t>
            </a:r>
            <a:r>
              <a:rPr kumimoji="0" lang="kk-KZ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 Lab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экспресс», ТОО 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Qamqor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linic Almaty</a:t>
            </a:r>
            <a:r>
              <a:rPr kumimoji="0" lang="kk-KZ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ТОО «Керуен-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dicus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Шарипова», ТОО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Unilab Medical</a:t>
            </a:r>
            <a:r>
              <a:rPr kumimoji="0" lang="kk-KZ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b="1" i="0" u="none" strike="noStrike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Стрелка: пятиугольник 81">
            <a:extLst>
              <a:ext uri="{FF2B5EF4-FFF2-40B4-BE49-F238E27FC236}">
                <a16:creationId xmlns:a16="http://schemas.microsoft.com/office/drawing/2014/main" id="{F7579AD1-6D85-4A1F-A291-BFD28AAEA297}"/>
              </a:ext>
            </a:extLst>
          </p:cNvPr>
          <p:cNvSpPr/>
          <p:nvPr/>
        </p:nvSpPr>
        <p:spPr>
          <a:xfrm flipH="1">
            <a:off x="864967" y="5078915"/>
            <a:ext cx="11326724" cy="713846"/>
          </a:xfrm>
          <a:prstGeom prst="homePlate">
            <a:avLst>
              <a:gd name="adj" fmla="val 2598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РДЦ»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Almaty Clinic</a:t>
            </a:r>
            <a:r>
              <a:rPr lang="kk-KZ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«Достар Мед»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«Клиника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AMD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«МЦ «Med City»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«МЦ «</a:t>
            </a:r>
            <a:r>
              <a:rPr lang="en-US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MedLine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Поликлиника Саялы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ЦСП г. Алматы»</a:t>
            </a:r>
            <a:endParaRPr lang="ru-KZ" sz="16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Стрелка: пятиугольник 82">
            <a:extLst>
              <a:ext uri="{FF2B5EF4-FFF2-40B4-BE49-F238E27FC236}">
                <a16:creationId xmlns:a16="http://schemas.microsoft.com/office/drawing/2014/main" id="{A093456B-30E2-4667-B5A8-F442430A4031}"/>
              </a:ext>
            </a:extLst>
          </p:cNvPr>
          <p:cNvSpPr/>
          <p:nvPr/>
        </p:nvSpPr>
        <p:spPr>
          <a:xfrm flipH="1">
            <a:off x="864280" y="5885892"/>
            <a:ext cx="11327718" cy="713846"/>
          </a:xfrm>
          <a:prstGeom prst="homePlate">
            <a:avLst>
              <a:gd name="adj" fmla="val 25649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ГП №7, ЦПМСП Алмалинского района, Национальный госпиталь МЦ УДП РК, </a:t>
            </a: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Медцентр – Рахат»</a:t>
            </a:r>
            <a:endParaRPr lang="ru-KZ" sz="16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Блок-схема: подготовка 87">
            <a:extLst>
              <a:ext uri="{FF2B5EF4-FFF2-40B4-BE49-F238E27FC236}">
                <a16:creationId xmlns:a16="http://schemas.microsoft.com/office/drawing/2014/main" id="{E4C4F5E8-3781-4475-9A8E-2BC695B03C30}"/>
              </a:ext>
            </a:extLst>
          </p:cNvPr>
          <p:cNvSpPr/>
          <p:nvPr/>
        </p:nvSpPr>
        <p:spPr>
          <a:xfrm>
            <a:off x="-470" y="1850921"/>
            <a:ext cx="864751" cy="713846"/>
          </a:xfrm>
          <a:prstGeom prst="flowChartPreparati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K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Блок-схема: подготовка 88">
            <a:extLst>
              <a:ext uri="{FF2B5EF4-FFF2-40B4-BE49-F238E27FC236}">
                <a16:creationId xmlns:a16="http://schemas.microsoft.com/office/drawing/2014/main" id="{266D88E0-6F68-4817-BA23-C07FE5E183B3}"/>
              </a:ext>
            </a:extLst>
          </p:cNvPr>
          <p:cNvSpPr/>
          <p:nvPr/>
        </p:nvSpPr>
        <p:spPr>
          <a:xfrm>
            <a:off x="522" y="2650483"/>
            <a:ext cx="864751" cy="713846"/>
          </a:xfrm>
          <a:prstGeom prst="flowChartPreparati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K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Блок-схема: подготовка 89">
            <a:extLst>
              <a:ext uri="{FF2B5EF4-FFF2-40B4-BE49-F238E27FC236}">
                <a16:creationId xmlns:a16="http://schemas.microsoft.com/office/drawing/2014/main" id="{988F2BDC-EB83-48DE-A89D-5988B43EBD4F}"/>
              </a:ext>
            </a:extLst>
          </p:cNvPr>
          <p:cNvSpPr/>
          <p:nvPr/>
        </p:nvSpPr>
        <p:spPr>
          <a:xfrm>
            <a:off x="521" y="3455949"/>
            <a:ext cx="864751" cy="713846"/>
          </a:xfrm>
          <a:prstGeom prst="flowChartPreparati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K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Блок-схема: подготовка 90">
            <a:extLst>
              <a:ext uri="{FF2B5EF4-FFF2-40B4-BE49-F238E27FC236}">
                <a16:creationId xmlns:a16="http://schemas.microsoft.com/office/drawing/2014/main" id="{4603B538-C4D7-4CB8-9AC7-871D41BDD738}"/>
              </a:ext>
            </a:extLst>
          </p:cNvPr>
          <p:cNvSpPr/>
          <p:nvPr/>
        </p:nvSpPr>
        <p:spPr>
          <a:xfrm>
            <a:off x="520" y="4265652"/>
            <a:ext cx="864751" cy="713846"/>
          </a:xfrm>
          <a:prstGeom prst="flowChartPreparati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K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Блок-схема: подготовка 91">
            <a:extLst>
              <a:ext uri="{FF2B5EF4-FFF2-40B4-BE49-F238E27FC236}">
                <a16:creationId xmlns:a16="http://schemas.microsoft.com/office/drawing/2014/main" id="{BCB55017-2741-450D-A794-523BFE2CF38B}"/>
              </a:ext>
            </a:extLst>
          </p:cNvPr>
          <p:cNvSpPr/>
          <p:nvPr/>
        </p:nvSpPr>
        <p:spPr>
          <a:xfrm>
            <a:off x="519" y="5079410"/>
            <a:ext cx="864751" cy="713846"/>
          </a:xfrm>
          <a:prstGeom prst="flowChartPreparati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K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Блок-схема: подготовка 93">
            <a:extLst>
              <a:ext uri="{FF2B5EF4-FFF2-40B4-BE49-F238E27FC236}">
                <a16:creationId xmlns:a16="http://schemas.microsoft.com/office/drawing/2014/main" id="{7F4AFCA2-94E8-46E8-B0D8-940CB71B7E8C}"/>
              </a:ext>
            </a:extLst>
          </p:cNvPr>
          <p:cNvSpPr/>
          <p:nvPr/>
        </p:nvSpPr>
        <p:spPr>
          <a:xfrm>
            <a:off x="-470" y="5885016"/>
            <a:ext cx="864751" cy="713846"/>
          </a:xfrm>
          <a:prstGeom prst="flowChartPreparati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K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96144AB1-FAFD-44CB-839B-40BB60179118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AE15DE95-BC3B-4469-B119-95194937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1985B5-0B5A-4D96-9386-C521993AF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6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4A8DDB-CDBB-4764-9567-9AF00267622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23" name="Shape 0">
            <a:extLst>
              <a:ext uri="{FF2B5EF4-FFF2-40B4-BE49-F238E27FC236}">
                <a16:creationId xmlns:a16="http://schemas.microsoft.com/office/drawing/2014/main" id="{52B0D4C3-4E7A-4536-A8BB-F30F44E02609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83F640C1-3D4C-4244-97CA-2A68C99D042D}"/>
              </a:ext>
            </a:extLst>
          </p:cNvPr>
          <p:cNvSpPr/>
          <p:nvPr/>
        </p:nvSpPr>
        <p:spPr>
          <a:xfrm>
            <a:off x="5105400" y="1140129"/>
            <a:ext cx="2096970" cy="206502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KZ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E4464053-8524-43B3-8937-DD346D5C3106}"/>
              </a:ext>
            </a:extLst>
          </p:cNvPr>
          <p:cNvSpPr/>
          <p:nvPr/>
        </p:nvSpPr>
        <p:spPr>
          <a:xfrm>
            <a:off x="6873640" y="1314165"/>
            <a:ext cx="342900" cy="3403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5434" y="150944"/>
            <a:ext cx="1094621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ПЛАНЫ НА 2026 ГОД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5013E-A612-4F70-A0E6-F953F6BA9CA0}"/>
              </a:ext>
            </a:extLst>
          </p:cNvPr>
          <p:cNvSpPr txBox="1"/>
          <p:nvPr/>
        </p:nvSpPr>
        <p:spPr>
          <a:xfrm>
            <a:off x="687518" y="1546789"/>
            <a:ext cx="3541581" cy="1569660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Направить руководителей и заместителей МО на повышение квалификации в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ННЦРЗ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С. Каирбековой (МЗ РК)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программе: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 руководителя»</a:t>
            </a:r>
            <a:endParaRPr lang="ru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57F2CB-C440-4AFE-8432-3D511D0963AC}"/>
              </a:ext>
            </a:extLst>
          </p:cNvPr>
          <p:cNvSpPr txBox="1"/>
          <p:nvPr/>
        </p:nvSpPr>
        <p:spPr>
          <a:xfrm>
            <a:off x="687518" y="3748024"/>
            <a:ext cx="10914132" cy="830997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зарубежных циклов для специалистов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мультидисциплинарным подходом,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целью повышения качества диагностики и лечения с последующим тиражированием опыта в медорганизациях.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реализацию данного проекта из местного бюджета предусмотрено 600 млн тенге, на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полугодие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496BE8C3-680C-4A8E-8315-5C9F198A408F}"/>
              </a:ext>
            </a:extLst>
          </p:cNvPr>
          <p:cNvSpPr/>
          <p:nvPr/>
        </p:nvSpPr>
        <p:spPr>
          <a:xfrm>
            <a:off x="5271970" y="1318189"/>
            <a:ext cx="1778000" cy="17161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KZ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B26DB4-247A-49FB-912B-C05356695E58}"/>
              </a:ext>
            </a:extLst>
          </p:cNvPr>
          <p:cNvSpPr txBox="1"/>
          <p:nvPr/>
        </p:nvSpPr>
        <p:spPr>
          <a:xfrm>
            <a:off x="8092841" y="1667148"/>
            <a:ext cx="3508809" cy="1323439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обучаются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319 резидентов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около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млрд тенге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Ежегодно из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выделяется более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грантов</a:t>
            </a:r>
            <a:endParaRPr lang="ru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362DE82D-44C1-4F2A-83AF-A37B4903A5C8}"/>
              </a:ext>
            </a:extLst>
          </p:cNvPr>
          <p:cNvSpPr/>
          <p:nvPr/>
        </p:nvSpPr>
        <p:spPr>
          <a:xfrm>
            <a:off x="5119570" y="1324248"/>
            <a:ext cx="342900" cy="3403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CDF8630E-EAC3-41F4-8395-4ED9D575039B}"/>
              </a:ext>
            </a:extLst>
          </p:cNvPr>
          <p:cNvSpPr/>
          <p:nvPr/>
        </p:nvSpPr>
        <p:spPr>
          <a:xfrm>
            <a:off x="5982435" y="3120345"/>
            <a:ext cx="342900" cy="3403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A7126546-6A63-45AD-A58D-68273829453F}"/>
              </a:ext>
            </a:extLst>
          </p:cNvPr>
          <p:cNvCxnSpPr>
            <a:cxnSpLocks/>
            <a:stCxn id="54" idx="6"/>
            <a:endCxn id="50" idx="1"/>
          </p:cNvCxnSpPr>
          <p:nvPr/>
        </p:nvCxnSpPr>
        <p:spPr>
          <a:xfrm>
            <a:off x="7216540" y="1484361"/>
            <a:ext cx="876301" cy="844507"/>
          </a:xfrm>
          <a:prstGeom prst="bent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: уступ 58">
            <a:extLst>
              <a:ext uri="{FF2B5EF4-FFF2-40B4-BE49-F238E27FC236}">
                <a16:creationId xmlns:a16="http://schemas.microsoft.com/office/drawing/2014/main" id="{F0C714C1-53E5-4B10-B1FE-7556D9EEFF0B}"/>
              </a:ext>
            </a:extLst>
          </p:cNvPr>
          <p:cNvCxnSpPr>
            <a:cxnSpLocks/>
            <a:stCxn id="20" idx="3"/>
            <a:endCxn id="53" idx="2"/>
          </p:cNvCxnSpPr>
          <p:nvPr/>
        </p:nvCxnSpPr>
        <p:spPr>
          <a:xfrm flipV="1">
            <a:off x="4229099" y="1494444"/>
            <a:ext cx="890471" cy="837175"/>
          </a:xfrm>
          <a:prstGeom prst="bent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F987CFAE-F868-4A84-A200-506C2206325E}"/>
              </a:ext>
            </a:extLst>
          </p:cNvPr>
          <p:cNvCxnSpPr>
            <a:stCxn id="55" idx="4"/>
          </p:cNvCxnSpPr>
          <p:nvPr/>
        </p:nvCxnSpPr>
        <p:spPr>
          <a:xfrm>
            <a:off x="6153885" y="3460736"/>
            <a:ext cx="7085" cy="2872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Shape 1">
            <a:extLst>
              <a:ext uri="{FF2B5EF4-FFF2-40B4-BE49-F238E27FC236}">
                <a16:creationId xmlns:a16="http://schemas.microsoft.com/office/drawing/2014/main" id="{EE18D29B-B1B0-46B8-86E4-FF76E3AA898D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3BF39B3-AA0C-48C4-870F-CB25D676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CD9A42-66C0-4668-B6F0-EFFB09590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sp>
        <p:nvSpPr>
          <p:cNvPr id="27" name="Стрелка: пятиугольник 26">
            <a:extLst>
              <a:ext uri="{FF2B5EF4-FFF2-40B4-BE49-F238E27FC236}">
                <a16:creationId xmlns:a16="http://schemas.microsoft.com/office/drawing/2014/main" id="{0D1632A5-4455-492A-B8A4-A169D3E25CE2}"/>
              </a:ext>
            </a:extLst>
          </p:cNvPr>
          <p:cNvSpPr/>
          <p:nvPr/>
        </p:nvSpPr>
        <p:spPr>
          <a:xfrm flipH="1">
            <a:off x="2053881" y="5063528"/>
            <a:ext cx="10137813" cy="1416889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профилям: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сурдологический, отоларингологический, пульмонологический, офтальмологический, гастроэнтерологический, гепатологический, нефрологический, ревматологический, кардиологический, эндокринологический, урологический, гематологический, онкологический, фтизиатрический, цитологический, инфекционный, аутоиммунный и орфанные заболевания нервной системы</a:t>
            </a:r>
            <a:endParaRPr lang="ru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трелка: пятиугольник 27">
            <a:extLst>
              <a:ext uri="{FF2B5EF4-FFF2-40B4-BE49-F238E27FC236}">
                <a16:creationId xmlns:a16="http://schemas.microsoft.com/office/drawing/2014/main" id="{D8730A7E-BEB5-4BB9-88E7-21B6544C86F9}"/>
              </a:ext>
            </a:extLst>
          </p:cNvPr>
          <p:cNvSpPr/>
          <p:nvPr/>
        </p:nvSpPr>
        <p:spPr>
          <a:xfrm>
            <a:off x="0" y="5063528"/>
            <a:ext cx="2053882" cy="1416889"/>
          </a:xfrm>
          <a:prstGeom prst="homePlat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Центров компетенции   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3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718D5A-8B0B-4775-8CA6-0FEA59E451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17" name="Shape 0">
            <a:extLst>
              <a:ext uri="{FF2B5EF4-FFF2-40B4-BE49-F238E27FC236}">
                <a16:creationId xmlns:a16="http://schemas.microsoft.com/office/drawing/2014/main" id="{B93891A2-A444-4983-8B18-D3255E39CE45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55434" y="150944"/>
            <a:ext cx="1094621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ПЛАНЫ НА 2026 ГОД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трелка: пятиугольник 44">
            <a:extLst>
              <a:ext uri="{FF2B5EF4-FFF2-40B4-BE49-F238E27FC236}">
                <a16:creationId xmlns:a16="http://schemas.microsoft.com/office/drawing/2014/main" id="{A0656F26-F703-40B6-B9BB-EF9125167416}"/>
              </a:ext>
            </a:extLst>
          </p:cNvPr>
          <p:cNvSpPr/>
          <p:nvPr/>
        </p:nvSpPr>
        <p:spPr>
          <a:xfrm>
            <a:off x="-3412" y="4048684"/>
            <a:ext cx="8220311" cy="1147729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подготовка ряда медицинских организаций к прохождению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международной аккредитации JCI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(включая внедрение стандартов безопасности пациентов, совершенствование клинических и управленческих процессов и обучение персонала)</a:t>
            </a:r>
            <a:endParaRPr lang="ru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id="{703298BA-B28C-4D7A-AAE3-537C672C806F}"/>
              </a:ext>
            </a:extLst>
          </p:cNvPr>
          <p:cNvSpPr/>
          <p:nvPr/>
        </p:nvSpPr>
        <p:spPr>
          <a:xfrm flipH="1">
            <a:off x="8216899" y="4194103"/>
            <a:ext cx="3974794" cy="856889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algn="ctr"/>
            <a:r>
              <a:rPr lang="ru-RU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повышения доверия к качеству услуг и системного развития медицинского туризма</a:t>
            </a:r>
            <a:endParaRPr lang="ru-KZ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CB82D0C0-FAD4-46D2-82D1-421508AD2CE4}"/>
              </a:ext>
            </a:extLst>
          </p:cNvPr>
          <p:cNvSpPr/>
          <p:nvPr/>
        </p:nvSpPr>
        <p:spPr>
          <a:xfrm flipH="1">
            <a:off x="2250298" y="2399361"/>
            <a:ext cx="9941395" cy="1402972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Травматологический центр I и II уровня 24/7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оказания экстренной помощи при тяжелой и сочетанной травме по маршруту.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данный момент закончены СМР вертолётной площадки на территории ГКБ 4, и готово к эксплуатации.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Целевые KPI: «дверь–КТ» ≤ 15 минут и «дверь–операционная» ≤ 60 минут, снижение летальности и осложнений при политравме</a:t>
            </a:r>
            <a:endParaRPr lang="ru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C05C4627-EFFA-4313-B8A7-E1473EDF7035}"/>
              </a:ext>
            </a:extLst>
          </p:cNvPr>
          <p:cNvSpPr/>
          <p:nvPr/>
        </p:nvSpPr>
        <p:spPr>
          <a:xfrm>
            <a:off x="0" y="2521406"/>
            <a:ext cx="2250298" cy="113789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регионального травматологи-</a:t>
            </a:r>
            <a:r>
              <a:rPr lang="ru-RU" sz="1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ческого</a:t>
            </a:r>
            <a:r>
              <a:rPr lang="ru-RU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</a:t>
            </a:r>
            <a:endParaRPr lang="ru-KZ" sz="1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C598A61B-53F7-43AA-B54A-CAB1C849016B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4D866E3-2FCF-4478-ABF2-ECFD0C22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E30720-47E0-4510-BE1E-7AC21C4AA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sp>
        <p:nvSpPr>
          <p:cNvPr id="21" name="Стрелка: пятиугольник 20">
            <a:extLst>
              <a:ext uri="{FF2B5EF4-FFF2-40B4-BE49-F238E27FC236}">
                <a16:creationId xmlns:a16="http://schemas.microsoft.com/office/drawing/2014/main" id="{84233039-665F-4C9C-AE3E-2C60DA9EB279}"/>
              </a:ext>
            </a:extLst>
          </p:cNvPr>
          <p:cNvSpPr/>
          <p:nvPr/>
        </p:nvSpPr>
        <p:spPr>
          <a:xfrm flipH="1">
            <a:off x="2717800" y="5439903"/>
            <a:ext cx="9474200" cy="1147729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2425"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Централизация лабораторной службы города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реализуется по модели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«городской лабораторный хаб + пункты забора во всех МО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сохранение экспресс-тестов в стационарах»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обеспечивает единые СОП, прозрачный контроль качества, цифровую прослеживаемость через ЛИС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соответствие ISO 15189 и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санэпид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-требованиям</a:t>
            </a:r>
            <a:endParaRPr lang="ru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: пятиугольник 21">
            <a:extLst>
              <a:ext uri="{FF2B5EF4-FFF2-40B4-BE49-F238E27FC236}">
                <a16:creationId xmlns:a16="http://schemas.microsoft.com/office/drawing/2014/main" id="{891C4CC2-BD61-4216-BE07-C3F836964BB2}"/>
              </a:ext>
            </a:extLst>
          </p:cNvPr>
          <p:cNvSpPr/>
          <p:nvPr/>
        </p:nvSpPr>
        <p:spPr>
          <a:xfrm>
            <a:off x="0" y="5591356"/>
            <a:ext cx="2717800" cy="84675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 городской лабораторный хаб</a:t>
            </a:r>
            <a:endParaRPr lang="ru-KZ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A75C3AC1-EC7C-46BF-BF4E-6F7A1C449B6A}"/>
              </a:ext>
            </a:extLst>
          </p:cNvPr>
          <p:cNvSpPr/>
          <p:nvPr/>
        </p:nvSpPr>
        <p:spPr>
          <a:xfrm>
            <a:off x="-18415" y="1107588"/>
            <a:ext cx="9755973" cy="1056492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2425"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алгоритм межведомственного взаимодействия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усиления контроля и повышения эффективности деятельности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частных медицинских организаций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(совместно с филиалом по городу Алматы ФСМС, ДСЭК и Департаментом КМФК МЗ РК по г. Алматы)</a:t>
            </a:r>
            <a:endParaRPr lang="ru-KZ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елка: пятиугольник 23">
            <a:extLst>
              <a:ext uri="{FF2B5EF4-FFF2-40B4-BE49-F238E27FC236}">
                <a16:creationId xmlns:a16="http://schemas.microsoft.com/office/drawing/2014/main" id="{9664C6B3-C601-450B-8BA4-42E9110904A0}"/>
              </a:ext>
            </a:extLst>
          </p:cNvPr>
          <p:cNvSpPr/>
          <p:nvPr/>
        </p:nvSpPr>
        <p:spPr>
          <a:xfrm flipH="1">
            <a:off x="9737556" y="1194419"/>
            <a:ext cx="2454137" cy="885903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алгоритма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73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4A8DDB-CDBB-4764-9567-9AF00267622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23" name="Shape 0">
            <a:extLst>
              <a:ext uri="{FF2B5EF4-FFF2-40B4-BE49-F238E27FC236}">
                <a16:creationId xmlns:a16="http://schemas.microsoft.com/office/drawing/2014/main" id="{52B0D4C3-4E7A-4536-A8BB-F30F44E02609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83F640C1-3D4C-4244-97CA-2A68C99D042D}"/>
              </a:ext>
            </a:extLst>
          </p:cNvPr>
          <p:cNvSpPr/>
          <p:nvPr/>
        </p:nvSpPr>
        <p:spPr>
          <a:xfrm>
            <a:off x="4200963" y="1256185"/>
            <a:ext cx="2973271" cy="17900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KZ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E4464053-8524-43B3-8937-DD346D5C3106}"/>
              </a:ext>
            </a:extLst>
          </p:cNvPr>
          <p:cNvSpPr/>
          <p:nvPr/>
        </p:nvSpPr>
        <p:spPr>
          <a:xfrm>
            <a:off x="6757925" y="1414761"/>
            <a:ext cx="342900" cy="3403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5434" y="150944"/>
            <a:ext cx="1094621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ПЛАНЫ НА 2026 ГОД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5013E-A612-4F70-A0E6-F953F6BA9CA0}"/>
              </a:ext>
            </a:extLst>
          </p:cNvPr>
          <p:cNvSpPr txBox="1"/>
          <p:nvPr/>
        </p:nvSpPr>
        <p:spPr>
          <a:xfrm>
            <a:off x="600125" y="1328030"/>
            <a:ext cx="3020213" cy="2062103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в Казахстане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централизованной цифровой интеллектуальной автоматизированной лабораторной службы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применением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57F2CB-C440-4AFE-8432-3D511D0963AC}"/>
              </a:ext>
            </a:extLst>
          </p:cNvPr>
          <p:cNvSpPr txBox="1"/>
          <p:nvPr/>
        </p:nvSpPr>
        <p:spPr>
          <a:xfrm>
            <a:off x="600125" y="4073251"/>
            <a:ext cx="4076922" cy="230832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внедрение PACS (Picture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Archiving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Communication System)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централизованная система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хранения, просмотра и обмена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медицинскими изображениями. </a:t>
            </a:r>
          </a:p>
          <a:p>
            <a:pPr marL="0" lvl="1"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целью внедрения данной системы является раннее выявление как онкологических так и других заболевании 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496BE8C3-680C-4A8E-8315-5C9F198A408F}"/>
              </a:ext>
            </a:extLst>
          </p:cNvPr>
          <p:cNvSpPr/>
          <p:nvPr/>
        </p:nvSpPr>
        <p:spPr>
          <a:xfrm>
            <a:off x="4439430" y="1462214"/>
            <a:ext cx="2521007" cy="142639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B26DB4-247A-49FB-912B-C05356695E58}"/>
              </a:ext>
            </a:extLst>
          </p:cNvPr>
          <p:cNvSpPr txBox="1"/>
          <p:nvPr/>
        </p:nvSpPr>
        <p:spPr>
          <a:xfrm>
            <a:off x="7754859" y="1259473"/>
            <a:ext cx="3846791" cy="2062103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управления заболеванием 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(ПУЗ)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в Казахстане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платформа для управления хроническим заболеванием.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городу Алматы с начала января включены 4 поликлиники  </a:t>
            </a:r>
            <a:endParaRPr lang="ru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362DE82D-44C1-4F2A-83AF-A37B4903A5C8}"/>
              </a:ext>
            </a:extLst>
          </p:cNvPr>
          <p:cNvSpPr/>
          <p:nvPr/>
        </p:nvSpPr>
        <p:spPr>
          <a:xfrm>
            <a:off x="4306169" y="1414762"/>
            <a:ext cx="342900" cy="3403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CDF8630E-EAC3-41F4-8395-4ED9D575039B}"/>
              </a:ext>
            </a:extLst>
          </p:cNvPr>
          <p:cNvSpPr/>
          <p:nvPr/>
        </p:nvSpPr>
        <p:spPr>
          <a:xfrm>
            <a:off x="4677047" y="2784717"/>
            <a:ext cx="342900" cy="3403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A7126546-6A63-45AD-A58D-68273829453F}"/>
              </a:ext>
            </a:extLst>
          </p:cNvPr>
          <p:cNvCxnSpPr>
            <a:cxnSpLocks/>
            <a:stCxn id="54" idx="6"/>
            <a:endCxn id="50" idx="1"/>
          </p:cNvCxnSpPr>
          <p:nvPr/>
        </p:nvCxnSpPr>
        <p:spPr>
          <a:xfrm>
            <a:off x="7100825" y="1584957"/>
            <a:ext cx="654034" cy="705568"/>
          </a:xfrm>
          <a:prstGeom prst="bent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: уступ 58">
            <a:extLst>
              <a:ext uri="{FF2B5EF4-FFF2-40B4-BE49-F238E27FC236}">
                <a16:creationId xmlns:a16="http://schemas.microsoft.com/office/drawing/2014/main" id="{F0C714C1-53E5-4B10-B1FE-7556D9EEFF0B}"/>
              </a:ext>
            </a:extLst>
          </p:cNvPr>
          <p:cNvCxnSpPr>
            <a:cxnSpLocks/>
            <a:stCxn id="20" idx="3"/>
            <a:endCxn id="53" idx="2"/>
          </p:cNvCxnSpPr>
          <p:nvPr/>
        </p:nvCxnSpPr>
        <p:spPr>
          <a:xfrm flipV="1">
            <a:off x="3620338" y="1584958"/>
            <a:ext cx="685831" cy="862956"/>
          </a:xfrm>
          <a:prstGeom prst="bent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Shape 1">
            <a:extLst>
              <a:ext uri="{FF2B5EF4-FFF2-40B4-BE49-F238E27FC236}">
                <a16:creationId xmlns:a16="http://schemas.microsoft.com/office/drawing/2014/main" id="{EE18D29B-B1B0-46B8-86E4-FF76E3AA898D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3BF39B3-AA0C-48C4-870F-CB25D676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CD9A42-66C0-4668-B6F0-EFFB09590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22BC7D97-1424-4DC3-94A6-44E85D8805A2}"/>
              </a:ext>
            </a:extLst>
          </p:cNvPr>
          <p:cNvCxnSpPr>
            <a:cxnSpLocks/>
            <a:stCxn id="55" idx="4"/>
            <a:endCxn id="37" idx="0"/>
          </p:cNvCxnSpPr>
          <p:nvPr/>
        </p:nvCxnSpPr>
        <p:spPr>
          <a:xfrm rot="5400000">
            <a:off x="3269471" y="2494224"/>
            <a:ext cx="948143" cy="2209911"/>
          </a:xfrm>
          <a:prstGeom prst="bentConnector3">
            <a:avLst>
              <a:gd name="adj1" fmla="val 6780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1C5964B-6025-44C4-81CA-42A0F71E82A4}"/>
              </a:ext>
            </a:extLst>
          </p:cNvPr>
          <p:cNvSpPr txBox="1"/>
          <p:nvPr/>
        </p:nvSpPr>
        <p:spPr>
          <a:xfrm>
            <a:off x="5088859" y="4073251"/>
            <a:ext cx="6472668" cy="230832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algn="ctr"/>
            <a:r>
              <a:rPr lang="ru-RU" sz="1600" b="1" spc="-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городском онкологическом центре</a:t>
            </a:r>
            <a:r>
              <a:rPr lang="ru-RU" sz="1600" b="1" spc="-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в стране операционный робот </a:t>
            </a:r>
          </a:p>
          <a:p>
            <a:pPr marL="176213"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типу Да Винчи с применением ИИ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трехмерной визуализации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анатомические структуры визуализируются более детально. Хирургические инструменты двигаются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плоскостях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 обеспечивают большую свободу вращения. Эта особенность обеспечивает преимущества как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лапароскопией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так и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открытой хирургией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66A0DAE5-E831-4884-8AC1-3241B6BDE75F}"/>
              </a:ext>
            </a:extLst>
          </p:cNvPr>
          <p:cNvSpPr/>
          <p:nvPr/>
        </p:nvSpPr>
        <p:spPr>
          <a:xfrm>
            <a:off x="6350332" y="2784716"/>
            <a:ext cx="342900" cy="3403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K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1429510B-A079-4CFE-9A01-B48B926E9A37}"/>
              </a:ext>
            </a:extLst>
          </p:cNvPr>
          <p:cNvCxnSpPr>
            <a:cxnSpLocks/>
            <a:stCxn id="39" idx="4"/>
            <a:endCxn id="38" idx="0"/>
          </p:cNvCxnSpPr>
          <p:nvPr/>
        </p:nvCxnSpPr>
        <p:spPr>
          <a:xfrm rot="16200000" flipH="1">
            <a:off x="6949415" y="2697473"/>
            <a:ext cx="948144" cy="1803411"/>
          </a:xfrm>
          <a:prstGeom prst="bentConnector3">
            <a:avLst>
              <a:gd name="adj1" fmla="val 6928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654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0C5D43C-CE94-4207-B898-16747336FAB6}"/>
              </a:ext>
            </a:extLst>
          </p:cNvPr>
          <p:cNvSpPr/>
          <p:nvPr/>
        </p:nvSpPr>
        <p:spPr>
          <a:xfrm>
            <a:off x="203199" y="5419646"/>
            <a:ext cx="11769725" cy="119942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1E5F129-E3F1-4908-8430-12AA4AA50DE3}"/>
              </a:ext>
            </a:extLst>
          </p:cNvPr>
          <p:cNvSpPr/>
          <p:nvPr/>
        </p:nvSpPr>
        <p:spPr>
          <a:xfrm>
            <a:off x="271463" y="5430805"/>
            <a:ext cx="11618118" cy="1115251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4A8DDB-CDBB-4764-9567-9AF00267622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DEE4B5-6BEB-4CCD-804B-E104F006C1A2}"/>
              </a:ext>
            </a:extLst>
          </p:cNvPr>
          <p:cNvSpPr/>
          <p:nvPr/>
        </p:nvSpPr>
        <p:spPr>
          <a:xfrm>
            <a:off x="203199" y="1117319"/>
            <a:ext cx="11769725" cy="187737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3" name="Shape 0">
            <a:extLst>
              <a:ext uri="{FF2B5EF4-FFF2-40B4-BE49-F238E27FC236}">
                <a16:creationId xmlns:a16="http://schemas.microsoft.com/office/drawing/2014/main" id="{52B0D4C3-4E7A-4536-A8BB-F30F44E02609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  <p:txBody>
          <a:bodyPr/>
          <a:lstStyle/>
          <a:p>
            <a:endParaRPr lang="ru-KZ" dirty="0"/>
          </a:p>
        </p:txBody>
      </p:sp>
      <p:sp>
        <p:nvSpPr>
          <p:cNvPr id="4" name="Text 2"/>
          <p:cNvSpPr/>
          <p:nvPr/>
        </p:nvSpPr>
        <p:spPr>
          <a:xfrm>
            <a:off x="655434" y="150944"/>
            <a:ext cx="1094621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1">
            <a:extLst>
              <a:ext uri="{FF2B5EF4-FFF2-40B4-BE49-F238E27FC236}">
                <a16:creationId xmlns:a16="http://schemas.microsoft.com/office/drawing/2014/main" id="{EE18D29B-B1B0-46B8-86E4-FF76E3AA898D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3BF39B3-AA0C-48C4-870F-CB25D676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CD9A42-66C0-4668-B6F0-EFFB09590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pic>
        <p:nvPicPr>
          <p:cNvPr id="27" name="Image 0" descr="preencoded.png">
            <a:extLst>
              <a:ext uri="{FF2B5EF4-FFF2-40B4-BE49-F238E27FC236}">
                <a16:creationId xmlns:a16="http://schemas.microsoft.com/office/drawing/2014/main" id="{B916D492-0F18-4314-9627-49F89E32C4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105" y="1427195"/>
            <a:ext cx="506611" cy="48486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8" name="Text 1">
            <a:extLst>
              <a:ext uri="{FF2B5EF4-FFF2-40B4-BE49-F238E27FC236}">
                <a16:creationId xmlns:a16="http://schemas.microsoft.com/office/drawing/2014/main" id="{158BFE8F-88AA-49A8-8B4F-42DE3260B740}"/>
              </a:ext>
            </a:extLst>
          </p:cNvPr>
          <p:cNvSpPr/>
          <p:nvPr/>
        </p:nvSpPr>
        <p:spPr>
          <a:xfrm>
            <a:off x="959740" y="1605710"/>
            <a:ext cx="1589961" cy="143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Круглосуточный прием и обработка обращений по номеру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1312</a:t>
            </a:r>
            <a:endParaRPr 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 1" descr="preencoded.png">
            <a:extLst>
              <a:ext uri="{FF2B5EF4-FFF2-40B4-BE49-F238E27FC236}">
                <a16:creationId xmlns:a16="http://schemas.microsoft.com/office/drawing/2014/main" id="{AFEFC780-71D2-4384-BAF5-3AB1966E3D5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104" y="1934078"/>
            <a:ext cx="506611" cy="48486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1" name="Text 3">
            <a:extLst>
              <a:ext uri="{FF2B5EF4-FFF2-40B4-BE49-F238E27FC236}">
                <a16:creationId xmlns:a16="http://schemas.microsoft.com/office/drawing/2014/main" id="{40F01341-A365-4AF0-9374-1A367DE0E210}"/>
              </a:ext>
            </a:extLst>
          </p:cNvPr>
          <p:cNvSpPr/>
          <p:nvPr/>
        </p:nvSpPr>
        <p:spPr>
          <a:xfrm>
            <a:off x="959739" y="2111615"/>
            <a:ext cx="3369469" cy="143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Оперативная передача в медицинскую организацию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 2" descr="preencoded.png">
            <a:extLst>
              <a:ext uri="{FF2B5EF4-FFF2-40B4-BE49-F238E27FC236}">
                <a16:creationId xmlns:a16="http://schemas.microsoft.com/office/drawing/2014/main" id="{BBAAC79E-0B8D-4F9C-AD42-82D35E16A9D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820" y="2431447"/>
            <a:ext cx="506611" cy="48486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4" name="Text 5">
            <a:extLst>
              <a:ext uri="{FF2B5EF4-FFF2-40B4-BE49-F238E27FC236}">
                <a16:creationId xmlns:a16="http://schemas.microsoft.com/office/drawing/2014/main" id="{D0CB0285-D54B-4174-93C4-B9964F66B342}"/>
              </a:ext>
            </a:extLst>
          </p:cNvPr>
          <p:cNvSpPr/>
          <p:nvPr/>
        </p:nvSpPr>
        <p:spPr>
          <a:xfrm>
            <a:off x="959739" y="2613954"/>
            <a:ext cx="1712595" cy="143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Контроль исполнения, обратная связь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 3" descr="preencoded.png">
            <a:extLst>
              <a:ext uri="{FF2B5EF4-FFF2-40B4-BE49-F238E27FC236}">
                <a16:creationId xmlns:a16="http://schemas.microsoft.com/office/drawing/2014/main" id="{8412D321-A094-4B7A-901A-954D031134A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61181" y="1427195"/>
            <a:ext cx="506611" cy="48486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6" name="Text 7">
            <a:extLst>
              <a:ext uri="{FF2B5EF4-FFF2-40B4-BE49-F238E27FC236}">
                <a16:creationId xmlns:a16="http://schemas.microsoft.com/office/drawing/2014/main" id="{F7353796-1F17-4D03-ABA0-784D631E83F6}"/>
              </a:ext>
            </a:extLst>
          </p:cNvPr>
          <p:cNvSpPr/>
          <p:nvPr/>
        </p:nvSpPr>
        <p:spPr>
          <a:xfrm>
            <a:off x="8536384" y="1610142"/>
            <a:ext cx="1661160" cy="143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Аналитическая обработка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 4" descr="preencoded.png">
            <a:extLst>
              <a:ext uri="{FF2B5EF4-FFF2-40B4-BE49-F238E27FC236}">
                <a16:creationId xmlns:a16="http://schemas.microsoft.com/office/drawing/2014/main" id="{2BFBFCD2-E7AD-41B0-B4F6-A112A039B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61181" y="1926148"/>
            <a:ext cx="506611" cy="48486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1" name="Text 9">
            <a:extLst>
              <a:ext uri="{FF2B5EF4-FFF2-40B4-BE49-F238E27FC236}">
                <a16:creationId xmlns:a16="http://schemas.microsoft.com/office/drawing/2014/main" id="{3A85D970-6AE1-47CE-89A1-6F64FD18ABCA}"/>
              </a:ext>
            </a:extLst>
          </p:cNvPr>
          <p:cNvSpPr/>
          <p:nvPr/>
        </p:nvSpPr>
        <p:spPr>
          <a:xfrm>
            <a:off x="8536384" y="2136514"/>
            <a:ext cx="1943100" cy="143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Управленческие решения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 5" descr="preencoded.png">
            <a:extLst>
              <a:ext uri="{FF2B5EF4-FFF2-40B4-BE49-F238E27FC236}">
                <a16:creationId xmlns:a16="http://schemas.microsoft.com/office/drawing/2014/main" id="{BD1493BF-56C8-45E4-BC69-BF5ED05FC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61181" y="2417164"/>
            <a:ext cx="506611" cy="48486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3" name="Text 11">
            <a:extLst>
              <a:ext uri="{FF2B5EF4-FFF2-40B4-BE49-F238E27FC236}">
                <a16:creationId xmlns:a16="http://schemas.microsoft.com/office/drawing/2014/main" id="{8FBC1777-714E-409C-886C-7F94691C732F}"/>
              </a:ext>
            </a:extLst>
          </p:cNvPr>
          <p:cNvSpPr/>
          <p:nvPr/>
        </p:nvSpPr>
        <p:spPr>
          <a:xfrm>
            <a:off x="8536384" y="2620264"/>
            <a:ext cx="2106335" cy="143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Дистанционный мониторинг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Шестиугольник 1">
            <a:extLst>
              <a:ext uri="{FF2B5EF4-FFF2-40B4-BE49-F238E27FC236}">
                <a16:creationId xmlns:a16="http://schemas.microsoft.com/office/drawing/2014/main" id="{A3941ABE-4BB3-4C68-8E96-69C445064500}"/>
              </a:ext>
            </a:extLst>
          </p:cNvPr>
          <p:cNvSpPr/>
          <p:nvPr/>
        </p:nvSpPr>
        <p:spPr>
          <a:xfrm>
            <a:off x="578823" y="929252"/>
            <a:ext cx="11009982" cy="376134"/>
          </a:xfrm>
          <a:prstGeom prst="hexagon">
            <a:avLst>
              <a:gd name="adj" fmla="val 106035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ТЕХНОЛОГИЧЕСКАЯ СРЕДА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FF8ED14-232B-4069-9055-0A2D637D1A30}"/>
              </a:ext>
            </a:extLst>
          </p:cNvPr>
          <p:cNvSpPr/>
          <p:nvPr/>
        </p:nvSpPr>
        <p:spPr>
          <a:xfrm>
            <a:off x="211137" y="3260544"/>
            <a:ext cx="11769725" cy="187737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Шестиугольник 63">
            <a:extLst>
              <a:ext uri="{FF2B5EF4-FFF2-40B4-BE49-F238E27FC236}">
                <a16:creationId xmlns:a16="http://schemas.microsoft.com/office/drawing/2014/main" id="{60C5DA23-A34A-4634-9340-146E543D7D1A}"/>
              </a:ext>
            </a:extLst>
          </p:cNvPr>
          <p:cNvSpPr/>
          <p:nvPr/>
        </p:nvSpPr>
        <p:spPr>
          <a:xfrm>
            <a:off x="586761" y="3072477"/>
            <a:ext cx="11009982" cy="376134"/>
          </a:xfrm>
          <a:prstGeom prst="hexagon">
            <a:avLst>
              <a:gd name="adj" fmla="val 106035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ФУНКЦИОНАЛЬНЫЕ КОНТУРЫ</a:t>
            </a:r>
          </a:p>
        </p:txBody>
      </p:sp>
      <p:sp>
        <p:nvSpPr>
          <p:cNvPr id="66" name="Шестиугольник 65">
            <a:extLst>
              <a:ext uri="{FF2B5EF4-FFF2-40B4-BE49-F238E27FC236}">
                <a16:creationId xmlns:a16="http://schemas.microsoft.com/office/drawing/2014/main" id="{89419418-6DC3-48DA-994B-4E1C8958222B}"/>
              </a:ext>
            </a:extLst>
          </p:cNvPr>
          <p:cNvSpPr/>
          <p:nvPr/>
        </p:nvSpPr>
        <p:spPr>
          <a:xfrm>
            <a:off x="578823" y="5231579"/>
            <a:ext cx="11009982" cy="376134"/>
          </a:xfrm>
          <a:prstGeom prst="hexagon">
            <a:avLst>
              <a:gd name="adj" fmla="val 106035"/>
              <a:gd name="vf" fmla="val 115470"/>
            </a:avLst>
          </a:prstGeom>
          <a:solidFill>
            <a:srgbClr val="30E47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ПО РАЗВИТИЮ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9D4A-FE4D-4493-BBC8-BE4C42866993}"/>
              </a:ext>
            </a:extLst>
          </p:cNvPr>
          <p:cNvSpPr txBox="1"/>
          <p:nvPr/>
        </p:nvSpPr>
        <p:spPr>
          <a:xfrm>
            <a:off x="361752" y="5762619"/>
            <a:ext cx="1145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Поэтапное расширение функционала Единого городского аналитического центра (включая колл-центр и телемедицину) с трансформацией в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ГОРОДСКОЙ СИТУАЦИОННЫЙ ЦЕНТР</a:t>
            </a:r>
            <a:endParaRPr lang="ru-KZ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BEE3738-4437-4353-8EDB-4C2475BF9324}"/>
              </a:ext>
            </a:extLst>
          </p:cNvPr>
          <p:cNvSpPr/>
          <p:nvPr/>
        </p:nvSpPr>
        <p:spPr>
          <a:xfrm>
            <a:off x="461545" y="3548183"/>
            <a:ext cx="5474102" cy="68989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КОНТАКТ-ЦЕНТР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и оперативная передача обращений и жалоб в МО</a:t>
            </a:r>
            <a:endParaRPr lang="ru-K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754E4B0F-8AD8-40CE-802F-FF2DE048A9E2}"/>
              </a:ext>
            </a:extLst>
          </p:cNvPr>
          <p:cNvSpPr/>
          <p:nvPr/>
        </p:nvSpPr>
        <p:spPr>
          <a:xfrm>
            <a:off x="6272408" y="3556000"/>
            <a:ext cx="5474102" cy="68989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И МАРШРУТИЗАЦИЯ ОБРАЩЕНИЙ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система записи, контроль и маршрутизация обращений</a:t>
            </a:r>
            <a:endParaRPr lang="ru-K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C6799D48-F1F7-4F31-8104-B6AFD75A5B56}"/>
              </a:ext>
            </a:extLst>
          </p:cNvPr>
          <p:cNvSpPr/>
          <p:nvPr/>
        </p:nvSpPr>
        <p:spPr>
          <a:xfrm>
            <a:off x="461545" y="4350550"/>
            <a:ext cx="5474102" cy="68989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СЕРВИСЫ ДИСТАНЦИОННОГО МОНИТОРИНГА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беременных, рожениц и детей до 1 года</a:t>
            </a:r>
            <a:endParaRPr lang="ru-K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CF1B4C94-1CB8-4DAF-B5A1-B54565EEF90F}"/>
              </a:ext>
            </a:extLst>
          </p:cNvPr>
          <p:cNvSpPr/>
          <p:nvPr/>
        </p:nvSpPr>
        <p:spPr>
          <a:xfrm>
            <a:off x="6256353" y="4346957"/>
            <a:ext cx="5474102" cy="68989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АНАЛИТИЧЕСКИЙ ЦЕНТР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консолидация данных, формирование управленческой отчетности</a:t>
            </a:r>
            <a:endParaRPr lang="ru-K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 2">
            <a:extLst>
              <a:ext uri="{FF2B5EF4-FFF2-40B4-BE49-F238E27FC236}">
                <a16:creationId xmlns:a16="http://schemas.microsoft.com/office/drawing/2014/main" id="{747DCF18-ABD1-4487-8518-2BE4E4DA8419}"/>
              </a:ext>
            </a:extLst>
          </p:cNvPr>
          <p:cNvSpPr/>
          <p:nvPr/>
        </p:nvSpPr>
        <p:spPr>
          <a:xfrm>
            <a:off x="670788" y="134687"/>
            <a:ext cx="1094621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УПРАВЛЕНИЕ, КОНТРОЛЬ ЖАЛОБ И ОБРАЩЕНИЙ: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 КОНТАКТ-ЦЕНТРА К СИТУАЦИОННОМУ ЦЕНТРУ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29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71071" y="2423542"/>
            <a:ext cx="10956759" cy="28222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kk-KZ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СПАСИБО ЗА ВНИМАНИЕ!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7D0145-7291-4A8A-9074-559E09B99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4" y="1076004"/>
            <a:ext cx="1540041" cy="154004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2C7EE3B-C099-4F1D-97D3-F31D4980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24" y="1076004"/>
            <a:ext cx="1540042" cy="1540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8B6F3-85BC-4C11-81B4-47DF7475345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802741" y="1168242"/>
            <a:ext cx="3429000" cy="1092515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1ACDDF-0946-4460-802A-9654F9FA24F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802742" y="4597243"/>
            <a:ext cx="3429000" cy="1092515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6642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0C4A293-722B-4EAD-99B9-E9A6A64A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2" name="Shape 0"/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" y="804672"/>
            <a:ext cx="12191694" cy="45719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84883" y="148550"/>
            <a:ext cx="10700181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МЕДИКО-ДЕМОГРАФИЧЕСКИЕ ПОКАЗАТЕЛИ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19F510BA-818D-480B-999D-E6E44CE9E8CC}"/>
              </a:ext>
            </a:extLst>
          </p:cNvPr>
          <p:cNvSpPr txBox="1">
            <a:spLocks/>
          </p:cNvSpPr>
          <p:nvPr/>
        </p:nvSpPr>
        <p:spPr>
          <a:xfrm>
            <a:off x="623879" y="6502509"/>
            <a:ext cx="10937648" cy="3079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050" b="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Данные из портала РПН по состоянию на 31 декабря 2025 года</a:t>
            </a:r>
          </a:p>
          <a:p>
            <a:pPr>
              <a:spcBef>
                <a:spcPts val="0"/>
              </a:spcBef>
            </a:pPr>
            <a:r>
              <a:rPr lang="ru-RU" sz="1050" b="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Данные из «Бюро национальной статистики Агентства по стратегическому планированию и реформам Республики Казахстан»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580408-5236-4272-A7B6-AAAC2C1E69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6" t="2727" r="35256" b="15590"/>
          <a:stretch/>
        </p:blipFill>
        <p:spPr>
          <a:xfrm>
            <a:off x="677050" y="1850895"/>
            <a:ext cx="248414" cy="768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9CBF00-2DEB-4B24-BB37-10A0BFFE3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9" t="2984" r="31199" b="17926"/>
          <a:stretch/>
        </p:blipFill>
        <p:spPr>
          <a:xfrm flipH="1">
            <a:off x="684883" y="2760369"/>
            <a:ext cx="240581" cy="8114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B1B8FADD-C39F-4D1C-8E40-44CD2C4C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15">
            <a:extLst>
              <a:ext uri="{FF2B5EF4-FFF2-40B4-BE49-F238E27FC236}">
                <a16:creationId xmlns:a16="http://schemas.microsoft.com/office/drawing/2014/main" id="{A8E844CE-E638-4B59-972D-011C7B521FAB}"/>
              </a:ext>
            </a:extLst>
          </p:cNvPr>
          <p:cNvGraphicFramePr>
            <a:graphicFrameLocks noGrp="1"/>
          </p:cNvGraphicFramePr>
          <p:nvPr/>
        </p:nvGraphicFramePr>
        <p:xfrm>
          <a:off x="6292270" y="1074808"/>
          <a:ext cx="5675141" cy="536551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31695">
                  <a:extLst>
                    <a:ext uri="{9D8B030D-6E8A-4147-A177-3AD203B41FA5}">
                      <a16:colId xmlns:a16="http://schemas.microsoft.com/office/drawing/2014/main" val="3518725738"/>
                    </a:ext>
                  </a:extLst>
                </a:gridCol>
                <a:gridCol w="755578">
                  <a:extLst>
                    <a:ext uri="{9D8B030D-6E8A-4147-A177-3AD203B41FA5}">
                      <a16:colId xmlns:a16="http://schemas.microsoft.com/office/drawing/2014/main" val="772546884"/>
                    </a:ext>
                  </a:extLst>
                </a:gridCol>
                <a:gridCol w="1187868">
                  <a:extLst>
                    <a:ext uri="{9D8B030D-6E8A-4147-A177-3AD203B41FA5}">
                      <a16:colId xmlns:a16="http://schemas.microsoft.com/office/drawing/2014/main" val="4024653385"/>
                    </a:ext>
                  </a:extLst>
                </a:gridCol>
              </a:tblGrid>
              <a:tr h="60625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2024г</a:t>
                      </a: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</a:t>
                      </a: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4926800"/>
                  </a:ext>
                </a:extLst>
              </a:tr>
              <a:tr h="76579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КОЭФФИЦЕНТ ОБЩЕЙ СМЕРТНОСТИ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5,35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5,40</a:t>
                      </a:r>
                      <a:endParaRPr lang="ru-KZ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86347"/>
                  </a:ext>
                </a:extLst>
              </a:tr>
              <a:tr h="746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МАТЕРИНСКАЯ СМЕРТНОСТЬ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KZ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71901"/>
                  </a:ext>
                </a:extLst>
              </a:tr>
              <a:tr h="746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МЛАДЕНЧЕСКАЯ СМЕРТНОСТЬ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5,58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4,85</a:t>
                      </a:r>
                      <a:endParaRPr lang="ru-KZ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757183"/>
                  </a:ext>
                </a:extLst>
              </a:tr>
              <a:tr h="765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СМЕРТНОСТЬ ОТ БСК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170,11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155,65</a:t>
                      </a:r>
                      <a:endParaRPr lang="ru-KZ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417617"/>
                  </a:ext>
                </a:extLst>
              </a:tr>
              <a:tr h="746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СМЕРТНОСТЬ ОТ ТУБЕРКУЛЕЗА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KZ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385475"/>
                  </a:ext>
                </a:extLst>
              </a:tr>
              <a:tr h="98914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СМЕРТНОСТЬ ОТ НЕСЧАСТНЫХ СЛУЧАЕВ, ОТРАВЛЕНИИ И ТРАВМ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29,24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29,4</a:t>
                      </a:r>
                      <a:endParaRPr lang="ru-KZ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77341"/>
                  </a:ext>
                </a:extLst>
              </a:tr>
            </a:tbl>
          </a:graphicData>
        </a:graphic>
      </p:graphicFrame>
      <p:graphicFrame>
        <p:nvGraphicFramePr>
          <p:cNvPr id="18" name="Таблица 24">
            <a:extLst>
              <a:ext uri="{FF2B5EF4-FFF2-40B4-BE49-F238E27FC236}">
                <a16:creationId xmlns:a16="http://schemas.microsoft.com/office/drawing/2014/main" id="{07BB746B-D57D-4BB6-AC9F-811502FEF101}"/>
              </a:ext>
            </a:extLst>
          </p:cNvPr>
          <p:cNvGraphicFramePr>
            <a:graphicFrameLocks noGrp="1"/>
          </p:cNvGraphicFramePr>
          <p:nvPr/>
        </p:nvGraphicFramePr>
        <p:xfrm>
          <a:off x="356881" y="3777176"/>
          <a:ext cx="5449989" cy="265552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389620">
                  <a:extLst>
                    <a:ext uri="{9D8B030D-6E8A-4147-A177-3AD203B41FA5}">
                      <a16:colId xmlns:a16="http://schemas.microsoft.com/office/drawing/2014/main" val="2345010667"/>
                    </a:ext>
                  </a:extLst>
                </a:gridCol>
                <a:gridCol w="996892">
                  <a:extLst>
                    <a:ext uri="{9D8B030D-6E8A-4147-A177-3AD203B41FA5}">
                      <a16:colId xmlns:a16="http://schemas.microsoft.com/office/drawing/2014/main" val="584916420"/>
                    </a:ext>
                  </a:extLst>
                </a:gridCol>
                <a:gridCol w="1063477">
                  <a:extLst>
                    <a:ext uri="{9D8B030D-6E8A-4147-A177-3AD203B41FA5}">
                      <a16:colId xmlns:a16="http://schemas.microsoft.com/office/drawing/2014/main" val="1063839071"/>
                    </a:ext>
                  </a:extLst>
                </a:gridCol>
              </a:tblGrid>
              <a:tr h="43961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KZ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2024г</a:t>
                      </a:r>
                      <a:endParaRPr lang="ru-KZ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</a:t>
                      </a:r>
                      <a:endParaRPr lang="ru-KZ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03540"/>
                  </a:ext>
                </a:extLst>
              </a:tr>
              <a:tr h="683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ЗАБОЛЕВАЕМОСТЬ ОТ БСК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3 732,7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2 894,7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498737"/>
                  </a:ext>
                </a:extLst>
              </a:tr>
              <a:tr h="696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ЗАБОЛЕВАЕМОСТЬ ТУБЕРКУЛЕЗОМ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21,4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016524"/>
                  </a:ext>
                </a:extLst>
              </a:tr>
              <a:tr h="836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ЗАБОЛЕВАЕМОСТЬ ЗНО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287,6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241,0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8651573"/>
                  </a:ext>
                </a:extLst>
              </a:tr>
            </a:tbl>
          </a:graphicData>
        </a:graphic>
      </p:graphicFrame>
      <p:graphicFrame>
        <p:nvGraphicFramePr>
          <p:cNvPr id="29" name="Таблица 29">
            <a:extLst>
              <a:ext uri="{FF2B5EF4-FFF2-40B4-BE49-F238E27FC236}">
                <a16:creationId xmlns:a16="http://schemas.microsoft.com/office/drawing/2014/main" id="{C59B4A09-399B-434F-A763-95DA0EC7BAA7}"/>
              </a:ext>
            </a:extLst>
          </p:cNvPr>
          <p:cNvGraphicFramePr>
            <a:graphicFrameLocks noGrp="1"/>
          </p:cNvGraphicFramePr>
          <p:nvPr/>
        </p:nvGraphicFramePr>
        <p:xfrm>
          <a:off x="4045654" y="1089625"/>
          <a:ext cx="1995046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5046">
                  <a:extLst>
                    <a:ext uri="{9D8B030D-6E8A-4147-A177-3AD203B41FA5}">
                      <a16:colId xmlns:a16="http://schemas.microsoft.com/office/drawing/2014/main" val="2132726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2 397 506*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433585"/>
                  </a:ext>
                </a:extLst>
              </a:tr>
            </a:tbl>
          </a:graphicData>
        </a:graphic>
      </p:graphicFrame>
      <p:graphicFrame>
        <p:nvGraphicFramePr>
          <p:cNvPr id="85" name="Таблица 29">
            <a:extLst>
              <a:ext uri="{FF2B5EF4-FFF2-40B4-BE49-F238E27FC236}">
                <a16:creationId xmlns:a16="http://schemas.microsoft.com/office/drawing/2014/main" id="{DAD19F9C-B5DD-4742-8BE2-9E7B89E5D6A8}"/>
              </a:ext>
            </a:extLst>
          </p:cNvPr>
          <p:cNvGraphicFramePr>
            <a:graphicFrameLocks noGrp="1"/>
          </p:cNvGraphicFramePr>
          <p:nvPr/>
        </p:nvGraphicFramePr>
        <p:xfrm>
          <a:off x="371353" y="1214669"/>
          <a:ext cx="405881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8818">
                  <a:extLst>
                    <a:ext uri="{9D8B030D-6E8A-4147-A177-3AD203B41FA5}">
                      <a16:colId xmlns:a16="http://schemas.microsoft.com/office/drawing/2014/main" val="2132726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НАСЕЛЕНИЯ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433585"/>
                  </a:ext>
                </a:extLst>
              </a:tr>
            </a:tbl>
          </a:graphicData>
        </a:graphic>
      </p:graphicFrame>
      <p:graphicFrame>
        <p:nvGraphicFramePr>
          <p:cNvPr id="86" name="Таблица 29">
            <a:extLst>
              <a:ext uri="{FF2B5EF4-FFF2-40B4-BE49-F238E27FC236}">
                <a16:creationId xmlns:a16="http://schemas.microsoft.com/office/drawing/2014/main" id="{CA2B1D8C-6F00-495F-8446-E18ED5A920B7}"/>
              </a:ext>
            </a:extLst>
          </p:cNvPr>
          <p:cNvGraphicFramePr>
            <a:graphicFrameLocks noGrp="1"/>
          </p:cNvGraphicFramePr>
          <p:nvPr/>
        </p:nvGraphicFramePr>
        <p:xfrm>
          <a:off x="623878" y="1948114"/>
          <a:ext cx="3269048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9048">
                  <a:extLst>
                    <a:ext uri="{9D8B030D-6E8A-4147-A177-3AD203B41FA5}">
                      <a16:colId xmlns:a16="http://schemas.microsoft.com/office/drawing/2014/main" val="2132726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МУЖЧИНЫ – 45,6%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1 094 802*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433585"/>
                  </a:ext>
                </a:extLst>
              </a:tr>
            </a:tbl>
          </a:graphicData>
        </a:graphic>
      </p:graphicFrame>
      <p:graphicFrame>
        <p:nvGraphicFramePr>
          <p:cNvPr id="87" name="Таблица 29">
            <a:extLst>
              <a:ext uri="{FF2B5EF4-FFF2-40B4-BE49-F238E27FC236}">
                <a16:creationId xmlns:a16="http://schemas.microsoft.com/office/drawing/2014/main" id="{B611BC20-0D04-437E-AD8C-32C8D8378E2C}"/>
              </a:ext>
            </a:extLst>
          </p:cNvPr>
          <p:cNvGraphicFramePr>
            <a:graphicFrameLocks noGrp="1"/>
          </p:cNvGraphicFramePr>
          <p:nvPr/>
        </p:nvGraphicFramePr>
        <p:xfrm>
          <a:off x="618776" y="2843071"/>
          <a:ext cx="3224096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4096">
                  <a:extLst>
                    <a:ext uri="{9D8B030D-6E8A-4147-A177-3AD203B41FA5}">
                      <a16:colId xmlns:a16="http://schemas.microsoft.com/office/drawing/2014/main" val="2132726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ЖЕНЩИНЫ – 54,4%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1 302 704*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433585"/>
                  </a:ext>
                </a:extLst>
              </a:tr>
            </a:tbl>
          </a:graphicData>
        </a:graphic>
      </p:graphicFrame>
      <p:graphicFrame>
        <p:nvGraphicFramePr>
          <p:cNvPr id="91" name="Таблица 29">
            <a:extLst>
              <a:ext uri="{FF2B5EF4-FFF2-40B4-BE49-F238E27FC236}">
                <a16:creationId xmlns:a16="http://schemas.microsoft.com/office/drawing/2014/main" id="{2A9EDEA5-0397-4775-AFC4-4B6B5DF109DA}"/>
              </a:ext>
            </a:extLst>
          </p:cNvPr>
          <p:cNvGraphicFramePr>
            <a:graphicFrameLocks noGrp="1"/>
          </p:cNvGraphicFramePr>
          <p:nvPr/>
        </p:nvGraphicFramePr>
        <p:xfrm>
          <a:off x="3647548" y="1589643"/>
          <a:ext cx="2240424" cy="19832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0424">
                  <a:extLst>
                    <a:ext uri="{9D8B030D-6E8A-4147-A177-3AD203B41FA5}">
                      <a16:colId xmlns:a16="http://schemas.microsoft.com/office/drawing/2014/main" val="2132726920"/>
                    </a:ext>
                  </a:extLst>
                </a:gridCol>
              </a:tblGrid>
              <a:tr h="19832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8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РОЖДАЕМОСТЬ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12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 – </a:t>
                      </a:r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13,77 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2024г – 15,30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12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433585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61538B-867D-4428-AE41-BA7AFD6EA5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11364" r="16700" b="11580"/>
          <a:stretch/>
        </p:blipFill>
        <p:spPr>
          <a:xfrm>
            <a:off x="5073908" y="2562579"/>
            <a:ext cx="784557" cy="9757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3B5A5C9-1DFE-4A1F-9EF3-7B75D9F33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02393AA-45C8-4AC5-B4E7-302D8373F655}"/>
              </a:ext>
            </a:extLst>
          </p:cNvPr>
          <p:cNvCxnSpPr>
            <a:cxnSpLocks/>
          </p:cNvCxnSpPr>
          <p:nvPr/>
        </p:nvCxnSpPr>
        <p:spPr>
          <a:xfrm>
            <a:off x="6033227" y="1074808"/>
            <a:ext cx="22133" cy="5365514"/>
          </a:xfrm>
          <a:prstGeom prst="line">
            <a:avLst/>
          </a:prstGeom>
          <a:ln w="28575"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60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0">
            <a:extLst>
              <a:ext uri="{FF2B5EF4-FFF2-40B4-BE49-F238E27FC236}">
                <a16:creationId xmlns:a16="http://schemas.microsoft.com/office/drawing/2014/main" id="{CF845257-1400-4537-AD6E-D8E95D762AC0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6943FB2-64E5-468F-8B51-D1B983EADD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55434" y="148550"/>
            <a:ext cx="10994342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РАЗВИТИЕ КАДРОВЫХ РЕСУРСОВ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C8EDE-6875-4485-888F-AB7EA4DA4F68}"/>
              </a:ext>
            </a:extLst>
          </p:cNvPr>
          <p:cNvSpPr txBox="1"/>
          <p:nvPr/>
        </p:nvSpPr>
        <p:spPr>
          <a:xfrm>
            <a:off x="3897023" y="1634045"/>
            <a:ext cx="287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МО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9D40EA2-BD66-4635-8CA9-B910C8301B10}"/>
              </a:ext>
            </a:extLst>
          </p:cNvPr>
          <p:cNvCxnSpPr>
            <a:cxnSpLocks/>
          </p:cNvCxnSpPr>
          <p:nvPr/>
        </p:nvCxnSpPr>
        <p:spPr>
          <a:xfrm>
            <a:off x="111606" y="3797427"/>
            <a:ext cx="11913538" cy="4572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7CD8112-4038-4C22-B36D-CF661C4FC4C0}"/>
              </a:ext>
            </a:extLst>
          </p:cNvPr>
          <p:cNvCxnSpPr>
            <a:cxnSpLocks/>
          </p:cNvCxnSpPr>
          <p:nvPr/>
        </p:nvCxnSpPr>
        <p:spPr>
          <a:xfrm flipV="1">
            <a:off x="6416479" y="1035859"/>
            <a:ext cx="0" cy="5673872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F9A7FC8C-F9ED-407D-9070-72CA28E2F22E}"/>
              </a:ext>
            </a:extLst>
          </p:cNvPr>
          <p:cNvGraphicFramePr/>
          <p:nvPr/>
        </p:nvGraphicFramePr>
        <p:xfrm>
          <a:off x="6183687" y="1388114"/>
          <a:ext cx="2929729" cy="169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17CE63E2-71BA-45F5-9FCB-47048FAE30E9}"/>
              </a:ext>
            </a:extLst>
          </p:cNvPr>
          <p:cNvGraphicFramePr/>
          <p:nvPr/>
        </p:nvGraphicFramePr>
        <p:xfrm>
          <a:off x="9303916" y="1388114"/>
          <a:ext cx="2929729" cy="169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C54041F-0738-4858-B0D0-093FE3D9C061}"/>
              </a:ext>
            </a:extLst>
          </p:cNvPr>
          <p:cNvSpPr txBox="1"/>
          <p:nvPr/>
        </p:nvSpPr>
        <p:spPr>
          <a:xfrm>
            <a:off x="8172303" y="1035859"/>
            <a:ext cx="2305047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B2C9FA-534A-4C72-8B63-B1C8E31B3F74}"/>
              </a:ext>
            </a:extLst>
          </p:cNvPr>
          <p:cNvSpPr txBox="1"/>
          <p:nvPr/>
        </p:nvSpPr>
        <p:spPr>
          <a:xfrm>
            <a:off x="6528773" y="2775613"/>
            <a:ext cx="57333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Наибольший дефицит: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невропатолог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кардиолог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акушер-гинекологи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врачи лучевой диагностики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анестизиолог-реаниматолог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эпидемиолог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хирург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ангиохирург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B0253B-B558-4C4A-8B80-200301EF704B}"/>
              </a:ext>
            </a:extLst>
          </p:cNvPr>
          <p:cNvSpPr txBox="1"/>
          <p:nvPr/>
        </p:nvSpPr>
        <p:spPr>
          <a:xfrm>
            <a:off x="227718" y="3832229"/>
            <a:ext cx="6060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ДЕЙСТВУЮЩИЕ ОБРАЗОВАТЕЛЬНЫЕ ПРОГРАММЫ «РЕЗИДЕНТУРА» ЗА СЧЕТ МИО</a:t>
            </a:r>
          </a:p>
        </p:txBody>
      </p:sp>
      <p:graphicFrame>
        <p:nvGraphicFramePr>
          <p:cNvPr id="20" name="Таблица 28">
            <a:extLst>
              <a:ext uri="{FF2B5EF4-FFF2-40B4-BE49-F238E27FC236}">
                <a16:creationId xmlns:a16="http://schemas.microsoft.com/office/drawing/2014/main" id="{C63E8B08-3BC8-4123-A83F-6C7D2D5E9CE5}"/>
              </a:ext>
            </a:extLst>
          </p:cNvPr>
          <p:cNvGraphicFramePr>
            <a:graphicFrameLocks noGrp="1"/>
          </p:cNvGraphicFramePr>
          <p:nvPr/>
        </p:nvGraphicFramePr>
        <p:xfrm>
          <a:off x="31364" y="4422680"/>
          <a:ext cx="6348647" cy="2407920"/>
        </p:xfrm>
        <a:graphic>
          <a:graphicData uri="http://schemas.openxmlformats.org/drawingml/2006/table">
            <a:tbl>
              <a:tblPr firstRow="1" lastRow="1" bandRow="1">
                <a:tableStyleId>{5A111915-BE36-4E01-A7E5-04B1672EAD32}</a:tableStyleId>
              </a:tblPr>
              <a:tblGrid>
                <a:gridCol w="2461251">
                  <a:extLst>
                    <a:ext uri="{9D8B030D-6E8A-4147-A177-3AD203B41FA5}">
                      <a16:colId xmlns:a16="http://schemas.microsoft.com/office/drawing/2014/main" val="2558398407"/>
                    </a:ext>
                  </a:extLst>
                </a:gridCol>
                <a:gridCol w="1943698">
                  <a:extLst>
                    <a:ext uri="{9D8B030D-6E8A-4147-A177-3AD203B41FA5}">
                      <a16:colId xmlns:a16="http://schemas.microsoft.com/office/drawing/2014/main" val="2481845000"/>
                    </a:ext>
                  </a:extLst>
                </a:gridCol>
                <a:gridCol w="1943698">
                  <a:extLst>
                    <a:ext uri="{9D8B030D-6E8A-4147-A177-3AD203B41FA5}">
                      <a16:colId xmlns:a16="http://schemas.microsoft.com/office/drawing/2014/main" val="3983217559"/>
                    </a:ext>
                  </a:extLst>
                </a:gridCol>
              </a:tblGrid>
              <a:tr h="64338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Обучающие организации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Выпускники на 2025 год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Текущий контингент на </a:t>
                      </a:r>
                      <a:b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030650"/>
                  </a:ext>
                </a:extLst>
              </a:tr>
              <a:tr h="268077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КазНМУ им. Д.Асфендиярова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430857"/>
                  </a:ext>
                </a:extLst>
              </a:tr>
              <a:tr h="268077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КРМУ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310723"/>
                  </a:ext>
                </a:extLst>
              </a:tr>
              <a:tr h="268077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КазНИИ глазных болезней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197155"/>
                  </a:ext>
                </a:extLst>
              </a:tr>
              <a:tr h="402115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НИИ кардиологии и внутренних болезней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553016"/>
                  </a:ext>
                </a:extLst>
              </a:tr>
              <a:tr h="268077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ВСЕГО: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275736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F8B15E9-F94C-45A1-99F5-5F7DD5FC9D9F}"/>
              </a:ext>
            </a:extLst>
          </p:cNvPr>
          <p:cNvSpPr txBox="1"/>
          <p:nvPr/>
        </p:nvSpPr>
        <p:spPr>
          <a:xfrm>
            <a:off x="6380010" y="3920909"/>
            <a:ext cx="625655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ТРУДОУСТРОЙСТВО ВЫПУСКНИКОВ РЕЗИДЕНТУРЫ </a:t>
            </a:r>
            <a:b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МИО ЗА 2025 ГОД -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  <a:endParaRPr lang="ru-RU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A3A57DC4-B730-49ED-917F-EC595936D357}"/>
              </a:ext>
            </a:extLst>
          </p:cNvPr>
          <p:cNvGraphicFramePr/>
          <p:nvPr/>
        </p:nvGraphicFramePr>
        <p:xfrm>
          <a:off x="5975141" y="4447941"/>
          <a:ext cx="6495485" cy="2410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7D8EDF5-09F8-45EB-994D-B6973A0605E3}"/>
              </a:ext>
            </a:extLst>
          </p:cNvPr>
          <p:cNvSpPr txBox="1"/>
          <p:nvPr/>
        </p:nvSpPr>
        <p:spPr>
          <a:xfrm>
            <a:off x="331335" y="924735"/>
            <a:ext cx="5764664" cy="74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862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>
                <a:solidFill>
                  <a:srgbClr val="002060"/>
                </a:solidFill>
              </a:rPr>
              <a:t>ЧИСЛЕННОСТЬ МЕДИЦИНСКИХ РАБОТНИКОВ </a:t>
            </a:r>
          </a:p>
          <a:p>
            <a:pPr algn="ctr" rtl="0">
              <a:defRPr sz="1862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>
                <a:solidFill>
                  <a:srgbClr val="002060"/>
                </a:solidFill>
              </a:rPr>
              <a:t>ПО г. АЛМАТЫ -</a:t>
            </a:r>
            <a:r>
              <a:rPr lang="ru-RU" dirty="0"/>
              <a:t> </a:t>
            </a:r>
            <a:r>
              <a:rPr lang="ru-RU" sz="2400" dirty="0">
                <a:solidFill>
                  <a:srgbClr val="00B050"/>
                </a:solidFill>
              </a:rPr>
              <a:t>35 584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7E8D2D81-5ACA-4D18-8B6C-5CB835B451ED}"/>
              </a:ext>
            </a:extLst>
          </p:cNvPr>
          <p:cNvGraphicFramePr/>
          <p:nvPr/>
        </p:nvGraphicFramePr>
        <p:xfrm>
          <a:off x="246152" y="1931474"/>
          <a:ext cx="2570064" cy="1978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DAC9E01-CBC1-4D17-BBB8-4A2A6A90A789}"/>
              </a:ext>
            </a:extLst>
          </p:cNvPr>
          <p:cNvSpPr txBox="1"/>
          <p:nvPr/>
        </p:nvSpPr>
        <p:spPr>
          <a:xfrm>
            <a:off x="313372" y="2368420"/>
            <a:ext cx="11179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14 681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A1314E-A5AA-41D0-B2FF-8BA1CEF53328}"/>
              </a:ext>
            </a:extLst>
          </p:cNvPr>
          <p:cNvSpPr txBox="1"/>
          <p:nvPr/>
        </p:nvSpPr>
        <p:spPr>
          <a:xfrm>
            <a:off x="1547431" y="2447832"/>
            <a:ext cx="995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20 903</a:t>
            </a:r>
            <a:endParaRPr lang="ru-KZ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8DEE71AD-168E-4C9A-A43F-86D68E85A4A6}"/>
              </a:ext>
            </a:extLst>
          </p:cNvPr>
          <p:cNvGraphicFramePr/>
          <p:nvPr/>
        </p:nvGraphicFramePr>
        <p:xfrm>
          <a:off x="3186585" y="1721597"/>
          <a:ext cx="2784488" cy="219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6F5D730-1798-44DA-84CF-45B73E7C93E2}"/>
              </a:ext>
            </a:extLst>
          </p:cNvPr>
          <p:cNvSpPr txBox="1"/>
          <p:nvPr/>
        </p:nvSpPr>
        <p:spPr>
          <a:xfrm>
            <a:off x="-36396" y="1751728"/>
            <a:ext cx="1741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862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dirty="0">
                <a:solidFill>
                  <a:srgbClr val="002060"/>
                </a:solidFill>
              </a:rPr>
              <a:t>г. АЛМАТЫ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28" name="Shape 1">
            <a:extLst>
              <a:ext uri="{FF2B5EF4-FFF2-40B4-BE49-F238E27FC236}">
                <a16:creationId xmlns:a16="http://schemas.microsoft.com/office/drawing/2014/main" id="{04F6152E-F60D-41C8-A738-0C151A013213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847372B2-0C82-4405-A238-A77667C7D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5D3E490-0C01-4A37-B723-1CD072CB67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0">
            <a:extLst>
              <a:ext uri="{FF2B5EF4-FFF2-40B4-BE49-F238E27FC236}">
                <a16:creationId xmlns:a16="http://schemas.microsoft.com/office/drawing/2014/main" id="{B52A46F5-5D7E-4449-8CFA-0712AC684005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42ECC15-F40D-420F-8111-2070A7F7CA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55434" y="148550"/>
            <a:ext cx="1086600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ЛЕКАРСТВЕННОЕ ОБЕСПЕЧЕНИЕ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A245B4-8D3C-459E-9D1B-28718A8025DB}"/>
              </a:ext>
            </a:extLst>
          </p:cNvPr>
          <p:cNvSpPr/>
          <p:nvPr/>
        </p:nvSpPr>
        <p:spPr>
          <a:xfrm>
            <a:off x="6124187" y="866833"/>
            <a:ext cx="5697901" cy="3175308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F63197-DFDA-4273-8DD2-274FB7541A31}"/>
              </a:ext>
            </a:extLst>
          </p:cNvPr>
          <p:cNvSpPr/>
          <p:nvPr/>
        </p:nvSpPr>
        <p:spPr>
          <a:xfrm>
            <a:off x="6313179" y="1425725"/>
            <a:ext cx="5330671" cy="253071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8FD4A-4BBC-4F15-99A5-594F1B39C300}"/>
              </a:ext>
            </a:extLst>
          </p:cNvPr>
          <p:cNvSpPr txBox="1"/>
          <p:nvPr/>
        </p:nvSpPr>
        <p:spPr>
          <a:xfrm>
            <a:off x="6134333" y="919264"/>
            <a:ext cx="5575237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85725"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ГОСПИТАЛЬНАЯ ФАРМАЦИЯ</a:t>
            </a: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AAE959F-035A-4113-AC72-D09EE9792509}"/>
              </a:ext>
            </a:extLst>
          </p:cNvPr>
          <p:cNvSpPr/>
          <p:nvPr/>
        </p:nvSpPr>
        <p:spPr>
          <a:xfrm>
            <a:off x="6268397" y="1517904"/>
            <a:ext cx="5249189" cy="2370013"/>
          </a:xfrm>
          <a:custGeom>
            <a:avLst/>
            <a:gdLst>
              <a:gd name="connsiteX0" fmla="*/ 977900 w 3346450"/>
              <a:gd name="connsiteY0" fmla="*/ 1689100 h 1689100"/>
              <a:gd name="connsiteX1" fmla="*/ 2603500 w 3346450"/>
              <a:gd name="connsiteY1" fmla="*/ 1016000 h 1689100"/>
              <a:gd name="connsiteX2" fmla="*/ 3232150 w 3346450"/>
              <a:gd name="connsiteY2" fmla="*/ 209550 h 1689100"/>
              <a:gd name="connsiteX3" fmla="*/ 3346450 w 3346450"/>
              <a:gd name="connsiteY3" fmla="*/ 209550 h 1689100"/>
              <a:gd name="connsiteX4" fmla="*/ 3276600 w 3346450"/>
              <a:gd name="connsiteY4" fmla="*/ 0 h 1689100"/>
              <a:gd name="connsiteX5" fmla="*/ 3041650 w 3346450"/>
              <a:gd name="connsiteY5" fmla="*/ 177800 h 1689100"/>
              <a:gd name="connsiteX6" fmla="*/ 3149600 w 3346450"/>
              <a:gd name="connsiteY6" fmla="*/ 177800 h 1689100"/>
              <a:gd name="connsiteX7" fmla="*/ 2336800 w 3346450"/>
              <a:gd name="connsiteY7" fmla="*/ 933450 h 1689100"/>
              <a:gd name="connsiteX8" fmla="*/ 0 w 3346450"/>
              <a:gd name="connsiteY8" fmla="*/ 1689100 h 1689100"/>
              <a:gd name="connsiteX9" fmla="*/ 977900 w 3346450"/>
              <a:gd name="connsiteY9" fmla="*/ 1689100 h 1689100"/>
              <a:gd name="connsiteX0" fmla="*/ 977900 w 3346450"/>
              <a:gd name="connsiteY0" fmla="*/ 1689100 h 1689100"/>
              <a:gd name="connsiteX1" fmla="*/ 2603500 w 3346450"/>
              <a:gd name="connsiteY1" fmla="*/ 1016000 h 1689100"/>
              <a:gd name="connsiteX2" fmla="*/ 3232150 w 3346450"/>
              <a:gd name="connsiteY2" fmla="*/ 209550 h 1689100"/>
              <a:gd name="connsiteX3" fmla="*/ 3346450 w 3346450"/>
              <a:gd name="connsiteY3" fmla="*/ 209550 h 1689100"/>
              <a:gd name="connsiteX4" fmla="*/ 3276600 w 3346450"/>
              <a:gd name="connsiteY4" fmla="*/ 0 h 1689100"/>
              <a:gd name="connsiteX5" fmla="*/ 2994025 w 3346450"/>
              <a:gd name="connsiteY5" fmla="*/ 206375 h 1689100"/>
              <a:gd name="connsiteX6" fmla="*/ 3149600 w 3346450"/>
              <a:gd name="connsiteY6" fmla="*/ 177800 h 1689100"/>
              <a:gd name="connsiteX7" fmla="*/ 2336800 w 3346450"/>
              <a:gd name="connsiteY7" fmla="*/ 933450 h 1689100"/>
              <a:gd name="connsiteX8" fmla="*/ 0 w 3346450"/>
              <a:gd name="connsiteY8" fmla="*/ 1689100 h 1689100"/>
              <a:gd name="connsiteX9" fmla="*/ 977900 w 3346450"/>
              <a:gd name="connsiteY9" fmla="*/ 1689100 h 1689100"/>
              <a:gd name="connsiteX0" fmla="*/ 977900 w 3346450"/>
              <a:gd name="connsiteY0" fmla="*/ 1689100 h 1689100"/>
              <a:gd name="connsiteX1" fmla="*/ 2603500 w 3346450"/>
              <a:gd name="connsiteY1" fmla="*/ 1016000 h 1689100"/>
              <a:gd name="connsiteX2" fmla="*/ 3232150 w 3346450"/>
              <a:gd name="connsiteY2" fmla="*/ 209550 h 1689100"/>
              <a:gd name="connsiteX3" fmla="*/ 3346450 w 3346450"/>
              <a:gd name="connsiteY3" fmla="*/ 209550 h 1689100"/>
              <a:gd name="connsiteX4" fmla="*/ 3276600 w 3346450"/>
              <a:gd name="connsiteY4" fmla="*/ 0 h 1689100"/>
              <a:gd name="connsiteX5" fmla="*/ 2994025 w 3346450"/>
              <a:gd name="connsiteY5" fmla="*/ 206375 h 1689100"/>
              <a:gd name="connsiteX6" fmla="*/ 3117850 w 3346450"/>
              <a:gd name="connsiteY6" fmla="*/ 206375 h 1689100"/>
              <a:gd name="connsiteX7" fmla="*/ 2336800 w 3346450"/>
              <a:gd name="connsiteY7" fmla="*/ 933450 h 1689100"/>
              <a:gd name="connsiteX8" fmla="*/ 0 w 3346450"/>
              <a:gd name="connsiteY8" fmla="*/ 1689100 h 1689100"/>
              <a:gd name="connsiteX9" fmla="*/ 977900 w 3346450"/>
              <a:gd name="connsiteY9" fmla="*/ 1689100 h 1689100"/>
              <a:gd name="connsiteX0" fmla="*/ 977900 w 3346450"/>
              <a:gd name="connsiteY0" fmla="*/ 1689100 h 1689100"/>
              <a:gd name="connsiteX1" fmla="*/ 2782094 w 3346450"/>
              <a:gd name="connsiteY1" fmla="*/ 946944 h 1689100"/>
              <a:gd name="connsiteX2" fmla="*/ 3232150 w 3346450"/>
              <a:gd name="connsiteY2" fmla="*/ 209550 h 1689100"/>
              <a:gd name="connsiteX3" fmla="*/ 3346450 w 3346450"/>
              <a:gd name="connsiteY3" fmla="*/ 209550 h 1689100"/>
              <a:gd name="connsiteX4" fmla="*/ 3276600 w 3346450"/>
              <a:gd name="connsiteY4" fmla="*/ 0 h 1689100"/>
              <a:gd name="connsiteX5" fmla="*/ 2994025 w 3346450"/>
              <a:gd name="connsiteY5" fmla="*/ 206375 h 1689100"/>
              <a:gd name="connsiteX6" fmla="*/ 3117850 w 3346450"/>
              <a:gd name="connsiteY6" fmla="*/ 206375 h 1689100"/>
              <a:gd name="connsiteX7" fmla="*/ 2336800 w 3346450"/>
              <a:gd name="connsiteY7" fmla="*/ 933450 h 1689100"/>
              <a:gd name="connsiteX8" fmla="*/ 0 w 3346450"/>
              <a:gd name="connsiteY8" fmla="*/ 1689100 h 1689100"/>
              <a:gd name="connsiteX9" fmla="*/ 977900 w 3346450"/>
              <a:gd name="connsiteY9" fmla="*/ 1689100 h 1689100"/>
              <a:gd name="connsiteX0" fmla="*/ 977900 w 3346450"/>
              <a:gd name="connsiteY0" fmla="*/ 1689100 h 1689100"/>
              <a:gd name="connsiteX1" fmla="*/ 2782094 w 3346450"/>
              <a:gd name="connsiteY1" fmla="*/ 946944 h 1689100"/>
              <a:gd name="connsiteX2" fmla="*/ 3232150 w 3346450"/>
              <a:gd name="connsiteY2" fmla="*/ 209550 h 1689100"/>
              <a:gd name="connsiteX3" fmla="*/ 3346450 w 3346450"/>
              <a:gd name="connsiteY3" fmla="*/ 209550 h 1689100"/>
              <a:gd name="connsiteX4" fmla="*/ 3276600 w 3346450"/>
              <a:gd name="connsiteY4" fmla="*/ 0 h 1689100"/>
              <a:gd name="connsiteX5" fmla="*/ 2994025 w 3346450"/>
              <a:gd name="connsiteY5" fmla="*/ 206375 h 1689100"/>
              <a:gd name="connsiteX6" fmla="*/ 3117850 w 3346450"/>
              <a:gd name="connsiteY6" fmla="*/ 206375 h 1689100"/>
              <a:gd name="connsiteX7" fmla="*/ 2422525 w 3346450"/>
              <a:gd name="connsiteY7" fmla="*/ 942975 h 1689100"/>
              <a:gd name="connsiteX8" fmla="*/ 0 w 3346450"/>
              <a:gd name="connsiteY8" fmla="*/ 1689100 h 1689100"/>
              <a:gd name="connsiteX9" fmla="*/ 977900 w 3346450"/>
              <a:gd name="connsiteY9" fmla="*/ 168910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6450" h="1689100">
                <a:moveTo>
                  <a:pt x="977900" y="1689100"/>
                </a:moveTo>
                <a:lnTo>
                  <a:pt x="2782094" y="946944"/>
                </a:lnTo>
                <a:lnTo>
                  <a:pt x="3232150" y="209550"/>
                </a:lnTo>
                <a:lnTo>
                  <a:pt x="3346450" y="209550"/>
                </a:lnTo>
                <a:lnTo>
                  <a:pt x="3276600" y="0"/>
                </a:lnTo>
                <a:lnTo>
                  <a:pt x="2994025" y="206375"/>
                </a:lnTo>
                <a:lnTo>
                  <a:pt x="3117850" y="206375"/>
                </a:lnTo>
                <a:lnTo>
                  <a:pt x="2422525" y="942975"/>
                </a:lnTo>
                <a:lnTo>
                  <a:pt x="0" y="1689100"/>
                </a:lnTo>
                <a:lnTo>
                  <a:pt x="977900" y="16891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B6F04DB-377C-4370-A617-9DA0D6DB9324}"/>
              </a:ext>
            </a:extLst>
          </p:cNvPr>
          <p:cNvGrpSpPr/>
          <p:nvPr/>
        </p:nvGrpSpPr>
        <p:grpSpPr>
          <a:xfrm>
            <a:off x="9709537" y="2366513"/>
            <a:ext cx="634335" cy="557273"/>
            <a:chOff x="6563123" y="4997732"/>
            <a:chExt cx="649287" cy="62714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5675B33-5DF6-4FDA-99D4-3F924E71336D}"/>
                </a:ext>
              </a:extLst>
            </p:cNvPr>
            <p:cNvSpPr/>
            <p:nvPr/>
          </p:nvSpPr>
          <p:spPr>
            <a:xfrm>
              <a:off x="6563123" y="4997732"/>
              <a:ext cx="649287" cy="627146"/>
            </a:xfrm>
            <a:prstGeom prst="ellipse">
              <a:avLst/>
            </a:prstGeom>
            <a:grpFill/>
            <a:ln w="28575">
              <a:solidFill>
                <a:srgbClr val="8B6F2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Google Shape;290;p4">
              <a:extLst>
                <a:ext uri="{FF2B5EF4-FFF2-40B4-BE49-F238E27FC236}">
                  <a16:creationId xmlns:a16="http://schemas.microsoft.com/office/drawing/2014/main" id="{307056AC-852D-4103-80CF-3F45B89F22A6}"/>
                </a:ext>
              </a:extLst>
            </p:cNvPr>
            <p:cNvSpPr txBox="1"/>
            <p:nvPr/>
          </p:nvSpPr>
          <p:spPr>
            <a:xfrm>
              <a:off x="6694060" y="5247992"/>
              <a:ext cx="396996" cy="264090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0124" tIns="30124" rIns="30124" bIns="30124">
              <a:spAutoFit/>
            </a:bodyPr>
            <a:lstStyle>
              <a:lvl1pPr>
                <a:lnSpc>
                  <a:spcPct val="108333"/>
                </a:lnSpc>
                <a:defRPr sz="2000" b="1">
                  <a:solidFill>
                    <a:srgbClr val="305A98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>
                <a:lnSpc>
                  <a:spcPts val="1200"/>
                </a:lnSpc>
                <a:defRPr/>
              </a:pP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</a:t>
              </a:r>
              <a:endPara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Google Shape;290;p4">
            <a:extLst>
              <a:ext uri="{FF2B5EF4-FFF2-40B4-BE49-F238E27FC236}">
                <a16:creationId xmlns:a16="http://schemas.microsoft.com/office/drawing/2014/main" id="{587AF2A1-6DFA-4C01-B288-5B93FD15F313}"/>
              </a:ext>
            </a:extLst>
          </p:cNvPr>
          <p:cNvSpPr txBox="1"/>
          <p:nvPr/>
        </p:nvSpPr>
        <p:spPr>
          <a:xfrm>
            <a:off x="9680225" y="1859350"/>
            <a:ext cx="739977" cy="37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124" tIns="30124" rIns="30124" bIns="30124">
            <a:spAutoFit/>
          </a:bodyPr>
          <a:lstStyle>
            <a:lvl1pPr>
              <a:lnSpc>
                <a:spcPct val="108333"/>
              </a:lnSpc>
              <a:defRPr sz="2000" b="1">
                <a:solidFill>
                  <a:srgbClr val="305A98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>
              <a:lnSpc>
                <a:spcPts val="1200"/>
              </a:lnSpc>
              <a:defRPr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</a:t>
            </a:r>
          </a:p>
          <a:p>
            <a:pPr algn="ctr">
              <a:lnSpc>
                <a:spcPts val="1200"/>
              </a:lnSpc>
              <a:defRPr/>
            </a:pPr>
            <a:r>
              <a:rPr lang="ru-RU" sz="1600" b="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</a:t>
            </a:r>
            <a:endParaRPr lang="ru-RU" sz="1400" b="0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D7A8683-0A11-4222-9F45-400CDF74F31A}"/>
              </a:ext>
            </a:extLst>
          </p:cNvPr>
          <p:cNvGrpSpPr/>
          <p:nvPr/>
        </p:nvGrpSpPr>
        <p:grpSpPr>
          <a:xfrm flipH="1">
            <a:off x="7452813" y="2612341"/>
            <a:ext cx="618874" cy="398189"/>
            <a:chOff x="6742417" y="4277675"/>
            <a:chExt cx="648000" cy="1008000"/>
          </a:xfrm>
        </p:grpSpPr>
        <p:sp>
          <p:nvSpPr>
            <p:cNvPr id="17" name="Прямая со стрелкой 24">
              <a:extLst>
                <a:ext uri="{FF2B5EF4-FFF2-40B4-BE49-F238E27FC236}">
                  <a16:creationId xmlns:a16="http://schemas.microsoft.com/office/drawing/2014/main" id="{F48BB07B-7494-4000-95A1-945BA3F478C2}"/>
                </a:ext>
              </a:extLst>
            </p:cNvPr>
            <p:cNvSpPr/>
            <p:nvPr/>
          </p:nvSpPr>
          <p:spPr>
            <a:xfrm flipV="1">
              <a:off x="6742417" y="4281699"/>
              <a:ext cx="648000" cy="0"/>
            </a:xfrm>
            <a:prstGeom prst="line">
              <a:avLst/>
            </a:prstGeom>
            <a:ln w="12700">
              <a:solidFill>
                <a:srgbClr val="FFC000">
                  <a:lumMod val="50000"/>
                </a:srgbClr>
              </a:solidFill>
              <a:miter/>
            </a:ln>
          </p:spPr>
          <p:txBody>
            <a:bodyPr lIns="45711" tIns="45711" rIns="45711" bIns="45711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endParaRPr>
            </a:p>
          </p:txBody>
        </p:sp>
        <p:sp>
          <p:nvSpPr>
            <p:cNvPr id="18" name="Прямая со стрелкой 24">
              <a:extLst>
                <a:ext uri="{FF2B5EF4-FFF2-40B4-BE49-F238E27FC236}">
                  <a16:creationId xmlns:a16="http://schemas.microsoft.com/office/drawing/2014/main" id="{6E5E2AA9-D1FD-4DF7-AA7E-3E447B133B25}"/>
                </a:ext>
              </a:extLst>
            </p:cNvPr>
            <p:cNvSpPr/>
            <p:nvPr/>
          </p:nvSpPr>
          <p:spPr>
            <a:xfrm rot="5400000" flipV="1">
              <a:off x="6240061" y="4781675"/>
              <a:ext cx="1008000" cy="0"/>
            </a:xfrm>
            <a:prstGeom prst="line">
              <a:avLst/>
            </a:prstGeom>
            <a:ln w="12700">
              <a:solidFill>
                <a:srgbClr val="FFC000">
                  <a:lumMod val="50000"/>
                </a:srgbClr>
              </a:solidFill>
              <a:miter/>
            </a:ln>
          </p:spPr>
          <p:txBody>
            <a:bodyPr lIns="45711" tIns="45711" rIns="45711" bIns="45711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4B3B296-0F44-4A6A-AE2C-83E205B0194C}"/>
              </a:ext>
            </a:extLst>
          </p:cNvPr>
          <p:cNvGrpSpPr/>
          <p:nvPr/>
        </p:nvGrpSpPr>
        <p:grpSpPr>
          <a:xfrm>
            <a:off x="7888395" y="2857318"/>
            <a:ext cx="631695" cy="585458"/>
            <a:chOff x="5909159" y="5279421"/>
            <a:chExt cx="507649" cy="50529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870CEAB-06F8-4F4B-83ED-BD5200E94660}"/>
                </a:ext>
              </a:extLst>
            </p:cNvPr>
            <p:cNvSpPr/>
            <p:nvPr/>
          </p:nvSpPr>
          <p:spPr>
            <a:xfrm>
              <a:off x="5909159" y="5279421"/>
              <a:ext cx="507649" cy="505293"/>
            </a:xfrm>
            <a:prstGeom prst="ellipse">
              <a:avLst/>
            </a:prstGeom>
            <a:grpFill/>
            <a:ln w="28575">
              <a:solidFill>
                <a:srgbClr val="8B6F2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Google Shape;290;p4">
              <a:extLst>
                <a:ext uri="{FF2B5EF4-FFF2-40B4-BE49-F238E27FC236}">
                  <a16:creationId xmlns:a16="http://schemas.microsoft.com/office/drawing/2014/main" id="{B66F2D5E-B288-4C32-9ADF-524302EB0AA2}"/>
                </a:ext>
              </a:extLst>
            </p:cNvPr>
            <p:cNvSpPr txBox="1"/>
            <p:nvPr/>
          </p:nvSpPr>
          <p:spPr>
            <a:xfrm>
              <a:off x="5982415" y="5497985"/>
              <a:ext cx="363430" cy="21255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0124" tIns="30124" rIns="30124" bIns="30124">
              <a:spAutoFit/>
            </a:bodyPr>
            <a:lstStyle>
              <a:lvl1pPr>
                <a:lnSpc>
                  <a:spcPct val="108333"/>
                </a:lnSpc>
                <a:defRPr sz="2000" b="1">
                  <a:solidFill>
                    <a:srgbClr val="305A98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>
                <a:lnSpc>
                  <a:spcPts val="1200"/>
                </a:lnSpc>
                <a:defRPr/>
              </a:pPr>
              <a:r>
                <a:rPr lang="ru-RU" sz="2400" dirty="0">
                  <a:solidFill>
                    <a:srgbClr val="00B05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25" name="Google Shape;290;p4">
            <a:extLst>
              <a:ext uri="{FF2B5EF4-FFF2-40B4-BE49-F238E27FC236}">
                <a16:creationId xmlns:a16="http://schemas.microsoft.com/office/drawing/2014/main" id="{B1EADB43-9D44-4AC9-A8A8-D6725AC3A2CD}"/>
              </a:ext>
            </a:extLst>
          </p:cNvPr>
          <p:cNvSpPr txBox="1"/>
          <p:nvPr/>
        </p:nvSpPr>
        <p:spPr>
          <a:xfrm>
            <a:off x="7227868" y="2220767"/>
            <a:ext cx="970729" cy="707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124" tIns="30124" rIns="30124" bIns="30124">
            <a:spAutoFit/>
          </a:bodyPr>
          <a:lstStyle>
            <a:lvl1pPr>
              <a:lnSpc>
                <a:spcPct val="108333"/>
              </a:lnSpc>
              <a:defRPr sz="2000" b="1">
                <a:solidFill>
                  <a:srgbClr val="305A98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</a:t>
            </a:r>
          </a:p>
          <a:p>
            <a:pPr algn="ctr">
              <a:lnSpc>
                <a:spcPct val="100000"/>
              </a:lnSpc>
              <a:defRPr/>
            </a:pPr>
            <a:r>
              <a:rPr lang="ru-RU" sz="1800" b="0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факт</a:t>
            </a:r>
            <a:endParaRPr lang="ru-RU" sz="1600" b="0" dirty="0">
              <a:solidFill>
                <a:srgbClr val="00B0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290;p4">
            <a:extLst>
              <a:ext uri="{FF2B5EF4-FFF2-40B4-BE49-F238E27FC236}">
                <a16:creationId xmlns:a16="http://schemas.microsoft.com/office/drawing/2014/main" id="{796538CC-91D2-4317-9EBC-3E0FA43B1A0A}"/>
              </a:ext>
            </a:extLst>
          </p:cNvPr>
          <p:cNvSpPr txBox="1"/>
          <p:nvPr/>
        </p:nvSpPr>
        <p:spPr>
          <a:xfrm>
            <a:off x="6416841" y="1554987"/>
            <a:ext cx="3263383" cy="57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124" tIns="30124" rIns="30124" bIns="30124">
            <a:spAutoFit/>
          </a:bodyPr>
          <a:lstStyle>
            <a:lvl1pPr>
              <a:lnSpc>
                <a:spcPct val="108333"/>
              </a:lnSpc>
              <a:defRPr sz="2000" b="1">
                <a:solidFill>
                  <a:srgbClr val="305A98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Open Sans Bold"/>
              </a:rPr>
              <a:t>ВНЕДРЕНИЕ ОТДЕЛЕНИЙ ГОСПИТАЛЬНОЙ ФАРМАЦИИ</a:t>
            </a:r>
          </a:p>
        </p:txBody>
      </p:sp>
      <p:sp>
        <p:nvSpPr>
          <p:cNvPr id="29" name="Блок-схема: альтернативный процесс 28">
            <a:extLst>
              <a:ext uri="{FF2B5EF4-FFF2-40B4-BE49-F238E27FC236}">
                <a16:creationId xmlns:a16="http://schemas.microsoft.com/office/drawing/2014/main" id="{942D1E6F-17A1-4617-A8C7-F72A44764C92}"/>
              </a:ext>
            </a:extLst>
          </p:cNvPr>
          <p:cNvSpPr/>
          <p:nvPr/>
        </p:nvSpPr>
        <p:spPr>
          <a:xfrm>
            <a:off x="534441" y="3919871"/>
            <a:ext cx="4910129" cy="1314966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 через МИО </a:t>
            </a:r>
            <a:b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(препараты для пациентов с </a:t>
            </a:r>
            <a:r>
              <a:rPr lang="ru-RU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орфанными</a:t>
            </a: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заболеваниями)</a:t>
            </a:r>
            <a:endParaRPr lang="ru-RU" sz="1600" b="1" i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обеспечено </a:t>
            </a:r>
            <a:r>
              <a:rPr lang="ru-RU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4277</a:t>
            </a: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пациентов на</a:t>
            </a:r>
            <a:b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12,2 млрд. ₸</a:t>
            </a:r>
            <a:endParaRPr lang="ru-RU" sz="1050" b="1" dirty="0">
              <a:ln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Блок-схема: альтернативный процесс 31">
            <a:extLst>
              <a:ext uri="{FF2B5EF4-FFF2-40B4-BE49-F238E27FC236}">
                <a16:creationId xmlns:a16="http://schemas.microsoft.com/office/drawing/2014/main" id="{21C98830-05B4-4621-9107-E4ADF28C07F6}"/>
              </a:ext>
            </a:extLst>
          </p:cNvPr>
          <p:cNvSpPr/>
          <p:nvPr/>
        </p:nvSpPr>
        <p:spPr>
          <a:xfrm>
            <a:off x="534441" y="5501910"/>
            <a:ext cx="4910129" cy="1042362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kk-KZ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«Социальный кошелек» обеспечено </a:t>
            </a:r>
            <a:r>
              <a:rPr lang="kk-KZ" b="1" dirty="0">
                <a:ln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ru-RU" b="1" dirty="0">
                <a:ln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общего количества обеспеченных рецептов</a:t>
            </a:r>
          </a:p>
        </p:txBody>
      </p:sp>
      <p:sp>
        <p:nvSpPr>
          <p:cNvPr id="41" name="Блок-схема: альтернативный процесс 40">
            <a:extLst>
              <a:ext uri="{FF2B5EF4-FFF2-40B4-BE49-F238E27FC236}">
                <a16:creationId xmlns:a16="http://schemas.microsoft.com/office/drawing/2014/main" id="{F34623EB-E1A2-42D9-8469-D947869F6CBB}"/>
              </a:ext>
            </a:extLst>
          </p:cNvPr>
          <p:cNvSpPr/>
          <p:nvPr/>
        </p:nvSpPr>
        <p:spPr>
          <a:xfrm>
            <a:off x="6134333" y="4195686"/>
            <a:ext cx="5697901" cy="541772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Процент вывода маркированных ЛС – </a:t>
            </a:r>
            <a:r>
              <a:rPr lang="ru-RU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83%</a:t>
            </a:r>
            <a:endParaRPr lang="ru-RU" sz="2000" b="1" dirty="0">
              <a:ln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F67AC8B-4C30-4D69-999E-3682087A2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6" y="1847760"/>
            <a:ext cx="1236134" cy="120977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CAB7297-C026-4842-AFBD-D4FB02D355F1}"/>
              </a:ext>
            </a:extLst>
          </p:cNvPr>
          <p:cNvSpPr txBox="1"/>
          <p:nvPr/>
        </p:nvSpPr>
        <p:spPr>
          <a:xfrm>
            <a:off x="1463851" y="1552938"/>
            <a:ext cx="3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ВЫПИСАНО РЕЦЕПТОВ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3BC5A5-2938-4FF7-AE65-4B883ED0EC11}"/>
              </a:ext>
            </a:extLst>
          </p:cNvPr>
          <p:cNvSpPr txBox="1"/>
          <p:nvPr/>
        </p:nvSpPr>
        <p:spPr>
          <a:xfrm>
            <a:off x="1498538" y="1892092"/>
            <a:ext cx="392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2 453 553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04ADF0-E4A4-48B0-8708-FC9B0717AD9A}"/>
              </a:ext>
            </a:extLst>
          </p:cNvPr>
          <p:cNvSpPr txBox="1"/>
          <p:nvPr/>
        </p:nvSpPr>
        <p:spPr>
          <a:xfrm>
            <a:off x="1590463" y="2301631"/>
            <a:ext cx="392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5CAB3A-FBDC-413F-8311-CF24A0FEA5EE}"/>
              </a:ext>
            </a:extLst>
          </p:cNvPr>
          <p:cNvSpPr txBox="1"/>
          <p:nvPr/>
        </p:nvSpPr>
        <p:spPr>
          <a:xfrm>
            <a:off x="1486919" y="2624282"/>
            <a:ext cx="390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2 363 713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ln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35,98 млрд. тенге)</a:t>
            </a:r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2E2ED5-214C-4088-8073-236A7E500204}"/>
              </a:ext>
            </a:extLst>
          </p:cNvPr>
          <p:cNvSpPr txBox="1"/>
          <p:nvPr/>
        </p:nvSpPr>
        <p:spPr>
          <a:xfrm>
            <a:off x="1498538" y="3019140"/>
            <a:ext cx="3944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ОБЕСПЕЧЕННЫХ РЕЦЕПТОВ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156E6F-578E-4860-9565-98B5FB87324D}"/>
              </a:ext>
            </a:extLst>
          </p:cNvPr>
          <p:cNvSpPr txBox="1"/>
          <p:nvPr/>
        </p:nvSpPr>
        <p:spPr>
          <a:xfrm>
            <a:off x="1498538" y="3515477"/>
            <a:ext cx="3946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96%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F70DAFC-C2A2-4756-B36D-BBD512D58C02}"/>
              </a:ext>
            </a:extLst>
          </p:cNvPr>
          <p:cNvSpPr/>
          <p:nvPr/>
        </p:nvSpPr>
        <p:spPr>
          <a:xfrm>
            <a:off x="534441" y="877003"/>
            <a:ext cx="4908740" cy="5638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АМБУЛАТОРНОЕ ЛЕКАРСТВЕННОЕ ОБЕСПЕЧЕНИЕ</a:t>
            </a:r>
          </a:p>
        </p:txBody>
      </p:sp>
      <p:sp>
        <p:nvSpPr>
          <p:cNvPr id="50" name="Блок-схема: процесс 49">
            <a:extLst>
              <a:ext uri="{FF2B5EF4-FFF2-40B4-BE49-F238E27FC236}">
                <a16:creationId xmlns:a16="http://schemas.microsoft.com/office/drawing/2014/main" id="{1F628DD4-7966-4143-96EC-D8F1089D07C9}"/>
              </a:ext>
            </a:extLst>
          </p:cNvPr>
          <p:cNvSpPr/>
          <p:nvPr/>
        </p:nvSpPr>
        <p:spPr>
          <a:xfrm>
            <a:off x="9274462" y="5658187"/>
            <a:ext cx="1069410" cy="1158235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Блок-схема: процесс 50">
            <a:extLst>
              <a:ext uri="{FF2B5EF4-FFF2-40B4-BE49-F238E27FC236}">
                <a16:creationId xmlns:a16="http://schemas.microsoft.com/office/drawing/2014/main" id="{DC8B4443-04F0-43F3-9C4E-4F989E3ED4AF}"/>
              </a:ext>
            </a:extLst>
          </p:cNvPr>
          <p:cNvSpPr/>
          <p:nvPr/>
        </p:nvSpPr>
        <p:spPr>
          <a:xfrm>
            <a:off x="7835163" y="5816046"/>
            <a:ext cx="1020635" cy="990647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Блок-схема: процесс 52">
            <a:extLst>
              <a:ext uri="{FF2B5EF4-FFF2-40B4-BE49-F238E27FC236}">
                <a16:creationId xmlns:a16="http://schemas.microsoft.com/office/drawing/2014/main" id="{BD029D29-D02E-4308-9754-8FA6150CFF6A}"/>
              </a:ext>
            </a:extLst>
          </p:cNvPr>
          <p:cNvSpPr/>
          <p:nvPr/>
        </p:nvSpPr>
        <p:spPr>
          <a:xfrm>
            <a:off x="6141721" y="4812601"/>
            <a:ext cx="5697901" cy="388673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СУММА ОБЕСПЕЧЕНИЯ НА 1 ПАЦИЕНТА, ТГ.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553E72-185E-4845-AB54-7808623725ED}"/>
              </a:ext>
            </a:extLst>
          </p:cNvPr>
          <p:cNvSpPr txBox="1"/>
          <p:nvPr/>
        </p:nvSpPr>
        <p:spPr>
          <a:xfrm>
            <a:off x="7058729" y="5412116"/>
            <a:ext cx="258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211 862,58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F66D7F-1FC4-4034-A169-32FB823BF751}"/>
              </a:ext>
            </a:extLst>
          </p:cNvPr>
          <p:cNvSpPr txBox="1"/>
          <p:nvPr/>
        </p:nvSpPr>
        <p:spPr>
          <a:xfrm>
            <a:off x="8526582" y="5236494"/>
            <a:ext cx="258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248 521,06</a:t>
            </a:r>
          </a:p>
        </p:txBody>
      </p:sp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563A01DF-66CB-4DC8-A3F9-6630BF445656}"/>
              </a:ext>
            </a:extLst>
          </p:cNvPr>
          <p:cNvSpPr/>
          <p:nvPr/>
        </p:nvSpPr>
        <p:spPr>
          <a:xfrm>
            <a:off x="6141722" y="5201274"/>
            <a:ext cx="5680366" cy="1618574"/>
          </a:xfrm>
          <a:prstGeom prst="flowChartProcess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4789E58B-9DEF-4F9D-9E76-548C7D69F9E7}"/>
              </a:ext>
            </a:extLst>
          </p:cNvPr>
          <p:cNvGrpSpPr/>
          <p:nvPr/>
        </p:nvGrpSpPr>
        <p:grpSpPr>
          <a:xfrm flipH="1">
            <a:off x="9738033" y="2205145"/>
            <a:ext cx="618874" cy="398189"/>
            <a:chOff x="6742417" y="4277675"/>
            <a:chExt cx="648000" cy="1008000"/>
          </a:xfrm>
        </p:grpSpPr>
        <p:sp>
          <p:nvSpPr>
            <p:cNvPr id="56" name="Прямая со стрелкой 24">
              <a:extLst>
                <a:ext uri="{FF2B5EF4-FFF2-40B4-BE49-F238E27FC236}">
                  <a16:creationId xmlns:a16="http://schemas.microsoft.com/office/drawing/2014/main" id="{5D76CED0-C555-4D88-9331-6673D23531D7}"/>
                </a:ext>
              </a:extLst>
            </p:cNvPr>
            <p:cNvSpPr/>
            <p:nvPr/>
          </p:nvSpPr>
          <p:spPr>
            <a:xfrm flipV="1">
              <a:off x="6742417" y="4281699"/>
              <a:ext cx="648000" cy="0"/>
            </a:xfrm>
            <a:prstGeom prst="line">
              <a:avLst/>
            </a:prstGeom>
            <a:ln w="12700">
              <a:solidFill>
                <a:srgbClr val="FFC000">
                  <a:lumMod val="50000"/>
                </a:srgbClr>
              </a:solidFill>
              <a:miter/>
            </a:ln>
          </p:spPr>
          <p:txBody>
            <a:bodyPr lIns="45711" tIns="45711" rIns="45711" bIns="45711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endParaRPr>
            </a:p>
          </p:txBody>
        </p:sp>
        <p:sp>
          <p:nvSpPr>
            <p:cNvPr id="57" name="Прямая со стрелкой 24">
              <a:extLst>
                <a:ext uri="{FF2B5EF4-FFF2-40B4-BE49-F238E27FC236}">
                  <a16:creationId xmlns:a16="http://schemas.microsoft.com/office/drawing/2014/main" id="{E361404A-CA08-44D2-9C03-CDBD2BE09374}"/>
                </a:ext>
              </a:extLst>
            </p:cNvPr>
            <p:cNvSpPr/>
            <p:nvPr/>
          </p:nvSpPr>
          <p:spPr>
            <a:xfrm rot="5400000" flipV="1">
              <a:off x="6240061" y="4781675"/>
              <a:ext cx="1008000" cy="0"/>
            </a:xfrm>
            <a:prstGeom prst="line">
              <a:avLst/>
            </a:prstGeom>
            <a:ln w="12700">
              <a:solidFill>
                <a:srgbClr val="FFC000">
                  <a:lumMod val="50000"/>
                </a:srgbClr>
              </a:solidFill>
              <a:miter/>
            </a:ln>
          </p:spPr>
          <p:txBody>
            <a:bodyPr lIns="45711" tIns="45711" rIns="45711" bIns="45711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endParaRPr>
            </a:p>
          </p:txBody>
        </p:sp>
      </p:grpSp>
      <p:sp>
        <p:nvSpPr>
          <p:cNvPr id="60" name="Shape 1">
            <a:extLst>
              <a:ext uri="{FF2B5EF4-FFF2-40B4-BE49-F238E27FC236}">
                <a16:creationId xmlns:a16="http://schemas.microsoft.com/office/drawing/2014/main" id="{826AD477-F4E8-437A-97F3-3D6EFBA74FF4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A93B7519-BB28-4819-8791-D887878B4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012599D-301F-4D24-A097-85DD320C6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6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0">
            <a:extLst>
              <a:ext uri="{FF2B5EF4-FFF2-40B4-BE49-F238E27FC236}">
                <a16:creationId xmlns:a16="http://schemas.microsoft.com/office/drawing/2014/main" id="{B90DD85F-0D8F-4DBF-90F2-3D2FEDD3DC7A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971E109-0977-4D5E-8F9B-1858F648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55434" y="148550"/>
            <a:ext cx="109783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ПЕРВИЧНАЯ МЕДИКО - САНИТАРНАЯ ПОМОЩЬ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5C0362-6231-4E5D-B7E6-3E8EB1871DA7}"/>
              </a:ext>
            </a:extLst>
          </p:cNvPr>
          <p:cNvSpPr txBox="1"/>
          <p:nvPr/>
        </p:nvSpPr>
        <p:spPr>
          <a:xfrm>
            <a:off x="202447" y="1620458"/>
            <a:ext cx="3251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МО –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  <a:p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прикреплены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74,1%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1 777 136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841BD-D4BB-42C2-BAEC-A71E9AC62822}"/>
              </a:ext>
            </a:extLst>
          </p:cNvPr>
          <p:cNvSpPr txBox="1"/>
          <p:nvPr/>
        </p:nvSpPr>
        <p:spPr>
          <a:xfrm>
            <a:off x="202448" y="2670536"/>
            <a:ext cx="3670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ЧАСТНЫЕ МО –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  <a:p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прикреплены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25,9%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(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620 370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1B6218-0DEF-40AB-9F2A-18B06021153F}"/>
              </a:ext>
            </a:extLst>
          </p:cNvPr>
          <p:cNvSpPr txBox="1"/>
          <p:nvPr/>
        </p:nvSpPr>
        <p:spPr>
          <a:xfrm>
            <a:off x="7836809" y="5014204"/>
            <a:ext cx="4319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НЕОТЛОЖНОЙ ПОМОЩИ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5BDC081-D83C-4858-A7D6-CE818DD76A87}"/>
              </a:ext>
            </a:extLst>
          </p:cNvPr>
          <p:cNvSpPr txBox="1"/>
          <p:nvPr/>
        </p:nvSpPr>
        <p:spPr>
          <a:xfrm>
            <a:off x="1466455" y="5066029"/>
            <a:ext cx="176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14 085 756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19715B9-0374-4545-B4FE-CD8FB6F16E8B}"/>
              </a:ext>
            </a:extLst>
          </p:cNvPr>
          <p:cNvSpPr txBox="1"/>
          <p:nvPr/>
        </p:nvSpPr>
        <p:spPr>
          <a:xfrm>
            <a:off x="7836810" y="5336683"/>
            <a:ext cx="4319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из 78 (82%)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8C16DC-B604-41AE-8168-223CCA9FAE08}"/>
              </a:ext>
            </a:extLst>
          </p:cNvPr>
          <p:cNvSpPr txBox="1"/>
          <p:nvPr/>
        </p:nvSpPr>
        <p:spPr>
          <a:xfrm>
            <a:off x="7836810" y="5730549"/>
            <a:ext cx="4355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МОБИЛЬНАЯ БРИГАДА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79CF6A0-D712-4C52-9ED7-8AC7A07B4FA3}"/>
              </a:ext>
            </a:extLst>
          </p:cNvPr>
          <p:cNvSpPr txBox="1"/>
          <p:nvPr/>
        </p:nvSpPr>
        <p:spPr>
          <a:xfrm>
            <a:off x="7836809" y="6054965"/>
            <a:ext cx="4319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из 95 (75,7%)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EAE0E46-8965-432B-8470-FAAFD159FF65}"/>
              </a:ext>
            </a:extLst>
          </p:cNvPr>
          <p:cNvSpPr/>
          <p:nvPr/>
        </p:nvSpPr>
        <p:spPr>
          <a:xfrm>
            <a:off x="35927" y="3959767"/>
            <a:ext cx="3490784" cy="8355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АБСОЛЮТНОЕ ЧИСЛО ПОСЕЩЕНИЙ НА 1 ЖИТЕЛЯ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4312B2E1-67FF-4C1A-A121-9CC3AA2D6FB0}"/>
              </a:ext>
            </a:extLst>
          </p:cNvPr>
          <p:cNvSpPr/>
          <p:nvPr/>
        </p:nvSpPr>
        <p:spPr>
          <a:xfrm>
            <a:off x="7836809" y="4271808"/>
            <a:ext cx="4319263" cy="5087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НЕОТЛОЖНАЯ ПОМОЩЬ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АМБУЛАТОРНОМ УРОВНЕ</a:t>
            </a:r>
          </a:p>
        </p:txBody>
      </p:sp>
      <p:graphicFrame>
        <p:nvGraphicFramePr>
          <p:cNvPr id="29" name="Таблица 24">
            <a:extLst>
              <a:ext uri="{FF2B5EF4-FFF2-40B4-BE49-F238E27FC236}">
                <a16:creationId xmlns:a16="http://schemas.microsoft.com/office/drawing/2014/main" id="{2C62704E-8A24-4E1C-A231-D3E7A9B377F3}"/>
              </a:ext>
            </a:extLst>
          </p:cNvPr>
          <p:cNvGraphicFramePr>
            <a:graphicFrameLocks noGrp="1"/>
          </p:cNvGraphicFramePr>
          <p:nvPr/>
        </p:nvGraphicFramePr>
        <p:xfrm>
          <a:off x="7836810" y="901894"/>
          <a:ext cx="4340529" cy="33755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15485">
                  <a:extLst>
                    <a:ext uri="{9D8B030D-6E8A-4147-A177-3AD203B41FA5}">
                      <a16:colId xmlns:a16="http://schemas.microsoft.com/office/drawing/2014/main" val="1822532048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4207113215"/>
                    </a:ext>
                  </a:extLst>
                </a:gridCol>
                <a:gridCol w="951321">
                  <a:extLst>
                    <a:ext uri="{9D8B030D-6E8A-4147-A177-3AD203B41FA5}">
                      <a16:colId xmlns:a16="http://schemas.microsoft.com/office/drawing/2014/main" val="865637449"/>
                    </a:ext>
                  </a:extLst>
                </a:gridCol>
              </a:tblGrid>
              <a:tr h="4215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ПМСП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406287"/>
                  </a:ext>
                </a:extLst>
              </a:tr>
              <a:tr h="969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дистанционных медицинских услуг, оказанных населению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10,5%</a:t>
                      </a:r>
                      <a:endParaRPr lang="ru-KZ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430489"/>
                  </a:ext>
                </a:extLst>
              </a:tr>
              <a:tr h="686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Open Sans 2 Bold"/>
                        </a:rPr>
                        <a:t>Деятельность молодежных центров здоровья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KZ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613854"/>
                  </a:ext>
                </a:extLst>
              </a:tr>
              <a:tr h="1252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Open Sans 2 Bold"/>
                        </a:rPr>
                        <a:t>Снижение заболеваемости ожирением среди детей </a:t>
                      </a:r>
                      <a:b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Open Sans 2 Bold"/>
                        </a:rPr>
                      </a:b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Open Sans 2 Bold"/>
                        </a:rPr>
                        <a:t>(0-14 лет, на 100 тыс. населения)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51,2</a:t>
                      </a:r>
                      <a:endParaRPr lang="ru-KZ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48,2</a:t>
                      </a:r>
                      <a:endParaRPr lang="ru-KZ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682258"/>
                  </a:ext>
                </a:extLst>
              </a:tr>
            </a:tbl>
          </a:graphicData>
        </a:graphic>
      </p:graphicFrame>
      <p:sp>
        <p:nvSpPr>
          <p:cNvPr id="30" name="Блок-схема: процесс 29">
            <a:extLst>
              <a:ext uri="{FF2B5EF4-FFF2-40B4-BE49-F238E27FC236}">
                <a16:creationId xmlns:a16="http://schemas.microsoft.com/office/drawing/2014/main" id="{A0B78658-99B1-4930-960E-549E4D4C33C6}"/>
              </a:ext>
            </a:extLst>
          </p:cNvPr>
          <p:cNvSpPr/>
          <p:nvPr/>
        </p:nvSpPr>
        <p:spPr>
          <a:xfrm>
            <a:off x="3761625" y="905657"/>
            <a:ext cx="3798759" cy="442802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ПОСЕЩЕНИЙ В ПМСП </a:t>
            </a:r>
            <a:b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НА 1 ЖИТЕЛЯ (ДОСТУПНОСТЬ)</a:t>
            </a:r>
            <a:endParaRPr lang="ru-K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D28D207-E663-467F-8FC8-094958FEE4E1}"/>
              </a:ext>
            </a:extLst>
          </p:cNvPr>
          <p:cNvCxnSpPr>
            <a:cxnSpLocks/>
          </p:cNvCxnSpPr>
          <p:nvPr/>
        </p:nvCxnSpPr>
        <p:spPr>
          <a:xfrm>
            <a:off x="3837929" y="1857617"/>
            <a:ext cx="3722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Блок-схема: процесс 33">
            <a:extLst>
              <a:ext uri="{FF2B5EF4-FFF2-40B4-BE49-F238E27FC236}">
                <a16:creationId xmlns:a16="http://schemas.microsoft.com/office/drawing/2014/main" id="{B1E61D91-AE24-4863-9710-25C581CA1E95}"/>
              </a:ext>
            </a:extLst>
          </p:cNvPr>
          <p:cNvSpPr/>
          <p:nvPr/>
        </p:nvSpPr>
        <p:spPr>
          <a:xfrm>
            <a:off x="4698713" y="2352779"/>
            <a:ext cx="731455" cy="1216065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Блок-схема: процесс 34">
            <a:extLst>
              <a:ext uri="{FF2B5EF4-FFF2-40B4-BE49-F238E27FC236}">
                <a16:creationId xmlns:a16="http://schemas.microsoft.com/office/drawing/2014/main" id="{7D69F234-5711-4CED-829A-B781FC1B47AD}"/>
              </a:ext>
            </a:extLst>
          </p:cNvPr>
          <p:cNvSpPr/>
          <p:nvPr/>
        </p:nvSpPr>
        <p:spPr>
          <a:xfrm>
            <a:off x="6027506" y="2485636"/>
            <a:ext cx="698094" cy="1083208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C127582-E266-461B-B852-47C3C65FB2A2}"/>
              </a:ext>
            </a:extLst>
          </p:cNvPr>
          <p:cNvCxnSpPr>
            <a:cxnSpLocks/>
          </p:cNvCxnSpPr>
          <p:nvPr/>
        </p:nvCxnSpPr>
        <p:spPr>
          <a:xfrm>
            <a:off x="3726325" y="3568844"/>
            <a:ext cx="38340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Таблица 39">
            <a:extLst>
              <a:ext uri="{FF2B5EF4-FFF2-40B4-BE49-F238E27FC236}">
                <a16:creationId xmlns:a16="http://schemas.microsoft.com/office/drawing/2014/main" id="{07377A5D-6956-4A7F-A7AE-6AC7171E1B11}"/>
              </a:ext>
            </a:extLst>
          </p:cNvPr>
          <p:cNvGraphicFramePr>
            <a:graphicFrameLocks noGrp="1"/>
          </p:cNvGraphicFramePr>
          <p:nvPr/>
        </p:nvGraphicFramePr>
        <p:xfrm>
          <a:off x="3739972" y="3581641"/>
          <a:ext cx="3834062" cy="2987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274680">
                  <a:extLst>
                    <a:ext uri="{9D8B030D-6E8A-4147-A177-3AD203B41FA5}">
                      <a16:colId xmlns:a16="http://schemas.microsoft.com/office/drawing/2014/main" val="3990642771"/>
                    </a:ext>
                  </a:extLst>
                </a:gridCol>
                <a:gridCol w="559382">
                  <a:extLst>
                    <a:ext uri="{9D8B030D-6E8A-4147-A177-3AD203B41FA5}">
                      <a16:colId xmlns:a16="http://schemas.microsoft.com/office/drawing/2014/main" val="1942211318"/>
                    </a:ext>
                  </a:extLst>
                </a:gridCol>
              </a:tblGrid>
              <a:tr h="484612">
                <a:tc gridSpan="2">
                  <a:txBody>
                    <a:bodyPr/>
                    <a:lstStyle/>
                    <a:p>
                      <a:pPr algn="ctr"/>
                      <a:r>
                        <a:rPr lang="kk-K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ПРОБЛЕМНЫЕ ОРГАНИЗАЦИИ ПМСП (81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- ЧАСТНЫЕ)</a:t>
                      </a:r>
                      <a:endParaRPr lang="ru-K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770869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Nurlab</a:t>
                      </a:r>
                      <a:r>
                        <a:rPr lang="ru-KZ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</a:t>
                      </a:r>
                      <a:r>
                        <a:rPr lang="ru-KZ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ru-KZ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№1</a:t>
                      </a:r>
                      <a:r>
                        <a:rPr lang="kk-KZ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  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280582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</a:t>
                      </a:r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1599767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Qamqor</a:t>
                      </a:r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Сlinic</a:t>
                      </a:r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Almaty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535639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Керуен-Mеdicus</a:t>
                      </a:r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Шарипова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35544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Lab экспресс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550240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Almaty</a:t>
                      </a:r>
                      <a:r>
                        <a:rPr lang="ru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20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kk-KZ" sz="12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8846299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r>
                        <a:rPr lang="kk-KZ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НЦ УДП РК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5071550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r>
                        <a:rPr lang="kk-KZ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№12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7002331"/>
                  </a:ext>
                </a:extLst>
              </a:tr>
              <a:tr h="256559">
                <a:tc>
                  <a:txBody>
                    <a:bodyPr/>
                    <a:lstStyle/>
                    <a:p>
                      <a:r>
                        <a:rPr lang="kk-KZ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ЦПМСП «Алмалинского района»</a:t>
                      </a:r>
                      <a:endParaRPr lang="ru-KZ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kk-KZ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KZ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6969986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452DFE2B-2A4B-467D-8B2F-3BE264739FDA}"/>
              </a:ext>
            </a:extLst>
          </p:cNvPr>
          <p:cNvSpPr txBox="1"/>
          <p:nvPr/>
        </p:nvSpPr>
        <p:spPr>
          <a:xfrm>
            <a:off x="3837929" y="1480320"/>
            <a:ext cx="171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,9</a:t>
            </a: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C110FF-5885-4426-A75E-A7DF1E6C0F76}"/>
              </a:ext>
            </a:extLst>
          </p:cNvPr>
          <p:cNvSpPr txBox="1"/>
          <p:nvPr/>
        </p:nvSpPr>
        <p:spPr>
          <a:xfrm>
            <a:off x="6340888" y="1496321"/>
            <a:ext cx="106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5,9</a:t>
            </a:r>
            <a:endParaRPr lang="ru-K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BB89F9-B227-4E64-AB06-EC1EDB238BAE}"/>
              </a:ext>
            </a:extLst>
          </p:cNvPr>
          <p:cNvSpPr txBox="1"/>
          <p:nvPr/>
        </p:nvSpPr>
        <p:spPr>
          <a:xfrm>
            <a:off x="4780276" y="1970651"/>
            <a:ext cx="682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6,02</a:t>
            </a:r>
            <a:endParaRPr lang="ru-KZ" dirty="0">
              <a:solidFill>
                <a:srgbClr val="00206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1209BB-476D-4750-8D5A-AABC7E2B063E}"/>
              </a:ext>
            </a:extLst>
          </p:cNvPr>
          <p:cNvSpPr txBox="1"/>
          <p:nvPr/>
        </p:nvSpPr>
        <p:spPr>
          <a:xfrm>
            <a:off x="6095894" y="2050423"/>
            <a:ext cx="682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5,9</a:t>
            </a:r>
            <a:endParaRPr lang="ru-KZ" dirty="0">
              <a:solidFill>
                <a:srgbClr val="002060"/>
              </a:solidFill>
            </a:endParaRPr>
          </a:p>
        </p:txBody>
      </p:sp>
      <p:sp>
        <p:nvSpPr>
          <p:cNvPr id="49" name="Блок-схема: процесс 48">
            <a:extLst>
              <a:ext uri="{FF2B5EF4-FFF2-40B4-BE49-F238E27FC236}">
                <a16:creationId xmlns:a16="http://schemas.microsoft.com/office/drawing/2014/main" id="{E70A4C03-0FA7-4399-A2E1-D82D24DC875F}"/>
              </a:ext>
            </a:extLst>
          </p:cNvPr>
          <p:cNvSpPr/>
          <p:nvPr/>
        </p:nvSpPr>
        <p:spPr>
          <a:xfrm>
            <a:off x="24725" y="899423"/>
            <a:ext cx="3490784" cy="452766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/ ЧАСТНЫЕ</a:t>
            </a:r>
            <a:endParaRPr lang="ru-K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Блок-схема: процесс 52">
            <a:extLst>
              <a:ext uri="{FF2B5EF4-FFF2-40B4-BE49-F238E27FC236}">
                <a16:creationId xmlns:a16="http://schemas.microsoft.com/office/drawing/2014/main" id="{49A49213-45ED-481C-9DBF-B0F2FD73EAF8}"/>
              </a:ext>
            </a:extLst>
          </p:cNvPr>
          <p:cNvSpPr/>
          <p:nvPr/>
        </p:nvSpPr>
        <p:spPr>
          <a:xfrm>
            <a:off x="670985" y="5292592"/>
            <a:ext cx="731455" cy="1215148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Блок-схема: процесс 53">
            <a:extLst>
              <a:ext uri="{FF2B5EF4-FFF2-40B4-BE49-F238E27FC236}">
                <a16:creationId xmlns:a16="http://schemas.microsoft.com/office/drawing/2014/main" id="{06DF5E83-014E-493C-8C65-3BC6750B98A2}"/>
              </a:ext>
            </a:extLst>
          </p:cNvPr>
          <p:cNvSpPr/>
          <p:nvPr/>
        </p:nvSpPr>
        <p:spPr>
          <a:xfrm>
            <a:off x="1999778" y="5425348"/>
            <a:ext cx="698094" cy="1082392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2FB384-8A0F-45CF-BCB7-48B4AD51C369}"/>
              </a:ext>
            </a:extLst>
          </p:cNvPr>
          <p:cNvSpPr txBox="1"/>
          <p:nvPr/>
        </p:nvSpPr>
        <p:spPr>
          <a:xfrm>
            <a:off x="96943" y="4936689"/>
            <a:ext cx="176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14 090 363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2E6F3D7-C6B2-4B71-84C8-8323188488C5}"/>
              </a:ext>
            </a:extLst>
          </p:cNvPr>
          <p:cNvCxnSpPr/>
          <p:nvPr/>
        </p:nvCxnSpPr>
        <p:spPr>
          <a:xfrm>
            <a:off x="224603" y="6535876"/>
            <a:ext cx="3006591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Shape 1">
            <a:extLst>
              <a:ext uri="{FF2B5EF4-FFF2-40B4-BE49-F238E27FC236}">
                <a16:creationId xmlns:a16="http://schemas.microsoft.com/office/drawing/2014/main" id="{54D68D35-5082-487F-B585-E73DB71F1DC4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DEB74E22-BD38-444F-BC8B-D26A67679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E5BFF11-7FCA-409A-A2F8-391CBB07E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  <p:sp>
        <p:nvSpPr>
          <p:cNvPr id="46" name="Стрелка: вниз 45">
            <a:extLst>
              <a:ext uri="{FF2B5EF4-FFF2-40B4-BE49-F238E27FC236}">
                <a16:creationId xmlns:a16="http://schemas.microsoft.com/office/drawing/2014/main" id="{2A8CB0A1-1F35-4A81-8AB1-20CD261CE1CE}"/>
              </a:ext>
            </a:extLst>
          </p:cNvPr>
          <p:cNvSpPr/>
          <p:nvPr/>
        </p:nvSpPr>
        <p:spPr>
          <a:xfrm rot="10800000">
            <a:off x="11989762" y="1562043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7" name="Стрелка: вниз 46">
            <a:extLst>
              <a:ext uri="{FF2B5EF4-FFF2-40B4-BE49-F238E27FC236}">
                <a16:creationId xmlns:a16="http://schemas.microsoft.com/office/drawing/2014/main" id="{58FA65C8-1956-4EEB-9202-7B8710879674}"/>
              </a:ext>
            </a:extLst>
          </p:cNvPr>
          <p:cNvSpPr/>
          <p:nvPr/>
        </p:nvSpPr>
        <p:spPr>
          <a:xfrm rot="10800000">
            <a:off x="12004794" y="2442459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8" name="Стрелка: вниз 47">
            <a:extLst>
              <a:ext uri="{FF2B5EF4-FFF2-40B4-BE49-F238E27FC236}">
                <a16:creationId xmlns:a16="http://schemas.microsoft.com/office/drawing/2014/main" id="{44172EA9-66DE-4700-A641-12A687F848D0}"/>
              </a:ext>
            </a:extLst>
          </p:cNvPr>
          <p:cNvSpPr/>
          <p:nvPr/>
        </p:nvSpPr>
        <p:spPr>
          <a:xfrm>
            <a:off x="12003131" y="3438951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52964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0">
            <a:extLst>
              <a:ext uri="{FF2B5EF4-FFF2-40B4-BE49-F238E27FC236}">
                <a16:creationId xmlns:a16="http://schemas.microsoft.com/office/drawing/2014/main" id="{892883A9-5EFA-4717-9D5C-FEF7A08F44A2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33F97E-284D-4F90-918C-42039E2E8E1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55434" y="140355"/>
            <a:ext cx="10560124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KZ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ОХВАТ ПРОФОСМОТРАМИ</a:t>
            </a:r>
            <a:r>
              <a:rPr lang="kk-KZ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ЦЕЛЕВЫХ ГРУПП НАСЕЛЕНИЯ ГОРОДА</a:t>
            </a:r>
            <a:endParaRPr lang="ru-K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04F7471-0E62-43A0-8F4D-BB862CAECC74}"/>
              </a:ext>
            </a:extLst>
          </p:cNvPr>
          <p:cNvGraphicFramePr/>
          <p:nvPr/>
        </p:nvGraphicFramePr>
        <p:xfrm>
          <a:off x="-2171" y="1321268"/>
          <a:ext cx="5736221" cy="289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8557FF-D095-44C4-B3CF-8064BE879A61}"/>
              </a:ext>
            </a:extLst>
          </p:cNvPr>
          <p:cNvSpPr txBox="1"/>
          <p:nvPr/>
        </p:nvSpPr>
        <p:spPr>
          <a:xfrm>
            <a:off x="78524" y="1288099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610 758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BAB035-C36E-4C47-807F-88CF23B98847}"/>
              </a:ext>
            </a:extLst>
          </p:cNvPr>
          <p:cNvSpPr txBox="1"/>
          <p:nvPr/>
        </p:nvSpPr>
        <p:spPr>
          <a:xfrm>
            <a:off x="585718" y="1570248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597 549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A8504-28D4-4025-A156-F251E0881C15}"/>
              </a:ext>
            </a:extLst>
          </p:cNvPr>
          <p:cNvSpPr txBox="1"/>
          <p:nvPr/>
        </p:nvSpPr>
        <p:spPr>
          <a:xfrm>
            <a:off x="1632970" y="1760790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91424A-00BB-4804-B526-7EEB1D3B2469}"/>
              </a:ext>
            </a:extLst>
          </p:cNvPr>
          <p:cNvSpPr txBox="1"/>
          <p:nvPr/>
        </p:nvSpPr>
        <p:spPr>
          <a:xfrm>
            <a:off x="2008179" y="1972851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A1BC41-B0A2-40D0-8A0E-F3E6A6B9BA0B}"/>
              </a:ext>
            </a:extLst>
          </p:cNvPr>
          <p:cNvSpPr txBox="1"/>
          <p:nvPr/>
        </p:nvSpPr>
        <p:spPr>
          <a:xfrm>
            <a:off x="3013813" y="2365882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3C26D8-D3F6-4698-B10F-553E3DBE498F}"/>
              </a:ext>
            </a:extLst>
          </p:cNvPr>
          <p:cNvSpPr txBox="1"/>
          <p:nvPr/>
        </p:nvSpPr>
        <p:spPr>
          <a:xfrm>
            <a:off x="3430095" y="2451136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56B13F-01B1-49D2-879F-B87FE5714746}"/>
              </a:ext>
            </a:extLst>
          </p:cNvPr>
          <p:cNvSpPr txBox="1"/>
          <p:nvPr/>
        </p:nvSpPr>
        <p:spPr>
          <a:xfrm>
            <a:off x="4360144" y="2104558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69,2%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599DF0-3098-4036-BBFB-083E1CD50487}"/>
              </a:ext>
            </a:extLst>
          </p:cNvPr>
          <p:cNvSpPr txBox="1"/>
          <p:nvPr/>
        </p:nvSpPr>
        <p:spPr>
          <a:xfrm>
            <a:off x="4804402" y="1335499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82,8%</a:t>
            </a:r>
          </a:p>
        </p:txBody>
      </p:sp>
      <p:sp>
        <p:nvSpPr>
          <p:cNvPr id="27" name="Блок-схема: процесс 26">
            <a:extLst>
              <a:ext uri="{FF2B5EF4-FFF2-40B4-BE49-F238E27FC236}">
                <a16:creationId xmlns:a16="http://schemas.microsoft.com/office/drawing/2014/main" id="{CC06EDF0-94C7-4839-853E-570AED8E78DB}"/>
              </a:ext>
            </a:extLst>
          </p:cNvPr>
          <p:cNvSpPr/>
          <p:nvPr/>
        </p:nvSpPr>
        <p:spPr>
          <a:xfrm>
            <a:off x="1" y="913101"/>
            <a:ext cx="5731701" cy="313231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F0E036FA-CB0C-43D0-9910-C70FD9B57D0B}"/>
              </a:ext>
            </a:extLst>
          </p:cNvPr>
          <p:cNvGraphicFramePr/>
          <p:nvPr/>
        </p:nvGraphicFramePr>
        <p:xfrm>
          <a:off x="6019891" y="1184498"/>
          <a:ext cx="6043637" cy="2059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Блок-схема: процесс 28">
            <a:extLst>
              <a:ext uri="{FF2B5EF4-FFF2-40B4-BE49-F238E27FC236}">
                <a16:creationId xmlns:a16="http://schemas.microsoft.com/office/drawing/2014/main" id="{1E053F71-E32A-40FF-B5BA-9442CBC10E54}"/>
              </a:ext>
            </a:extLst>
          </p:cNvPr>
          <p:cNvSpPr/>
          <p:nvPr/>
        </p:nvSpPr>
        <p:spPr>
          <a:xfrm>
            <a:off x="6427986" y="915730"/>
            <a:ext cx="5770727" cy="310602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БОЛЕЗНИ СИСТЕМЫ КРОВООБРАЩЕНИЕ 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418F3-FCC0-47A7-B913-83DD4EDF1FB8}"/>
              </a:ext>
            </a:extLst>
          </p:cNvPr>
          <p:cNvSpPr txBox="1"/>
          <p:nvPr/>
        </p:nvSpPr>
        <p:spPr>
          <a:xfrm>
            <a:off x="6370712" y="1388068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180 180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5DD137-A0EB-414C-A57B-46378B8F932A}"/>
              </a:ext>
            </a:extLst>
          </p:cNvPr>
          <p:cNvSpPr txBox="1"/>
          <p:nvPr/>
        </p:nvSpPr>
        <p:spPr>
          <a:xfrm>
            <a:off x="6882415" y="1206903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191 063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05A2CE-7506-448D-93C6-545D75932DAD}"/>
              </a:ext>
            </a:extLst>
          </p:cNvPr>
          <p:cNvSpPr txBox="1"/>
          <p:nvPr/>
        </p:nvSpPr>
        <p:spPr>
          <a:xfrm>
            <a:off x="7871360" y="1382368"/>
            <a:ext cx="101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260DF3-CF9E-4AD5-9188-F5C3D1EAEEC5}"/>
              </a:ext>
            </a:extLst>
          </p:cNvPr>
          <p:cNvSpPr txBox="1"/>
          <p:nvPr/>
        </p:nvSpPr>
        <p:spPr>
          <a:xfrm>
            <a:off x="8426309" y="1552602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98,3%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C6BC83-795A-4E12-A89C-874FD3A43B36}"/>
              </a:ext>
            </a:extLst>
          </p:cNvPr>
          <p:cNvSpPr txBox="1"/>
          <p:nvPr/>
        </p:nvSpPr>
        <p:spPr>
          <a:xfrm>
            <a:off x="9386270" y="1789893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7,1%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D6B738-8AAE-4DF3-8DAE-8140E99FB347}"/>
              </a:ext>
            </a:extLst>
          </p:cNvPr>
          <p:cNvSpPr txBox="1"/>
          <p:nvPr/>
        </p:nvSpPr>
        <p:spPr>
          <a:xfrm>
            <a:off x="9784545" y="1847112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6,8%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85D209-4B53-4980-888C-AAAEAC20EDE9}"/>
              </a:ext>
            </a:extLst>
          </p:cNvPr>
          <p:cNvSpPr txBox="1"/>
          <p:nvPr/>
        </p:nvSpPr>
        <p:spPr>
          <a:xfrm>
            <a:off x="10648754" y="1685375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89,3%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756589-D627-44AD-AE84-BE4B5C6E5BAB}"/>
              </a:ext>
            </a:extLst>
          </p:cNvPr>
          <p:cNvSpPr txBox="1"/>
          <p:nvPr/>
        </p:nvSpPr>
        <p:spPr>
          <a:xfrm>
            <a:off x="11151838" y="1466906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93%</a:t>
            </a: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id="{9EEE974D-5D15-400E-A0AE-9F1B4FF20D59}"/>
              </a:ext>
            </a:extLst>
          </p:cNvPr>
          <p:cNvGraphicFramePr/>
          <p:nvPr/>
        </p:nvGraphicFramePr>
        <p:xfrm>
          <a:off x="-4519" y="4220864"/>
          <a:ext cx="5736221" cy="2802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BC1A8B37-733A-4D11-9E1D-E54F34CBA509}"/>
              </a:ext>
            </a:extLst>
          </p:cNvPr>
          <p:cNvSpPr txBox="1"/>
          <p:nvPr/>
        </p:nvSpPr>
        <p:spPr>
          <a:xfrm>
            <a:off x="11005" y="4471197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190 132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922615-3CB6-4991-9AC3-67854550814E}"/>
              </a:ext>
            </a:extLst>
          </p:cNvPr>
          <p:cNvSpPr txBox="1"/>
          <p:nvPr/>
        </p:nvSpPr>
        <p:spPr>
          <a:xfrm>
            <a:off x="508243" y="4217308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202 654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002CA7-B452-4623-AD75-9A68DF5048E2}"/>
              </a:ext>
            </a:extLst>
          </p:cNvPr>
          <p:cNvSpPr txBox="1"/>
          <p:nvPr/>
        </p:nvSpPr>
        <p:spPr>
          <a:xfrm>
            <a:off x="1592988" y="4625086"/>
            <a:ext cx="802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103,5%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31F09E-5304-4504-91F8-FA1671042F00}"/>
              </a:ext>
            </a:extLst>
          </p:cNvPr>
          <p:cNvSpPr txBox="1"/>
          <p:nvPr/>
        </p:nvSpPr>
        <p:spPr>
          <a:xfrm>
            <a:off x="2032659" y="4863391"/>
            <a:ext cx="726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95,8%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5B825B-E142-4A90-B159-FFB27FCB7CA3}"/>
              </a:ext>
            </a:extLst>
          </p:cNvPr>
          <p:cNvSpPr txBox="1"/>
          <p:nvPr/>
        </p:nvSpPr>
        <p:spPr>
          <a:xfrm>
            <a:off x="3089376" y="5265950"/>
            <a:ext cx="618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1538D9-E41C-4FA9-A6F0-ACFD7A85B895}"/>
              </a:ext>
            </a:extLst>
          </p:cNvPr>
          <p:cNvSpPr txBox="1"/>
          <p:nvPr/>
        </p:nvSpPr>
        <p:spPr>
          <a:xfrm>
            <a:off x="3513187" y="5250026"/>
            <a:ext cx="597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D10F5C-0F0A-44B5-B85F-6B7953FA0F85}"/>
              </a:ext>
            </a:extLst>
          </p:cNvPr>
          <p:cNvSpPr txBox="1"/>
          <p:nvPr/>
        </p:nvSpPr>
        <p:spPr>
          <a:xfrm>
            <a:off x="4444614" y="5001781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48,2%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7A0668-F7B6-4879-A85D-3CAA2E3EF6DE}"/>
              </a:ext>
            </a:extLst>
          </p:cNvPr>
          <p:cNvSpPr txBox="1"/>
          <p:nvPr/>
        </p:nvSpPr>
        <p:spPr>
          <a:xfrm>
            <a:off x="4851768" y="4274863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75,2%</a:t>
            </a:r>
          </a:p>
        </p:txBody>
      </p:sp>
      <p:sp>
        <p:nvSpPr>
          <p:cNvPr id="47" name="Блок-схема: процесс 46">
            <a:extLst>
              <a:ext uri="{FF2B5EF4-FFF2-40B4-BE49-F238E27FC236}">
                <a16:creationId xmlns:a16="http://schemas.microsoft.com/office/drawing/2014/main" id="{901078B0-94A8-4D05-A77E-B3B9230C2A7D}"/>
              </a:ext>
            </a:extLst>
          </p:cNvPr>
          <p:cNvSpPr/>
          <p:nvPr/>
        </p:nvSpPr>
        <p:spPr>
          <a:xfrm>
            <a:off x="0" y="3914824"/>
            <a:ext cx="5731702" cy="33855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ГЛАУКОМА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9" name="Диаграмма 48">
            <a:extLst>
              <a:ext uri="{FF2B5EF4-FFF2-40B4-BE49-F238E27FC236}">
                <a16:creationId xmlns:a16="http://schemas.microsoft.com/office/drawing/2014/main" id="{4749CFBD-CE57-4598-A9B0-4F2C6C8C423F}"/>
              </a:ext>
            </a:extLst>
          </p:cNvPr>
          <p:cNvGraphicFramePr/>
          <p:nvPr/>
        </p:nvGraphicFramePr>
        <p:xfrm>
          <a:off x="6115141" y="3235012"/>
          <a:ext cx="6043637" cy="2269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6143A71B-0538-4300-A0F7-98FA47E0E8D8}"/>
              </a:ext>
            </a:extLst>
          </p:cNvPr>
          <p:cNvSpPr txBox="1"/>
          <p:nvPr/>
        </p:nvSpPr>
        <p:spPr>
          <a:xfrm>
            <a:off x="6453002" y="3369979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184 235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F02508-43F1-439B-83C1-3EDDA8AD59A5}"/>
              </a:ext>
            </a:extLst>
          </p:cNvPr>
          <p:cNvSpPr txBox="1"/>
          <p:nvPr/>
        </p:nvSpPr>
        <p:spPr>
          <a:xfrm>
            <a:off x="6973156" y="3205057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197 299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D322BF4-2316-4140-B986-04E401E1D12D}"/>
              </a:ext>
            </a:extLst>
          </p:cNvPr>
          <p:cNvSpPr txBox="1"/>
          <p:nvPr/>
        </p:nvSpPr>
        <p:spPr>
          <a:xfrm>
            <a:off x="8022063" y="3464364"/>
            <a:ext cx="101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102,8%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A5B0E4D-DA37-41F0-BEDC-69EDD782D368}"/>
              </a:ext>
            </a:extLst>
          </p:cNvPr>
          <p:cNvSpPr txBox="1"/>
          <p:nvPr/>
        </p:nvSpPr>
        <p:spPr>
          <a:xfrm>
            <a:off x="8490501" y="3636096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92,8%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4A476A-F782-41B6-BA8C-A29842479C1F}"/>
              </a:ext>
            </a:extLst>
          </p:cNvPr>
          <p:cNvSpPr txBox="1"/>
          <p:nvPr/>
        </p:nvSpPr>
        <p:spPr>
          <a:xfrm>
            <a:off x="9537836" y="3931368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D70590-6A79-4724-B856-96145239516F}"/>
              </a:ext>
            </a:extLst>
          </p:cNvPr>
          <p:cNvSpPr txBox="1"/>
          <p:nvPr/>
        </p:nvSpPr>
        <p:spPr>
          <a:xfrm>
            <a:off x="9883161" y="3917768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C10890E-1E48-4AEA-AF19-07C419A2395C}"/>
              </a:ext>
            </a:extLst>
          </p:cNvPr>
          <p:cNvSpPr txBox="1"/>
          <p:nvPr/>
        </p:nvSpPr>
        <p:spPr>
          <a:xfrm>
            <a:off x="10753260" y="3689494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75,9%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9E4991-C74A-4948-9579-BAA09624563A}"/>
              </a:ext>
            </a:extLst>
          </p:cNvPr>
          <p:cNvSpPr txBox="1"/>
          <p:nvPr/>
        </p:nvSpPr>
        <p:spPr>
          <a:xfrm>
            <a:off x="11158484" y="3460172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86,6%</a:t>
            </a:r>
          </a:p>
        </p:txBody>
      </p:sp>
      <p:sp>
        <p:nvSpPr>
          <p:cNvPr id="61" name="Блок-схема: процесс 60">
            <a:extLst>
              <a:ext uri="{FF2B5EF4-FFF2-40B4-BE49-F238E27FC236}">
                <a16:creationId xmlns:a16="http://schemas.microsoft.com/office/drawing/2014/main" id="{A8EF1896-FE52-409C-8116-26778FF0DC33}"/>
              </a:ext>
            </a:extLst>
          </p:cNvPr>
          <p:cNvSpPr/>
          <p:nvPr/>
        </p:nvSpPr>
        <p:spPr>
          <a:xfrm>
            <a:off x="6464664" y="2880207"/>
            <a:ext cx="5734049" cy="362885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САХАРНЫЙ ДИАБЕТ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2" name="Диаграмма 61">
            <a:extLst>
              <a:ext uri="{FF2B5EF4-FFF2-40B4-BE49-F238E27FC236}">
                <a16:creationId xmlns:a16="http://schemas.microsoft.com/office/drawing/2014/main" id="{20AC2B91-EBF2-4B34-AD5D-B35B14EE05C3}"/>
              </a:ext>
            </a:extLst>
          </p:cNvPr>
          <p:cNvGraphicFramePr/>
          <p:nvPr/>
        </p:nvGraphicFramePr>
        <p:xfrm>
          <a:off x="6093815" y="5337295"/>
          <a:ext cx="6098185" cy="1749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0C49B189-228B-43CF-9B7D-63E70779C584}"/>
              </a:ext>
            </a:extLst>
          </p:cNvPr>
          <p:cNvSpPr txBox="1"/>
          <p:nvPr/>
        </p:nvSpPr>
        <p:spPr>
          <a:xfrm>
            <a:off x="6427986" y="5672521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181 066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11C894-2010-4328-8BE6-C29EA3AB0856}"/>
              </a:ext>
            </a:extLst>
          </p:cNvPr>
          <p:cNvSpPr txBox="1"/>
          <p:nvPr/>
        </p:nvSpPr>
        <p:spPr>
          <a:xfrm>
            <a:off x="6920483" y="5405625"/>
            <a:ext cx="1069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195 148</a:t>
            </a:r>
            <a:endParaRPr lang="ru-KZ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6FC969-DCA5-4F05-A86E-F1A895CB074E}"/>
              </a:ext>
            </a:extLst>
          </p:cNvPr>
          <p:cNvSpPr txBox="1"/>
          <p:nvPr/>
        </p:nvSpPr>
        <p:spPr>
          <a:xfrm>
            <a:off x="7998082" y="5491389"/>
            <a:ext cx="101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104,2%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08A5D1-D561-4182-BBCF-ACAFDBC7CDD4}"/>
              </a:ext>
            </a:extLst>
          </p:cNvPr>
          <p:cNvSpPr txBox="1"/>
          <p:nvPr/>
        </p:nvSpPr>
        <p:spPr>
          <a:xfrm>
            <a:off x="8474957" y="5695201"/>
            <a:ext cx="101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97,36%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6EEA9A-ADE4-446A-8A3D-529D5235E5F7}"/>
              </a:ext>
            </a:extLst>
          </p:cNvPr>
          <p:cNvSpPr txBox="1"/>
          <p:nvPr/>
        </p:nvSpPr>
        <p:spPr>
          <a:xfrm>
            <a:off x="9479448" y="5838709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9,7%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C4A543C-9B7F-4845-ACD7-C0F60463C89E}"/>
              </a:ext>
            </a:extLst>
          </p:cNvPr>
          <p:cNvSpPr txBox="1"/>
          <p:nvPr/>
        </p:nvSpPr>
        <p:spPr>
          <a:xfrm>
            <a:off x="9911515" y="5874068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8,2%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D9BE926-AD5B-4C42-990E-4A87C2216063}"/>
              </a:ext>
            </a:extLst>
          </p:cNvPr>
          <p:cNvSpPr txBox="1"/>
          <p:nvPr/>
        </p:nvSpPr>
        <p:spPr>
          <a:xfrm>
            <a:off x="10765355" y="5740369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69,2%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B451564-C457-4BC7-A70A-AE8C74341E4C}"/>
              </a:ext>
            </a:extLst>
          </p:cNvPr>
          <p:cNvSpPr txBox="1"/>
          <p:nvPr/>
        </p:nvSpPr>
        <p:spPr>
          <a:xfrm>
            <a:off x="11177057" y="5553553"/>
            <a:ext cx="86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72,7%</a:t>
            </a:r>
          </a:p>
        </p:txBody>
      </p:sp>
      <p:sp>
        <p:nvSpPr>
          <p:cNvPr id="71" name="Блок-схема: процесс 70">
            <a:extLst>
              <a:ext uri="{FF2B5EF4-FFF2-40B4-BE49-F238E27FC236}">
                <a16:creationId xmlns:a16="http://schemas.microsoft.com/office/drawing/2014/main" id="{D1D8FE01-0EAF-4BF0-90A7-85FA519F3A2C}"/>
              </a:ext>
            </a:extLst>
          </p:cNvPr>
          <p:cNvSpPr/>
          <p:nvPr/>
        </p:nvSpPr>
        <p:spPr>
          <a:xfrm>
            <a:off x="6464664" y="5063565"/>
            <a:ext cx="5734049" cy="378563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ПОВЕДЕНЧЕСКИЕ ФАКТОРЫ РИСКА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Shape 1">
            <a:extLst>
              <a:ext uri="{FF2B5EF4-FFF2-40B4-BE49-F238E27FC236}">
                <a16:creationId xmlns:a16="http://schemas.microsoft.com/office/drawing/2014/main" id="{5991F8A2-C5C5-4568-969D-6DEE67C74DDE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14356D8D-CB16-4EBA-A711-FDE29D42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9AA4E8BB-DCD5-4CA9-8047-03CCD881AB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72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0">
            <a:extLst>
              <a:ext uri="{FF2B5EF4-FFF2-40B4-BE49-F238E27FC236}">
                <a16:creationId xmlns:a16="http://schemas.microsoft.com/office/drawing/2014/main" id="{8462786E-9D53-49DE-85BF-3D21CBC0D7A3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3774B3-0804-497C-9A82-6321A08A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4" name="Text 2"/>
          <p:cNvSpPr/>
          <p:nvPr/>
        </p:nvSpPr>
        <p:spPr>
          <a:xfrm>
            <a:off x="655434" y="13880"/>
            <a:ext cx="10609711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kk-KZ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ВЫЯВЛЯЕМОСТЬ БОЛЬНЫХ ПРИ </a:t>
            </a:r>
            <a:r>
              <a:rPr lang="ru-KZ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ПРОФОСМОТР</a:t>
            </a:r>
            <a:r>
              <a:rPr lang="kk-KZ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АХ</a:t>
            </a:r>
            <a:r>
              <a:rPr lang="ru-KZ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РАЗРЕЗЕ МЕДИЦИНСКИХ ОРГАНИЗАЦИИ </a:t>
            </a:r>
            <a:r>
              <a:rPr lang="kk-KZ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 НУЛЕВЫМ ЗНАЧЕНИЕМ)</a:t>
            </a:r>
            <a:endParaRPr lang="ru-K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1" name="Таблица 91">
            <a:extLst>
              <a:ext uri="{FF2B5EF4-FFF2-40B4-BE49-F238E27FC236}">
                <a16:creationId xmlns:a16="http://schemas.microsoft.com/office/drawing/2014/main" id="{6373D46A-C8D5-4903-80C8-26E7DA4E61AD}"/>
              </a:ext>
            </a:extLst>
          </p:cNvPr>
          <p:cNvGraphicFramePr>
            <a:graphicFrameLocks noGrp="1"/>
          </p:cNvGraphicFramePr>
          <p:nvPr/>
        </p:nvGraphicFramePr>
        <p:xfrm>
          <a:off x="0" y="1051649"/>
          <a:ext cx="12191694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6484">
                  <a:extLst>
                    <a:ext uri="{9D8B030D-6E8A-4147-A177-3AD203B41FA5}">
                      <a16:colId xmlns:a16="http://schemas.microsoft.com/office/drawing/2014/main" val="255209646"/>
                    </a:ext>
                  </a:extLst>
                </a:gridCol>
                <a:gridCol w="1408610">
                  <a:extLst>
                    <a:ext uri="{9D8B030D-6E8A-4147-A177-3AD203B41FA5}">
                      <a16:colId xmlns:a16="http://schemas.microsoft.com/office/drawing/2014/main" val="1271280669"/>
                    </a:ext>
                  </a:extLst>
                </a:gridCol>
                <a:gridCol w="9836600">
                  <a:extLst>
                    <a:ext uri="{9D8B030D-6E8A-4147-A177-3AD203B41FA5}">
                      <a16:colId xmlns:a16="http://schemas.microsoft.com/office/drawing/2014/main" val="518503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№1,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KZ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 в возрасте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0-17 лет </a:t>
                      </a:r>
                      <a:endParaRPr lang="ru-KZ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Nurlab medical clinic, Alatau </a:t>
                      </a:r>
                      <a:r>
                        <a:rPr lang="en-US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Assistsnce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РДЦ,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Almaty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Lab экспресс</a:t>
                      </a:r>
                      <a:r>
                        <a:rPr lang="ru-RU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Алгамед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health university city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Клиника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AMD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ru-RU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</a:t>
                      </a:r>
                      <a:r>
                        <a:rPr lang="ru-RU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Биоритм</a:t>
                      </a:r>
                      <a:r>
                        <a:rPr lang="ru-RU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МЦ «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City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MedLine</a:t>
                      </a:r>
                      <a:r>
                        <a:rPr lang="ru-RU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 «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Рахат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Поликлиника №55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Dr.Orazymbetov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plus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LS-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Керуен-Mеdicus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Шарипова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SadAli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CLINIC</a:t>
                      </a:r>
                      <a:endParaRPr lang="ru-KZ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782277"/>
                  </a:ext>
                </a:extLst>
              </a:tr>
            </a:tbl>
          </a:graphicData>
        </a:graphic>
      </p:graphicFrame>
      <p:graphicFrame>
        <p:nvGraphicFramePr>
          <p:cNvPr id="92" name="Таблица 91">
            <a:extLst>
              <a:ext uri="{FF2B5EF4-FFF2-40B4-BE49-F238E27FC236}">
                <a16:creationId xmlns:a16="http://schemas.microsoft.com/office/drawing/2014/main" id="{BBE45609-05EA-4640-B962-722A1417E073}"/>
              </a:ext>
            </a:extLst>
          </p:cNvPr>
          <p:cNvGraphicFramePr>
            <a:graphicFrameLocks noGrp="1"/>
          </p:cNvGraphicFramePr>
          <p:nvPr/>
        </p:nvGraphicFramePr>
        <p:xfrm>
          <a:off x="308" y="1940736"/>
          <a:ext cx="12191694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7039">
                  <a:extLst>
                    <a:ext uri="{9D8B030D-6E8A-4147-A177-3AD203B41FA5}">
                      <a16:colId xmlns:a16="http://schemas.microsoft.com/office/drawing/2014/main" val="255209646"/>
                    </a:ext>
                  </a:extLst>
                </a:gridCol>
                <a:gridCol w="1443790">
                  <a:extLst>
                    <a:ext uri="{9D8B030D-6E8A-4147-A177-3AD203B41FA5}">
                      <a16:colId xmlns:a16="http://schemas.microsoft.com/office/drawing/2014/main" val="1271280669"/>
                    </a:ext>
                  </a:extLst>
                </a:gridCol>
                <a:gridCol w="8710865">
                  <a:extLst>
                    <a:ext uri="{9D8B030D-6E8A-4147-A177-3AD203B41FA5}">
                      <a16:colId xmlns:a16="http://schemas.microsoft.com/office/drawing/2014/main" val="518503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№29</a:t>
                      </a:r>
                      <a:endParaRPr lang="ru-KZ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Раннее выявление БСК</a:t>
                      </a:r>
                      <a:endParaRPr lang="ru-KZ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KZ" sz="14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Dr.Orazymbetov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plus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Поликлиника №55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ДЦ, 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АСМЕД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Тургут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Озала</a:t>
                      </a:r>
                      <a:endParaRPr lang="ru-KZ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782277"/>
                  </a:ext>
                </a:extLst>
              </a:tr>
            </a:tbl>
          </a:graphicData>
        </a:graphic>
      </p:graphicFrame>
      <p:graphicFrame>
        <p:nvGraphicFramePr>
          <p:cNvPr id="93" name="Таблица 92">
            <a:extLst>
              <a:ext uri="{FF2B5EF4-FFF2-40B4-BE49-F238E27FC236}">
                <a16:creationId xmlns:a16="http://schemas.microsoft.com/office/drawing/2014/main" id="{349D8801-417F-46AA-9315-68153A8BDD68}"/>
              </a:ext>
            </a:extLst>
          </p:cNvPr>
          <p:cNvGraphicFramePr>
            <a:graphicFrameLocks noGrp="1"/>
          </p:cNvGraphicFramePr>
          <p:nvPr/>
        </p:nvGraphicFramePr>
        <p:xfrm>
          <a:off x="0" y="2829823"/>
          <a:ext cx="12191694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3250">
                  <a:extLst>
                    <a:ext uri="{9D8B030D-6E8A-4147-A177-3AD203B41FA5}">
                      <a16:colId xmlns:a16="http://schemas.microsoft.com/office/drawing/2014/main" val="255209646"/>
                    </a:ext>
                  </a:extLst>
                </a:gridCol>
                <a:gridCol w="1557087">
                  <a:extLst>
                    <a:ext uri="{9D8B030D-6E8A-4147-A177-3AD203B41FA5}">
                      <a16:colId xmlns:a16="http://schemas.microsoft.com/office/drawing/2014/main" val="1271280669"/>
                    </a:ext>
                  </a:extLst>
                </a:gridCol>
                <a:gridCol w="7491357">
                  <a:extLst>
                    <a:ext uri="{9D8B030D-6E8A-4147-A177-3AD203B41FA5}">
                      <a16:colId xmlns:a16="http://schemas.microsoft.com/office/drawing/2014/main" val="518503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№9, ГП №10, ГП №11, ГП №16, ГП №17, ГП №25, ГП </a:t>
                      </a:r>
                      <a:r>
                        <a:rPr lang="kk-KZ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ЦПМСП Алмалинского р-на, ЦПМСП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Кулагер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KZ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Раннее выявление СД</a:t>
                      </a:r>
                      <a:endParaRPr lang="ru-KZ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РДЦ,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Unilab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Medical</a:t>
                      </a:r>
                      <a:r>
                        <a:rPr lang="ru-RU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Республиканский семейно-врачебный центр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Qamqor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Сlinic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Almaty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Поликлиника №55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Almaty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Lab экспресс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City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LS-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АСМЕД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Мынбаева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Алгамед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D0CT0R H@USE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Nurlab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№1</a:t>
                      </a:r>
                      <a:endParaRPr lang="ru-KZ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782277"/>
                  </a:ext>
                </a:extLst>
              </a:tr>
            </a:tbl>
          </a:graphicData>
        </a:graphic>
      </p:graphicFrame>
      <p:graphicFrame>
        <p:nvGraphicFramePr>
          <p:cNvPr id="94" name="Таблица 93">
            <a:extLst>
              <a:ext uri="{FF2B5EF4-FFF2-40B4-BE49-F238E27FC236}">
                <a16:creationId xmlns:a16="http://schemas.microsoft.com/office/drawing/2014/main" id="{EB8E1E06-9C1D-461A-BDB3-944D94BD2850}"/>
              </a:ext>
            </a:extLst>
          </p:cNvPr>
          <p:cNvGraphicFramePr>
            <a:graphicFrameLocks noGrp="1"/>
          </p:cNvGraphicFramePr>
          <p:nvPr/>
        </p:nvGraphicFramePr>
        <p:xfrm>
          <a:off x="308" y="3842216"/>
          <a:ext cx="12191694" cy="1616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1192">
                  <a:extLst>
                    <a:ext uri="{9D8B030D-6E8A-4147-A177-3AD203B41FA5}">
                      <a16:colId xmlns:a16="http://schemas.microsoft.com/office/drawing/2014/main" val="255209646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1271280669"/>
                    </a:ext>
                  </a:extLst>
                </a:gridCol>
                <a:gridCol w="6419852">
                  <a:extLst>
                    <a:ext uri="{9D8B030D-6E8A-4147-A177-3AD203B41FA5}">
                      <a16:colId xmlns:a16="http://schemas.microsoft.com/office/drawing/2014/main" val="518503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ГП №1</a:t>
                      </a:r>
                      <a:r>
                        <a:rPr lang="kk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ГП №2, ГП №3, ГП №4, ГП №5, ГП №9, </a:t>
                      </a:r>
                      <a:br>
                        <a:rPr lang="kk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ГП №10, ГП №12, ГП №13, ГП №14, ГП №15, </a:t>
                      </a:r>
                      <a:r>
                        <a:rPr lang="kk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</a:t>
                      </a:r>
                      <a:r>
                        <a:rPr lang="ru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ГП №16, ГП №19, ГП №20, ГП №21, ГП №22, ГП №23, ГП №24, ГП №25, ГП №28, ГП №29, ГП №30, ГП №32, ГП №36, ГП «ВОВ», ЦПМСП Медеуского района, ЦПМСП Алмалинского района, ГБ Алатау, ЦПМСП </a:t>
                      </a:r>
                      <a:r>
                        <a:rPr lang="ru-KZ" sz="1350" kern="1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Кулагер</a:t>
                      </a:r>
                      <a:r>
                        <a:rPr lang="ru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ГКБ №5, ГКБ №7, ГКБ №</a:t>
                      </a:r>
                      <a:r>
                        <a:rPr lang="kk-KZ" sz="1350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KZ" sz="13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Раннее выявление глаукомы</a:t>
                      </a:r>
                      <a:endParaRPr lang="ru-KZ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РДЦ,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Almaty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Lab экспресс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medical channel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АСМЕД </a:t>
                      </a:r>
                      <a:r>
                        <a:rPr lang="ru-KZ" sz="1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Мынбаева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АСМЕД Тургут Озала, </a:t>
                      </a:r>
                      <a:r>
                        <a:rPr kumimoji="0" lang="ru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Поликлиника №55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Поликлиника Саялы, РСВЦ, ЦСП г.Алматы, 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KazMed Company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1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Dr.Orazymbetov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plus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Unilab Medical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LS-clinic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МЦ УДП РК, Алгамед, 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D0CT0R H@USE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Nurlab medical clinic №1</a:t>
                      </a:r>
                      <a:r>
                        <a:rPr kumimoji="0" lang="ru-RU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ЛДЦ Азия мед, </a:t>
                      </a:r>
                      <a:r>
                        <a:rPr kumimoji="0" lang="ru-RU" sz="1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Медсервисхирургия</a:t>
                      </a:r>
                      <a:r>
                        <a:rPr kumimoji="0" lang="ru-RU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SadAli Group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ЛДЦ Биоритм, 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Alatau Assistance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Керуен-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dicus </a:t>
                      </a:r>
                      <a:r>
                        <a:rPr kumimoji="0" lang="kk-KZ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Шарипова</a:t>
                      </a:r>
                      <a:endParaRPr lang="ru-KZ" sz="11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782277"/>
                  </a:ext>
                </a:extLst>
              </a:tr>
            </a:tbl>
          </a:graphicData>
        </a:graphic>
      </p:graphicFrame>
      <p:graphicFrame>
        <p:nvGraphicFramePr>
          <p:cNvPr id="95" name="Таблица 94">
            <a:extLst>
              <a:ext uri="{FF2B5EF4-FFF2-40B4-BE49-F238E27FC236}">
                <a16:creationId xmlns:a16="http://schemas.microsoft.com/office/drawing/2014/main" id="{9840CA36-8E25-4916-9FDB-40337B352B84}"/>
              </a:ext>
            </a:extLst>
          </p:cNvPr>
          <p:cNvGraphicFramePr>
            <a:graphicFrameLocks noGrp="1"/>
          </p:cNvGraphicFramePr>
          <p:nvPr/>
        </p:nvGraphicFramePr>
        <p:xfrm>
          <a:off x="-2" y="5529076"/>
          <a:ext cx="12191694" cy="11998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0276">
                  <a:extLst>
                    <a:ext uri="{9D8B030D-6E8A-4147-A177-3AD203B41FA5}">
                      <a16:colId xmlns:a16="http://schemas.microsoft.com/office/drawing/2014/main" val="255209646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1271280669"/>
                    </a:ext>
                  </a:extLst>
                </a:gridCol>
                <a:gridCol w="7924492">
                  <a:extLst>
                    <a:ext uri="{9D8B030D-6E8A-4147-A177-3AD203B41FA5}">
                      <a16:colId xmlns:a16="http://schemas.microsoft.com/office/drawing/2014/main" val="518503094"/>
                    </a:ext>
                  </a:extLst>
                </a:gridCol>
              </a:tblGrid>
              <a:tr h="119980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№1, ГП №2, ГП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№4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ГП №7, 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 ГП №14, ГП №16,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№17, </a:t>
                      </a:r>
                    </a:p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№25,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№28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Раннее выявление поведенческих факторов риска </a:t>
                      </a:r>
                      <a:endParaRPr lang="ru-KZ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МЦ УДП РК,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CLINIC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Nurlab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№1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ДЦ,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Almaty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LS-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Qamqor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Сlinic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Almaty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SadAli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Клиника 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AMD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АСМЕД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Мынбаева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City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МЦ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MedLine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МЦ «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ХАК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Медсервисхирургия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МЦ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Рахат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ЦСП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Алматы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KazMed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Company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ДЦ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Азия Мед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D0CT0R H@USE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Dr.Orazymbetov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plus</a:t>
                      </a:r>
                      <a:r>
                        <a:rPr lang="kk-KZ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KZ" sz="1400" b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Unilab</a:t>
                      </a:r>
                      <a:r>
                        <a:rPr lang="ru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Medical</a:t>
                      </a:r>
                      <a:r>
                        <a:rPr lang="kk-KZ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РСВЦ </a:t>
                      </a:r>
                      <a:endParaRPr lang="ru-KZ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782277"/>
                  </a:ext>
                </a:extLst>
              </a:tr>
            </a:tbl>
          </a:graphicData>
        </a:graphic>
      </p:graphicFrame>
      <p:sp>
        <p:nvSpPr>
          <p:cNvPr id="15" name="Shape 1">
            <a:extLst>
              <a:ext uri="{FF2B5EF4-FFF2-40B4-BE49-F238E27FC236}">
                <a16:creationId xmlns:a16="http://schemas.microsoft.com/office/drawing/2014/main" id="{DBFD3F2D-AC45-4071-B1A5-3C80BA798D52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74934D1-E9C0-4A42-8887-F61E74B7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40CA32-3A07-40BF-BD09-65BA4AE64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4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0">
            <a:extLst>
              <a:ext uri="{FF2B5EF4-FFF2-40B4-BE49-F238E27FC236}">
                <a16:creationId xmlns:a16="http://schemas.microsoft.com/office/drawing/2014/main" id="{71DA0A15-9C44-4622-B89C-B084CF8D32FB}"/>
              </a:ext>
            </a:extLst>
          </p:cNvPr>
          <p:cNvSpPr/>
          <p:nvPr/>
        </p:nvSpPr>
        <p:spPr>
          <a:xfrm>
            <a:off x="0" y="0"/>
            <a:ext cx="12191695" cy="822960"/>
          </a:xfrm>
          <a:prstGeom prst="rect">
            <a:avLst/>
          </a:prstGeom>
          <a:solidFill>
            <a:srgbClr val="F3F5F7"/>
          </a:solidFill>
          <a:ln w="12700">
            <a:solidFill>
              <a:srgbClr val="F3F5F7"/>
            </a:solidFill>
            <a:prstDash val="solid"/>
          </a:ln>
        </p:spPr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84E2761-2C15-49B3-9FA1-4039CFD75E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16200000">
            <a:off x="-1251795" y="2461954"/>
            <a:ext cx="6007610" cy="2784486"/>
          </a:xfrm>
          <a:custGeom>
            <a:avLst/>
            <a:gdLst>
              <a:gd name="connsiteX0" fmla="*/ 326 w 3341490"/>
              <a:gd name="connsiteY0" fmla="*/ 47 h 1640991"/>
              <a:gd name="connsiteX1" fmla="*/ 3341816 w 3341490"/>
              <a:gd name="connsiteY1" fmla="*/ 47 h 1640991"/>
              <a:gd name="connsiteX2" fmla="*/ 3341816 w 3341490"/>
              <a:gd name="connsiteY2" fmla="*/ 1641038 h 1640991"/>
              <a:gd name="connsiteX3" fmla="*/ 326 w 3341490"/>
              <a:gd name="connsiteY3" fmla="*/ 1641038 h 16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490" h="1640991">
                <a:moveTo>
                  <a:pt x="326" y="47"/>
                </a:moveTo>
                <a:lnTo>
                  <a:pt x="3341816" y="47"/>
                </a:lnTo>
                <a:lnTo>
                  <a:pt x="3341816" y="1641038"/>
                </a:lnTo>
                <a:lnTo>
                  <a:pt x="326" y="1641038"/>
                </a:lnTo>
                <a:close/>
              </a:path>
            </a:pathLst>
          </a:custGeom>
        </p:spPr>
      </p:pic>
      <p:sp>
        <p:nvSpPr>
          <p:cNvPr id="34" name="Text 2">
            <a:extLst>
              <a:ext uri="{FF2B5EF4-FFF2-40B4-BE49-F238E27FC236}">
                <a16:creationId xmlns:a16="http://schemas.microsoft.com/office/drawing/2014/main" id="{BBC60787-C816-42EB-82A5-1531D0EE9C0C}"/>
              </a:ext>
            </a:extLst>
          </p:cNvPr>
          <p:cNvSpPr/>
          <p:nvPr/>
        </p:nvSpPr>
        <p:spPr>
          <a:xfrm>
            <a:off x="655434" y="136631"/>
            <a:ext cx="1086600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СЛУЖБА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ОХРАНЫ ЗДОРОВЬЯ МАТЕРИ И РЕБЕНКА</a:t>
            </a:r>
          </a:p>
        </p:txBody>
      </p:sp>
      <p:graphicFrame>
        <p:nvGraphicFramePr>
          <p:cNvPr id="36" name="Таблица 36">
            <a:extLst>
              <a:ext uri="{FF2B5EF4-FFF2-40B4-BE49-F238E27FC236}">
                <a16:creationId xmlns:a16="http://schemas.microsoft.com/office/drawing/2014/main" id="{6A0F5738-0918-4D68-93FB-CB15DCC82466}"/>
              </a:ext>
            </a:extLst>
          </p:cNvPr>
          <p:cNvGraphicFramePr>
            <a:graphicFrameLocks noGrp="1"/>
          </p:cNvGraphicFramePr>
          <p:nvPr/>
        </p:nvGraphicFramePr>
        <p:xfrm>
          <a:off x="1" y="1041643"/>
          <a:ext cx="5938341" cy="354427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24059">
                  <a:extLst>
                    <a:ext uri="{9D8B030D-6E8A-4147-A177-3AD203B41FA5}">
                      <a16:colId xmlns:a16="http://schemas.microsoft.com/office/drawing/2014/main" val="272874143"/>
                    </a:ext>
                  </a:extLst>
                </a:gridCol>
                <a:gridCol w="3996317">
                  <a:extLst>
                    <a:ext uri="{9D8B030D-6E8A-4147-A177-3AD203B41FA5}">
                      <a16:colId xmlns:a16="http://schemas.microsoft.com/office/drawing/2014/main" val="2626609593"/>
                    </a:ext>
                  </a:extLst>
                </a:gridCol>
                <a:gridCol w="795200">
                  <a:extLst>
                    <a:ext uri="{9D8B030D-6E8A-4147-A177-3AD203B41FA5}">
                      <a16:colId xmlns:a16="http://schemas.microsoft.com/office/drawing/2014/main" val="1423248490"/>
                    </a:ext>
                  </a:extLst>
                </a:gridCol>
                <a:gridCol w="822765">
                  <a:extLst>
                    <a:ext uri="{9D8B030D-6E8A-4147-A177-3AD203B41FA5}">
                      <a16:colId xmlns:a16="http://schemas.microsoft.com/office/drawing/2014/main" val="545956667"/>
                    </a:ext>
                  </a:extLst>
                </a:gridCol>
              </a:tblGrid>
              <a:tr h="3857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2143384"/>
                  </a:ext>
                </a:extLst>
              </a:tr>
              <a:tr h="5674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Уровень материнской смертности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0488036"/>
                  </a:ext>
                </a:extLst>
              </a:tr>
              <a:tr h="5674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Коэффициент неонатальной смертности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064507"/>
                  </a:ext>
                </a:extLst>
              </a:tr>
              <a:tr h="5674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Уровень младенческой смертности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4,85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0372307"/>
                  </a:ext>
                </a:extLst>
              </a:tr>
              <a:tr h="8038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Коэффициент детской смертности, дети до 5 лет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165842"/>
                  </a:ext>
                </a:extLst>
              </a:tr>
              <a:tr h="6523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Заболеваемость ожирением среди детей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51,2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48,5</a:t>
                      </a:r>
                      <a:endParaRPr lang="ru-KZ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838615"/>
                  </a:ext>
                </a:extLst>
              </a:tr>
            </a:tbl>
          </a:graphicData>
        </a:graphic>
      </p:graphicFrame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715426FC-D025-4235-A4C7-4A5F209EFA0F}"/>
              </a:ext>
            </a:extLst>
          </p:cNvPr>
          <p:cNvGraphicFramePr>
            <a:graphicFrameLocks noGrp="1"/>
          </p:cNvGraphicFramePr>
          <p:nvPr/>
        </p:nvGraphicFramePr>
        <p:xfrm>
          <a:off x="1092200" y="5254171"/>
          <a:ext cx="5086332" cy="149598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7744">
                  <a:extLst>
                    <a:ext uri="{9D8B030D-6E8A-4147-A177-3AD203B41FA5}">
                      <a16:colId xmlns:a16="http://schemas.microsoft.com/office/drawing/2014/main" val="2626609593"/>
                    </a:ext>
                  </a:extLst>
                </a:gridCol>
                <a:gridCol w="4778588">
                  <a:extLst>
                    <a:ext uri="{9D8B030D-6E8A-4147-A177-3AD203B41FA5}">
                      <a16:colId xmlns:a16="http://schemas.microsoft.com/office/drawing/2014/main" val="2920988612"/>
                    </a:ext>
                  </a:extLst>
                </a:gridCol>
              </a:tblGrid>
              <a:tr h="498661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KZ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CLINIC</a:t>
                      </a:r>
                      <a:r>
                        <a:rPr lang="kk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KZ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064507"/>
                  </a:ext>
                </a:extLst>
              </a:tr>
              <a:tr h="498661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KZ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«ЛДЦ Азия Мед»</a:t>
                      </a:r>
                      <a:endParaRPr lang="ru-KZ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372307"/>
                  </a:ext>
                </a:extLst>
              </a:tr>
              <a:tr h="498661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KZ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АСМЕД </a:t>
                      </a:r>
                      <a:r>
                        <a:rPr lang="ru-KZ" sz="16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Мынбаева</a:t>
                      </a:r>
                      <a:r>
                        <a:rPr lang="kk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KZ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6584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FF7CE46-76C0-ABD4-A156-EEA307E53DF4}"/>
              </a:ext>
            </a:extLst>
          </p:cNvPr>
          <p:cNvGraphicFramePr>
            <a:graphicFrameLocks noGrp="1"/>
          </p:cNvGraphicFramePr>
          <p:nvPr/>
        </p:nvGraphicFramePr>
        <p:xfrm>
          <a:off x="7061753" y="5182916"/>
          <a:ext cx="5086332" cy="15592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1523">
                  <a:extLst>
                    <a:ext uri="{9D8B030D-6E8A-4147-A177-3AD203B41FA5}">
                      <a16:colId xmlns:a16="http://schemas.microsoft.com/office/drawing/2014/main" val="2626609593"/>
                    </a:ext>
                  </a:extLst>
                </a:gridCol>
                <a:gridCol w="4814809">
                  <a:extLst>
                    <a:ext uri="{9D8B030D-6E8A-4147-A177-3AD203B41FA5}">
                      <a16:colId xmlns:a16="http://schemas.microsoft.com/office/drawing/2014/main" val="1013987621"/>
                    </a:ext>
                  </a:extLst>
                </a:gridCol>
              </a:tblGrid>
              <a:tr h="5197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KZ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SadAli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</a:t>
                      </a:r>
                      <a:r>
                        <a:rPr lang="kk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KZ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488036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KZ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kk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Maksat </a:t>
                      </a:r>
                      <a:r>
                        <a:rPr lang="ru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064507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KZ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"Поликлиника №55"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65842"/>
                  </a:ext>
                </a:extLst>
              </a:tr>
            </a:tbl>
          </a:graphicData>
        </a:graphic>
      </p:graphicFrame>
      <p:graphicFrame>
        <p:nvGraphicFramePr>
          <p:cNvPr id="10" name="Таблица 36">
            <a:extLst>
              <a:ext uri="{FF2B5EF4-FFF2-40B4-BE49-F238E27FC236}">
                <a16:creationId xmlns:a16="http://schemas.microsoft.com/office/drawing/2014/main" id="{C1D103A6-F388-4E27-89FB-8DA7437A568C}"/>
              </a:ext>
            </a:extLst>
          </p:cNvPr>
          <p:cNvGraphicFramePr>
            <a:graphicFrameLocks noGrp="1"/>
          </p:cNvGraphicFramePr>
          <p:nvPr/>
        </p:nvGraphicFramePr>
        <p:xfrm>
          <a:off x="6129024" y="1040338"/>
          <a:ext cx="6062976" cy="354557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50185">
                  <a:extLst>
                    <a:ext uri="{9D8B030D-6E8A-4147-A177-3AD203B41FA5}">
                      <a16:colId xmlns:a16="http://schemas.microsoft.com/office/drawing/2014/main" val="272874143"/>
                    </a:ext>
                  </a:extLst>
                </a:gridCol>
                <a:gridCol w="3960868">
                  <a:extLst>
                    <a:ext uri="{9D8B030D-6E8A-4147-A177-3AD203B41FA5}">
                      <a16:colId xmlns:a16="http://schemas.microsoft.com/office/drawing/2014/main" val="2626609593"/>
                    </a:ext>
                  </a:extLst>
                </a:gridCol>
                <a:gridCol w="811890">
                  <a:extLst>
                    <a:ext uri="{9D8B030D-6E8A-4147-A177-3AD203B41FA5}">
                      <a16:colId xmlns:a16="http://schemas.microsoft.com/office/drawing/2014/main" val="1423248490"/>
                    </a:ext>
                  </a:extLst>
                </a:gridCol>
                <a:gridCol w="840033">
                  <a:extLst>
                    <a:ext uri="{9D8B030D-6E8A-4147-A177-3AD203B41FA5}">
                      <a16:colId xmlns:a16="http://schemas.microsoft.com/office/drawing/2014/main" val="545956667"/>
                    </a:ext>
                  </a:extLst>
                </a:gridCol>
              </a:tblGrid>
              <a:tr h="3741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2143384"/>
                  </a:ext>
                </a:extLst>
              </a:tr>
              <a:tr h="7249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Увеличение охвата детей до 1 года проактивным наблюдением и скринингами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93,3</a:t>
                      </a:r>
                      <a:endParaRPr lang="ru-KZ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0488036"/>
                  </a:ext>
                </a:extLst>
              </a:tr>
              <a:tr h="5134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Рождаемость среди подростков </a:t>
                      </a:r>
                    </a:p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(в возрасте 15-17 лет)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KZ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064507"/>
                  </a:ext>
                </a:extLst>
              </a:tr>
              <a:tr h="7013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Снижение заболеваемости анемией среди беременных женщин в возрасте 15-49 лет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20,6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</a:t>
                      </a:r>
                      <a:endParaRPr lang="ru-KZ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0372307"/>
                  </a:ext>
                </a:extLst>
              </a:tr>
              <a:tr h="5134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Увеличение охвата женщин прегравидарной подготовкой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53,9</a:t>
                      </a:r>
                      <a:endParaRPr lang="ru-KZ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165842"/>
                  </a:ext>
                </a:extLst>
              </a:tr>
              <a:tr h="7022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Охват женщин фертильного возраста (15-49 лет) современной контрацепцией</a:t>
                      </a:r>
                      <a:endParaRPr lang="ru-KZ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KZ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48,1</a:t>
                      </a:r>
                      <a:endParaRPr lang="ru-KZ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838615"/>
                  </a:ext>
                </a:extLst>
              </a:tr>
            </a:tbl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2AE8AF7-7867-4E21-B473-001B61F908A3}"/>
              </a:ext>
            </a:extLst>
          </p:cNvPr>
          <p:cNvGraphicFramePr>
            <a:graphicFrameLocks noGrp="1"/>
          </p:cNvGraphicFramePr>
          <p:nvPr/>
        </p:nvGraphicFramePr>
        <p:xfrm>
          <a:off x="0" y="4787387"/>
          <a:ext cx="12191695" cy="3955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1695">
                  <a:extLst>
                    <a:ext uri="{9D8B030D-6E8A-4147-A177-3AD203B41FA5}">
                      <a16:colId xmlns:a16="http://schemas.microsoft.com/office/drawing/2014/main" val="174425165"/>
                    </a:ext>
                  </a:extLst>
                </a:gridCol>
              </a:tblGrid>
              <a:tr h="3955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МЕДИЦИНСКИЕ ОРГАНИЗАЦИИ НЕ ДОСТИГШИЕ БОЛЕЕ 3-Х ИЗ ВЫШЕУКАЗАННЫХ ПОКАЗАТЕЛЕЙ</a:t>
                      </a:r>
                      <a:endParaRPr lang="aa-ET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B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201024"/>
                  </a:ext>
                </a:extLst>
              </a:tr>
            </a:tbl>
          </a:graphicData>
        </a:graphic>
      </p:graphicFrame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FA6D2B43-0F06-40C7-8FDC-13AA558ECBBA}"/>
              </a:ext>
            </a:extLst>
          </p:cNvPr>
          <p:cNvSpPr/>
          <p:nvPr/>
        </p:nvSpPr>
        <p:spPr>
          <a:xfrm>
            <a:off x="5711482" y="1573484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5180E9F1-051E-4A5E-A639-199B0A429725}"/>
              </a:ext>
            </a:extLst>
          </p:cNvPr>
          <p:cNvSpPr/>
          <p:nvPr/>
        </p:nvSpPr>
        <p:spPr>
          <a:xfrm>
            <a:off x="5737272" y="2129737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66E6F36-41C6-4E79-9051-7C9F2A97A9F5}"/>
              </a:ext>
            </a:extLst>
          </p:cNvPr>
          <p:cNvSpPr/>
          <p:nvPr/>
        </p:nvSpPr>
        <p:spPr>
          <a:xfrm>
            <a:off x="5751338" y="2695189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27B2A80A-83E4-4A44-8B9E-AF2EDB59D9EA}"/>
              </a:ext>
            </a:extLst>
          </p:cNvPr>
          <p:cNvSpPr/>
          <p:nvPr/>
        </p:nvSpPr>
        <p:spPr>
          <a:xfrm>
            <a:off x="5751338" y="3372835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80826EA9-F59F-480B-8026-536383497467}"/>
              </a:ext>
            </a:extLst>
          </p:cNvPr>
          <p:cNvSpPr/>
          <p:nvPr/>
        </p:nvSpPr>
        <p:spPr>
          <a:xfrm>
            <a:off x="5724980" y="4124908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1AB639E1-D58B-4373-A926-20B3D2C068B4}"/>
              </a:ext>
            </a:extLst>
          </p:cNvPr>
          <p:cNvSpPr/>
          <p:nvPr/>
        </p:nvSpPr>
        <p:spPr>
          <a:xfrm rot="10800000">
            <a:off x="12004794" y="1632879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8E4520A4-EE2D-4FB2-A34A-DF75E7CA8CD3}"/>
              </a:ext>
            </a:extLst>
          </p:cNvPr>
          <p:cNvSpPr/>
          <p:nvPr/>
        </p:nvSpPr>
        <p:spPr>
          <a:xfrm>
            <a:off x="12004794" y="2272308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A96A4336-589A-4CCF-8203-1BF0D526311B}"/>
              </a:ext>
            </a:extLst>
          </p:cNvPr>
          <p:cNvSpPr/>
          <p:nvPr/>
        </p:nvSpPr>
        <p:spPr>
          <a:xfrm>
            <a:off x="12004794" y="2886206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CE39F0B4-D228-4697-AEA2-6F4078A940B6}"/>
              </a:ext>
            </a:extLst>
          </p:cNvPr>
          <p:cNvSpPr/>
          <p:nvPr/>
        </p:nvSpPr>
        <p:spPr>
          <a:xfrm rot="10800000">
            <a:off x="12004794" y="3483612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AB93E8ED-C52A-41B7-97D1-7DA737D32B3E}"/>
              </a:ext>
            </a:extLst>
          </p:cNvPr>
          <p:cNvSpPr/>
          <p:nvPr/>
        </p:nvSpPr>
        <p:spPr>
          <a:xfrm rot="10800000">
            <a:off x="11977498" y="4090459"/>
            <a:ext cx="170588" cy="29439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8" name="Shape 1">
            <a:extLst>
              <a:ext uri="{FF2B5EF4-FFF2-40B4-BE49-F238E27FC236}">
                <a16:creationId xmlns:a16="http://schemas.microsoft.com/office/drawing/2014/main" id="{190805C4-190B-49BD-943C-A459B46FD92A}"/>
              </a:ext>
            </a:extLst>
          </p:cNvPr>
          <p:cNvSpPr/>
          <p:nvPr/>
        </p:nvSpPr>
        <p:spPr>
          <a:xfrm>
            <a:off x="0" y="804672"/>
            <a:ext cx="12191695" cy="457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1A82765-E284-4DA1-A0C1-236FFE41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6" y="101978"/>
            <a:ext cx="640080" cy="64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D3FAF44-99C9-41BC-B57F-D7FA0C84A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" y="7576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76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4693</Words>
  <Application>Microsoft Office PowerPoint</Application>
  <PresentationFormat>Широкоэкранный</PresentationFormat>
  <Paragraphs>814</Paragraphs>
  <Slides>27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Еркин Нурлыханов</dc:creator>
  <cp:lastModifiedBy>Еркин Нурлыханов</cp:lastModifiedBy>
  <cp:revision>1</cp:revision>
  <dcterms:created xsi:type="dcterms:W3CDTF">2026-02-26T14:32:00Z</dcterms:created>
  <dcterms:modified xsi:type="dcterms:W3CDTF">2026-02-26T14:32:23Z</dcterms:modified>
</cp:coreProperties>
</file>