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5" d="100"/>
          <a:sy n="75" d="100"/>
        </p:scale>
        <p:origin x="93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0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eb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2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431400" y="4422575"/>
            <a:ext cx="5938500" cy="190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инициативы Общественного совета для безопасности и развития мегаполиса.
</a:t>
            </a:r>
            <a:r>
              <a:rPr lang="en-US" sz="1600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800" dirty="0"/>
          </a:p>
        </p:txBody>
      </p:sp>
      <p:sp>
        <p:nvSpPr>
          <p:cNvPr id="4" name="Text 1"/>
          <p:cNvSpPr txBox="1"/>
          <p:nvPr/>
        </p:nvSpPr>
        <p:spPr>
          <a:xfrm>
            <a:off x="3352800" y="524625"/>
            <a:ext cx="6840300" cy="34146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200" dirty="0">
                <a:solidFill>
                  <a:srgbClr val="F8F5E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деятельности Общественного совета города Алматы за 100 дней
</a:t>
            </a:r>
            <a:endParaRPr lang="en-US" sz="4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6" y="609600"/>
            <a:ext cx="5127288" cy="5690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аналитических и ситуационных центров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ЦРА обеспечил повышение индекса комфортного проживания в городе за счёт развития аналитических, ситуационных центров и сервисов обратной связи с жителями. Эти меры способствовали эффективному управлению и вовлечению граждан в развитие городской среды.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Планы по внедрению транспорта и рабочие встречи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Запланирована реализация первого трамвая в течение полутора лет. Отчет ЦРА был принят единогласно, ведется работа по открытым вопросам для дальнейшего совершенствования городской инфраструктуры и комфортных условий проживания.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10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Достижения Центра развития города Алматы (ЦРА) в улучшении городской среды
</a:t>
            </a:r>
            <a:endParaRPr lang="en-US" sz="210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0" y="1380407"/>
            <a:ext cx="11135100" cy="481723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0825" y="3208825"/>
            <a:ext cx="48648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Проведена серия площадок по кибербезопасности, выявлены уязвимые группы – пожилые и молодежь, а также схемы мошенничества с дроп-аккаунтами и симбоксами.
</a:t>
            </a:r>
            <a:endParaRPr lang="en-US" sz="1600" dirty="0"/>
          </a:p>
        </p:txBody>
      </p:sp>
      <p:sp>
        <p:nvSpPr>
          <p:cNvPr id="7" name="Text 1"/>
          <p:cNvSpPr txBox="1"/>
          <p:nvPr/>
        </p:nvSpPr>
        <p:spPr>
          <a:xfrm>
            <a:off x="6406375" y="3208898"/>
            <a:ext cx="52626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Даны рекомендации по отказу от онлайн-кредитов, игнорированию мошеннических звонков и защите личных данных. Введена горячая линия 102 для консультаций и поддержки граждан.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Кибербезопасность и защита от интернет-мошенничества в Алматы
</a:t>
            </a: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0" y="1380407"/>
            <a:ext cx="11135100" cy="481723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0825" y="3208825"/>
            <a:ext cx="48648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Комиссия рассмотрела ремонтные работы на участке Сатпаева–Масанчи–Байтурсынова по инициативе Общественного совета, при этом определены приоритеты в обеспечении энергоснабжения и водоснабжения. Эти задачи требуют координации и технической проработки.
</a:t>
            </a:r>
            <a:endParaRPr lang="en-US" sz="1600" dirty="0"/>
          </a:p>
        </p:txBody>
      </p:sp>
      <p:sp>
        <p:nvSpPr>
          <p:cNvPr id="7" name="Text 1"/>
          <p:cNvSpPr txBox="1"/>
          <p:nvPr/>
        </p:nvSpPr>
        <p:spPr>
          <a:xfrm>
            <a:off x="6406375" y="3208898"/>
            <a:ext cx="52626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Определены направления совместных действий и установлен график рабочих встреч для контроля исполнения. Участники подчеркнули важность общественного контроля для эффективного решения инфраструктурных проблем города Алматы.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364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темы и задачи комиссии по коммунальной инфраструктуре и городской мобильности
</a:t>
            </a:r>
            <a:endParaRPr lang="en-US" sz="2364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63" y="609600"/>
            <a:ext cx="5122474" cy="5690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Отчёт о законодательной деятельности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Жанна Асанова представила подробный отчёт о принятии 89 законов в прошлом парламентском году, включающих реформы в налоговом, водном и бюджетном кодексах. Особое внимание уделялось мерам защиты потребителей финансовых услуг и ужесточению борьбы с телефонным мошенничеством.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с гражданским обществом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ходе встречи обсуждались вопросы транспорта, градостроительства, социальной сферы и экологии. Сенатор выделила важность эффективного взаимодействия парламентариев с активной общественностью через институты гражданского диалога, включая Общественный совет.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39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 депутата Сената Жанны Асановой с Общественным советом Алматы
</a:t>
            </a:r>
            <a:endParaRPr lang="en-US" sz="1839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479975" y="3458325"/>
            <a:ext cx="3142800" cy="188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Общественный совет укрепил репутацию надежной платформы для конструктивного диалога с гражданами, что подтверждается доверием и активным участием населения в обсуждении актуальных проблем города.
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8181975" y="3458325"/>
            <a:ext cx="3476700" cy="188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5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конфиденциальности и использование видеоконтента в социальных сетях обеспечили прозрачность и публичность процесса, что способствует укреплению взаимодействия с общественностью.
</a:t>
            </a:r>
            <a:endParaRPr lang="en-US" sz="1500" dirty="0"/>
          </a:p>
        </p:txBody>
      </p:sp>
      <p:sp>
        <p:nvSpPr>
          <p:cNvPr id="6" name="Text 2"/>
          <p:cNvSpPr txBox="1"/>
          <p:nvPr/>
        </p:nvSpPr>
        <p:spPr>
          <a:xfrm>
            <a:off x="578100" y="3557625"/>
            <a:ext cx="3359700" cy="1885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14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 июля 2025 года прошла первая приемная граждан, организованная комиссией по здравоохранению, образованию и занятости. Рассматривались разнообразные обращения, некоторые выходили за рамки профильных направлений, но получили компетентные рекомендации.
</a:t>
            </a:r>
            <a:endParaRPr lang="en-US" sz="1314" dirty="0"/>
          </a:p>
        </p:txBody>
      </p:sp>
      <p:sp>
        <p:nvSpPr>
          <p:cNvPr id="7" name="Text 3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400" dirty="0"/>
          </a:p>
        </p:txBody>
      </p:sp>
      <p:sp>
        <p:nvSpPr>
          <p:cNvPr id="8" name="Text 4"/>
          <p:cNvSpPr txBox="1"/>
          <p:nvPr/>
        </p:nvSpPr>
        <p:spPr>
          <a:xfrm>
            <a:off x="450575" y="487150"/>
            <a:ext cx="10566000" cy="1342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Прием граждан в Общественном совете: развитие диалоговой площадки
</a:t>
            </a:r>
            <a:endParaRPr lang="en-U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6" y="609600"/>
            <a:ext cx="5127288" cy="5690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Обсуждение ключевых вопросов мегаполиса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 июля 2025 года был проведён диалог в формате «вопрос-ответ» с депутатом Ерланом Стамбековым, в ходе которого обсуждались нравственное воспитание молодёжи, задержки зарплат учителям и повышение патриотизма, отражающие актуальные вызовы города.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Экологические инициативы и работа Общественного совета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Депутат представил инновационные экологические инициативы по снижению сжигания топлива и подчеркнул значимость преемственности и динамичности работы Общественного совета с целью повышения эффективности его деятельности.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627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Диалог с депутатом Мажилиса Ерланом Стамбековым: социальные и педагогические вызовы
</a:t>
            </a:r>
            <a:endParaRPr lang="en-US" sz="1627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6" y="609600"/>
            <a:ext cx="5127288" cy="5690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ключевых услуг центров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Комиссия по культуре и молодежи завершила мониторинг 8 комьюнити-центров в различных районах города. Выявлены основные услуги: профориентация, краткосрочные курсы, юридическая и психологическая помощь, развитие навыков и экологические проекты.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Инфраструктура и дальнейшие шаги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Комьюнити-центры оснащены коворкингами, творческими студиями и зонами отдыха, расположены в каждом районе. В настоящее время проводится анализ эффективности программ и инклюзивности инфраструктуры для подготовки публичного отчёта.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Мониторинг молодежных комьюнити-центров в Алматы
</a:t>
            </a:r>
            <a:endParaRPr 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180" y="1389175"/>
            <a:ext cx="5382690" cy="48024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79875" y="1799700"/>
            <a:ext cx="5145300" cy="16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45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наблюдается задержка выплат частным школам города: январские выплаты поступили лишь в марте, мартовские — в мае, май и июнь остались без финансирования. Эти проблемы связаны с переходом программ финансирования в управление образования.
</a:t>
            </a:r>
            <a:endParaRPr lang="en-US" sz="1445" dirty="0"/>
          </a:p>
        </p:txBody>
      </p:sp>
      <p:sp>
        <p:nvSpPr>
          <p:cNvPr id="6" name="Text 1"/>
          <p:cNvSpPr txBox="1"/>
          <p:nvPr/>
        </p:nvSpPr>
        <p:spPr>
          <a:xfrm>
            <a:off x="679875" y="4287215"/>
            <a:ext cx="4929000" cy="145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Встречи с депутатами Маслихата и представителями финансовых структур направлены на ускорение процедур и предотвращение образовательного кризиса. Акцент сделан на своевременную выплату заработной платы педагогам, что влияет на стабильность образовательного процесса.
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79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выплат финансирования частным образовательным организациям Алматы
</a:t>
            </a:r>
            <a:endParaRPr lang="en-US" sz="2879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92" y="609600"/>
            <a:ext cx="5129416" cy="5690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Обеспечение инфраструктуры и озеленения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Общественный совет и депутаты Маслихата контролировали выполнение масштабного проекта благоустройства озера. Были выполнены работы по укладке асфальта и брусчатки, установке световых опор и камер видеонаблюдения. Высажено более 4 тысяч деревьев для озеленения территории.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Контроль качества и доступность для граждан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внимание уделено созданию условий для маломобильных граждан: установлены перила и проведено благоустройство ландшафта. Рекомендовано усилить контроль за исполнением проекта и активизировать участие жителей для формирования безопасного и комфортного пространства.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17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955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проекта благоустройства озера Сайран
</a:t>
            </a:r>
            <a:endParaRPr lang="en-US" sz="295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0" y="1380407"/>
            <a:ext cx="11135100" cy="481723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0825" y="3208825"/>
            <a:ext cx="48648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28 июля стартовал мониторинг готовности восьми новых школ в разных районах города, проводимый совместно с депутатами Маслихата и специалистами строительной отрасли. Цель — контроль соблюдения сроков и качества строительства для своевременного начала учебного процесса.
</a:t>
            </a:r>
            <a:endParaRPr lang="en-US" sz="1600" dirty="0"/>
          </a:p>
        </p:txBody>
      </p:sp>
      <p:sp>
        <p:nvSpPr>
          <p:cNvPr id="7" name="Text 1"/>
          <p:cNvSpPr txBox="1"/>
          <p:nvPr/>
        </p:nvSpPr>
        <p:spPr>
          <a:xfrm>
            <a:off x="6406375" y="3208898"/>
            <a:ext cx="52626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внимание уделяется отсутствию продления сроков и соответствию санитарным и пожарным нормам. Мониторинг обеспечивает качество и безопасность образовательной инфраструктуры для  будущих учащихся.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Готовность новых школ Алматы к учебному году 2025-2026
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50575" y="2591575"/>
            <a:ext cx="4866600" cy="329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Общественный совет Алматы IV созыва обеспечивает прозрачность, контроль и межведомственный диалог для развития городской инфраструктуры и социальных программ.
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F7F5E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00" dirty="0"/>
          </a:p>
        </p:txBody>
      </p:sp>
      <p:sp>
        <p:nvSpPr>
          <p:cNvPr id="7" name="Text 2"/>
          <p:cNvSpPr txBox="1"/>
          <p:nvPr/>
        </p:nvSpPr>
        <p:spPr>
          <a:xfrm>
            <a:off x="450575" y="487150"/>
            <a:ext cx="5066700" cy="163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Контекст и предпосылки деятельности Общественного совета Алматы
</a:t>
            </a:r>
            <a:endParaRPr lang="en-US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954F6C-767F-D24E-F839-DE870DE6A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1468724"/>
            <a:ext cx="7029646" cy="395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0" y="1380407"/>
            <a:ext cx="11135100" cy="481723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0825" y="3208825"/>
            <a:ext cx="48648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2024 году проложено 294,3 км новых и модернизировано 51,5 км водопроводных сетей, достигнут охват централизованным водоснабжением 99,6%. Износ труб снизился с 53,8% до 52,8%, расширены канализационные сети на 87 км, введён в эксплуатацию коллектор длиной 34,9 км.
</a:t>
            </a:r>
            <a:endParaRPr lang="en-US" sz="1600" dirty="0"/>
          </a:p>
        </p:txBody>
      </p:sp>
      <p:sp>
        <p:nvSpPr>
          <p:cNvPr id="7" name="Text 1"/>
          <p:cNvSpPr txBox="1"/>
          <p:nvPr/>
        </p:nvSpPr>
        <p:spPr>
          <a:xfrm>
            <a:off x="6406375" y="3208898"/>
            <a:ext cx="52626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Реконструкция тепловых сетей продолжается: обновлено 39 км, ожидается снижение износа. Электроснабжение модернизировано на 123 км сетей, освещение охватило 90% города. Газовые сети отремонтированы на 67%, в 2024 году заменено 40 тыс. светильников для повышения качества городской инфраструктуры.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566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показатели модернизации инженерной инфраструктуры Алматы (2024-2025)
</a:t>
            </a:r>
            <a:endParaRPr lang="en-US" sz="2566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575" y="1393650"/>
            <a:ext cx="5385900" cy="4793451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79875" y="1799700"/>
            <a:ext cx="5145300" cy="16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48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6 по 8 августа 2025 года проводился мониторинг крупных жилых комплексов в Алматы, включая Raaf Park и Dream City Family. Особое внимание уделялось соответствию экологическим стандартам и концепции «Таза Қазақстан». Зафиксированы различия в выполнении требований, но диалог с подрядчиками остался конструктивным.
</a:t>
            </a:r>
            <a:endParaRPr lang="en-US" sz="1248" dirty="0"/>
          </a:p>
        </p:txBody>
      </p:sp>
      <p:sp>
        <p:nvSpPr>
          <p:cNvPr id="6" name="Text 1"/>
          <p:cNvSpPr txBox="1"/>
          <p:nvPr/>
        </p:nvSpPr>
        <p:spPr>
          <a:xfrm>
            <a:off x="679875" y="4287215"/>
            <a:ext cx="4929000" cy="145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45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Рекомендации по улучшению экологического контроля направлены в государственные органы и строительные компании. Мониторинг способствует укреплению социального и экологического надзора, обеспечивая ответственное градостроительство в мегаполисе.
</a:t>
            </a:r>
            <a:endParaRPr lang="en-US" sz="1445" dirty="0"/>
          </a:p>
        </p:txBody>
      </p:sp>
      <p:sp>
        <p:nvSpPr>
          <p:cNvPr id="7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24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Мониторинг строительства жилых комплексов: соблюдение экологических норм
</a:t>
            </a:r>
            <a:endParaRPr lang="en-US" sz="2824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0D2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99725" y="2728650"/>
            <a:ext cx="6332400" cy="275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dirty="0">
                <a:solidFill>
                  <a:srgbClr val="F7F5E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 100 дней Общественный совет достиг значительных результатов в области межведомственного взаимодействия, мониторинга и социальных инициатив. Планируется расширение деятельности, внедрение инновационных технологий и продолжение системных проверок для устойчивого развития города и повышения качества жизни.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450575" y="487150"/>
            <a:ext cx="9123600" cy="133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F7F5E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Общественный совет Алматы: результаты и планы на будущее
</a:t>
            </a: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00" y="1305244"/>
            <a:ext cx="4247512" cy="42475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3962" y="1009842"/>
            <a:ext cx="11064500" cy="295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9"/>
              </a:lnSpc>
            </a:pPr>
            <a:r>
              <a:rPr lang="en-US" sz="3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статистика</a:t>
            </a:r>
            <a:r>
              <a:rPr lang="en-US" sz="3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3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по</a:t>
            </a:r>
            <a:r>
              <a:rPr lang="en-US" sz="3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3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обращениям</a:t>
            </a:r>
            <a:r>
              <a:rPr lang="en-US" sz="3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3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государственных</a:t>
            </a:r>
            <a:r>
              <a:rPr lang="en-US" sz="3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3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органов</a:t>
            </a:r>
            <a:endParaRPr lang="en-US" sz="3200" b="1" dirty="0">
              <a:solidFill>
                <a:srgbClr val="021E45"/>
              </a:solidFill>
              <a:latin typeface="Arial" panose="020B0604020202020204" pitchFamily="34" charset="0"/>
              <a:ea typeface="Kooperativ"/>
              <a:cs typeface="Arial" panose="020B0604020202020204" pitchFamily="34" charset="0"/>
              <a:sym typeface="Kooperativ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224" y="1238713"/>
            <a:ext cx="4889198" cy="43687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97771" y="5568890"/>
            <a:ext cx="370955" cy="37095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406"/>
                </a:lnSpc>
              </a:pPr>
              <a:endParaRPr sz="168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97771" y="6172200"/>
            <a:ext cx="370955" cy="37095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406"/>
                </a:lnSpc>
              </a:pPr>
              <a:endParaRPr sz="168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23714" y="5568890"/>
            <a:ext cx="370955" cy="37095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CE5E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406"/>
                </a:lnSpc>
              </a:pPr>
              <a:endParaRPr sz="168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523714" y="6172200"/>
            <a:ext cx="370955" cy="37095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1406"/>
                </a:lnSpc>
              </a:pPr>
              <a:endParaRPr sz="168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44857" y="71438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734125" h="736573">
                <a:moveTo>
                  <a:pt x="0" y="0"/>
                </a:moveTo>
                <a:lnTo>
                  <a:pt x="734126" y="0"/>
                </a:lnTo>
                <a:lnTo>
                  <a:pt x="734126" y="736573"/>
                </a:lnTo>
                <a:lnTo>
                  <a:pt x="0" y="73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209800" y="5740806"/>
            <a:ext cx="4187601" cy="18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6"/>
              </a:lnSpc>
            </a:pP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входящие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письма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от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гос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.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органов</a:t>
            </a:r>
            <a:endParaRPr lang="en-US" sz="1600" b="1" dirty="0">
              <a:solidFill>
                <a:srgbClr val="021E45"/>
              </a:solidFill>
              <a:latin typeface="Arial" panose="020B0604020202020204" pitchFamily="34" charset="0"/>
              <a:ea typeface="Kooperativ"/>
              <a:cs typeface="Arial" panose="020B0604020202020204" pitchFamily="34" charset="0"/>
              <a:sym typeface="Kooperativ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209801" y="6320343"/>
            <a:ext cx="2935270" cy="18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6"/>
              </a:lnSpc>
            </a:pP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ответы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от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ос</a:t>
            </a:r>
            <a:endParaRPr lang="en-US" sz="1600" b="1" dirty="0">
              <a:solidFill>
                <a:srgbClr val="021E45"/>
              </a:solidFill>
              <a:latin typeface="Arial" panose="020B0604020202020204" pitchFamily="34" charset="0"/>
              <a:ea typeface="Kooperativ"/>
              <a:cs typeface="Arial" panose="020B0604020202020204" pitchFamily="34" charset="0"/>
              <a:sym typeface="Kooperativ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020981" y="5740806"/>
            <a:ext cx="4187601" cy="18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6"/>
              </a:lnSpc>
            </a:pP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исходящие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письма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от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ос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20982" y="6320343"/>
            <a:ext cx="2935270" cy="18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6"/>
              </a:lnSpc>
            </a:pP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ответы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от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гос</a:t>
            </a:r>
            <a:r>
              <a:rPr lang="en-US" sz="16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6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органов</a:t>
            </a:r>
            <a:endParaRPr lang="en-US" sz="1600" b="1" dirty="0">
              <a:solidFill>
                <a:srgbClr val="021E45"/>
              </a:solidFill>
              <a:latin typeface="Arial" panose="020B0604020202020204" pitchFamily="34" charset="0"/>
              <a:ea typeface="Kooperativ"/>
              <a:cs typeface="Arial" panose="020B0604020202020204" pitchFamily="34" charset="0"/>
              <a:sym typeface="Kooperativ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2560" y="197907"/>
            <a:ext cx="312978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9"/>
              </a:lnSpc>
            </a:pPr>
            <a:r>
              <a:rPr lang="en-US" sz="1035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Алматы</a:t>
            </a:r>
            <a:r>
              <a:rPr lang="en-US" sz="1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қаласының</a:t>
            </a:r>
            <a:r>
              <a:rPr lang="en-US" sz="1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Қоғамдық</a:t>
            </a:r>
            <a:r>
              <a:rPr lang="en-US" sz="1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кеңесі</a:t>
            </a:r>
            <a:endParaRPr lang="en-US" sz="1200" b="1" dirty="0">
              <a:solidFill>
                <a:srgbClr val="021E45"/>
              </a:solidFill>
              <a:latin typeface="Arial" panose="020B0604020202020204" pitchFamily="34" charset="0"/>
              <a:ea typeface="Kooperativ"/>
              <a:cs typeface="Arial" panose="020B0604020202020204" pitchFamily="34" charset="0"/>
              <a:sym typeface="Kooperativ"/>
            </a:endParaRPr>
          </a:p>
          <a:p>
            <a:pPr algn="ctr">
              <a:lnSpc>
                <a:spcPts val="1449"/>
              </a:lnSpc>
            </a:pP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Общественный</a:t>
            </a:r>
            <a:r>
              <a:rPr lang="en-US" sz="1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совет</a:t>
            </a:r>
            <a:r>
              <a:rPr lang="en-US" sz="1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города</a:t>
            </a:r>
            <a:r>
              <a:rPr lang="en-US" sz="1200" b="1" dirty="0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 </a:t>
            </a:r>
            <a:r>
              <a:rPr lang="en-US" sz="1200" b="1" dirty="0" err="1">
                <a:solidFill>
                  <a:srgbClr val="021E45"/>
                </a:solidFill>
                <a:latin typeface="Arial" panose="020B0604020202020204" pitchFamily="34" charset="0"/>
                <a:ea typeface="Kooperativ"/>
                <a:cs typeface="Arial" panose="020B0604020202020204" pitchFamily="34" charset="0"/>
                <a:sym typeface="Kooperativ"/>
              </a:rPr>
              <a:t>Алматы</a:t>
            </a:r>
            <a:endParaRPr lang="en-US" sz="1200" b="1" dirty="0">
              <a:solidFill>
                <a:srgbClr val="021E45"/>
              </a:solidFill>
              <a:latin typeface="Arial" panose="020B0604020202020204" pitchFamily="34" charset="0"/>
              <a:ea typeface="Kooperativ"/>
              <a:cs typeface="Arial" panose="020B0604020202020204" pitchFamily="34" charset="0"/>
              <a:sym typeface="Kooperativ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525" y="1162408"/>
            <a:ext cx="5445300" cy="462588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65400" y="1782025"/>
            <a:ext cx="5311200" cy="402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41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Ежемесячный рост активности отражает интерес к отчетам и инициативам ОС города Алматы во время летних мероприятий.
Сайт almatykenes.kz успешно выполняет роль ключевого коммуникационного канала между Общественным советом и гражданами мегаполиса.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6920200" y="6060700"/>
            <a:ext cx="4932000" cy="27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web-аналитики almatykenes.kz, июнь–август 2025
</a:t>
            </a:r>
            <a:endParaRPr lang="en-US" sz="1200" dirty="0"/>
          </a:p>
        </p:txBody>
      </p:sp>
      <p:sp>
        <p:nvSpPr>
          <p:cNvPr id="8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50575" y="487150"/>
            <a:ext cx="5426100" cy="129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Аналитика посещаемости сайта almatykenes.kz за лето 2025
</a:t>
            </a:r>
            <a:endParaRPr lang="en-US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Организация и охват летнего отдыха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Планируется охватить 281 тысячу детей в пришкольных и загородных лагерях с разнообразными программами и специальным питанием. Работа ведётся по межведомственному плану с контролем штаба и мониторинговой группы.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Профилактика и нормативное обеспечение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Ведётся постоянная профилактическая работа по безопасности детей на улицах и воде. Концепция «Лето – время отдыха и впечатлений» включена в программу воспитания «Біртұтас тәрбие» и служит нормативной основой для мероприятий.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2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Обеспечение безопасности и доступности летнего отдыха детей
</a:t>
            </a:r>
            <a:endParaRPr lang="en-US" sz="3021" dirty="0"/>
          </a:p>
        </p:txBody>
      </p:sp>
      <p:pic>
        <p:nvPicPr>
          <p:cNvPr id="7" name="video5287664001952547457">
            <a:hlinkClick r:id="" action="ppaction://media"/>
            <a:extLst>
              <a:ext uri="{FF2B5EF4-FFF2-40B4-BE49-F238E27FC236}">
                <a16:creationId xmlns:a16="http://schemas.microsoft.com/office/drawing/2014/main" id="{7CF09DD5-84DB-0570-58E7-454E3F1D0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825" y="609600"/>
            <a:ext cx="3382531" cy="61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0" y="1380407"/>
            <a:ext cx="11135100" cy="481723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920825" y="3208825"/>
            <a:ext cx="48648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Общее число школьников – 293 682, из них 95,7% (281 000) планируется охватить отдыхом. Пришкольные лагеря с питанием рассчитаны на 55 000 детей младших классов и СУСН.
</a:t>
            </a:r>
            <a:endParaRPr lang="en-US" sz="1600" dirty="0"/>
          </a:p>
        </p:txBody>
      </p:sp>
      <p:sp>
        <p:nvSpPr>
          <p:cNvPr id="7" name="Text 1"/>
          <p:cNvSpPr txBox="1"/>
          <p:nvPr/>
        </p:nvSpPr>
        <p:spPr>
          <a:xfrm>
            <a:off x="6406375" y="3208898"/>
            <a:ext cx="5262600" cy="16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Пришкольные лагеря без питания охватят более 200 000 детей, загородные лагеря – около 3 000 детей из особых категорий, плюс специализированные спортивные, IT и экологические лагеря.
</a:t>
            </a:r>
            <a:endParaRPr lang="en-US" sz="1600" dirty="0"/>
          </a:p>
        </p:txBody>
      </p:sp>
      <p:sp>
        <p:nvSpPr>
          <p:cNvPr id="8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400" dirty="0"/>
          </a:p>
        </p:txBody>
      </p:sp>
      <p:sp>
        <p:nvSpPr>
          <p:cNvPr id="9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Статистика охвата летним отдыхом детей в 2025 году
</a:t>
            </a:r>
            <a:endParaRPr 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2" y="609600"/>
            <a:ext cx="5129896" cy="5690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536375" y="1840825"/>
            <a:ext cx="5153400" cy="41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Кадровые и организационные трудности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Диалоговая площадка выявила дефицит кадров в службах поддержки пациентов, задержки в обработке обращений и недостаток обучения сотрудников коммуникациям. Это снижает качество обслуживания и требует системных улучшений.
</a:t>
            </a:r>
            <a:r>
              <a:rPr lang="en-US" sz="2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Жалобы пациентов и планируемые инициативы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Основными жалобами остаются трудности записи к узким специалистам и обеспечение лекарствами. Планируется активизировать взаимодействие с депутатами Сената для совершенствования цифровых систем здравоохранения и повышения эффективности работы служб.
</a:t>
            </a:r>
            <a:endParaRPr lang="en-US" sz="1800" dirty="0"/>
          </a:p>
        </p:txBody>
      </p:sp>
      <p:sp>
        <p:nvSpPr>
          <p:cNvPr id="5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400" dirty="0"/>
          </a:p>
        </p:txBody>
      </p:sp>
      <p:sp>
        <p:nvSpPr>
          <p:cNvPr id="6" name="Text 2"/>
          <p:cNvSpPr txBox="1"/>
          <p:nvPr/>
        </p:nvSpPr>
        <p:spPr>
          <a:xfrm>
            <a:off x="6536375" y="609600"/>
            <a:ext cx="5153400" cy="863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955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Проблемы в службах поддержки пациентов
</a:t>
            </a:r>
            <a:endParaRPr lang="en-US" sz="295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555" y="1389175"/>
            <a:ext cx="5383941" cy="48024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79875" y="1799700"/>
            <a:ext cx="5145300" cy="165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Объем продуктовых наборов зависит от длительности практики – 30, 70 и 90 дней, финансирование осуществляется из местного бюджета. Средний тариф – около 1304 тенге в день, не соответствующий рыночным ценам.
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679875" y="4287215"/>
            <a:ext cx="4929000" cy="145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6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Предлагается нормативно закрепить выбор формы поддержки между денежной компенсацией и натуральным набором, а также упростить процедуры согласования для повышения эффективности помощи студентам.
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02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Диаграмма распределения продуктовой поддержки студентов колледжей Алматы
</a:t>
            </a:r>
            <a:endParaRPr lang="en-US" sz="302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5" y="1146379"/>
            <a:ext cx="5400600" cy="525764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585300" y="1943325"/>
            <a:ext cx="5073300" cy="165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Расследование финансовых преступлений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возбуждено 12 уголовных дел с ущербом около 3 млрд тенге. Ликвидировано 99 финансовых пирамид, пострадали около 90 тысяч человек. Арестовано имущества на сумму 6,6 млрд тенге.
</a:t>
            </a:r>
            <a:endParaRPr lang="en-US" sz="1800" dirty="0"/>
          </a:p>
        </p:txBody>
      </p:sp>
      <p:sp>
        <p:nvSpPr>
          <p:cNvPr id="6" name="Text 1"/>
          <p:cNvSpPr txBox="1"/>
          <p:nvPr/>
        </p:nvSpPr>
        <p:spPr>
          <a:xfrm>
            <a:off x="11439900" y="257625"/>
            <a:ext cx="589800" cy="71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400" dirty="0"/>
          </a:p>
        </p:txBody>
      </p:sp>
      <p:sp>
        <p:nvSpPr>
          <p:cNvPr id="7" name="Text 2"/>
          <p:cNvSpPr txBox="1"/>
          <p:nvPr/>
        </p:nvSpPr>
        <p:spPr>
          <a:xfrm>
            <a:off x="450575" y="487150"/>
            <a:ext cx="10566000" cy="58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904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Финансовая безопасность и продвижение финансовой грамотности
</a:t>
            </a:r>
            <a:endParaRPr lang="en-US" sz="1904" dirty="0"/>
          </a:p>
        </p:txBody>
      </p:sp>
      <p:sp>
        <p:nvSpPr>
          <p:cNvPr id="8" name="Text 3"/>
          <p:cNvSpPr txBox="1"/>
          <p:nvPr/>
        </p:nvSpPr>
        <p:spPr>
          <a:xfrm>
            <a:off x="6585300" y="4197420"/>
            <a:ext cx="5073300" cy="1656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Профилактические меры и повышение грамотности
</a:t>
            </a:r>
            <a:r>
              <a:rPr lang="en-US" sz="6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Форум «Финансовые триггеры XXI века» призвал усилить финансовую грамотность среди молодежи как профилактику мошенничества. Общественный совет способствует информированию и защите населения.
</a:t>
            </a:r>
            <a:endParaRPr lang="en-US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1654</Words>
  <Application>Microsoft Office PowerPoint</Application>
  <PresentationFormat>Широкоэкранный</PresentationFormat>
  <Paragraphs>101</Paragraphs>
  <Slides>22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Arman Unabek</cp:lastModifiedBy>
  <cp:revision>2</cp:revision>
  <dcterms:created xsi:type="dcterms:W3CDTF">2025-08-25T06:39:27Z</dcterms:created>
  <dcterms:modified xsi:type="dcterms:W3CDTF">2025-08-25T07:22:56Z</dcterms:modified>
</cp:coreProperties>
</file>