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9" r:id="rId2"/>
    <p:sldId id="282" r:id="rId3"/>
    <p:sldId id="260" r:id="rId4"/>
    <p:sldId id="261" r:id="rId5"/>
    <p:sldId id="264" r:id="rId6"/>
    <p:sldId id="280" r:id="rId7"/>
    <p:sldId id="265" r:id="rId8"/>
    <p:sldId id="290" r:id="rId9"/>
    <p:sldId id="281" r:id="rId10"/>
    <p:sldId id="286" r:id="rId11"/>
    <p:sldId id="291" r:id="rId12"/>
    <p:sldId id="292" r:id="rId13"/>
    <p:sldId id="262" r:id="rId14"/>
    <p:sldId id="257" r:id="rId15"/>
    <p:sldId id="258" r:id="rId16"/>
    <p:sldId id="279" r:id="rId17"/>
    <p:sldId id="283" r:id="rId18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4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учащихся, </a:t>
            </a:r>
          </a:p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выполнивших нормы ЕСК РК</a:t>
            </a:r>
          </a:p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год </a:t>
            </a:r>
            <a:r>
              <a:rPr lang="ru-RU" sz="14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c:rich>
      </c:tx>
      <c:layout>
        <c:manualLayout>
          <c:xMode val="edge"/>
          <c:yMode val="edge"/>
          <c:x val="0.153931957012448"/>
          <c:y val="1.64143915624488E-2"/>
        </c:manualLayout>
      </c:layout>
      <c:overlay val="0"/>
      <c:spPr>
        <a:noFill/>
        <a:ln w="203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442982670644"/>
          <c:y val="0.250276649707807"/>
          <c:w val="0.58065804741974703"/>
          <c:h val="0.42291838948782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учащихся, выполнивших нормы УСК РК за первое полугоди 2021 год 23 человек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B-44AD-A897-913840767BEC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B-44AD-A897-913840767BE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6B-44AD-A897-913840767BEC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6B-44AD-A897-913840767BEC}"/>
              </c:ext>
            </c:extLst>
          </c:dPt>
          <c:dLbls>
            <c:spPr>
              <a:noFill/>
              <a:ln w="2035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5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762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МСМК - 2</c:v>
                </c:pt>
                <c:pt idx="1">
                  <c:v>МС - 17</c:v>
                </c:pt>
                <c:pt idx="2">
                  <c:v>КМС - 59</c:v>
                </c:pt>
                <c:pt idx="3">
                  <c:v>1 разряд - 8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17</c:v>
                </c:pt>
                <c:pt idx="2">
                  <c:v>59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6B-44AD-A897-913840767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5.0000081259192398E-2"/>
          <c:y val="0.68191141618562801"/>
          <c:w val="0.89999983748161505"/>
          <c:h val="0.30420466072590102"/>
        </c:manualLayout>
      </c:layout>
      <c:overlay val="0"/>
      <c:spPr>
        <a:noFill/>
        <a:ln w="20353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ru-RU" sz="1515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4d8c8e9-318e-4d47-ad8e-e0d5e89662f9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учащихся, </a:t>
            </a:r>
          </a:p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выполнивших нормы ЕСК РК</a:t>
            </a:r>
          </a:p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 </a:t>
            </a:r>
            <a:r>
              <a:rPr lang="ru-RU" sz="14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c:rich>
      </c:tx>
      <c:overlay val="0"/>
      <c:spPr>
        <a:noFill/>
        <a:ln w="203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442982670644"/>
          <c:y val="0.250276649707807"/>
          <c:w val="0.58065804741974703"/>
          <c:h val="0.42291838948782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учащихся, выполнивших нормы УСК РК за первое полугоди 2021 год 23 человек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A-4449-A0D9-5FF6A11A77E9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3A-4449-A0D9-5FF6A11A77E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3A-4449-A0D9-5FF6A11A77E9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3A-4449-A0D9-5FF6A11A77E9}"/>
              </c:ext>
            </c:extLst>
          </c:dPt>
          <c:dLbls>
            <c:spPr>
              <a:noFill/>
              <a:ln w="2035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5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762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МСМК - 1</c:v>
                </c:pt>
                <c:pt idx="1">
                  <c:v>МС - 19</c:v>
                </c:pt>
                <c:pt idx="2">
                  <c:v>КМС - 61</c:v>
                </c:pt>
                <c:pt idx="3">
                  <c:v>1 разряд - 28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61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3A-4449-A0D9-5FF6A11A7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5.0000081259192398E-2"/>
          <c:y val="0.68191141618562801"/>
          <c:w val="0.89999983748161505"/>
          <c:h val="0.30420466072590102"/>
        </c:manualLayout>
      </c:layout>
      <c:overlay val="0"/>
      <c:spPr>
        <a:noFill/>
        <a:ln w="20353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ru-RU" sz="1515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6649dc8-7926-4427-92f7-1f0d1120e772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учащихся, </a:t>
            </a:r>
          </a:p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выполнивших нормы ЕСК РК</a:t>
            </a:r>
          </a:p>
          <a:p>
            <a:pPr>
              <a:defRPr lang="ru-RU" sz="95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2025 года </a:t>
            </a:r>
            <a:r>
              <a:rPr lang="ru-RU" sz="14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2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c:rich>
      </c:tx>
      <c:overlay val="0"/>
      <c:spPr>
        <a:noFill/>
        <a:ln w="203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442982670644"/>
          <c:y val="0.250276649707807"/>
          <c:w val="0.58065804741974703"/>
          <c:h val="0.42291838948782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учащихся, выполнивших нормы УСК РК за первое полугоди 2021 год 23 человек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E1-4B0C-902F-59305168050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E1-4B0C-902F-5930516805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E1-4B0C-902F-5930516805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524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E1-4B0C-902F-59305168050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E1-4B0C-902F-5930516805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E1-4B0C-902F-5930516805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E1-4B0C-902F-5930516805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E1-4B0C-902F-593051680504}"/>
                </c:ext>
              </c:extLst>
            </c:dLbl>
            <c:spPr>
              <a:noFill/>
              <a:ln w="2035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5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762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МСМК - 2</c:v>
                </c:pt>
                <c:pt idx="1">
                  <c:v>МС - 10</c:v>
                </c:pt>
                <c:pt idx="2">
                  <c:v>КМС - 21</c:v>
                </c:pt>
                <c:pt idx="3">
                  <c:v>1 разряд - 12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61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E1-4B0C-902F-593051680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5.0000081259192398E-2"/>
          <c:y val="0.68191141618562801"/>
          <c:w val="0.89999983748161505"/>
          <c:h val="0.30420466072590102"/>
        </c:manualLayout>
      </c:layout>
      <c:overlay val="0"/>
      <c:spPr>
        <a:noFill/>
        <a:ln w="20353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ru-RU" sz="1515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6649dc8-7926-4427-92f7-1f0d1120e772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 Национальной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сборной команды РК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видам спорта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sz="12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c:rich>
      </c:tx>
      <c:overlay val="0"/>
      <c:spPr>
        <a:noFill/>
        <a:ln w="2535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39739024791274602"/>
          <c:w val="0.52558880197578395"/>
          <c:h val="0.280629007800939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членов Национальной сборной команды РК по видам спорта за 2021 год 108 человек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0000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3-484F-9A03-8A4271FDF3C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3-484F-9A03-8A4271FDF3C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3-484F-9A03-8A4271FDF3C4}"/>
              </c:ext>
            </c:extLst>
          </c:dPt>
          <c:dLbls>
            <c:spPr>
              <a:noFill/>
              <a:ln w="25351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8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94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Основной состав - 22</c:v>
                </c:pt>
                <c:pt idx="1">
                  <c:v>Молодежный состав - 31</c:v>
                </c:pt>
                <c:pt idx="2">
                  <c:v>Юношеский состав - 64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31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63-484F-9A03-8A4271FDF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legend>
      <c:legendPos val="b"/>
      <c:layout>
        <c:manualLayout>
          <c:xMode val="edge"/>
          <c:yMode val="edge"/>
          <c:x val="0.53212359818659005"/>
          <c:y val="0.36779057400433601"/>
          <c:w val="0.45212905205031201"/>
          <c:h val="0.39867966452704601"/>
        </c:manualLayout>
      </c:layout>
      <c:overlay val="0"/>
      <c:spPr>
        <a:noFill/>
        <a:ln w="25351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ru-RU" sz="138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3e75445-cb99-42da-a042-810c53a22afa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 Национальной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сборной команды РК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видам спорта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ru-RU" sz="12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c:rich>
      </c:tx>
      <c:overlay val="0"/>
      <c:spPr>
        <a:noFill/>
        <a:ln w="2535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39739024791274602"/>
          <c:w val="0.52558880197578395"/>
          <c:h val="0.280629007800939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членов Национальной сборной команды РК по видам спорта за 2021 год 108 человек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0000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34-4998-B0FA-DCA4FF34686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34-4998-B0FA-DCA4FF34686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34-4998-B0FA-DCA4FF3468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34-4998-B0FA-DCA4FF3468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34-4998-B0FA-DCA4FF3468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34-4998-B0FA-DCA4FF346863}"/>
                </c:ext>
              </c:extLst>
            </c:dLbl>
            <c:spPr>
              <a:noFill/>
              <a:ln w="25351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8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94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Основной состав - 33</c:v>
                </c:pt>
                <c:pt idx="1">
                  <c:v>Молодежный состав - 47</c:v>
                </c:pt>
                <c:pt idx="2">
                  <c:v>Юношеский состав - 72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31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34-4998-B0FA-DCA4FF346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legend>
      <c:legendPos val="b"/>
      <c:layout>
        <c:manualLayout>
          <c:xMode val="edge"/>
          <c:yMode val="edge"/>
          <c:x val="0.53212359818659005"/>
          <c:y val="0.36779057400433601"/>
          <c:w val="0.45212905205031201"/>
          <c:h val="0.39867966452704601"/>
        </c:manualLayout>
      </c:layout>
      <c:overlay val="0"/>
      <c:spPr>
        <a:noFill/>
        <a:ln w="25351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ru-RU" sz="138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a07df47-0b31-47f4-b02c-7e7f25a08076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9739024791274602"/>
          <c:w val="0.52558880197578395"/>
          <c:h val="0.280629007800939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  <c:extLst>
      <c:ext uri="{0b15fc19-7d7d-44ad-8c2d-2c3a37ce22c3}">
        <chartProps xmlns="https://web.wps.cn/et/2018/main" chartId="{ba07df47-0b31-47f4-b02c-7e7f25a08076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 Национальной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сборной команды РК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видам спорта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 </a:t>
            </a:r>
          </a:p>
          <a:p>
            <a:pPr>
              <a:defRPr lang="ru-RU" sz="27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sz="124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4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c:rich>
      </c:tx>
      <c:overlay val="0"/>
      <c:spPr>
        <a:noFill/>
        <a:ln w="2535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39739024791274602"/>
          <c:w val="0.52558880197578395"/>
          <c:h val="0.280629007800939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членов Национальной сборной команды РК по видам спорта за 2021 год 108 человек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0000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4F-4E89-A1CE-368E6022039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4F-4E89-A1CE-368E6022039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89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4F-4E89-A1CE-368E602203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F-4E89-A1CE-368E602203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4F-4E89-A1CE-368E6022039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4F-4E89-A1CE-368E6022039F}"/>
                </c:ext>
              </c:extLst>
            </c:dLbl>
            <c:spPr>
              <a:noFill/>
              <a:ln w="25351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8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94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Основной состав - 19</c:v>
                </c:pt>
                <c:pt idx="1">
                  <c:v>Молодежный состав - 51</c:v>
                </c:pt>
                <c:pt idx="2">
                  <c:v>Юношеский состав - 67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31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4F-4E89-A1CE-368E60220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legend>
      <c:legendPos val="b"/>
      <c:layout>
        <c:manualLayout>
          <c:xMode val="edge"/>
          <c:yMode val="edge"/>
          <c:x val="0.53212359818659005"/>
          <c:y val="0.36779057400433601"/>
          <c:w val="0.45212905205031201"/>
          <c:h val="0.39867966452704601"/>
        </c:manualLayout>
      </c:layout>
      <c:overlay val="0"/>
      <c:spPr>
        <a:noFill/>
        <a:ln w="25351">
          <a:noFill/>
        </a:ln>
      </c:spPr>
      <c:txPr>
        <a:bodyPr rot="0" spcFirstLastPara="1" vertOverflow="ellipsis" vert="horz" wrap="square" anchor="ctr" anchorCtr="1"/>
        <a:lstStyle/>
        <a:p>
          <a:pPr>
            <a:defRPr lang="ru-RU" sz="138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a07df47-0b31-47f4-b02c-7e7f25a08076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E4D5-DC7F-461A-A2FB-1CD3D363EBD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C7E4-6F36-460E-BB66-B35E99BEB6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C7E4-6F36-460E-BB66-B35E99BEB60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C7E4-6F36-460E-BB66-B35E99BEB60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3A7205-033C-4F68-BCA6-4DB6AF9CB09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10B2D7-659B-4BF2-A28E-960B350472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9858" y="1384169"/>
            <a:ext cx="10809070" cy="23685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 «Специализированная школа-интернат-колледж для одаренных в спорте детей»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спорта г. Алматы                                                 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итогам 2024 года и 1 полугодия 2025 года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74" y="295172"/>
            <a:ext cx="1728192" cy="1731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8"/>
          <a:stretch>
            <a:fillRect/>
          </a:stretch>
        </p:blipFill>
        <p:spPr>
          <a:xfrm>
            <a:off x="3690492" y="3588328"/>
            <a:ext cx="4745984" cy="29163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350" y="1073805"/>
            <a:ext cx="1092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Живица Никита - современное пятиборье - 1 место -2 ,  2 место – 2, Кубок  Центральной Азии, 03-08.07.2024 г.,        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г. Бишкек /Кыргызстан/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Белых Григорий - современное пятиборье -1 место -4 ,  2 место – 1, Кубок  Центральной Азии, 03-08.07.2024 г.,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г. Бишкек /Кыргызстан/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Данилов Елисей -  современное пятиборье - 3 место – 1, Кубок  Центральной Азии, 03-08.07.2024 г., г. Бишкек 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/Кыргызстан/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Попов Игорь – плавание – 1 место – 5, XI Чемпионат Азии,   Нью-Кларк Сити /Филиппины/ 26-29.02.2024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Крученко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– плавание – 2 место,   XI Чемпионат Азии,   Нью-Кларк Сити /Филиппины/ 26-29.02.2024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Миронов Артур – плавание – 1 место,   XI Чемпионат Азии,   Нью-Кларк Сити /Филиппины/ 26-29.02.2024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Чужинов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– плавание – 3 место, Международные Игры «Дети Азии», июль 2024 г. г. Якутск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Чужинов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– плавание – 3 место, Международные Игры «Дети Азии», июль 2024 г. г. Якутск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Акимжан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Бакдаулет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вольная борьба – 3 место, Чемпионат Азии  U – 17, Амман /Иордания/ 22-27.06.2024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Акимжан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Бакдаулет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вольная борьба – 3 место, Чемпионат Мира  U – 17, Амман /Иордания/ август 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Байдаулет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Азамат – вольная борьба – 3 место,  Чемпионат Азии, июль  2024 г.,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Тайланд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Салимов Асан – спортивная гимнастика – 1 место, Этап Кубка  Мира, Турция, 29-31.03.2024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Салимов Асан – спортивная гимнастика – 1 место, Этап Кубка Мира, Венгрия, 04-06.10.2024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Бабушкин Владислав – спортивная гимнастика – 3 место, Чемпионат Азии, Ташкент /Узбекистан/16-19.05.2024 г.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Исаева Шахназ – бокс – 1 место, Чемпионат Азии, г. Астана, 2024 г.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0919"/>
            <a:ext cx="1219200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спортивные достижения учащихся СШИКОСД   за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209551"/>
            <a:ext cx="10464800" cy="5588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спортивные достижения учащихся СШИКОСД   за 1 полугодие </a:t>
            </a:r>
            <a:r>
              <a:rPr lang="ru-RU" sz="1600" b="1" cap="none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 err="1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b="1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highlight>
                <a:srgbClr val="000080"/>
              </a:highligh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87605" y="927100"/>
            <a:ext cx="9839799" cy="5721349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Муканова Алуа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фехтование –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место,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Кубок Мира среди кадетов, январь 2025 г., г. Фуджейра (ОАЭ)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Муканова Алуа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фехтование – 1,2 место,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6-е Молодежные Игры РК, апрель 2025 г., г. Алматы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Андриянова София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фехтование – 1 место,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6-е Молодежные Игры РК, апрель 2025 г., г. Алматы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Вязигин Андрей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фехтование – 2 место,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6-е Молодежные Игры РК, апрель 2025 г., г. Алматы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Фомина Катрина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фехтование – 2 место,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6-е Молодежные Игры РК, апрель 2025 г., г. Алматы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Фомина Каролина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фехтование – 2 место,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6-е Молодежные Игры РК, апрель 2025 г., г. Алматы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Жумабеков Нуржан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шорт-трек –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место,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Зимняя Спартакиада РК март 2025 г., г. Астана</a:t>
            </a: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Филиппов Алексей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шорт-трек –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место,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Зимняя Спартакиада РК март 2025 г., г. Астана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Гапонов Эдуард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шорт-трек –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место,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Зимняя Спартакиада РК март 2025 г., г. Астана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Черноморов Богдан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шорт-трек –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место,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Зимняя Спартакиада РК март 2025 г., г. Астана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Кулмурза Бексултан – дзюдо – 1 место, Чемпионат Мира, май 2025 г., г. Астана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Павловская Арина – хоккей с шайбой – 2 место, Чемпионат Мира, январь 2025 г., г. Рига /Латвия/ 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Кишикеева Медина - хоккей с шайбой – 2 место, Чемпионат Мира, январь 2025 г., г. Рига /Латвия/ </a:t>
            </a: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Белых Григорий – современное пятиборье – 3 командное место Кубок Дружбы, июль 2025 г., г. Минск (Беларусь)</a:t>
            </a:r>
          </a:p>
          <a:p>
            <a:pPr>
              <a:spcAft>
                <a:spcPts val="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Варехин Тихон - современное пятиборье – 3 командное место Кубок Дружбы, июль 2025 г., г. Минск (Беларусь)</a:t>
            </a:r>
          </a:p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Маратханкызы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Амина -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с шайбой – 2 место, Чемпионат Мира, январь 2025 г., г. Рига /Латвия/ </a:t>
            </a:r>
          </a:p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Емцева Эвелина-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с шайбой – 2 место, Чемпионат Мира, январь 2025 г., г. Рига /Латвия/ </a:t>
            </a:r>
          </a:p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Жумаш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с шайбой – 2 место, Чемпионат Мира, январь 2025 г., г. Рига /Латвия/</a:t>
            </a:r>
          </a:p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Крупяков Илья – триатлон – 2 место Кубок Азии, июль 2025 г., г. Боровое </a:t>
            </a:r>
          </a:p>
          <a:p>
            <a:pPr>
              <a:spcAft>
                <a:spcPts val="0"/>
              </a:spcAft>
            </a:pPr>
            <a:endParaRPr lang="en-US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145" y="318655"/>
            <a:ext cx="9573491" cy="921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поступления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выпускников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СШИКОСД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заведения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3-2024, 2024-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годы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213" y="1323110"/>
          <a:ext cx="10405745" cy="348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52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buNone/>
                      </a:pP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платной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  <a:p>
                      <a:pPr algn="ctr">
                        <a:buNone/>
                      </a:pP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Количество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выпускников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не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поступивших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по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семейным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обстоятельствам</a:t>
                      </a:r>
                      <a:r>
                        <a:rPr lang="en-US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%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4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ru-RU" alt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51">
                <a:tc>
                  <a:txBody>
                    <a:bodyPr/>
                    <a:lstStyle/>
                    <a:p>
                      <a:pPr indent="0" algn="ctr">
                        <a:buFont typeface="+mj-lt"/>
                        <a:buNone/>
                      </a:pP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иков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иков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ик</a:t>
                      </a:r>
                      <a:r>
                        <a:rPr lang="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0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409">
                <a:tc>
                  <a:txBody>
                    <a:bodyPr/>
                    <a:lstStyle/>
                    <a:p>
                      <a:pPr indent="0" algn="ctr">
                        <a:buFont typeface="+mj-lt"/>
                        <a:buNone/>
                      </a:pPr>
                      <a:r>
                        <a:rPr lang="en-US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иков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иков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</a:t>
                      </a:r>
                      <a:r>
                        <a:rPr lang="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выпускник</a:t>
                      </a: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(2,2%)</a:t>
                      </a: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8799" y="5253335"/>
            <a:ext cx="9074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Примечание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выпускники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успешно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сдали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ЕНТ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установленном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однако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семейным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обстоятельствам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смогли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поступить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заведения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  <p:custDataLst>
              <p:tags r:id="rId1"/>
            </p:custDataLst>
          </p:nvPr>
        </p:nvGraphicFramePr>
        <p:xfrm>
          <a:off x="768926" y="1367443"/>
          <a:ext cx="10986655" cy="447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4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1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93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en-US" sz="1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</a:t>
                      </a:r>
                      <a:r>
                        <a:rPr lang="en-US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1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en-US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Специальность</a:t>
                      </a:r>
                      <a:endParaRPr lang="en-US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  <a:p>
                      <a:pPr algn="ctr">
                        <a:buNone/>
                      </a:pPr>
                      <a:endParaRPr lang="en-US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оличество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завершивших обучение СШИКОСД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трудоустроенных по специальности</a:t>
                      </a:r>
                      <a:endParaRPr lang="en-US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выпускников, поступивших в высшие учебные заведения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выпускников поступивших в ВУЗы</a:t>
                      </a:r>
                      <a:endParaRPr lang="en-US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трудоустройства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883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01140500 - «Физическая культура и спорт»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4S01140503- «Тренер –преподаватель по спорту»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7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alt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883">
                <a:tc>
                  <a:txBody>
                    <a:bodyPr/>
                    <a:lstStyle/>
                    <a:p>
                      <a:pPr indent="0">
                        <a:buFont typeface="+mj-lt"/>
                        <a:buNone/>
                      </a:pP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01140500 - «Физическая культура и спорт»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4S01140503</a:t>
                      </a:r>
                      <a:r>
                        <a:rPr lang="ru-RU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«Тренер –преподаватель по спорту»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6674" y="187036"/>
            <a:ext cx="802870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трудоустройств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и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поступления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ВУЗы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выпускников колледжа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3-2024, 2024-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учебные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годы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330" y="116632"/>
            <a:ext cx="12167670" cy="36004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 СШИКОСД</a:t>
            </a: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323" y="594804"/>
            <a:ext cx="2736304" cy="246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57" y="575312"/>
            <a:ext cx="2808312" cy="2540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3" y="3923930"/>
            <a:ext cx="2736304" cy="249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8219" y="3888419"/>
            <a:ext cx="3019954" cy="251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1" y="3116061"/>
            <a:ext cx="5472608" cy="325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: влево 9"/>
          <p:cNvSpPr/>
          <p:nvPr/>
        </p:nvSpPr>
        <p:spPr>
          <a:xfrm>
            <a:off x="6196614" y="3071674"/>
            <a:ext cx="5743851" cy="8345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Ледозаливочная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Замбони»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950" y="730250"/>
            <a:ext cx="5346700" cy="208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2023 году приобрели по программе «Модернизация» автобус ПАЗ на 25 посадочных мест.</a:t>
            </a:r>
          </a:p>
          <a:p>
            <a:pPr algn="ctr"/>
            <a:r>
              <a:rPr lang="ru-RU" sz="1600" b="1" dirty="0"/>
              <a:t>2024 году приобрели по программе «Модернизация» автобус ПАЗ </a:t>
            </a:r>
            <a:r>
              <a:rPr lang="en-US" sz="1600" b="1" dirty="0"/>
              <a:t>Vector  Next</a:t>
            </a:r>
            <a:r>
              <a:rPr lang="ru-RU" sz="1600" b="1" dirty="0"/>
              <a:t> на 25 посадочных мест.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12192000" cy="57551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1" y="1020932"/>
            <a:ext cx="4374733" cy="25866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: один скругленный угол 5"/>
          <p:cNvSpPr/>
          <p:nvPr/>
        </p:nvSpPr>
        <p:spPr>
          <a:xfrm>
            <a:off x="1281329" y="1403897"/>
            <a:ext cx="4329358" cy="355107"/>
          </a:xfrm>
          <a:prstGeom prst="round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Футбольное поле площадью 840 кв. 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r="992" b="1"/>
          <a:stretch>
            <a:fillRect/>
          </a:stretch>
        </p:blipFill>
        <p:spPr>
          <a:xfrm>
            <a:off x="6291200" y="1038687"/>
            <a:ext cx="4735489" cy="254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Прямоугольник: один скругленный угол 7"/>
          <p:cNvSpPr/>
          <p:nvPr/>
        </p:nvSpPr>
        <p:spPr>
          <a:xfrm>
            <a:off x="6339643" y="1332875"/>
            <a:ext cx="4668668" cy="380259"/>
          </a:xfrm>
          <a:prstGeom prst="round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тяжелой атлетики площадью 147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53" y="3773010"/>
            <a:ext cx="4383611" cy="27520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: один скругленный угол 9"/>
          <p:cNvSpPr/>
          <p:nvPr/>
        </p:nvSpPr>
        <p:spPr>
          <a:xfrm>
            <a:off x="1254696" y="5835836"/>
            <a:ext cx="4347114" cy="355107"/>
          </a:xfrm>
          <a:prstGeom prst="round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хореографии площадью 78 кв. м.</a:t>
            </a:r>
          </a:p>
        </p:txBody>
      </p:sp>
      <p:pic>
        <p:nvPicPr>
          <p:cNvPr id="11" name="Объект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1832" y="2805348"/>
            <a:ext cx="2636669" cy="4731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2" name="Прямоугольник: один скругленный угол 11"/>
          <p:cNvSpPr/>
          <p:nvPr/>
        </p:nvSpPr>
        <p:spPr>
          <a:xfrm>
            <a:off x="6277499" y="5791447"/>
            <a:ext cx="4721934" cy="355107"/>
          </a:xfrm>
          <a:prstGeom prst="round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Ледовая арена площадью 1800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0" y="404813"/>
            <a:ext cx="12192000" cy="647700"/>
          </a:xfrm>
          <a:prstGeom prst="rect">
            <a:avLst/>
          </a:prstGeom>
          <a:ln w="28575" cap="rnd" cmpd="sng" algn="ctr">
            <a:noFill/>
            <a:prstDash val="solid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проведения 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чебно-тренировочных занятий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Фигурное катание на коньках-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«СШИКОСД», «Алматы Арена»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Конькобежный спорт-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«СШИКОСД»,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«Парк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им.Горького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ВСК 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Медеу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Шорт-трек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СК «Алматы - Арена», «СШИКОСД»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Хоккей с шайбой (девушки)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«СШИКОСД», с/к «Олимпик»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«Центральный стадион», «СДЮШОР №2»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Плавание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СК 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Рахат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КазАСТ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Фехтование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«Центральный стадион», «РШИ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им.К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Ахметова», «СШВСМ»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Тяжелая атлетика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«СШИКОСД»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 гимнастика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«СДЮШОР №9»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Лыжный спорт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МКЛТ «Сункар»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Современное пятиборье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«Республиканский Колледж Спорта»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СК 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Денсаулык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«ЦСКА»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Боксерский клуб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Бекзат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боксинг»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«РКС»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Триатлон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«Алматы Арена», «ЦСКА»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Вольная борьба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 «Балуан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Шолак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«СШВСМ», с/к «Достык»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Греко – римская борьба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«СШВСМ»,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с/к «Достык»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ЦСКА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 борьбы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Таеквондо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«Зал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таеквондо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Айнабулак-4, дом-169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Регби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Стадион «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Алаш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57606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СШИКОСД  на  2025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242" y="1611253"/>
            <a:ext cx="10453963" cy="44926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высококвалифицированных  спортсменов.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кандидатов для зачисления в сборные команды Республики Казахстан и города  Алматы.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количества спортсменов  выполнивших нормы ЕСК (присвоение спортивных званий и разрядов) по итогам выступления на соревнованиях, передача  их для дальнейшего  спортивного совершенствования</a:t>
            </a:r>
            <a:r>
              <a:rPr lang="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центр</a:t>
            </a:r>
            <a:r>
              <a:rPr lang="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подготовки олимпийского резерва</a:t>
            </a:r>
            <a:r>
              <a:rPr lang="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высшего спортивного мастерства.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призовых мест, занимаемых на городских, республиканских и международных соревнованиях .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в городских, республиканских и международных соревнованиях.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физкультурно-оздоровительной и воспитательной работы среди детей, подростков и  молодежи, направленной на укрепление их здоровья и всестороннее физическое развитие.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kern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троительство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учебно – образовательного корпуса с современными кабинетами и </a:t>
            </a:r>
            <a:r>
              <a:rPr lang="en-US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учебно-спортивным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комплексом</a:t>
            </a:r>
            <a:r>
              <a:rPr lang="ru-RU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размещением спортивных залов по видам спорта, соответствующих новым требованиям, где будут созданы все условия для проведения качественного учебно-тренировочного процесса спортсменов высокого класса.</a:t>
            </a:r>
            <a:endParaRPr lang="en-US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78525" y="1202410"/>
            <a:ext cx="11770818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58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коммунальное казённое предприятие «Специализированная школа-интернат-колледж для одаренных в спорте детей» Управления спорта города Алматы  является неотъемлемым звеном спортивных организаций города  для подготовки высококвалифицированных спортсменов с общеобразовательным обучением, с последующей передачей учащихся-спортсменов в ЦПОР, высшие школы и сборн</a:t>
            </a:r>
            <a:r>
              <a:rPr lang="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</a:t>
            </a:r>
            <a:r>
              <a:rPr lang="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и РК.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школе-интернат-колледже обучаются учащиеся, проживающие в городе Алматы. В связи с этим, в СШИКОСД отсутствует общежитие.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имеет распорядок учебно-тренировочных и общеобразовательных программ совместимы</a:t>
            </a:r>
            <a:r>
              <a:rPr lang="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полноценным двухразовым питанием, обеспечением спортивной экипировкой, фармакологическими препаратами, транспортом, участием в республиканских и международных спортивных мероприятиях.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период работы с 2005 года подготовлено большое количество выдающихся спортсменов, которые достигли высоких результатов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такие как: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ru-RU" alt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Дмитрий </a:t>
            </a:r>
            <a:r>
              <a:rPr lang="en-US" sz="1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Баландин</a:t>
            </a:r>
            <a:r>
              <a:rPr lang="en-US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 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1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олимпийский</a:t>
            </a:r>
            <a:r>
              <a:rPr lang="en-US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чемпион 2016 года </a:t>
            </a:r>
            <a:r>
              <a:rPr lang="ru-RU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в </a:t>
            </a:r>
            <a:r>
              <a:rPr lang="en-US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Рио-де-Жанейро по плаванию на дистанции 200 метров брассом</a:t>
            </a:r>
            <a:r>
              <a:rPr lang="ru-RU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ru-RU" alt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Нариман</a:t>
            </a:r>
            <a:r>
              <a:rPr lang="en-US" sz="1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Курбанов</a:t>
            </a:r>
            <a:r>
              <a:rPr lang="ru-RU" sz="1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1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 </a:t>
            </a:r>
            <a:r>
              <a:rPr lang="ru-RU" sz="16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завоевал серебряную медаль </a:t>
            </a:r>
            <a:r>
              <a:rPr lang="en-US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Олимпийских игр-2024 в Париже</a:t>
            </a:r>
            <a:r>
              <a:rPr lang="ru-RU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по спортивной гимнастике</a:t>
            </a:r>
            <a:r>
              <a:rPr lang="en-US" sz="1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 </a:t>
            </a:r>
            <a:endParaRPr lang="ru-RU" sz="1600" kern="1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ru-RU" altLang="ru-RU" sz="16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Анвар </a:t>
            </a:r>
            <a:r>
              <a:rPr lang="ru-RU" sz="1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Мухамадеев</a:t>
            </a:r>
            <a:r>
              <a:rPr lang="ru-RU" sz="1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ru-RU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стал серебряным призером командных соревнований по конькобежному спорту Юношеских Олимпийских Игр в Лиллехаммере 2016 года.</a:t>
            </a:r>
            <a:endParaRPr lang="ru-RU" sz="160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Евгений Кошкин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серебряный призер Азиатских игр-2025 в Харбине (Китай)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завоевал золотую медаль на этапе Кубка мира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2025 года.</a:t>
            </a:r>
            <a:endParaRPr lang="ru-RU" alt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121920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учащихся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452" y="1420427"/>
            <a:ext cx="11221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753866"/>
          <a:ext cx="10794614" cy="2709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100">
                          <a:effectLst/>
                        </a:rPr>
                        <a:t>Годы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100">
                          <a:effectLst/>
                        </a:rPr>
                        <a:t>2023 - 2024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100">
                          <a:effectLst/>
                        </a:rPr>
                        <a:t>2024 - 2025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100">
                          <a:effectLst/>
                        </a:rPr>
                        <a:t>2025 - 2026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100" dirty="0">
                          <a:effectLst/>
                        </a:rPr>
                        <a:t>Учащиеся школы - интернат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100" dirty="0">
                          <a:effectLst/>
                        </a:rPr>
                        <a:t>291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100" dirty="0">
                          <a:effectLst/>
                        </a:rPr>
                        <a:t>283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100">
                          <a:effectLst/>
                        </a:rPr>
                        <a:t>283</a:t>
                      </a:r>
                      <a:endParaRPr lang="en-US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300" kern="100" dirty="0">
                          <a:effectLst/>
                        </a:rPr>
                        <a:t>Студенты колледжа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100">
                          <a:effectLst/>
                        </a:rPr>
                        <a:t>97</a:t>
                      </a:r>
                      <a:endParaRPr lang="en-US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100" dirty="0">
                          <a:effectLst/>
                        </a:rPr>
                        <a:t>100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100" dirty="0">
                          <a:effectLst/>
                        </a:rPr>
                        <a:t>114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100" dirty="0">
                          <a:effectLst/>
                        </a:rPr>
                        <a:t>ИТОГО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>
                          <a:effectLst/>
                        </a:rPr>
                        <a:t>388</a:t>
                      </a:r>
                      <a:endParaRPr lang="en-US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>
                          <a:effectLst/>
                        </a:rPr>
                        <a:t>383</a:t>
                      </a:r>
                      <a:endParaRPr lang="en-US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100" b="1" kern="100" dirty="0">
                          <a:effectLst/>
                        </a:rPr>
                        <a:t>397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03" marR="602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12192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культивируемых видов спорта за  2024-2025 учебный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0950" y="871777"/>
            <a:ext cx="6886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пятиборье                         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Фехтование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Шорт-трек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спорт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Фигурное катание на коньках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 с шайбой (девушки)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Конькобежный спорт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атлетика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гимнастика(акробатика)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Триатлон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Вольная борьба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Греко-римская борьба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Таеквондо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19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Регби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19  видов спорта</a:t>
            </a:r>
          </a:p>
          <a:p>
            <a:pPr marL="342900" indent="-342900">
              <a:buAutoNum type="arabicPeriod" startAt="19"/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5888"/>
            <a:ext cx="12192000" cy="1014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количества  учащихся,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выполнивших нормы ЕСК РК  на  отделениях  по видам спорта 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за 2023, 2024 годов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5"/>
          <p:cNvGraphicFramePr/>
          <p:nvPr/>
        </p:nvGraphicFramePr>
        <p:xfrm>
          <a:off x="425451" y="1170118"/>
          <a:ext cx="3581399" cy="541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842597" y="1209936"/>
          <a:ext cx="3638549" cy="541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911253" y="1259840"/>
          <a:ext cx="3855296" cy="530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15888"/>
            <a:ext cx="12192000" cy="1016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количественного состава национальной сборной команды РК  из числа учащихся  по видам спорта  по итогам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2023, 2024 и 2025 годов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6"/>
          <p:cNvGraphicFramePr/>
          <p:nvPr/>
        </p:nvGraphicFramePr>
        <p:xfrm>
          <a:off x="539553" y="1268760"/>
          <a:ext cx="3378398" cy="534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6"/>
          <p:cNvGraphicFramePr/>
          <p:nvPr/>
        </p:nvGraphicFramePr>
        <p:xfrm>
          <a:off x="4203701" y="1268761"/>
          <a:ext cx="3841750" cy="547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6"/>
          <p:cNvGraphicFramePr/>
          <p:nvPr/>
        </p:nvGraphicFramePr>
        <p:xfrm>
          <a:off x="8045451" y="1242127"/>
          <a:ext cx="3162300" cy="534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6"/>
          <p:cNvGraphicFramePr/>
          <p:nvPr/>
        </p:nvGraphicFramePr>
        <p:xfrm>
          <a:off x="8250767" y="1352366"/>
          <a:ext cx="3162300" cy="534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5888"/>
            <a:ext cx="121920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Медальный зачет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итогам  2024 года на республиканских и международных соревнованиях- 811 медалей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450" y="852256"/>
          <a:ext cx="11699607" cy="496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8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8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47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27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06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44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4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27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374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27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72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7184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РК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Кубок Азии, Этапы Кубка мира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Азии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Мира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Кубок РК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спортивные </a:t>
                      </a:r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игры"Дети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Азии":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РТ, МТ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Фехтование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атлетика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гимнастика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пятиборье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Шорт-трек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Триатлон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 атлетика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Греко-римская борьба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Таеквондо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Дзюдо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Вольная борьба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Регби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Лыжный спорт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Фигурное катание на коньках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Конькобежный спорт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Хоккей с шайбой (жен)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гимнастика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Теннис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72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14605" y="6047139"/>
            <a:ext cx="1558650" cy="5886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Азии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0709" y="6047138"/>
            <a:ext cx="1558650" cy="5886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</a:t>
            </a:r>
          </a:p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6813" y="6040789"/>
            <a:ext cx="1558650" cy="5949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Кубок РК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2917" y="6040789"/>
            <a:ext cx="1558650" cy="6013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 игры Дети Азии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99021" y="6040789"/>
            <a:ext cx="1558650" cy="5949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РТ, МТ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97" y="6040788"/>
            <a:ext cx="1558650" cy="5949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РК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501" y="6047138"/>
            <a:ext cx="1558650" cy="5949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Кубок Азии, Этапы Кубка мира</a:t>
            </a:r>
          </a:p>
          <a:p>
            <a:pPr algn="ctr" fontAlgn="ctr"/>
            <a:r>
              <a:rPr lang="ru-RU" sz="1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5888"/>
            <a:ext cx="121920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Медальный зачет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итогам  1 полугодия 2025 года года на республиканских и международных соревнованиях- 414 медалей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2397" y="762219"/>
          <a:ext cx="11699607" cy="4560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8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8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68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47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27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06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44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4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271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374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27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72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665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7184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РК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Кубок </a:t>
                      </a:r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Азии,Чемпионат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Центральной Азии, Этапы Кубка мира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Азии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 Мира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Кубок РК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спортивные игры «Кубок Дружбы»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РТ, МТ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Фехтование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атлетика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гимнастика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пятиборье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Шорт-трек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Триатлон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 атлетика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Греко-римская борьба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Таеквондо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Дзюдо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Вольная борьба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</a:t>
                      </a:r>
                    </a:p>
                  </a:txBody>
                  <a:tcPr marL="7784" marR="7784" marT="778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Регби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Лыжный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Фигурное катание на коньках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Конькобежный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Хоккей с шайбой (жен)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72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784" marR="7784" marT="778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14605" y="5632450"/>
            <a:ext cx="1558650" cy="1003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Азии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0709" y="5632448"/>
            <a:ext cx="1558650" cy="1003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6813" y="5632448"/>
            <a:ext cx="1558650" cy="1003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Кубок РК</a:t>
            </a:r>
          </a:p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2917" y="5638800"/>
            <a:ext cx="1558650" cy="1003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 игры «Кубок Дружбы»</a:t>
            </a:r>
          </a:p>
          <a:p>
            <a:pPr algn="ctr" fontAlgn="ctr"/>
            <a:r>
              <a:rPr lang="ru-RU" sz="12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99021" y="5638800"/>
            <a:ext cx="1558650" cy="99694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РТ, МТ</a:t>
            </a:r>
          </a:p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397" y="5632450"/>
            <a:ext cx="1558650" cy="10032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РК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501" y="5632450"/>
            <a:ext cx="1558650" cy="10096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05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Кубок Азии, Чемпионат Центральной Азии, Этапы Кубка мира</a:t>
            </a:r>
          </a:p>
          <a:p>
            <a:pPr algn="ctr" fontAlgn="ctr"/>
            <a:r>
              <a:rPr lang="ru-RU" sz="12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0919"/>
            <a:ext cx="1219200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спортивные достижения учащихся СШИКОСД   за 202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650" y="893922"/>
            <a:ext cx="108822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Махмут Нурали – таеквондо - 2 место, Чемпионат Мира среди кадетов, октябрь 2024 г. г  Чхунчхон (Южная Корея)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2. Муканова Алуа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фехтование – 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Кубок Азии среди    кадетов, январь 2024 г. г. Дубай (ОАЭ)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3. Муканова Алуа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фехтование – 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Кубок Азии среди    кадетов, сентябрь 2024 г. Малайзия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4. Алматқызы Амира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фехтование – 1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Кубок Азии среди    кадетов, январь 2024 г. г. Дубай (ОАЭ)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5. Алматқызы Амира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фехтование – 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Кубок Азии среди    кадетов, сентябрь 2024 г. Малайзия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6. Андриянова София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фехтование – 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Кубок Азии среди    кадетов, сентябрь 2024 г. Малайзия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7. Сулейменова Айдана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фехтование – 3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Кубок Азии среди    кадетов, сентябрь 2024 г. Малайзия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8. Клепинин Глеб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легкая атлетика –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Международные Игры «Дети Азии», июль 2024 г. г. Якутск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9. Исаева Алиса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легкая атлетика –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место,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Международные Игры «Дети Азии», июль 2024 г. г. Якутск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10. Крупяков Илья –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атлон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 место, Кубок Азии, 25.05.2024 г, г. Бурабай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11. Богданов Даниил – современное пятиборье – 3 место,  Чемпионат Мира /U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-19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/,  22-28.09.2024 г.,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г.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Друснинкай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/Литва/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12. Богданов Даниил – современное пятиборье – 1 место,  2 место – 1, 3 место – 2, Чемпионат Азии по биатлу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и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атлу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27.06.2024 г., Бурабай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13. Богданов Даниил – современное пятиборье – 1 место -2 ,  2 место – 2, 3 место – 4, Кубок  Центральной 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Азии, 03-08.07.2024 г., 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шкек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ызстан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14. Стадник Кирилл - современное пятиборье – 1 место -6 , Кубок  Центральной Азии, 03-08.07.2024 г.,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г. 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шкек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ызстан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1*345"/>
  <p:tag name="TABLE_ENDDRAG_RECT" val="127*131*741*345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2568</Words>
  <Application>Microsoft Office PowerPoint</Application>
  <PresentationFormat>Широкоэкранный</PresentationFormat>
  <Paragraphs>1212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Segoe UI Black</vt:lpstr>
      <vt:lpstr>Symbol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Лучшие спортивные достижения учащихся СШИКОСД   за 1 полугодие 2025 годА </vt:lpstr>
      <vt:lpstr>Презентация PowerPoint</vt:lpstr>
      <vt:lpstr>Презентация PowerPoint</vt:lpstr>
      <vt:lpstr>Автотранспорт СШИКОСД</vt:lpstr>
      <vt:lpstr>Материально-техническая база</vt:lpstr>
      <vt:lpstr>Презентация PowerPoint</vt:lpstr>
      <vt:lpstr>Задачи СШИКОСД  на  2025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27</cp:revision>
  <cp:lastPrinted>2025-07-18T14:43:00Z</cp:lastPrinted>
  <dcterms:created xsi:type="dcterms:W3CDTF">2025-01-27T07:51:00Z</dcterms:created>
  <dcterms:modified xsi:type="dcterms:W3CDTF">2025-09-04T15:32:29Z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BEF07B157BBE4F2CB309909E5981EE89_13</vt:lpwstr>
  </property>
  <property fmtid="{D5CDD505-2E9C-101B-9397-08002B2CF9AE}" pid="3" name="KSOProductBuildVer">
    <vt:lpwstr>1049-12.2.0.21931</vt:lpwstr>
  </property>
</Properties>
</file>