
<file path=[Content_Types].xml><?xml version="1.0" encoding="utf-8"?>
<Types xmlns="http://schemas.openxmlformats.org/package/2006/content-types"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96" r:id="rId3"/>
    <p:sldId id="268" r:id="rId4"/>
    <p:sldId id="262" r:id="rId5"/>
    <p:sldId id="399" r:id="rId6"/>
    <p:sldId id="263" r:id="rId7"/>
    <p:sldId id="264" r:id="rId8"/>
    <p:sldId id="265" r:id="rId9"/>
    <p:sldId id="398" r:id="rId10"/>
    <p:sldId id="400" r:id="rId11"/>
    <p:sldId id="397" r:id="rId12"/>
    <p:sldId id="402" r:id="rId1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29B1B-1833-40ED-BA3A-38C2E1476B9F}" v="648" dt="2025-02-17T19:37:41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6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02F2A-B903-4962-B6A4-26D36A7977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A042B-91A7-4EC2-B797-856F78254E5D}">
      <dgm:prSet/>
      <dgm:spPr/>
      <dgm:t>
        <a:bodyPr/>
        <a:lstStyle/>
        <a:p>
          <a:r>
            <a:rPr lang="ru-RU"/>
            <a:t>Меры общего характера</a:t>
          </a:r>
        </a:p>
      </dgm:t>
    </dgm:pt>
    <dgm:pt modelId="{210182E4-0002-4E88-8F35-C04C80AF2AFB}" type="parTrans" cxnId="{2E61CE43-0EBB-472A-9B22-4DF8794FF0DE}">
      <dgm:prSet/>
      <dgm:spPr/>
      <dgm:t>
        <a:bodyPr/>
        <a:lstStyle/>
        <a:p>
          <a:endParaRPr lang="ru-RU"/>
        </a:p>
      </dgm:t>
    </dgm:pt>
    <dgm:pt modelId="{899DB3C9-FD9B-49E8-86AF-867CE2FCAA81}" type="sibTrans" cxnId="{2E61CE43-0EBB-472A-9B22-4DF8794FF0DE}">
      <dgm:prSet/>
      <dgm:spPr/>
      <dgm:t>
        <a:bodyPr/>
        <a:lstStyle/>
        <a:p>
          <a:endParaRPr lang="ru-RU"/>
        </a:p>
      </dgm:t>
    </dgm:pt>
    <dgm:pt modelId="{AF87FB5B-808C-4D45-95CE-6ED442EAA35C}">
      <dgm:prSet/>
      <dgm:spPr/>
      <dgm:t>
        <a:bodyPr/>
        <a:lstStyle/>
        <a:p>
          <a:r>
            <a:rPr lang="ru-RU" dirty="0"/>
            <a:t>Введение </a:t>
          </a:r>
          <a:r>
            <a:rPr lang="ru-KZ" dirty="0"/>
            <a:t>повышенных </a:t>
          </a:r>
          <a:r>
            <a:rPr lang="ru-RU" dirty="0"/>
            <a:t>экологических сборов на бензин и дизельное топливо</a:t>
          </a:r>
        </a:p>
      </dgm:t>
    </dgm:pt>
    <dgm:pt modelId="{A3A96CB6-E598-4982-B2AB-6BBB50638493}" type="parTrans" cxnId="{C5CC8076-EA41-462F-B835-771D856F1A07}">
      <dgm:prSet/>
      <dgm:spPr/>
      <dgm:t>
        <a:bodyPr/>
        <a:lstStyle/>
        <a:p>
          <a:endParaRPr lang="ru-RU"/>
        </a:p>
      </dgm:t>
    </dgm:pt>
    <dgm:pt modelId="{75A0A764-1F5A-4C95-9763-30BD9B1336A1}" type="sibTrans" cxnId="{C5CC8076-EA41-462F-B835-771D856F1A07}">
      <dgm:prSet/>
      <dgm:spPr/>
      <dgm:t>
        <a:bodyPr/>
        <a:lstStyle/>
        <a:p>
          <a:endParaRPr lang="ru-RU"/>
        </a:p>
      </dgm:t>
    </dgm:pt>
    <dgm:pt modelId="{2B7F6E1B-F059-4437-B416-70350ABFD31D}">
      <dgm:prSet/>
      <dgm:spPr/>
      <dgm:t>
        <a:bodyPr/>
        <a:lstStyle/>
        <a:p>
          <a:r>
            <a:rPr lang="ru-RU" dirty="0"/>
            <a:t>Развитие </a:t>
          </a:r>
          <a:r>
            <a:rPr lang="ru-KZ" dirty="0"/>
            <a:t>инфраструктуры для </a:t>
          </a:r>
          <a:r>
            <a:rPr lang="ru-RU" dirty="0"/>
            <a:t>немоторизованных и </a:t>
          </a:r>
          <a:r>
            <a:rPr lang="ru-RU" dirty="0" err="1"/>
            <a:t>микромобильных</a:t>
          </a:r>
          <a:r>
            <a:rPr lang="ru-RU" dirty="0"/>
            <a:t> видов перемещений.</a:t>
          </a:r>
        </a:p>
      </dgm:t>
    </dgm:pt>
    <dgm:pt modelId="{3B14E901-35C5-414B-B055-C1B2C5ED6C6B}" type="parTrans" cxnId="{31357E39-F482-4DE9-90FC-103168DC5ACF}">
      <dgm:prSet/>
      <dgm:spPr/>
      <dgm:t>
        <a:bodyPr/>
        <a:lstStyle/>
        <a:p>
          <a:endParaRPr lang="ru-RU"/>
        </a:p>
      </dgm:t>
    </dgm:pt>
    <dgm:pt modelId="{246B44C2-0042-496A-9659-1296DFCA9F57}" type="sibTrans" cxnId="{31357E39-F482-4DE9-90FC-103168DC5ACF}">
      <dgm:prSet/>
      <dgm:spPr/>
      <dgm:t>
        <a:bodyPr/>
        <a:lstStyle/>
        <a:p>
          <a:endParaRPr lang="ru-RU"/>
        </a:p>
      </dgm:t>
    </dgm:pt>
    <dgm:pt modelId="{6F73AA7B-FB84-4FDA-AC9C-4AF9A9EFA81E}">
      <dgm:prSet/>
      <dgm:spPr/>
      <dgm:t>
        <a:bodyPr/>
        <a:lstStyle/>
        <a:p>
          <a:r>
            <a:rPr lang="ru-KZ" dirty="0"/>
            <a:t>Создание инфраструктуры для </a:t>
          </a:r>
          <a:r>
            <a:rPr lang="ru-KZ" dirty="0" err="1"/>
            <a:t>электрозаправок</a:t>
          </a:r>
          <a:endParaRPr lang="ru-RU" dirty="0"/>
        </a:p>
      </dgm:t>
    </dgm:pt>
    <dgm:pt modelId="{8716C8D4-B4D3-4103-8F6C-38EA91406C65}" type="parTrans" cxnId="{666D2958-D177-4A04-9906-1AC2470C320E}">
      <dgm:prSet/>
      <dgm:spPr/>
      <dgm:t>
        <a:bodyPr/>
        <a:lstStyle/>
        <a:p>
          <a:endParaRPr lang="ru-RU"/>
        </a:p>
      </dgm:t>
    </dgm:pt>
    <dgm:pt modelId="{756CF354-13F2-442B-A3E2-D39592CD0F24}" type="sibTrans" cxnId="{666D2958-D177-4A04-9906-1AC2470C320E}">
      <dgm:prSet/>
      <dgm:spPr/>
      <dgm:t>
        <a:bodyPr/>
        <a:lstStyle/>
        <a:p>
          <a:endParaRPr lang="ru-RU"/>
        </a:p>
      </dgm:t>
    </dgm:pt>
    <dgm:pt modelId="{CCBBAA51-07F3-4709-A6CD-856085B65C4C}">
      <dgm:prSet/>
      <dgm:spPr/>
      <dgm:t>
        <a:bodyPr/>
        <a:lstStyle/>
        <a:p>
          <a:r>
            <a:rPr lang="ru-RU"/>
            <a:t>Муниципальный и общественный транспорт</a:t>
          </a:r>
        </a:p>
      </dgm:t>
    </dgm:pt>
    <dgm:pt modelId="{6DF6CF32-672A-4C86-9BD1-569978ED03F6}" type="parTrans" cxnId="{0DFE01FA-449A-433A-917A-77118746DB94}">
      <dgm:prSet/>
      <dgm:spPr/>
      <dgm:t>
        <a:bodyPr/>
        <a:lstStyle/>
        <a:p>
          <a:endParaRPr lang="ru-RU"/>
        </a:p>
      </dgm:t>
    </dgm:pt>
    <dgm:pt modelId="{81B4337F-7709-4E35-A386-D9EA163DA07C}" type="sibTrans" cxnId="{0DFE01FA-449A-433A-917A-77118746DB94}">
      <dgm:prSet/>
      <dgm:spPr/>
      <dgm:t>
        <a:bodyPr/>
        <a:lstStyle/>
        <a:p>
          <a:endParaRPr lang="ru-RU"/>
        </a:p>
      </dgm:t>
    </dgm:pt>
    <dgm:pt modelId="{6FEF787A-61DC-4861-A13D-1980301D46F4}">
      <dgm:prSet/>
      <dgm:spPr/>
      <dgm:t>
        <a:bodyPr/>
        <a:lstStyle/>
        <a:p>
          <a:r>
            <a:rPr lang="ru-RU" dirty="0"/>
            <a:t>Запрет на закупки бензинового </a:t>
          </a:r>
          <a:r>
            <a:rPr lang="ru-KZ" dirty="0"/>
            <a:t>и дизельного </a:t>
          </a:r>
          <a:r>
            <a:rPr lang="ru-RU" dirty="0"/>
            <a:t>транспорта с выбросами на уровне ниже Евро-</a:t>
          </a:r>
          <a:r>
            <a:rPr lang="ru-KZ" dirty="0"/>
            <a:t>6</a:t>
          </a:r>
          <a:endParaRPr lang="ru-RU" dirty="0"/>
        </a:p>
      </dgm:t>
    </dgm:pt>
    <dgm:pt modelId="{09E6B16D-46A4-4F44-97FB-4C37B17892F0}" type="parTrans" cxnId="{C4BFD4DB-99F3-4A2E-8C0B-6ACD4C142F32}">
      <dgm:prSet/>
      <dgm:spPr/>
      <dgm:t>
        <a:bodyPr/>
        <a:lstStyle/>
        <a:p>
          <a:endParaRPr lang="ru-RU"/>
        </a:p>
      </dgm:t>
    </dgm:pt>
    <dgm:pt modelId="{0B3C53C8-BCBA-4AB9-A658-CF16C494CD7C}" type="sibTrans" cxnId="{C4BFD4DB-99F3-4A2E-8C0B-6ACD4C142F32}">
      <dgm:prSet/>
      <dgm:spPr/>
      <dgm:t>
        <a:bodyPr/>
        <a:lstStyle/>
        <a:p>
          <a:endParaRPr lang="ru-RU"/>
        </a:p>
      </dgm:t>
    </dgm:pt>
    <dgm:pt modelId="{DDA1C7F4-A394-43BB-9F8B-6F6EBD44A67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Развитие электротранспорта:</a:t>
          </a:r>
        </a:p>
      </dgm:t>
    </dgm:pt>
    <dgm:pt modelId="{E2D7B9AA-6046-4A18-A19D-0140A7D64E41}" type="parTrans" cxnId="{0A04D883-9009-49A4-B0D5-0F1612DABBB3}">
      <dgm:prSet/>
      <dgm:spPr/>
      <dgm:t>
        <a:bodyPr/>
        <a:lstStyle/>
        <a:p>
          <a:endParaRPr lang="ru-RU"/>
        </a:p>
      </dgm:t>
    </dgm:pt>
    <dgm:pt modelId="{82E8D6CE-02E1-4DF5-AA58-D1BAE3C504A5}" type="sibTrans" cxnId="{0A04D883-9009-49A4-B0D5-0F1612DABBB3}">
      <dgm:prSet/>
      <dgm:spPr/>
      <dgm:t>
        <a:bodyPr/>
        <a:lstStyle/>
        <a:p>
          <a:endParaRPr lang="ru-RU"/>
        </a:p>
      </dgm:t>
    </dgm:pt>
    <dgm:pt modelId="{2D121CD1-4FA5-49C2-AFC0-5E7EC1F066FB}">
      <dgm:prSet/>
      <dgm:spPr/>
      <dgm:t>
        <a:bodyPr/>
        <a:lstStyle/>
        <a:p>
          <a:r>
            <a:rPr lang="ru-RU"/>
            <a:t>Частный автотранспорт</a:t>
          </a:r>
        </a:p>
      </dgm:t>
    </dgm:pt>
    <dgm:pt modelId="{E142FA1D-CCC3-4E1D-AD4B-62626F2AF4B1}" type="parTrans" cxnId="{6D00FD7F-9A03-4844-800B-941F1714207A}">
      <dgm:prSet/>
      <dgm:spPr/>
      <dgm:t>
        <a:bodyPr/>
        <a:lstStyle/>
        <a:p>
          <a:endParaRPr lang="ru-RU"/>
        </a:p>
      </dgm:t>
    </dgm:pt>
    <dgm:pt modelId="{B9AF73D6-E2C4-45CC-BBF2-3345C52A41E2}" type="sibTrans" cxnId="{6D00FD7F-9A03-4844-800B-941F1714207A}">
      <dgm:prSet/>
      <dgm:spPr/>
      <dgm:t>
        <a:bodyPr/>
        <a:lstStyle/>
        <a:p>
          <a:endParaRPr lang="ru-RU"/>
        </a:p>
      </dgm:t>
    </dgm:pt>
    <dgm:pt modelId="{31828CD7-0EE0-4960-A4CD-90B0FCF3987B}">
      <dgm:prSet/>
      <dgm:spPr/>
      <dgm:t>
        <a:bodyPr/>
        <a:lstStyle/>
        <a:p>
          <a:r>
            <a:rPr lang="ru-RU"/>
            <a:t>Ужесточение контроля над выбросами частного автотранспорта через развитие системы техосмотра и мониторинга трафика</a:t>
          </a:r>
        </a:p>
      </dgm:t>
    </dgm:pt>
    <dgm:pt modelId="{1E08A2B2-2898-405A-BA8A-BDEE5646246A}" type="parTrans" cxnId="{7ABE305C-20F1-4C54-8984-8A00D0ACFF7F}">
      <dgm:prSet/>
      <dgm:spPr/>
      <dgm:t>
        <a:bodyPr/>
        <a:lstStyle/>
        <a:p>
          <a:endParaRPr lang="ru-RU"/>
        </a:p>
      </dgm:t>
    </dgm:pt>
    <dgm:pt modelId="{58B8E057-CAD5-4F86-8F89-2382FD09FE96}" type="sibTrans" cxnId="{7ABE305C-20F1-4C54-8984-8A00D0ACFF7F}">
      <dgm:prSet/>
      <dgm:spPr/>
      <dgm:t>
        <a:bodyPr/>
        <a:lstStyle/>
        <a:p>
          <a:endParaRPr lang="ru-RU"/>
        </a:p>
      </dgm:t>
    </dgm:pt>
    <dgm:pt modelId="{40B8973E-5547-4C43-9032-99C1B489CCA8}">
      <dgm:prSet/>
      <dgm:spPr/>
      <dgm:t>
        <a:bodyPr/>
        <a:lstStyle/>
        <a:p>
          <a:r>
            <a:rPr lang="ru-RU" dirty="0"/>
            <a:t>Расширение зоны платной парковки, направление доходов от парковок на озеленение города.</a:t>
          </a:r>
        </a:p>
      </dgm:t>
    </dgm:pt>
    <dgm:pt modelId="{19EFD022-2752-4DF2-A066-1852A7FE6579}" type="parTrans" cxnId="{CF5DC52F-6D27-4E02-A536-4D9C9BA04130}">
      <dgm:prSet/>
      <dgm:spPr/>
      <dgm:t>
        <a:bodyPr/>
        <a:lstStyle/>
        <a:p>
          <a:endParaRPr lang="ru-RU"/>
        </a:p>
      </dgm:t>
    </dgm:pt>
    <dgm:pt modelId="{B0992CB6-4821-41A6-8EE4-3FFE1CF60C57}" type="sibTrans" cxnId="{CF5DC52F-6D27-4E02-A536-4D9C9BA04130}">
      <dgm:prSet/>
      <dgm:spPr/>
      <dgm:t>
        <a:bodyPr/>
        <a:lstStyle/>
        <a:p>
          <a:endParaRPr lang="ru-RU"/>
        </a:p>
      </dgm:t>
    </dgm:pt>
    <dgm:pt modelId="{96A2ED9E-9F30-4D0D-9999-2D0429E84407}">
      <dgm:prSet/>
      <dgm:spPr/>
      <dgm:t>
        <a:bodyPr/>
        <a:lstStyle/>
        <a:p>
          <a:r>
            <a:rPr lang="ru-RU" dirty="0"/>
            <a:t>Стимулирование в качестве промежуточной меры перевода автомобилей на газ.</a:t>
          </a:r>
        </a:p>
      </dgm:t>
    </dgm:pt>
    <dgm:pt modelId="{464F48AB-C824-401B-94C8-962FF596927B}" type="parTrans" cxnId="{75D05306-38DF-4B74-89B3-802B16FE25EE}">
      <dgm:prSet/>
      <dgm:spPr/>
      <dgm:t>
        <a:bodyPr/>
        <a:lstStyle/>
        <a:p>
          <a:endParaRPr lang="ru-RU"/>
        </a:p>
      </dgm:t>
    </dgm:pt>
    <dgm:pt modelId="{E2C78366-1B99-4BF1-A2A5-02472E38D71B}" type="sibTrans" cxnId="{75D05306-38DF-4B74-89B3-802B16FE25EE}">
      <dgm:prSet/>
      <dgm:spPr/>
      <dgm:t>
        <a:bodyPr/>
        <a:lstStyle/>
        <a:p>
          <a:endParaRPr lang="ru-RU"/>
        </a:p>
      </dgm:t>
    </dgm:pt>
    <dgm:pt modelId="{98C22144-CDE9-4F0B-9294-614659D302A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KZ" dirty="0"/>
            <a:t> 	</a:t>
          </a:r>
          <a:r>
            <a:rPr lang="ru-RU" dirty="0"/>
            <a:t>увеличение доли перевозки пассажиров метро, </a:t>
          </a:r>
          <a:r>
            <a:rPr lang="en-US" dirty="0"/>
            <a:t>LRT </a:t>
          </a:r>
          <a:r>
            <a:rPr lang="ru-RU" dirty="0"/>
            <a:t>и другим электротранспортом</a:t>
          </a:r>
          <a:r>
            <a:rPr lang="ru-KZ" dirty="0"/>
            <a:t>, расширение троллейбусной сети.</a:t>
          </a:r>
          <a:endParaRPr lang="ru-RU" dirty="0"/>
        </a:p>
      </dgm:t>
    </dgm:pt>
    <dgm:pt modelId="{3ECB679C-4E07-4B0C-878E-7911CFE1D0B4}" type="parTrans" cxnId="{87136364-2314-471F-ABFB-FE9AD5EF554F}">
      <dgm:prSet/>
      <dgm:spPr/>
      <dgm:t>
        <a:bodyPr/>
        <a:lstStyle/>
        <a:p>
          <a:endParaRPr lang="ru-RU"/>
        </a:p>
      </dgm:t>
    </dgm:pt>
    <dgm:pt modelId="{DF9AC512-38D1-4FFC-A0F6-AF8916A59436}" type="sibTrans" cxnId="{87136364-2314-471F-ABFB-FE9AD5EF554F}">
      <dgm:prSet/>
      <dgm:spPr/>
      <dgm:t>
        <a:bodyPr/>
        <a:lstStyle/>
        <a:p>
          <a:endParaRPr lang="ru-RU"/>
        </a:p>
      </dgm:t>
    </dgm:pt>
    <dgm:pt modelId="{EFEBF05E-69F3-4CA2-88B8-9757E3A298D9}" type="pres">
      <dgm:prSet presAssocID="{1F302F2A-B903-4962-B6A4-26D36A79776F}" presName="Name0" presStyleCnt="0">
        <dgm:presLayoutVars>
          <dgm:dir/>
          <dgm:animLvl val="lvl"/>
          <dgm:resizeHandles val="exact"/>
        </dgm:presLayoutVars>
      </dgm:prSet>
      <dgm:spPr/>
    </dgm:pt>
    <dgm:pt modelId="{24082765-DBA4-4E36-AD1E-0D72CA0226F0}" type="pres">
      <dgm:prSet presAssocID="{9A7A042B-91A7-4EC2-B797-856F78254E5D}" presName="composite" presStyleCnt="0"/>
      <dgm:spPr/>
    </dgm:pt>
    <dgm:pt modelId="{C1E6B11C-52EC-410E-98AE-BD85C8698FB7}" type="pres">
      <dgm:prSet presAssocID="{9A7A042B-91A7-4EC2-B797-856F78254E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4A42EF3-F322-4339-9696-B88B8720862D}" type="pres">
      <dgm:prSet presAssocID="{9A7A042B-91A7-4EC2-B797-856F78254E5D}" presName="desTx" presStyleLbl="alignAccFollowNode1" presStyleIdx="0" presStyleCnt="3">
        <dgm:presLayoutVars>
          <dgm:bulletEnabled val="1"/>
        </dgm:presLayoutVars>
      </dgm:prSet>
      <dgm:spPr/>
    </dgm:pt>
    <dgm:pt modelId="{470B9A7A-7CFB-47C9-959C-3CBA791A09B1}" type="pres">
      <dgm:prSet presAssocID="{899DB3C9-FD9B-49E8-86AF-867CE2FCAA81}" presName="space" presStyleCnt="0"/>
      <dgm:spPr/>
    </dgm:pt>
    <dgm:pt modelId="{C55A5212-A8A1-449C-B210-34CFAFDF122F}" type="pres">
      <dgm:prSet presAssocID="{CCBBAA51-07F3-4709-A6CD-856085B65C4C}" presName="composite" presStyleCnt="0"/>
      <dgm:spPr/>
    </dgm:pt>
    <dgm:pt modelId="{5E5E7795-E2AC-46AE-B923-4A4995F190A4}" type="pres">
      <dgm:prSet presAssocID="{CCBBAA51-07F3-4709-A6CD-856085B65C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159FB95-551A-48C8-8175-9A1558FB0568}" type="pres">
      <dgm:prSet presAssocID="{CCBBAA51-07F3-4709-A6CD-856085B65C4C}" presName="desTx" presStyleLbl="alignAccFollowNode1" presStyleIdx="1" presStyleCnt="3">
        <dgm:presLayoutVars>
          <dgm:bulletEnabled val="1"/>
        </dgm:presLayoutVars>
      </dgm:prSet>
      <dgm:spPr/>
    </dgm:pt>
    <dgm:pt modelId="{5A201520-BF0F-491B-B185-A64E1C17E888}" type="pres">
      <dgm:prSet presAssocID="{81B4337F-7709-4E35-A386-D9EA163DA07C}" presName="space" presStyleCnt="0"/>
      <dgm:spPr/>
    </dgm:pt>
    <dgm:pt modelId="{929EC5D4-C236-4B3C-9D9A-60AAF9CC3173}" type="pres">
      <dgm:prSet presAssocID="{2D121CD1-4FA5-49C2-AFC0-5E7EC1F066FB}" presName="composite" presStyleCnt="0"/>
      <dgm:spPr/>
    </dgm:pt>
    <dgm:pt modelId="{27639AA0-2D78-401C-AE35-C317EF222C46}" type="pres">
      <dgm:prSet presAssocID="{2D121CD1-4FA5-49C2-AFC0-5E7EC1F066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9C8183C-D96B-4BFD-A13B-3645A7D631CE}" type="pres">
      <dgm:prSet presAssocID="{2D121CD1-4FA5-49C2-AFC0-5E7EC1F066F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5D05306-38DF-4B74-89B3-802B16FE25EE}" srcId="{2D121CD1-4FA5-49C2-AFC0-5E7EC1F066FB}" destId="{96A2ED9E-9F30-4D0D-9999-2D0429E84407}" srcOrd="2" destOrd="0" parTransId="{464F48AB-C824-401B-94C8-962FF596927B}" sibTransId="{E2C78366-1B99-4BF1-A2A5-02472E38D71B}"/>
    <dgm:cxn modelId="{E5B3B125-97CA-4A24-9B7E-3DDCC14DB086}" type="presOf" srcId="{1F302F2A-B903-4962-B6A4-26D36A79776F}" destId="{EFEBF05E-69F3-4CA2-88B8-9757E3A298D9}" srcOrd="0" destOrd="0" presId="urn:microsoft.com/office/officeart/2005/8/layout/hList1"/>
    <dgm:cxn modelId="{CF5DC52F-6D27-4E02-A536-4D9C9BA04130}" srcId="{2D121CD1-4FA5-49C2-AFC0-5E7EC1F066FB}" destId="{40B8973E-5547-4C43-9032-99C1B489CCA8}" srcOrd="1" destOrd="0" parTransId="{19EFD022-2752-4DF2-A066-1852A7FE6579}" sibTransId="{B0992CB6-4821-41A6-8EE4-3FFE1CF60C57}"/>
    <dgm:cxn modelId="{31357E39-F482-4DE9-90FC-103168DC5ACF}" srcId="{9A7A042B-91A7-4EC2-B797-856F78254E5D}" destId="{2B7F6E1B-F059-4437-B416-70350ABFD31D}" srcOrd="1" destOrd="0" parTransId="{3B14E901-35C5-414B-B055-C1B2C5ED6C6B}" sibTransId="{246B44C2-0042-496A-9659-1296DFCA9F57}"/>
    <dgm:cxn modelId="{6B83403B-5609-42F7-ABE7-7A3CD60E1519}" type="presOf" srcId="{31828CD7-0EE0-4960-A4CD-90B0FCF3987B}" destId="{99C8183C-D96B-4BFD-A13B-3645A7D631CE}" srcOrd="0" destOrd="0" presId="urn:microsoft.com/office/officeart/2005/8/layout/hList1"/>
    <dgm:cxn modelId="{7ABE305C-20F1-4C54-8984-8A00D0ACFF7F}" srcId="{2D121CD1-4FA5-49C2-AFC0-5E7EC1F066FB}" destId="{31828CD7-0EE0-4960-A4CD-90B0FCF3987B}" srcOrd="0" destOrd="0" parTransId="{1E08A2B2-2898-405A-BA8A-BDEE5646246A}" sibTransId="{58B8E057-CAD5-4F86-8F89-2382FD09FE96}"/>
    <dgm:cxn modelId="{2E61CE43-0EBB-472A-9B22-4DF8794FF0DE}" srcId="{1F302F2A-B903-4962-B6A4-26D36A79776F}" destId="{9A7A042B-91A7-4EC2-B797-856F78254E5D}" srcOrd="0" destOrd="0" parTransId="{210182E4-0002-4E88-8F35-C04C80AF2AFB}" sibTransId="{899DB3C9-FD9B-49E8-86AF-867CE2FCAA81}"/>
    <dgm:cxn modelId="{87136364-2314-471F-ABFB-FE9AD5EF554F}" srcId="{CCBBAA51-07F3-4709-A6CD-856085B65C4C}" destId="{98C22144-CDE9-4F0B-9294-614659D302AE}" srcOrd="2" destOrd="0" parTransId="{3ECB679C-4E07-4B0C-878E-7911CFE1D0B4}" sibTransId="{DF9AC512-38D1-4FFC-A0F6-AF8916A59436}"/>
    <dgm:cxn modelId="{3235BE6A-29EE-49C3-B55E-573D171CD50F}" type="presOf" srcId="{9A7A042B-91A7-4EC2-B797-856F78254E5D}" destId="{C1E6B11C-52EC-410E-98AE-BD85C8698FB7}" srcOrd="0" destOrd="0" presId="urn:microsoft.com/office/officeart/2005/8/layout/hList1"/>
    <dgm:cxn modelId="{4C4F4075-85FF-434E-9904-2F95025831EE}" type="presOf" srcId="{CCBBAA51-07F3-4709-A6CD-856085B65C4C}" destId="{5E5E7795-E2AC-46AE-B923-4A4995F190A4}" srcOrd="0" destOrd="0" presId="urn:microsoft.com/office/officeart/2005/8/layout/hList1"/>
    <dgm:cxn modelId="{C5CC8076-EA41-462F-B835-771D856F1A07}" srcId="{9A7A042B-91A7-4EC2-B797-856F78254E5D}" destId="{AF87FB5B-808C-4D45-95CE-6ED442EAA35C}" srcOrd="0" destOrd="0" parTransId="{A3A96CB6-E598-4982-B2AB-6BBB50638493}" sibTransId="{75A0A764-1F5A-4C95-9763-30BD9B1336A1}"/>
    <dgm:cxn modelId="{666D2958-D177-4A04-9906-1AC2470C320E}" srcId="{9A7A042B-91A7-4EC2-B797-856F78254E5D}" destId="{6F73AA7B-FB84-4FDA-AC9C-4AF9A9EFA81E}" srcOrd="2" destOrd="0" parTransId="{8716C8D4-B4D3-4103-8F6C-38EA91406C65}" sibTransId="{756CF354-13F2-442B-A3E2-D39592CD0F24}"/>
    <dgm:cxn modelId="{6D00FD7F-9A03-4844-800B-941F1714207A}" srcId="{1F302F2A-B903-4962-B6A4-26D36A79776F}" destId="{2D121CD1-4FA5-49C2-AFC0-5E7EC1F066FB}" srcOrd="2" destOrd="0" parTransId="{E142FA1D-CCC3-4E1D-AD4B-62626F2AF4B1}" sibTransId="{B9AF73D6-E2C4-45CC-BBF2-3345C52A41E2}"/>
    <dgm:cxn modelId="{0A04D883-9009-49A4-B0D5-0F1612DABBB3}" srcId="{CCBBAA51-07F3-4709-A6CD-856085B65C4C}" destId="{DDA1C7F4-A394-43BB-9F8B-6F6EBD44A675}" srcOrd="1" destOrd="0" parTransId="{E2D7B9AA-6046-4A18-A19D-0140A7D64E41}" sibTransId="{82E8D6CE-02E1-4DF5-AA58-D1BAE3C504A5}"/>
    <dgm:cxn modelId="{F03C2291-3C30-4B67-B4A2-9E095DCC195B}" type="presOf" srcId="{6FEF787A-61DC-4861-A13D-1980301D46F4}" destId="{9159FB95-551A-48C8-8175-9A1558FB0568}" srcOrd="0" destOrd="0" presId="urn:microsoft.com/office/officeart/2005/8/layout/hList1"/>
    <dgm:cxn modelId="{0A8B7194-A333-4BFB-9E4A-0F022824EBA7}" type="presOf" srcId="{AF87FB5B-808C-4D45-95CE-6ED442EAA35C}" destId="{E4A42EF3-F322-4339-9696-B88B8720862D}" srcOrd="0" destOrd="0" presId="urn:microsoft.com/office/officeart/2005/8/layout/hList1"/>
    <dgm:cxn modelId="{67E596A8-7A01-4C3C-9AAA-5D8317408B73}" type="presOf" srcId="{98C22144-CDE9-4F0B-9294-614659D302AE}" destId="{9159FB95-551A-48C8-8175-9A1558FB0568}" srcOrd="0" destOrd="2" presId="urn:microsoft.com/office/officeart/2005/8/layout/hList1"/>
    <dgm:cxn modelId="{39B8F2B1-2CFB-43D5-815C-B39EA4D901BA}" type="presOf" srcId="{96A2ED9E-9F30-4D0D-9999-2D0429E84407}" destId="{99C8183C-D96B-4BFD-A13B-3645A7D631CE}" srcOrd="0" destOrd="2" presId="urn:microsoft.com/office/officeart/2005/8/layout/hList1"/>
    <dgm:cxn modelId="{75B23EB2-C32C-4B3A-903C-C2296C7FA3A3}" type="presOf" srcId="{6F73AA7B-FB84-4FDA-AC9C-4AF9A9EFA81E}" destId="{E4A42EF3-F322-4339-9696-B88B8720862D}" srcOrd="0" destOrd="2" presId="urn:microsoft.com/office/officeart/2005/8/layout/hList1"/>
    <dgm:cxn modelId="{5719D1C7-95D8-4E8C-B9CE-1CC8DD05AFA5}" type="presOf" srcId="{DDA1C7F4-A394-43BB-9F8B-6F6EBD44A675}" destId="{9159FB95-551A-48C8-8175-9A1558FB0568}" srcOrd="0" destOrd="1" presId="urn:microsoft.com/office/officeart/2005/8/layout/hList1"/>
    <dgm:cxn modelId="{C4BFD4DB-99F3-4A2E-8C0B-6ACD4C142F32}" srcId="{CCBBAA51-07F3-4709-A6CD-856085B65C4C}" destId="{6FEF787A-61DC-4861-A13D-1980301D46F4}" srcOrd="0" destOrd="0" parTransId="{09E6B16D-46A4-4F44-97FB-4C37B17892F0}" sibTransId="{0B3C53C8-BCBA-4AB9-A658-CF16C494CD7C}"/>
    <dgm:cxn modelId="{7F5B5FDD-9E58-4FA3-919C-CD08BDB33E6B}" type="presOf" srcId="{2B7F6E1B-F059-4437-B416-70350ABFD31D}" destId="{E4A42EF3-F322-4339-9696-B88B8720862D}" srcOrd="0" destOrd="1" presId="urn:microsoft.com/office/officeart/2005/8/layout/hList1"/>
    <dgm:cxn modelId="{96C256E9-0C7F-4A46-BDFE-E783A8746608}" type="presOf" srcId="{40B8973E-5547-4C43-9032-99C1B489CCA8}" destId="{99C8183C-D96B-4BFD-A13B-3645A7D631CE}" srcOrd="0" destOrd="1" presId="urn:microsoft.com/office/officeart/2005/8/layout/hList1"/>
    <dgm:cxn modelId="{5A1105F1-0203-4FE6-9ADF-BB0C0EC73230}" type="presOf" srcId="{2D121CD1-4FA5-49C2-AFC0-5E7EC1F066FB}" destId="{27639AA0-2D78-401C-AE35-C317EF222C46}" srcOrd="0" destOrd="0" presId="urn:microsoft.com/office/officeart/2005/8/layout/hList1"/>
    <dgm:cxn modelId="{0DFE01FA-449A-433A-917A-77118746DB94}" srcId="{1F302F2A-B903-4962-B6A4-26D36A79776F}" destId="{CCBBAA51-07F3-4709-A6CD-856085B65C4C}" srcOrd="1" destOrd="0" parTransId="{6DF6CF32-672A-4C86-9BD1-569978ED03F6}" sibTransId="{81B4337F-7709-4E35-A386-D9EA163DA07C}"/>
    <dgm:cxn modelId="{A3632CD5-639B-47C8-8861-1E607CFEE2A5}" type="presParOf" srcId="{EFEBF05E-69F3-4CA2-88B8-9757E3A298D9}" destId="{24082765-DBA4-4E36-AD1E-0D72CA0226F0}" srcOrd="0" destOrd="0" presId="urn:microsoft.com/office/officeart/2005/8/layout/hList1"/>
    <dgm:cxn modelId="{E261411A-C30C-4890-8BC7-8E52D9AD920F}" type="presParOf" srcId="{24082765-DBA4-4E36-AD1E-0D72CA0226F0}" destId="{C1E6B11C-52EC-410E-98AE-BD85C8698FB7}" srcOrd="0" destOrd="0" presId="urn:microsoft.com/office/officeart/2005/8/layout/hList1"/>
    <dgm:cxn modelId="{A8EBAFC2-3CA4-4A10-98BE-7B764BB0EB9D}" type="presParOf" srcId="{24082765-DBA4-4E36-AD1E-0D72CA0226F0}" destId="{E4A42EF3-F322-4339-9696-B88B8720862D}" srcOrd="1" destOrd="0" presId="urn:microsoft.com/office/officeart/2005/8/layout/hList1"/>
    <dgm:cxn modelId="{42F0C417-0439-49FD-8CFD-28D0226EBF5F}" type="presParOf" srcId="{EFEBF05E-69F3-4CA2-88B8-9757E3A298D9}" destId="{470B9A7A-7CFB-47C9-959C-3CBA791A09B1}" srcOrd="1" destOrd="0" presId="urn:microsoft.com/office/officeart/2005/8/layout/hList1"/>
    <dgm:cxn modelId="{0A186BD8-7AE9-4E3D-BB11-404B8853FEF7}" type="presParOf" srcId="{EFEBF05E-69F3-4CA2-88B8-9757E3A298D9}" destId="{C55A5212-A8A1-449C-B210-34CFAFDF122F}" srcOrd="2" destOrd="0" presId="urn:microsoft.com/office/officeart/2005/8/layout/hList1"/>
    <dgm:cxn modelId="{405A9A9A-9160-4D8D-B6D0-66FC560F4D50}" type="presParOf" srcId="{C55A5212-A8A1-449C-B210-34CFAFDF122F}" destId="{5E5E7795-E2AC-46AE-B923-4A4995F190A4}" srcOrd="0" destOrd="0" presId="urn:microsoft.com/office/officeart/2005/8/layout/hList1"/>
    <dgm:cxn modelId="{EE4198AC-BB7E-4D31-8151-2A4D4A257B4D}" type="presParOf" srcId="{C55A5212-A8A1-449C-B210-34CFAFDF122F}" destId="{9159FB95-551A-48C8-8175-9A1558FB0568}" srcOrd="1" destOrd="0" presId="urn:microsoft.com/office/officeart/2005/8/layout/hList1"/>
    <dgm:cxn modelId="{3E6E8235-99C5-4501-9FD5-DBE3FFF40531}" type="presParOf" srcId="{EFEBF05E-69F3-4CA2-88B8-9757E3A298D9}" destId="{5A201520-BF0F-491B-B185-A64E1C17E888}" srcOrd="3" destOrd="0" presId="urn:microsoft.com/office/officeart/2005/8/layout/hList1"/>
    <dgm:cxn modelId="{A0D8501C-40D4-4700-BA52-8B973D8CE8A8}" type="presParOf" srcId="{EFEBF05E-69F3-4CA2-88B8-9757E3A298D9}" destId="{929EC5D4-C236-4B3C-9D9A-60AAF9CC3173}" srcOrd="4" destOrd="0" presId="urn:microsoft.com/office/officeart/2005/8/layout/hList1"/>
    <dgm:cxn modelId="{5A62A734-25BD-4784-B7E1-6D046A61428A}" type="presParOf" srcId="{929EC5D4-C236-4B3C-9D9A-60AAF9CC3173}" destId="{27639AA0-2D78-401C-AE35-C317EF222C46}" srcOrd="0" destOrd="0" presId="urn:microsoft.com/office/officeart/2005/8/layout/hList1"/>
    <dgm:cxn modelId="{5A026E74-C074-41BB-8751-CDE03C5EF02B}" type="presParOf" srcId="{929EC5D4-C236-4B3C-9D9A-60AAF9CC3173}" destId="{99C8183C-D96B-4BFD-A13B-3645A7D631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567DD-7040-4426-AD64-501F15D785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22349F-0451-4014-AC0A-E006782371BF}">
      <dgm:prSet/>
      <dgm:spPr/>
      <dgm:t>
        <a:bodyPr/>
        <a:lstStyle/>
        <a:p>
          <a:r>
            <a:rPr lang="ru-RU" dirty="0"/>
            <a:t>Перевод на газ ТЭЦ-2</a:t>
          </a:r>
          <a:r>
            <a:rPr lang="ru-KZ" dirty="0"/>
            <a:t> и </a:t>
          </a:r>
          <a:r>
            <a:rPr lang="ru-RU" dirty="0"/>
            <a:t>ТЭЦ-3 </a:t>
          </a:r>
          <a:r>
            <a:rPr lang="ru-KZ" dirty="0"/>
            <a:t>.</a:t>
          </a:r>
          <a:r>
            <a:rPr lang="ru-RU" dirty="0"/>
            <a:t> Перенос </a:t>
          </a:r>
          <a:r>
            <a:rPr lang="ru-RU" dirty="0" err="1"/>
            <a:t>когенерирующих</a:t>
          </a:r>
          <a:r>
            <a:rPr lang="ru-RU" dirty="0"/>
            <a:t> источников к центрам нагрузки – на тепловые сети.</a:t>
          </a:r>
        </a:p>
      </dgm:t>
    </dgm:pt>
    <dgm:pt modelId="{406996C1-742E-4737-9D5E-65A8A5CA2998}" type="parTrans" cxnId="{8E22081A-03E8-4497-90A0-E381C2043698}">
      <dgm:prSet/>
      <dgm:spPr/>
      <dgm:t>
        <a:bodyPr/>
        <a:lstStyle/>
        <a:p>
          <a:endParaRPr lang="ru-RU"/>
        </a:p>
      </dgm:t>
    </dgm:pt>
    <dgm:pt modelId="{F365DB74-7ACA-47D1-A51A-1BF91509C07F}" type="sibTrans" cxnId="{8E22081A-03E8-4497-90A0-E381C2043698}">
      <dgm:prSet/>
      <dgm:spPr/>
      <dgm:t>
        <a:bodyPr/>
        <a:lstStyle/>
        <a:p>
          <a:endParaRPr lang="ru-RU"/>
        </a:p>
      </dgm:t>
    </dgm:pt>
    <dgm:pt modelId="{5DE95EFE-4EAC-4BE5-94AF-375B1FAECF18}">
      <dgm:prSet/>
      <dgm:spPr/>
      <dgm:t>
        <a:bodyPr/>
        <a:lstStyle/>
        <a:p>
          <a:r>
            <a:rPr lang="ru-RU" dirty="0"/>
            <a:t>Установление строительных норм, предусматривающих </a:t>
          </a:r>
          <a:r>
            <a:rPr lang="ru-KZ" dirty="0"/>
            <a:t>установку на</a:t>
          </a:r>
          <a:r>
            <a:rPr lang="ru-RU" dirty="0"/>
            <a:t> крыш</a:t>
          </a:r>
          <a:r>
            <a:rPr lang="ru-KZ" dirty="0"/>
            <a:t>ах</a:t>
          </a:r>
          <a:r>
            <a:rPr lang="ru-RU" dirty="0"/>
            <a:t> </a:t>
          </a:r>
          <a:r>
            <a:rPr lang="ru-KZ" dirty="0"/>
            <a:t>всех </a:t>
          </a:r>
          <a:r>
            <a:rPr lang="ru-RU" dirty="0"/>
            <a:t>новых домов водогрейных коллекторов солнечной энергии или солнечных батарей</a:t>
          </a:r>
        </a:p>
      </dgm:t>
    </dgm:pt>
    <dgm:pt modelId="{A12A51F1-7DDC-40F2-9F33-C561BEEA9ED5}" type="parTrans" cxnId="{06B2DC20-AD09-47EC-B7A4-6EFE8ED9A014}">
      <dgm:prSet/>
      <dgm:spPr/>
      <dgm:t>
        <a:bodyPr/>
        <a:lstStyle/>
        <a:p>
          <a:endParaRPr lang="ru-RU"/>
        </a:p>
      </dgm:t>
    </dgm:pt>
    <dgm:pt modelId="{AB2D3338-80C8-472A-A74E-99C342EF614E}" type="sibTrans" cxnId="{06B2DC20-AD09-47EC-B7A4-6EFE8ED9A014}">
      <dgm:prSet/>
      <dgm:spPr/>
      <dgm:t>
        <a:bodyPr/>
        <a:lstStyle/>
        <a:p>
          <a:endParaRPr lang="ru-RU"/>
        </a:p>
      </dgm:t>
    </dgm:pt>
    <dgm:pt modelId="{0BB89C46-603D-4997-8298-39598CAA2C33}">
      <dgm:prSet/>
      <dgm:spPr/>
      <dgm:t>
        <a:bodyPr/>
        <a:lstStyle/>
        <a:p>
          <a:r>
            <a:rPr lang="ru-RU" dirty="0"/>
            <a:t>Принятие городской программы по </a:t>
          </a:r>
          <a:r>
            <a:rPr lang="ru-KZ" dirty="0"/>
            <a:t>утеплению домов и </a:t>
          </a:r>
          <a:r>
            <a:rPr lang="ru-RU" dirty="0"/>
            <a:t>совершенствованию систем отопления с целью обеспечения управляемости отопительных приборов в квартирах</a:t>
          </a:r>
        </a:p>
      </dgm:t>
    </dgm:pt>
    <dgm:pt modelId="{E715E5A7-804D-4DB4-8975-0E2EC8AC64FB}" type="parTrans" cxnId="{38DEFCBF-1CCD-43DD-BDE1-908191EBB968}">
      <dgm:prSet/>
      <dgm:spPr/>
      <dgm:t>
        <a:bodyPr/>
        <a:lstStyle/>
        <a:p>
          <a:endParaRPr lang="ru-RU"/>
        </a:p>
      </dgm:t>
    </dgm:pt>
    <dgm:pt modelId="{A0E24B07-12AF-47EC-889F-919F9CE25765}" type="sibTrans" cxnId="{38DEFCBF-1CCD-43DD-BDE1-908191EBB968}">
      <dgm:prSet/>
      <dgm:spPr/>
      <dgm:t>
        <a:bodyPr/>
        <a:lstStyle/>
        <a:p>
          <a:endParaRPr lang="ru-RU"/>
        </a:p>
      </dgm:t>
    </dgm:pt>
    <dgm:pt modelId="{3106298F-F866-4D28-AC24-387BA989C6FA}" type="pres">
      <dgm:prSet presAssocID="{7FE567DD-7040-4426-AD64-501F15D78597}" presName="vert0" presStyleCnt="0">
        <dgm:presLayoutVars>
          <dgm:dir/>
          <dgm:animOne val="branch"/>
          <dgm:animLvl val="lvl"/>
        </dgm:presLayoutVars>
      </dgm:prSet>
      <dgm:spPr/>
    </dgm:pt>
    <dgm:pt modelId="{2468294D-AA2F-4B46-BF57-C2C6711DAFD2}" type="pres">
      <dgm:prSet presAssocID="{A622349F-0451-4014-AC0A-E006782371BF}" presName="thickLine" presStyleLbl="alignNode1" presStyleIdx="0" presStyleCnt="3"/>
      <dgm:spPr/>
    </dgm:pt>
    <dgm:pt modelId="{9CE68BDB-7656-4786-A483-95BF78DD6CA8}" type="pres">
      <dgm:prSet presAssocID="{A622349F-0451-4014-AC0A-E006782371BF}" presName="horz1" presStyleCnt="0"/>
      <dgm:spPr/>
    </dgm:pt>
    <dgm:pt modelId="{B12B3FEB-412D-49FF-8C07-A20D294E1D87}" type="pres">
      <dgm:prSet presAssocID="{A622349F-0451-4014-AC0A-E006782371BF}" presName="tx1" presStyleLbl="revTx" presStyleIdx="0" presStyleCnt="3"/>
      <dgm:spPr/>
    </dgm:pt>
    <dgm:pt modelId="{509BF7A5-C66E-407E-AFC7-F8A66453A4BC}" type="pres">
      <dgm:prSet presAssocID="{A622349F-0451-4014-AC0A-E006782371BF}" presName="vert1" presStyleCnt="0"/>
      <dgm:spPr/>
    </dgm:pt>
    <dgm:pt modelId="{D71AC158-5A90-431F-9752-74A7735BB56D}" type="pres">
      <dgm:prSet presAssocID="{5DE95EFE-4EAC-4BE5-94AF-375B1FAECF18}" presName="thickLine" presStyleLbl="alignNode1" presStyleIdx="1" presStyleCnt="3"/>
      <dgm:spPr/>
    </dgm:pt>
    <dgm:pt modelId="{88C1E0A0-1375-43AC-948D-4C8201D9A14F}" type="pres">
      <dgm:prSet presAssocID="{5DE95EFE-4EAC-4BE5-94AF-375B1FAECF18}" presName="horz1" presStyleCnt="0"/>
      <dgm:spPr/>
    </dgm:pt>
    <dgm:pt modelId="{F73C49F8-0ADF-4D6D-BDAF-686E278007A8}" type="pres">
      <dgm:prSet presAssocID="{5DE95EFE-4EAC-4BE5-94AF-375B1FAECF18}" presName="tx1" presStyleLbl="revTx" presStyleIdx="1" presStyleCnt="3"/>
      <dgm:spPr/>
    </dgm:pt>
    <dgm:pt modelId="{EE203C60-54C7-437A-B5DD-8FED4526BD39}" type="pres">
      <dgm:prSet presAssocID="{5DE95EFE-4EAC-4BE5-94AF-375B1FAECF18}" presName="vert1" presStyleCnt="0"/>
      <dgm:spPr/>
    </dgm:pt>
    <dgm:pt modelId="{6BFC2E00-7418-4380-A4C2-CF59DEAFC6CE}" type="pres">
      <dgm:prSet presAssocID="{0BB89C46-603D-4997-8298-39598CAA2C33}" presName="thickLine" presStyleLbl="alignNode1" presStyleIdx="2" presStyleCnt="3"/>
      <dgm:spPr/>
    </dgm:pt>
    <dgm:pt modelId="{A4097188-AF79-4F5C-9864-4C42A01B9209}" type="pres">
      <dgm:prSet presAssocID="{0BB89C46-603D-4997-8298-39598CAA2C33}" presName="horz1" presStyleCnt="0"/>
      <dgm:spPr/>
    </dgm:pt>
    <dgm:pt modelId="{A90BE847-4411-4919-8388-96AA7419A387}" type="pres">
      <dgm:prSet presAssocID="{0BB89C46-603D-4997-8298-39598CAA2C33}" presName="tx1" presStyleLbl="revTx" presStyleIdx="2" presStyleCnt="3"/>
      <dgm:spPr/>
    </dgm:pt>
    <dgm:pt modelId="{4F7CD47C-4679-4933-B0B5-E21CA91D1AFC}" type="pres">
      <dgm:prSet presAssocID="{0BB89C46-603D-4997-8298-39598CAA2C33}" presName="vert1" presStyleCnt="0"/>
      <dgm:spPr/>
    </dgm:pt>
  </dgm:ptLst>
  <dgm:cxnLst>
    <dgm:cxn modelId="{57784F09-AC07-4018-BAFB-EAEDC1987322}" type="presOf" srcId="{0BB89C46-603D-4997-8298-39598CAA2C33}" destId="{A90BE847-4411-4919-8388-96AA7419A387}" srcOrd="0" destOrd="0" presId="urn:microsoft.com/office/officeart/2008/layout/LinedList"/>
    <dgm:cxn modelId="{8E22081A-03E8-4497-90A0-E381C2043698}" srcId="{7FE567DD-7040-4426-AD64-501F15D78597}" destId="{A622349F-0451-4014-AC0A-E006782371BF}" srcOrd="0" destOrd="0" parTransId="{406996C1-742E-4737-9D5E-65A8A5CA2998}" sibTransId="{F365DB74-7ACA-47D1-A51A-1BF91509C07F}"/>
    <dgm:cxn modelId="{06B2DC20-AD09-47EC-B7A4-6EFE8ED9A014}" srcId="{7FE567DD-7040-4426-AD64-501F15D78597}" destId="{5DE95EFE-4EAC-4BE5-94AF-375B1FAECF18}" srcOrd="1" destOrd="0" parTransId="{A12A51F1-7DDC-40F2-9F33-C561BEEA9ED5}" sibTransId="{AB2D3338-80C8-472A-A74E-99C342EF614E}"/>
    <dgm:cxn modelId="{B215323C-04C3-4950-B307-DEB70496E2F4}" type="presOf" srcId="{A622349F-0451-4014-AC0A-E006782371BF}" destId="{B12B3FEB-412D-49FF-8C07-A20D294E1D87}" srcOrd="0" destOrd="0" presId="urn:microsoft.com/office/officeart/2008/layout/LinedList"/>
    <dgm:cxn modelId="{38DEFCBF-1CCD-43DD-BDE1-908191EBB968}" srcId="{7FE567DD-7040-4426-AD64-501F15D78597}" destId="{0BB89C46-603D-4997-8298-39598CAA2C33}" srcOrd="2" destOrd="0" parTransId="{E715E5A7-804D-4DB4-8975-0E2EC8AC64FB}" sibTransId="{A0E24B07-12AF-47EC-889F-919F9CE25765}"/>
    <dgm:cxn modelId="{F8E6EADD-50EA-4F37-9778-872BA76C3810}" type="presOf" srcId="{7FE567DD-7040-4426-AD64-501F15D78597}" destId="{3106298F-F866-4D28-AC24-387BA989C6FA}" srcOrd="0" destOrd="0" presId="urn:microsoft.com/office/officeart/2008/layout/LinedList"/>
    <dgm:cxn modelId="{4F558DF2-A7CE-4FCA-8F0A-6C768186A85E}" type="presOf" srcId="{5DE95EFE-4EAC-4BE5-94AF-375B1FAECF18}" destId="{F73C49F8-0ADF-4D6D-BDAF-686E278007A8}" srcOrd="0" destOrd="0" presId="urn:microsoft.com/office/officeart/2008/layout/LinedList"/>
    <dgm:cxn modelId="{1F4885DE-EF98-4082-BB67-2E94D7618013}" type="presParOf" srcId="{3106298F-F866-4D28-AC24-387BA989C6FA}" destId="{2468294D-AA2F-4B46-BF57-C2C6711DAFD2}" srcOrd="0" destOrd="0" presId="urn:microsoft.com/office/officeart/2008/layout/LinedList"/>
    <dgm:cxn modelId="{900882CD-A2A3-47E4-B23D-6EE38BF037DF}" type="presParOf" srcId="{3106298F-F866-4D28-AC24-387BA989C6FA}" destId="{9CE68BDB-7656-4786-A483-95BF78DD6CA8}" srcOrd="1" destOrd="0" presId="urn:microsoft.com/office/officeart/2008/layout/LinedList"/>
    <dgm:cxn modelId="{857523EA-8221-4CDF-8828-0AD268FBD66A}" type="presParOf" srcId="{9CE68BDB-7656-4786-A483-95BF78DD6CA8}" destId="{B12B3FEB-412D-49FF-8C07-A20D294E1D87}" srcOrd="0" destOrd="0" presId="urn:microsoft.com/office/officeart/2008/layout/LinedList"/>
    <dgm:cxn modelId="{C4F6AB37-C4C6-4655-A6A0-6B538B1CECEA}" type="presParOf" srcId="{9CE68BDB-7656-4786-A483-95BF78DD6CA8}" destId="{509BF7A5-C66E-407E-AFC7-F8A66453A4BC}" srcOrd="1" destOrd="0" presId="urn:microsoft.com/office/officeart/2008/layout/LinedList"/>
    <dgm:cxn modelId="{9A9B7084-8127-466F-BD83-906B2D22498C}" type="presParOf" srcId="{3106298F-F866-4D28-AC24-387BA989C6FA}" destId="{D71AC158-5A90-431F-9752-74A7735BB56D}" srcOrd="2" destOrd="0" presId="urn:microsoft.com/office/officeart/2008/layout/LinedList"/>
    <dgm:cxn modelId="{DFDC7A66-4D87-480C-B1E6-B3E7F8A3F9BC}" type="presParOf" srcId="{3106298F-F866-4D28-AC24-387BA989C6FA}" destId="{88C1E0A0-1375-43AC-948D-4C8201D9A14F}" srcOrd="3" destOrd="0" presId="urn:microsoft.com/office/officeart/2008/layout/LinedList"/>
    <dgm:cxn modelId="{7F4B47EB-F747-45EC-8847-0812696F0CA8}" type="presParOf" srcId="{88C1E0A0-1375-43AC-948D-4C8201D9A14F}" destId="{F73C49F8-0ADF-4D6D-BDAF-686E278007A8}" srcOrd="0" destOrd="0" presId="urn:microsoft.com/office/officeart/2008/layout/LinedList"/>
    <dgm:cxn modelId="{02640132-645E-4DD1-8343-0F3ABD6834AB}" type="presParOf" srcId="{88C1E0A0-1375-43AC-948D-4C8201D9A14F}" destId="{EE203C60-54C7-437A-B5DD-8FED4526BD39}" srcOrd="1" destOrd="0" presId="urn:microsoft.com/office/officeart/2008/layout/LinedList"/>
    <dgm:cxn modelId="{E8A0DE84-B612-4073-8542-F135E0F7F646}" type="presParOf" srcId="{3106298F-F866-4D28-AC24-387BA989C6FA}" destId="{6BFC2E00-7418-4380-A4C2-CF59DEAFC6CE}" srcOrd="4" destOrd="0" presId="urn:microsoft.com/office/officeart/2008/layout/LinedList"/>
    <dgm:cxn modelId="{AFFAD640-331B-467D-984C-A4FA922B4DEE}" type="presParOf" srcId="{3106298F-F866-4D28-AC24-387BA989C6FA}" destId="{A4097188-AF79-4F5C-9864-4C42A01B9209}" srcOrd="5" destOrd="0" presId="urn:microsoft.com/office/officeart/2008/layout/LinedList"/>
    <dgm:cxn modelId="{4BF0D316-42E3-4B69-8C58-BFE6CB3713A0}" type="presParOf" srcId="{A4097188-AF79-4F5C-9864-4C42A01B9209}" destId="{A90BE847-4411-4919-8388-96AA7419A387}" srcOrd="0" destOrd="0" presId="urn:microsoft.com/office/officeart/2008/layout/LinedList"/>
    <dgm:cxn modelId="{276B0625-F24F-4595-B723-70500421FCB9}" type="presParOf" srcId="{A4097188-AF79-4F5C-9864-4C42A01B9209}" destId="{4F7CD47C-4679-4933-B0B5-E21CA91D1A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130AE-A9C8-4ADD-9507-047628A9DE3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201DA6-FEDA-4A85-8189-14180CD622E8}">
      <dgm:prSet/>
      <dgm:spPr/>
      <dgm:t>
        <a:bodyPr/>
        <a:lstStyle/>
        <a:p>
          <a:r>
            <a:rPr lang="ru-RU" dirty="0"/>
            <a:t>100% газификация частного сектора Алматы</a:t>
          </a:r>
          <a:r>
            <a:rPr lang="ru-KZ" dirty="0"/>
            <a:t> и </a:t>
          </a:r>
          <a:r>
            <a:rPr lang="ru-RU" dirty="0"/>
            <a:t>агломерации</a:t>
          </a:r>
        </a:p>
      </dgm:t>
    </dgm:pt>
    <dgm:pt modelId="{33B72C8F-AED3-42BD-88E2-41541CCCC78C}" type="parTrans" cxnId="{96AC3DCA-DA37-4217-84B5-4F618E17B9FA}">
      <dgm:prSet/>
      <dgm:spPr/>
      <dgm:t>
        <a:bodyPr/>
        <a:lstStyle/>
        <a:p>
          <a:endParaRPr lang="ru-RU"/>
        </a:p>
      </dgm:t>
    </dgm:pt>
    <dgm:pt modelId="{B1767B00-2E3B-48C2-BC2F-AAD81FF56639}" type="sibTrans" cxnId="{96AC3DCA-DA37-4217-84B5-4F618E17B9FA}">
      <dgm:prSet/>
      <dgm:spPr/>
      <dgm:t>
        <a:bodyPr/>
        <a:lstStyle/>
        <a:p>
          <a:endParaRPr lang="ru-RU"/>
        </a:p>
      </dgm:t>
    </dgm:pt>
    <dgm:pt modelId="{68C84107-D4F7-4735-AAD9-559105150AE5}">
      <dgm:prSet/>
      <dgm:spPr/>
      <dgm:t>
        <a:bodyPr/>
        <a:lstStyle/>
        <a:p>
          <a:r>
            <a:rPr lang="ru-RU" dirty="0"/>
            <a:t>Введение экологических сборов за использование </a:t>
          </a:r>
          <a:r>
            <a:rPr lang="ru-KZ" dirty="0"/>
            <a:t>для отопления </a:t>
          </a:r>
          <a:r>
            <a:rPr lang="ru-RU" dirty="0"/>
            <a:t>неэкологичных видов топлива - после 100% газификации </a:t>
          </a:r>
        </a:p>
      </dgm:t>
    </dgm:pt>
    <dgm:pt modelId="{1B3CAEC4-4725-478F-81FA-4E012FFA6BF4}" type="parTrans" cxnId="{FB60BCBA-6B48-40B5-ABB1-736E8174CB88}">
      <dgm:prSet/>
      <dgm:spPr/>
      <dgm:t>
        <a:bodyPr/>
        <a:lstStyle/>
        <a:p>
          <a:endParaRPr lang="ru-RU"/>
        </a:p>
      </dgm:t>
    </dgm:pt>
    <dgm:pt modelId="{C23AEA56-AE62-40A2-BB57-1E3AB5F6E0B7}" type="sibTrans" cxnId="{FB60BCBA-6B48-40B5-ABB1-736E8174CB88}">
      <dgm:prSet/>
      <dgm:spPr/>
      <dgm:t>
        <a:bodyPr/>
        <a:lstStyle/>
        <a:p>
          <a:endParaRPr lang="ru-RU"/>
        </a:p>
      </dgm:t>
    </dgm:pt>
    <dgm:pt modelId="{8AA41EFF-1F53-4AB8-B68F-EEE1D4416C13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Три барьера, которые необходимо помочь преодолеть с помощью жилищных субсидий:</a:t>
          </a:r>
        </a:p>
      </dgm:t>
    </dgm:pt>
    <dgm:pt modelId="{8DC5B559-EAC9-4AA1-9323-59C31FAFDFC5}" type="parTrans" cxnId="{6746CC09-BD37-45A3-9246-96B59831D6CC}">
      <dgm:prSet/>
      <dgm:spPr/>
      <dgm:t>
        <a:bodyPr/>
        <a:lstStyle/>
        <a:p>
          <a:endParaRPr lang="ru-RU"/>
        </a:p>
      </dgm:t>
    </dgm:pt>
    <dgm:pt modelId="{87061605-1944-4A13-9451-8C169C913E68}" type="sibTrans" cxnId="{6746CC09-BD37-45A3-9246-96B59831D6CC}">
      <dgm:prSet/>
      <dgm:spPr/>
      <dgm:t>
        <a:bodyPr/>
        <a:lstStyle/>
        <a:p>
          <a:endParaRPr lang="ru-RU"/>
        </a:p>
      </dgm:t>
    </dgm:pt>
    <dgm:pt modelId="{2B142CC7-5A88-4AD6-AE2E-321368D6DC2C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Плата за подключение</a:t>
          </a:r>
        </a:p>
      </dgm:t>
    </dgm:pt>
    <dgm:pt modelId="{64E80A4E-A33F-4DBE-920B-093C012FF796}" type="parTrans" cxnId="{894CC90B-CCDA-4BD9-88F1-C144CB3FA8B5}">
      <dgm:prSet/>
      <dgm:spPr/>
      <dgm:t>
        <a:bodyPr/>
        <a:lstStyle/>
        <a:p>
          <a:endParaRPr lang="ru-RU"/>
        </a:p>
      </dgm:t>
    </dgm:pt>
    <dgm:pt modelId="{8B372031-70BC-4696-AB86-B302D9BEE925}" type="sibTrans" cxnId="{894CC90B-CCDA-4BD9-88F1-C144CB3FA8B5}">
      <dgm:prSet/>
      <dgm:spPr/>
      <dgm:t>
        <a:bodyPr/>
        <a:lstStyle/>
        <a:p>
          <a:endParaRPr lang="ru-RU"/>
        </a:p>
      </dgm:t>
    </dgm:pt>
    <dgm:pt modelId="{F867AC36-251E-4154-891C-E5AAAF25415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Стоимость установки системы отопления</a:t>
          </a:r>
        </a:p>
      </dgm:t>
    </dgm:pt>
    <dgm:pt modelId="{00A2EA4D-1997-4274-91D5-70E57433E7CC}" type="parTrans" cxnId="{12C3922D-90C7-401E-A1E0-9DA9E853DD65}">
      <dgm:prSet/>
      <dgm:spPr/>
      <dgm:t>
        <a:bodyPr/>
        <a:lstStyle/>
        <a:p>
          <a:endParaRPr lang="ru-RU"/>
        </a:p>
      </dgm:t>
    </dgm:pt>
    <dgm:pt modelId="{5BC8C315-B43B-48FD-AE3D-A0B838C22D15}" type="sibTrans" cxnId="{12C3922D-90C7-401E-A1E0-9DA9E853DD65}">
      <dgm:prSet/>
      <dgm:spPr/>
      <dgm:t>
        <a:bodyPr/>
        <a:lstStyle/>
        <a:p>
          <a:endParaRPr lang="ru-RU"/>
        </a:p>
      </dgm:t>
    </dgm:pt>
    <dgm:pt modelId="{AA6BA24F-C0B9-45D6-BF38-E72428C4D4D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Оплата ежемесячных </a:t>
          </a:r>
          <a:r>
            <a:rPr lang="ru-RU" dirty="0" err="1"/>
            <a:t>счето</a:t>
          </a:r>
          <a:r>
            <a:rPr lang="ru-KZ" dirty="0"/>
            <a:t>в</a:t>
          </a:r>
          <a:endParaRPr lang="ru-RU" dirty="0"/>
        </a:p>
      </dgm:t>
    </dgm:pt>
    <dgm:pt modelId="{A705AE11-4696-4154-99C8-3D74D72AA291}" type="parTrans" cxnId="{47B09A95-7092-4AF3-9FDF-385099FC5088}">
      <dgm:prSet/>
      <dgm:spPr/>
      <dgm:t>
        <a:bodyPr/>
        <a:lstStyle/>
        <a:p>
          <a:endParaRPr lang="ru-RU"/>
        </a:p>
      </dgm:t>
    </dgm:pt>
    <dgm:pt modelId="{4A86CC64-97A4-4552-8F3C-EAF92880F1DB}" type="sibTrans" cxnId="{47B09A95-7092-4AF3-9FDF-385099FC5088}">
      <dgm:prSet/>
      <dgm:spPr/>
      <dgm:t>
        <a:bodyPr/>
        <a:lstStyle/>
        <a:p>
          <a:endParaRPr lang="ru-RU"/>
        </a:p>
      </dgm:t>
    </dgm:pt>
    <dgm:pt modelId="{39D84DEF-3221-41F8-AAA5-0C6DFEC81F3B}" type="pres">
      <dgm:prSet presAssocID="{2DD130AE-A9C8-4ADD-9507-047628A9DE39}" presName="diagram" presStyleCnt="0">
        <dgm:presLayoutVars>
          <dgm:dir/>
          <dgm:resizeHandles val="exact"/>
        </dgm:presLayoutVars>
      </dgm:prSet>
      <dgm:spPr/>
    </dgm:pt>
    <dgm:pt modelId="{98ACB85F-77AE-4387-BC54-189416885224}" type="pres">
      <dgm:prSet presAssocID="{26201DA6-FEDA-4A85-8189-14180CD622E8}" presName="node" presStyleLbl="node1" presStyleIdx="0" presStyleCnt="3">
        <dgm:presLayoutVars>
          <dgm:bulletEnabled val="1"/>
        </dgm:presLayoutVars>
      </dgm:prSet>
      <dgm:spPr/>
    </dgm:pt>
    <dgm:pt modelId="{55D9A3B6-5E2F-40DD-8B91-F9F04B1BCCE8}" type="pres">
      <dgm:prSet presAssocID="{B1767B00-2E3B-48C2-BC2F-AAD81FF56639}" presName="sibTrans" presStyleCnt="0"/>
      <dgm:spPr/>
    </dgm:pt>
    <dgm:pt modelId="{2EF0E990-C03B-40A1-A3B8-45A7FCAC9B5A}" type="pres">
      <dgm:prSet presAssocID="{68C84107-D4F7-4735-AAD9-559105150AE5}" presName="node" presStyleLbl="node1" presStyleIdx="1" presStyleCnt="3">
        <dgm:presLayoutVars>
          <dgm:bulletEnabled val="1"/>
        </dgm:presLayoutVars>
      </dgm:prSet>
      <dgm:spPr/>
    </dgm:pt>
    <dgm:pt modelId="{7571CAEF-3455-42A5-9E6B-024C09FEB011}" type="pres">
      <dgm:prSet presAssocID="{C23AEA56-AE62-40A2-BB57-1E3AB5F6E0B7}" presName="sibTrans" presStyleCnt="0"/>
      <dgm:spPr/>
    </dgm:pt>
    <dgm:pt modelId="{85E10E36-4649-4423-B991-C8A3D47B2C0C}" type="pres">
      <dgm:prSet presAssocID="{8AA41EFF-1F53-4AB8-B68F-EEE1D4416C13}" presName="node" presStyleLbl="node1" presStyleIdx="2" presStyleCnt="3">
        <dgm:presLayoutVars>
          <dgm:bulletEnabled val="1"/>
        </dgm:presLayoutVars>
      </dgm:prSet>
      <dgm:spPr/>
    </dgm:pt>
  </dgm:ptLst>
  <dgm:cxnLst>
    <dgm:cxn modelId="{67731F02-D100-489A-90BA-EEF4F684E493}" type="presOf" srcId="{8AA41EFF-1F53-4AB8-B68F-EEE1D4416C13}" destId="{85E10E36-4649-4423-B991-C8A3D47B2C0C}" srcOrd="0" destOrd="0" presId="urn:microsoft.com/office/officeart/2005/8/layout/default"/>
    <dgm:cxn modelId="{6746CC09-BD37-45A3-9246-96B59831D6CC}" srcId="{2DD130AE-A9C8-4ADD-9507-047628A9DE39}" destId="{8AA41EFF-1F53-4AB8-B68F-EEE1D4416C13}" srcOrd="2" destOrd="0" parTransId="{8DC5B559-EAC9-4AA1-9323-59C31FAFDFC5}" sibTransId="{87061605-1944-4A13-9451-8C169C913E68}"/>
    <dgm:cxn modelId="{894CC90B-CCDA-4BD9-88F1-C144CB3FA8B5}" srcId="{8AA41EFF-1F53-4AB8-B68F-EEE1D4416C13}" destId="{2B142CC7-5A88-4AD6-AE2E-321368D6DC2C}" srcOrd="0" destOrd="0" parTransId="{64E80A4E-A33F-4DBE-920B-093C012FF796}" sibTransId="{8B372031-70BC-4696-AB86-B302D9BEE925}"/>
    <dgm:cxn modelId="{12C3922D-90C7-401E-A1E0-9DA9E853DD65}" srcId="{8AA41EFF-1F53-4AB8-B68F-EEE1D4416C13}" destId="{F867AC36-251E-4154-891C-E5AAAF254159}" srcOrd="1" destOrd="0" parTransId="{00A2EA4D-1997-4274-91D5-70E57433E7CC}" sibTransId="{5BC8C315-B43B-48FD-AE3D-A0B838C22D15}"/>
    <dgm:cxn modelId="{3B766634-718D-4D01-B992-7F9E77C321E6}" type="presOf" srcId="{68C84107-D4F7-4735-AAD9-559105150AE5}" destId="{2EF0E990-C03B-40A1-A3B8-45A7FCAC9B5A}" srcOrd="0" destOrd="0" presId="urn:microsoft.com/office/officeart/2005/8/layout/default"/>
    <dgm:cxn modelId="{47B09A95-7092-4AF3-9FDF-385099FC5088}" srcId="{8AA41EFF-1F53-4AB8-B68F-EEE1D4416C13}" destId="{AA6BA24F-C0B9-45D6-BF38-E72428C4D4D2}" srcOrd="2" destOrd="0" parTransId="{A705AE11-4696-4154-99C8-3D74D72AA291}" sibTransId="{4A86CC64-97A4-4552-8F3C-EAF92880F1DB}"/>
    <dgm:cxn modelId="{8AF1CAAE-9043-4F24-9043-237F549F2192}" type="presOf" srcId="{26201DA6-FEDA-4A85-8189-14180CD622E8}" destId="{98ACB85F-77AE-4387-BC54-189416885224}" srcOrd="0" destOrd="0" presId="urn:microsoft.com/office/officeart/2005/8/layout/default"/>
    <dgm:cxn modelId="{82B71FB4-11E5-4D9C-84DD-B88A61269DFB}" type="presOf" srcId="{AA6BA24F-C0B9-45D6-BF38-E72428C4D4D2}" destId="{85E10E36-4649-4423-B991-C8A3D47B2C0C}" srcOrd="0" destOrd="3" presId="urn:microsoft.com/office/officeart/2005/8/layout/default"/>
    <dgm:cxn modelId="{FB60BCBA-6B48-40B5-ABB1-736E8174CB88}" srcId="{2DD130AE-A9C8-4ADD-9507-047628A9DE39}" destId="{68C84107-D4F7-4735-AAD9-559105150AE5}" srcOrd="1" destOrd="0" parTransId="{1B3CAEC4-4725-478F-81FA-4E012FFA6BF4}" sibTransId="{C23AEA56-AE62-40A2-BB57-1E3AB5F6E0B7}"/>
    <dgm:cxn modelId="{7E00EBC4-627F-4F43-A571-7EB779D0D778}" type="presOf" srcId="{F867AC36-251E-4154-891C-E5AAAF254159}" destId="{85E10E36-4649-4423-B991-C8A3D47B2C0C}" srcOrd="0" destOrd="2" presId="urn:microsoft.com/office/officeart/2005/8/layout/default"/>
    <dgm:cxn modelId="{D4E3EEC5-7408-47C2-9F17-F0FBDFAE9E6F}" type="presOf" srcId="{2B142CC7-5A88-4AD6-AE2E-321368D6DC2C}" destId="{85E10E36-4649-4423-B991-C8A3D47B2C0C}" srcOrd="0" destOrd="1" presId="urn:microsoft.com/office/officeart/2005/8/layout/default"/>
    <dgm:cxn modelId="{96AC3DCA-DA37-4217-84B5-4F618E17B9FA}" srcId="{2DD130AE-A9C8-4ADD-9507-047628A9DE39}" destId="{26201DA6-FEDA-4A85-8189-14180CD622E8}" srcOrd="0" destOrd="0" parTransId="{33B72C8F-AED3-42BD-88E2-41541CCCC78C}" sibTransId="{B1767B00-2E3B-48C2-BC2F-AAD81FF56639}"/>
    <dgm:cxn modelId="{1A7F76F1-F0E5-46EB-9537-443F37CBD199}" type="presOf" srcId="{2DD130AE-A9C8-4ADD-9507-047628A9DE39}" destId="{39D84DEF-3221-41F8-AAA5-0C6DFEC81F3B}" srcOrd="0" destOrd="0" presId="urn:microsoft.com/office/officeart/2005/8/layout/default"/>
    <dgm:cxn modelId="{CEA96547-97A2-4193-87BE-B71FE1DD533B}" type="presParOf" srcId="{39D84DEF-3221-41F8-AAA5-0C6DFEC81F3B}" destId="{98ACB85F-77AE-4387-BC54-189416885224}" srcOrd="0" destOrd="0" presId="urn:microsoft.com/office/officeart/2005/8/layout/default"/>
    <dgm:cxn modelId="{8BC241BD-326A-4271-8A43-57BE19976194}" type="presParOf" srcId="{39D84DEF-3221-41F8-AAA5-0C6DFEC81F3B}" destId="{55D9A3B6-5E2F-40DD-8B91-F9F04B1BCCE8}" srcOrd="1" destOrd="0" presId="urn:microsoft.com/office/officeart/2005/8/layout/default"/>
    <dgm:cxn modelId="{6C34857C-90AF-491A-A8AB-CD4415869374}" type="presParOf" srcId="{39D84DEF-3221-41F8-AAA5-0C6DFEC81F3B}" destId="{2EF0E990-C03B-40A1-A3B8-45A7FCAC9B5A}" srcOrd="2" destOrd="0" presId="urn:microsoft.com/office/officeart/2005/8/layout/default"/>
    <dgm:cxn modelId="{CB5B5978-7816-44B4-8C1D-9405A5EABB57}" type="presParOf" srcId="{39D84DEF-3221-41F8-AAA5-0C6DFEC81F3B}" destId="{7571CAEF-3455-42A5-9E6B-024C09FEB011}" srcOrd="3" destOrd="0" presId="urn:microsoft.com/office/officeart/2005/8/layout/default"/>
    <dgm:cxn modelId="{93FB2790-D8F7-45B1-AF45-4CA029E31A21}" type="presParOf" srcId="{39D84DEF-3221-41F8-AAA5-0C6DFEC81F3B}" destId="{85E10E36-4649-4423-B991-C8A3D47B2C0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BD4BFB-DA20-4BF3-BF5A-09863AE5A2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25759E-FC9C-4A90-8575-0492BCD9E9EB}">
      <dgm:prSet/>
      <dgm:spPr/>
      <dgm:t>
        <a:bodyPr/>
        <a:lstStyle/>
        <a:p>
          <a:r>
            <a:rPr lang="ru-KZ" dirty="0"/>
            <a:t>Управление з</a:t>
          </a:r>
          <a:r>
            <a:rPr lang="ru-RU" dirty="0" err="1"/>
            <a:t>елены</a:t>
          </a:r>
          <a:r>
            <a:rPr lang="ru-KZ" dirty="0"/>
            <a:t>м</a:t>
          </a:r>
          <a:r>
            <a:rPr lang="ru-RU" dirty="0"/>
            <a:t> </a:t>
          </a:r>
          <a:r>
            <a:rPr lang="ru-KZ" dirty="0"/>
            <a:t>фондом</a:t>
          </a:r>
          <a:endParaRPr lang="ru-RU" dirty="0"/>
        </a:p>
      </dgm:t>
    </dgm:pt>
    <dgm:pt modelId="{B95BCDF6-70E5-4544-B994-CD92D238E039}" type="parTrans" cxnId="{BAE23864-B6B7-43B7-8FCE-6EFD9AF22119}">
      <dgm:prSet/>
      <dgm:spPr/>
      <dgm:t>
        <a:bodyPr/>
        <a:lstStyle/>
        <a:p>
          <a:endParaRPr lang="ru-RU"/>
        </a:p>
      </dgm:t>
    </dgm:pt>
    <dgm:pt modelId="{906861A0-A8CF-4A8D-A036-6E7236FB204A}" type="sibTrans" cxnId="{BAE23864-B6B7-43B7-8FCE-6EFD9AF22119}">
      <dgm:prSet/>
      <dgm:spPr/>
      <dgm:t>
        <a:bodyPr/>
        <a:lstStyle/>
        <a:p>
          <a:endParaRPr lang="ru-RU"/>
        </a:p>
      </dgm:t>
    </dgm:pt>
    <dgm:pt modelId="{F24451D5-CDCC-4D06-B490-9186ECC46C59}">
      <dgm:prSet/>
      <dgm:spPr/>
      <dgm:t>
        <a:bodyPr/>
        <a:lstStyle/>
        <a:p>
          <a:r>
            <a:rPr lang="ru-KZ" dirty="0"/>
            <a:t>Создание Единого подрядчика для управления зеленым фондом города и агломерации в виде СРО озеленителей, водников, урбанистов и ученых – аналога Зеленстроя</a:t>
          </a:r>
          <a:endParaRPr lang="ru-RU" dirty="0"/>
        </a:p>
      </dgm:t>
    </dgm:pt>
    <dgm:pt modelId="{272B9412-99F1-432E-BED0-176DE71B803E}" type="parTrans" cxnId="{EFF035E4-160C-4F63-924A-AAA60B1592DE}">
      <dgm:prSet/>
      <dgm:spPr/>
      <dgm:t>
        <a:bodyPr/>
        <a:lstStyle/>
        <a:p>
          <a:endParaRPr lang="ru-RU"/>
        </a:p>
      </dgm:t>
    </dgm:pt>
    <dgm:pt modelId="{979C1700-A1A4-4B70-B85C-A0549EBF8BFD}" type="sibTrans" cxnId="{EFF035E4-160C-4F63-924A-AAA60B1592DE}">
      <dgm:prSet/>
      <dgm:spPr/>
      <dgm:t>
        <a:bodyPr/>
        <a:lstStyle/>
        <a:p>
          <a:endParaRPr lang="ru-RU"/>
        </a:p>
      </dgm:t>
    </dgm:pt>
    <dgm:pt modelId="{E227F41C-52A4-44C6-9E30-515892FB2BC1}">
      <dgm:prSet/>
      <dgm:spPr/>
      <dgm:t>
        <a:bodyPr/>
        <a:lstStyle/>
        <a:p>
          <a:r>
            <a:rPr lang="ru-RU"/>
            <a:t>Горные прилавки</a:t>
          </a:r>
        </a:p>
      </dgm:t>
    </dgm:pt>
    <dgm:pt modelId="{2FF9B7C4-9AB7-47DC-B139-5CC6DA3611C1}" type="parTrans" cxnId="{0DB52A21-0702-4266-AEA8-782BFDD08D39}">
      <dgm:prSet/>
      <dgm:spPr/>
      <dgm:t>
        <a:bodyPr/>
        <a:lstStyle/>
        <a:p>
          <a:endParaRPr lang="ru-RU"/>
        </a:p>
      </dgm:t>
    </dgm:pt>
    <dgm:pt modelId="{27748658-A931-4531-B1D1-3DA2D9DAC354}" type="sibTrans" cxnId="{0DB52A21-0702-4266-AEA8-782BFDD08D39}">
      <dgm:prSet/>
      <dgm:spPr/>
      <dgm:t>
        <a:bodyPr/>
        <a:lstStyle/>
        <a:p>
          <a:endParaRPr lang="ru-RU"/>
        </a:p>
      </dgm:t>
    </dgm:pt>
    <dgm:pt modelId="{7A677574-7BA8-49A1-BE41-12FCC65D6BE0}">
      <dgm:prSet/>
      <dgm:spPr/>
      <dgm:t>
        <a:bodyPr/>
        <a:lstStyle/>
        <a:p>
          <a:r>
            <a:rPr lang="ru-RU" dirty="0"/>
            <a:t>Введение прогрессивных налоговых ставок на застройку в предгорьях</a:t>
          </a:r>
        </a:p>
      </dgm:t>
    </dgm:pt>
    <dgm:pt modelId="{BBFA94C2-A194-4783-97A1-D5934D9F689C}" type="parTrans" cxnId="{72D1D69A-3585-4632-8D4D-8D084D24C328}">
      <dgm:prSet/>
      <dgm:spPr/>
      <dgm:t>
        <a:bodyPr/>
        <a:lstStyle/>
        <a:p>
          <a:endParaRPr lang="ru-RU"/>
        </a:p>
      </dgm:t>
    </dgm:pt>
    <dgm:pt modelId="{AD6CD2EB-0464-4476-B65B-0518F38CFA33}" type="sibTrans" cxnId="{72D1D69A-3585-4632-8D4D-8D084D24C328}">
      <dgm:prSet/>
      <dgm:spPr/>
      <dgm:t>
        <a:bodyPr/>
        <a:lstStyle/>
        <a:p>
          <a:endParaRPr lang="ru-RU"/>
        </a:p>
      </dgm:t>
    </dgm:pt>
    <dgm:pt modelId="{78319060-64B9-4DB7-8DAF-3722DB48CF72}">
      <dgm:prSet/>
      <dgm:spPr/>
      <dgm:t>
        <a:bodyPr/>
        <a:lstStyle/>
        <a:p>
          <a:r>
            <a:rPr lang="ru-RU"/>
            <a:t>Воздушные коридоры</a:t>
          </a:r>
        </a:p>
      </dgm:t>
    </dgm:pt>
    <dgm:pt modelId="{88ECD2C6-E869-4907-9D1D-20D6AB925562}" type="parTrans" cxnId="{583E087C-3F20-4B01-9E66-649D2499A333}">
      <dgm:prSet/>
      <dgm:spPr/>
      <dgm:t>
        <a:bodyPr/>
        <a:lstStyle/>
        <a:p>
          <a:endParaRPr lang="ru-RU"/>
        </a:p>
      </dgm:t>
    </dgm:pt>
    <dgm:pt modelId="{D6D33E90-9EB3-4D76-B768-9F16924FBD75}" type="sibTrans" cxnId="{583E087C-3F20-4B01-9E66-649D2499A333}">
      <dgm:prSet/>
      <dgm:spPr/>
      <dgm:t>
        <a:bodyPr/>
        <a:lstStyle/>
        <a:p>
          <a:endParaRPr lang="ru-RU"/>
        </a:p>
      </dgm:t>
    </dgm:pt>
    <dgm:pt modelId="{9F54CB0F-9105-4EA3-B5B1-93A92CD88C3E}">
      <dgm:prSet/>
      <dgm:spPr/>
      <dgm:t>
        <a:bodyPr/>
        <a:lstStyle/>
        <a:p>
          <a:r>
            <a:rPr lang="ru-RU" dirty="0"/>
            <a:t>Запрет уплотняющей застройки</a:t>
          </a:r>
        </a:p>
      </dgm:t>
    </dgm:pt>
    <dgm:pt modelId="{F70FE58A-C9E5-4430-A942-F354D54281B8}" type="parTrans" cxnId="{477FE662-9118-4457-9CA2-930E76135EF3}">
      <dgm:prSet/>
      <dgm:spPr/>
      <dgm:t>
        <a:bodyPr/>
        <a:lstStyle/>
        <a:p>
          <a:endParaRPr lang="ru-RU"/>
        </a:p>
      </dgm:t>
    </dgm:pt>
    <dgm:pt modelId="{DBFA66C8-6DF6-4251-B7FE-DFC09D468403}" type="sibTrans" cxnId="{477FE662-9118-4457-9CA2-930E76135EF3}">
      <dgm:prSet/>
      <dgm:spPr/>
      <dgm:t>
        <a:bodyPr/>
        <a:lstStyle/>
        <a:p>
          <a:endParaRPr lang="ru-RU"/>
        </a:p>
      </dgm:t>
    </dgm:pt>
    <dgm:pt modelId="{204C03D8-A54A-4384-B9C7-E23FB74CED39}">
      <dgm:prSet/>
      <dgm:spPr/>
      <dgm:t>
        <a:bodyPr/>
        <a:lstStyle/>
        <a:p>
          <a:r>
            <a:rPr lang="ru-KZ" dirty="0"/>
            <a:t>Проверка нарушений аэрации при прохождении госэкспертизы</a:t>
          </a:r>
          <a:endParaRPr lang="ru-RU" dirty="0"/>
        </a:p>
      </dgm:t>
    </dgm:pt>
    <dgm:pt modelId="{B05CCC13-D291-4ADF-9672-887D7DD1C294}" type="parTrans" cxnId="{82D88BB6-E34B-4471-A806-5B66F446D846}">
      <dgm:prSet/>
      <dgm:spPr/>
      <dgm:t>
        <a:bodyPr/>
        <a:lstStyle/>
        <a:p>
          <a:endParaRPr lang="ru-RU"/>
        </a:p>
      </dgm:t>
    </dgm:pt>
    <dgm:pt modelId="{B1E11573-3FD0-4698-A9E2-F9E23EF77707}" type="sibTrans" cxnId="{82D88BB6-E34B-4471-A806-5B66F446D846}">
      <dgm:prSet/>
      <dgm:spPr/>
      <dgm:t>
        <a:bodyPr/>
        <a:lstStyle/>
        <a:p>
          <a:endParaRPr lang="ru-RU"/>
        </a:p>
      </dgm:t>
    </dgm:pt>
    <dgm:pt modelId="{D3FAAC26-C059-4EDD-87EF-DFD610082395}">
      <dgm:prSet/>
      <dgm:spPr/>
      <dgm:t>
        <a:bodyPr/>
        <a:lstStyle/>
        <a:p>
          <a:r>
            <a:rPr lang="ru-RU" dirty="0"/>
            <a:t>Создание новых зеленых зон.</a:t>
          </a:r>
        </a:p>
      </dgm:t>
    </dgm:pt>
    <dgm:pt modelId="{30ED9787-E7DD-4915-BBE1-71D703BA7ADE}" type="parTrans" cxnId="{D9C1E4CF-D735-4BC8-BF44-FE61EAFCCA61}">
      <dgm:prSet/>
      <dgm:spPr/>
      <dgm:t>
        <a:bodyPr/>
        <a:lstStyle/>
        <a:p>
          <a:endParaRPr lang="ru-RU"/>
        </a:p>
      </dgm:t>
    </dgm:pt>
    <dgm:pt modelId="{D4750623-86D3-45F8-92EF-1D160F2CB24E}" type="sibTrans" cxnId="{D9C1E4CF-D735-4BC8-BF44-FE61EAFCCA61}">
      <dgm:prSet/>
      <dgm:spPr/>
      <dgm:t>
        <a:bodyPr/>
        <a:lstStyle/>
        <a:p>
          <a:endParaRPr lang="ru-RU"/>
        </a:p>
      </dgm:t>
    </dgm:pt>
    <dgm:pt modelId="{577853D9-3D59-4AF7-B205-9BE415B612A8}" type="pres">
      <dgm:prSet presAssocID="{65BD4BFB-DA20-4BF3-BF5A-09863AE5A2C6}" presName="Name0" presStyleCnt="0">
        <dgm:presLayoutVars>
          <dgm:dir/>
          <dgm:animLvl val="lvl"/>
          <dgm:resizeHandles val="exact"/>
        </dgm:presLayoutVars>
      </dgm:prSet>
      <dgm:spPr/>
    </dgm:pt>
    <dgm:pt modelId="{CFB0420A-6C0F-4BD5-9DFA-9202E76CA659}" type="pres">
      <dgm:prSet presAssocID="{6425759E-FC9C-4A90-8575-0492BCD9E9EB}" presName="linNode" presStyleCnt="0"/>
      <dgm:spPr/>
    </dgm:pt>
    <dgm:pt modelId="{4EE8B101-2A40-4FA7-934F-895F3C3F6D4B}" type="pres">
      <dgm:prSet presAssocID="{6425759E-FC9C-4A90-8575-0492BCD9E9E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18D94B0-C743-4A45-8287-48D5AE0662D4}" type="pres">
      <dgm:prSet presAssocID="{6425759E-FC9C-4A90-8575-0492BCD9E9EB}" presName="descendantText" presStyleLbl="alignAccFollowNode1" presStyleIdx="0" presStyleCnt="3">
        <dgm:presLayoutVars>
          <dgm:bulletEnabled val="1"/>
        </dgm:presLayoutVars>
      </dgm:prSet>
      <dgm:spPr/>
    </dgm:pt>
    <dgm:pt modelId="{CF29D9F8-6280-4733-8D3E-BDB7BE4AC14D}" type="pres">
      <dgm:prSet presAssocID="{906861A0-A8CF-4A8D-A036-6E7236FB204A}" presName="sp" presStyleCnt="0"/>
      <dgm:spPr/>
    </dgm:pt>
    <dgm:pt modelId="{489734A9-DFD1-416E-8E5F-48D5AD1447DE}" type="pres">
      <dgm:prSet presAssocID="{E227F41C-52A4-44C6-9E30-515892FB2BC1}" presName="linNode" presStyleCnt="0"/>
      <dgm:spPr/>
    </dgm:pt>
    <dgm:pt modelId="{FBAE7741-8077-4787-9974-562EB063C58F}" type="pres">
      <dgm:prSet presAssocID="{E227F41C-52A4-44C6-9E30-515892FB2BC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E55997C-C648-450F-B463-FF80F10717BF}" type="pres">
      <dgm:prSet presAssocID="{E227F41C-52A4-44C6-9E30-515892FB2BC1}" presName="descendantText" presStyleLbl="alignAccFollowNode1" presStyleIdx="1" presStyleCnt="3">
        <dgm:presLayoutVars>
          <dgm:bulletEnabled val="1"/>
        </dgm:presLayoutVars>
      </dgm:prSet>
      <dgm:spPr/>
    </dgm:pt>
    <dgm:pt modelId="{54C4C870-6C69-4B2E-A04E-CE97F4229E6B}" type="pres">
      <dgm:prSet presAssocID="{27748658-A931-4531-B1D1-3DA2D9DAC354}" presName="sp" presStyleCnt="0"/>
      <dgm:spPr/>
    </dgm:pt>
    <dgm:pt modelId="{6A95184E-CF73-4B02-9EA5-373C58D1DEE2}" type="pres">
      <dgm:prSet presAssocID="{78319060-64B9-4DB7-8DAF-3722DB48CF72}" presName="linNode" presStyleCnt="0"/>
      <dgm:spPr/>
    </dgm:pt>
    <dgm:pt modelId="{F4BB5E47-D43D-4774-B6A7-5E3497556E21}" type="pres">
      <dgm:prSet presAssocID="{78319060-64B9-4DB7-8DAF-3722DB48CF7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CB781CA-BF0F-4E13-8480-0DE33AF0BA78}" type="pres">
      <dgm:prSet presAssocID="{78319060-64B9-4DB7-8DAF-3722DB48CF7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952C10B-8F53-438E-9826-EF7B89006BD0}" type="presOf" srcId="{D3FAAC26-C059-4EDD-87EF-DFD610082395}" destId="{3CB781CA-BF0F-4E13-8480-0DE33AF0BA78}" srcOrd="0" destOrd="2" presId="urn:microsoft.com/office/officeart/2005/8/layout/vList5"/>
    <dgm:cxn modelId="{0DB52A21-0702-4266-AEA8-782BFDD08D39}" srcId="{65BD4BFB-DA20-4BF3-BF5A-09863AE5A2C6}" destId="{E227F41C-52A4-44C6-9E30-515892FB2BC1}" srcOrd="1" destOrd="0" parTransId="{2FF9B7C4-9AB7-47DC-B139-5CC6DA3611C1}" sibTransId="{27748658-A931-4531-B1D1-3DA2D9DAC354}"/>
    <dgm:cxn modelId="{B1D4592D-75FD-4157-8659-A7B52380F5F1}" type="presOf" srcId="{9F54CB0F-9105-4EA3-B5B1-93A92CD88C3E}" destId="{3CB781CA-BF0F-4E13-8480-0DE33AF0BA78}" srcOrd="0" destOrd="0" presId="urn:microsoft.com/office/officeart/2005/8/layout/vList5"/>
    <dgm:cxn modelId="{7B37DE30-DE33-42CC-B4E6-A6B0739A1D62}" type="presOf" srcId="{65BD4BFB-DA20-4BF3-BF5A-09863AE5A2C6}" destId="{577853D9-3D59-4AF7-B205-9BE415B612A8}" srcOrd="0" destOrd="0" presId="urn:microsoft.com/office/officeart/2005/8/layout/vList5"/>
    <dgm:cxn modelId="{477FE662-9118-4457-9CA2-930E76135EF3}" srcId="{78319060-64B9-4DB7-8DAF-3722DB48CF72}" destId="{9F54CB0F-9105-4EA3-B5B1-93A92CD88C3E}" srcOrd="0" destOrd="0" parTransId="{F70FE58A-C9E5-4430-A942-F354D54281B8}" sibTransId="{DBFA66C8-6DF6-4251-B7FE-DFC09D468403}"/>
    <dgm:cxn modelId="{BAE23864-B6B7-43B7-8FCE-6EFD9AF22119}" srcId="{65BD4BFB-DA20-4BF3-BF5A-09863AE5A2C6}" destId="{6425759E-FC9C-4A90-8575-0492BCD9E9EB}" srcOrd="0" destOrd="0" parTransId="{B95BCDF6-70E5-4544-B994-CD92D238E039}" sibTransId="{906861A0-A8CF-4A8D-A036-6E7236FB204A}"/>
    <dgm:cxn modelId="{C6BF4F59-3689-4617-BDCB-B5B569154BBE}" type="presOf" srcId="{204C03D8-A54A-4384-B9C7-E23FB74CED39}" destId="{3CB781CA-BF0F-4E13-8480-0DE33AF0BA78}" srcOrd="0" destOrd="1" presId="urn:microsoft.com/office/officeart/2005/8/layout/vList5"/>
    <dgm:cxn modelId="{583E087C-3F20-4B01-9E66-649D2499A333}" srcId="{65BD4BFB-DA20-4BF3-BF5A-09863AE5A2C6}" destId="{78319060-64B9-4DB7-8DAF-3722DB48CF72}" srcOrd="2" destOrd="0" parTransId="{88ECD2C6-E869-4907-9D1D-20D6AB925562}" sibTransId="{D6D33E90-9EB3-4D76-B768-9F16924FBD75}"/>
    <dgm:cxn modelId="{EADB8A95-7FED-47D1-9745-B5DAE3CFE568}" type="presOf" srcId="{78319060-64B9-4DB7-8DAF-3722DB48CF72}" destId="{F4BB5E47-D43D-4774-B6A7-5E3497556E21}" srcOrd="0" destOrd="0" presId="urn:microsoft.com/office/officeart/2005/8/layout/vList5"/>
    <dgm:cxn modelId="{72D1D69A-3585-4632-8D4D-8D084D24C328}" srcId="{E227F41C-52A4-44C6-9E30-515892FB2BC1}" destId="{7A677574-7BA8-49A1-BE41-12FCC65D6BE0}" srcOrd="0" destOrd="0" parTransId="{BBFA94C2-A194-4783-97A1-D5934D9F689C}" sibTransId="{AD6CD2EB-0464-4476-B65B-0518F38CFA33}"/>
    <dgm:cxn modelId="{AFBCDFA5-BA1B-444D-AE32-DC504AD62156}" type="presOf" srcId="{7A677574-7BA8-49A1-BE41-12FCC65D6BE0}" destId="{DE55997C-C648-450F-B463-FF80F10717BF}" srcOrd="0" destOrd="0" presId="urn:microsoft.com/office/officeart/2005/8/layout/vList5"/>
    <dgm:cxn modelId="{284C11A9-7566-4C28-AEDE-4DF82E605468}" type="presOf" srcId="{E227F41C-52A4-44C6-9E30-515892FB2BC1}" destId="{FBAE7741-8077-4787-9974-562EB063C58F}" srcOrd="0" destOrd="0" presId="urn:microsoft.com/office/officeart/2005/8/layout/vList5"/>
    <dgm:cxn modelId="{82D88BB6-E34B-4471-A806-5B66F446D846}" srcId="{78319060-64B9-4DB7-8DAF-3722DB48CF72}" destId="{204C03D8-A54A-4384-B9C7-E23FB74CED39}" srcOrd="1" destOrd="0" parTransId="{B05CCC13-D291-4ADF-9672-887D7DD1C294}" sibTransId="{B1E11573-3FD0-4698-A9E2-F9E23EF77707}"/>
    <dgm:cxn modelId="{B69B5BC3-22B7-4CDD-A698-14011E024FC0}" type="presOf" srcId="{6425759E-FC9C-4A90-8575-0492BCD9E9EB}" destId="{4EE8B101-2A40-4FA7-934F-895F3C3F6D4B}" srcOrd="0" destOrd="0" presId="urn:microsoft.com/office/officeart/2005/8/layout/vList5"/>
    <dgm:cxn modelId="{F6637ECA-7012-45E2-9B74-569EC31B7466}" type="presOf" srcId="{F24451D5-CDCC-4D06-B490-9186ECC46C59}" destId="{118D94B0-C743-4A45-8287-48D5AE0662D4}" srcOrd="0" destOrd="0" presId="urn:microsoft.com/office/officeart/2005/8/layout/vList5"/>
    <dgm:cxn modelId="{D9C1E4CF-D735-4BC8-BF44-FE61EAFCCA61}" srcId="{78319060-64B9-4DB7-8DAF-3722DB48CF72}" destId="{D3FAAC26-C059-4EDD-87EF-DFD610082395}" srcOrd="2" destOrd="0" parTransId="{30ED9787-E7DD-4915-BBE1-71D703BA7ADE}" sibTransId="{D4750623-86D3-45F8-92EF-1D160F2CB24E}"/>
    <dgm:cxn modelId="{EFF035E4-160C-4F63-924A-AAA60B1592DE}" srcId="{6425759E-FC9C-4A90-8575-0492BCD9E9EB}" destId="{F24451D5-CDCC-4D06-B490-9186ECC46C59}" srcOrd="0" destOrd="0" parTransId="{272B9412-99F1-432E-BED0-176DE71B803E}" sibTransId="{979C1700-A1A4-4B70-B85C-A0549EBF8BFD}"/>
    <dgm:cxn modelId="{64911773-A0BD-45B4-B3FA-52B2C37506EA}" type="presParOf" srcId="{577853D9-3D59-4AF7-B205-9BE415B612A8}" destId="{CFB0420A-6C0F-4BD5-9DFA-9202E76CA659}" srcOrd="0" destOrd="0" presId="urn:microsoft.com/office/officeart/2005/8/layout/vList5"/>
    <dgm:cxn modelId="{298C87DD-570C-4BA0-83FF-2574354C6DB1}" type="presParOf" srcId="{CFB0420A-6C0F-4BD5-9DFA-9202E76CA659}" destId="{4EE8B101-2A40-4FA7-934F-895F3C3F6D4B}" srcOrd="0" destOrd="0" presId="urn:microsoft.com/office/officeart/2005/8/layout/vList5"/>
    <dgm:cxn modelId="{0AA5B662-B7C9-4E7F-8E68-C0070FF0FD4E}" type="presParOf" srcId="{CFB0420A-6C0F-4BD5-9DFA-9202E76CA659}" destId="{118D94B0-C743-4A45-8287-48D5AE0662D4}" srcOrd="1" destOrd="0" presId="urn:microsoft.com/office/officeart/2005/8/layout/vList5"/>
    <dgm:cxn modelId="{FD939052-5D6A-4C5F-A4F6-93AF1B1C1A92}" type="presParOf" srcId="{577853D9-3D59-4AF7-B205-9BE415B612A8}" destId="{CF29D9F8-6280-4733-8D3E-BDB7BE4AC14D}" srcOrd="1" destOrd="0" presId="urn:microsoft.com/office/officeart/2005/8/layout/vList5"/>
    <dgm:cxn modelId="{D1D3B6E2-8F2C-4C0A-A466-6F33D1A61083}" type="presParOf" srcId="{577853D9-3D59-4AF7-B205-9BE415B612A8}" destId="{489734A9-DFD1-416E-8E5F-48D5AD1447DE}" srcOrd="2" destOrd="0" presId="urn:microsoft.com/office/officeart/2005/8/layout/vList5"/>
    <dgm:cxn modelId="{C8E951FA-76D2-441E-8249-98A50D8A624F}" type="presParOf" srcId="{489734A9-DFD1-416E-8E5F-48D5AD1447DE}" destId="{FBAE7741-8077-4787-9974-562EB063C58F}" srcOrd="0" destOrd="0" presId="urn:microsoft.com/office/officeart/2005/8/layout/vList5"/>
    <dgm:cxn modelId="{9C65CC71-94B5-49AE-BE15-824F0313538D}" type="presParOf" srcId="{489734A9-DFD1-416E-8E5F-48D5AD1447DE}" destId="{DE55997C-C648-450F-B463-FF80F10717BF}" srcOrd="1" destOrd="0" presId="urn:microsoft.com/office/officeart/2005/8/layout/vList5"/>
    <dgm:cxn modelId="{CE9928AA-F8AD-40B3-8B3B-365A996F0793}" type="presParOf" srcId="{577853D9-3D59-4AF7-B205-9BE415B612A8}" destId="{54C4C870-6C69-4B2E-A04E-CE97F4229E6B}" srcOrd="3" destOrd="0" presId="urn:microsoft.com/office/officeart/2005/8/layout/vList5"/>
    <dgm:cxn modelId="{BAD0F8F8-D63B-4A33-BA9B-64B96D7D8EE5}" type="presParOf" srcId="{577853D9-3D59-4AF7-B205-9BE415B612A8}" destId="{6A95184E-CF73-4B02-9EA5-373C58D1DEE2}" srcOrd="4" destOrd="0" presId="urn:microsoft.com/office/officeart/2005/8/layout/vList5"/>
    <dgm:cxn modelId="{0579F207-8698-41C7-A883-D6524DFA583C}" type="presParOf" srcId="{6A95184E-CF73-4B02-9EA5-373C58D1DEE2}" destId="{F4BB5E47-D43D-4774-B6A7-5E3497556E21}" srcOrd="0" destOrd="0" presId="urn:microsoft.com/office/officeart/2005/8/layout/vList5"/>
    <dgm:cxn modelId="{BD4594EA-B853-4C1B-8057-807AD5B4E4A8}" type="presParOf" srcId="{6A95184E-CF73-4B02-9EA5-373C58D1DEE2}" destId="{3CB781CA-BF0F-4E13-8480-0DE33AF0BA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756D0-76D3-4735-943F-40484C82CB9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7DE053-6FCC-4E34-828D-34551114D0AC}">
      <dgm:prSet/>
      <dgm:spPr/>
      <dgm:t>
        <a:bodyPr/>
        <a:lstStyle/>
        <a:p>
          <a:r>
            <a:rPr lang="ru-KZ"/>
            <a:t>Поскольку расчетные модели, датчики загрязнения, системы сбора данных принадлежат разным юридическим и физическим лицам, необходимо организовать консорциум.</a:t>
          </a:r>
          <a:endParaRPr lang="en-US"/>
        </a:p>
      </dgm:t>
    </dgm:pt>
    <dgm:pt modelId="{29013AC6-A6A1-44CD-B2B9-98208236DB61}" type="parTrans" cxnId="{0B2D19ED-3259-4836-A37B-7D33F28333DC}">
      <dgm:prSet/>
      <dgm:spPr/>
      <dgm:t>
        <a:bodyPr/>
        <a:lstStyle/>
        <a:p>
          <a:endParaRPr lang="en-US"/>
        </a:p>
      </dgm:t>
    </dgm:pt>
    <dgm:pt modelId="{F18D1C1A-4F82-4D71-88EC-0D592A3AAB54}" type="sibTrans" cxnId="{0B2D19ED-3259-4836-A37B-7D33F28333DC}">
      <dgm:prSet/>
      <dgm:spPr/>
      <dgm:t>
        <a:bodyPr/>
        <a:lstStyle/>
        <a:p>
          <a:endParaRPr lang="en-US"/>
        </a:p>
      </dgm:t>
    </dgm:pt>
    <dgm:pt modelId="{6357D125-2B1C-434F-ABA5-AB24267DD11B}">
      <dgm:prSet/>
      <dgm:spPr/>
      <dgm:t>
        <a:bodyPr/>
        <a:lstStyle/>
        <a:p>
          <a:r>
            <a:rPr lang="ru-KZ"/>
            <a:t>Для устойчивого финансирования консорциума лучше всего создать ГЧП</a:t>
          </a:r>
          <a:endParaRPr lang="en-US"/>
        </a:p>
      </dgm:t>
    </dgm:pt>
    <dgm:pt modelId="{EC74655A-0FB1-4B5C-8046-7EC5FA3108C9}" type="parTrans" cxnId="{AE018FD4-AB34-497B-ABA4-77CD1E1DDB89}">
      <dgm:prSet/>
      <dgm:spPr/>
      <dgm:t>
        <a:bodyPr/>
        <a:lstStyle/>
        <a:p>
          <a:endParaRPr lang="en-US"/>
        </a:p>
      </dgm:t>
    </dgm:pt>
    <dgm:pt modelId="{2A43037F-0C8B-4521-9AFD-FA1AFE5B6413}" type="sibTrans" cxnId="{AE018FD4-AB34-497B-ABA4-77CD1E1DDB89}">
      <dgm:prSet/>
      <dgm:spPr/>
      <dgm:t>
        <a:bodyPr/>
        <a:lstStyle/>
        <a:p>
          <a:endParaRPr lang="en-US"/>
        </a:p>
      </dgm:t>
    </dgm:pt>
    <dgm:pt modelId="{A2C6DFB3-0677-4A36-916F-8A9EE6827EBC}" type="pres">
      <dgm:prSet presAssocID="{318756D0-76D3-4735-943F-40484C82CB9B}" presName="root" presStyleCnt="0">
        <dgm:presLayoutVars>
          <dgm:dir/>
          <dgm:resizeHandles val="exact"/>
        </dgm:presLayoutVars>
      </dgm:prSet>
      <dgm:spPr/>
    </dgm:pt>
    <dgm:pt modelId="{B7014B65-7653-45D9-9A16-6C0313F4CE61}" type="pres">
      <dgm:prSet presAssocID="{747DE053-6FCC-4E34-828D-34551114D0AC}" presName="compNode" presStyleCnt="0"/>
      <dgm:spPr/>
    </dgm:pt>
    <dgm:pt modelId="{07357617-B04B-473A-A1AA-571F4EA2045D}" type="pres">
      <dgm:prSet presAssocID="{747DE053-6FCC-4E34-828D-34551114D0AC}" presName="bgRect" presStyleLbl="bgShp" presStyleIdx="0" presStyleCnt="2"/>
      <dgm:spPr/>
    </dgm:pt>
    <dgm:pt modelId="{9B200833-0552-4F1F-B1EA-D7B2A973919D}" type="pres">
      <dgm:prSet presAssocID="{747DE053-6FCC-4E34-828D-34551114D0A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вторить"/>
        </a:ext>
      </dgm:extLst>
    </dgm:pt>
    <dgm:pt modelId="{A176A085-D6B7-4A9D-AA3D-9B4BBD75367D}" type="pres">
      <dgm:prSet presAssocID="{747DE053-6FCC-4E34-828D-34551114D0AC}" presName="spaceRect" presStyleCnt="0"/>
      <dgm:spPr/>
    </dgm:pt>
    <dgm:pt modelId="{4781CEC8-5000-4078-89B0-66889EDCE561}" type="pres">
      <dgm:prSet presAssocID="{747DE053-6FCC-4E34-828D-34551114D0AC}" presName="parTx" presStyleLbl="revTx" presStyleIdx="0" presStyleCnt="2">
        <dgm:presLayoutVars>
          <dgm:chMax val="0"/>
          <dgm:chPref val="0"/>
        </dgm:presLayoutVars>
      </dgm:prSet>
      <dgm:spPr/>
    </dgm:pt>
    <dgm:pt modelId="{7A901912-D04A-424A-A816-7D0F75D35A58}" type="pres">
      <dgm:prSet presAssocID="{F18D1C1A-4F82-4D71-88EC-0D592A3AAB54}" presName="sibTrans" presStyleCnt="0"/>
      <dgm:spPr/>
    </dgm:pt>
    <dgm:pt modelId="{2F57C044-706B-4EC6-9DD1-B209729132BB}" type="pres">
      <dgm:prSet presAssocID="{6357D125-2B1C-434F-ABA5-AB24267DD11B}" presName="compNode" presStyleCnt="0"/>
      <dgm:spPr/>
    </dgm:pt>
    <dgm:pt modelId="{481DF99F-7F26-4D20-AE50-4A0EB2FB42AC}" type="pres">
      <dgm:prSet presAssocID="{6357D125-2B1C-434F-ABA5-AB24267DD11B}" presName="bgRect" presStyleLbl="bgShp" presStyleIdx="1" presStyleCnt="2"/>
      <dgm:spPr/>
    </dgm:pt>
    <dgm:pt modelId="{19058D8E-87D2-4E6B-860B-76958493658B}" type="pres">
      <dgm:prSet presAssocID="{6357D125-2B1C-434F-ABA5-AB24267DD11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315552E1-01DE-4218-A32B-22391C90F55E}" type="pres">
      <dgm:prSet presAssocID="{6357D125-2B1C-434F-ABA5-AB24267DD11B}" presName="spaceRect" presStyleCnt="0"/>
      <dgm:spPr/>
    </dgm:pt>
    <dgm:pt modelId="{CA7833BD-4A71-415E-803E-23F3C9FA9E91}" type="pres">
      <dgm:prSet presAssocID="{6357D125-2B1C-434F-ABA5-AB24267DD11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8102427-3557-43E9-BDAF-0046428BB2C6}" type="presOf" srcId="{747DE053-6FCC-4E34-828D-34551114D0AC}" destId="{4781CEC8-5000-4078-89B0-66889EDCE561}" srcOrd="0" destOrd="0" presId="urn:microsoft.com/office/officeart/2018/2/layout/IconVerticalSolidList"/>
    <dgm:cxn modelId="{E8CBF057-805C-4603-A492-4C98273118C3}" type="presOf" srcId="{6357D125-2B1C-434F-ABA5-AB24267DD11B}" destId="{CA7833BD-4A71-415E-803E-23F3C9FA9E91}" srcOrd="0" destOrd="0" presId="urn:microsoft.com/office/officeart/2018/2/layout/IconVerticalSolidList"/>
    <dgm:cxn modelId="{B18C9CC9-93BA-4A6B-8299-F79B4FDB9711}" type="presOf" srcId="{318756D0-76D3-4735-943F-40484C82CB9B}" destId="{A2C6DFB3-0677-4A36-916F-8A9EE6827EBC}" srcOrd="0" destOrd="0" presId="urn:microsoft.com/office/officeart/2018/2/layout/IconVerticalSolidList"/>
    <dgm:cxn modelId="{AE018FD4-AB34-497B-ABA4-77CD1E1DDB89}" srcId="{318756D0-76D3-4735-943F-40484C82CB9B}" destId="{6357D125-2B1C-434F-ABA5-AB24267DD11B}" srcOrd="1" destOrd="0" parTransId="{EC74655A-0FB1-4B5C-8046-7EC5FA3108C9}" sibTransId="{2A43037F-0C8B-4521-9AFD-FA1AFE5B6413}"/>
    <dgm:cxn modelId="{0B2D19ED-3259-4836-A37B-7D33F28333DC}" srcId="{318756D0-76D3-4735-943F-40484C82CB9B}" destId="{747DE053-6FCC-4E34-828D-34551114D0AC}" srcOrd="0" destOrd="0" parTransId="{29013AC6-A6A1-44CD-B2B9-98208236DB61}" sibTransId="{F18D1C1A-4F82-4D71-88EC-0D592A3AAB54}"/>
    <dgm:cxn modelId="{23171458-1AC1-433B-9D18-57B3BAD7D13A}" type="presParOf" srcId="{A2C6DFB3-0677-4A36-916F-8A9EE6827EBC}" destId="{B7014B65-7653-45D9-9A16-6C0313F4CE61}" srcOrd="0" destOrd="0" presId="urn:microsoft.com/office/officeart/2018/2/layout/IconVerticalSolidList"/>
    <dgm:cxn modelId="{0AD47482-1751-4E08-983A-FF588921E7BA}" type="presParOf" srcId="{B7014B65-7653-45D9-9A16-6C0313F4CE61}" destId="{07357617-B04B-473A-A1AA-571F4EA2045D}" srcOrd="0" destOrd="0" presId="urn:microsoft.com/office/officeart/2018/2/layout/IconVerticalSolidList"/>
    <dgm:cxn modelId="{ED8DDEE2-86A3-4213-AEA6-2B23B3A30F65}" type="presParOf" srcId="{B7014B65-7653-45D9-9A16-6C0313F4CE61}" destId="{9B200833-0552-4F1F-B1EA-D7B2A973919D}" srcOrd="1" destOrd="0" presId="urn:microsoft.com/office/officeart/2018/2/layout/IconVerticalSolidList"/>
    <dgm:cxn modelId="{98B7F2A2-8AA5-4B46-98BF-AB0A0494E738}" type="presParOf" srcId="{B7014B65-7653-45D9-9A16-6C0313F4CE61}" destId="{A176A085-D6B7-4A9D-AA3D-9B4BBD75367D}" srcOrd="2" destOrd="0" presId="urn:microsoft.com/office/officeart/2018/2/layout/IconVerticalSolidList"/>
    <dgm:cxn modelId="{B895D8BF-150C-4D8C-95C9-6816E8CAA0F2}" type="presParOf" srcId="{B7014B65-7653-45D9-9A16-6C0313F4CE61}" destId="{4781CEC8-5000-4078-89B0-66889EDCE561}" srcOrd="3" destOrd="0" presId="urn:microsoft.com/office/officeart/2018/2/layout/IconVerticalSolidList"/>
    <dgm:cxn modelId="{C6D57E70-768F-4032-9E1D-E2398FA41D14}" type="presParOf" srcId="{A2C6DFB3-0677-4A36-916F-8A9EE6827EBC}" destId="{7A901912-D04A-424A-A816-7D0F75D35A58}" srcOrd="1" destOrd="0" presId="urn:microsoft.com/office/officeart/2018/2/layout/IconVerticalSolidList"/>
    <dgm:cxn modelId="{4282E1BC-6537-468C-A768-A34FEC5170FA}" type="presParOf" srcId="{A2C6DFB3-0677-4A36-916F-8A9EE6827EBC}" destId="{2F57C044-706B-4EC6-9DD1-B209729132BB}" srcOrd="2" destOrd="0" presId="urn:microsoft.com/office/officeart/2018/2/layout/IconVerticalSolidList"/>
    <dgm:cxn modelId="{E9B8A391-FD64-4C33-80BD-DE2C179FFA6B}" type="presParOf" srcId="{2F57C044-706B-4EC6-9DD1-B209729132BB}" destId="{481DF99F-7F26-4D20-AE50-4A0EB2FB42AC}" srcOrd="0" destOrd="0" presId="urn:microsoft.com/office/officeart/2018/2/layout/IconVerticalSolidList"/>
    <dgm:cxn modelId="{E34A1648-25C7-414A-B1A9-2AC3F52685E1}" type="presParOf" srcId="{2F57C044-706B-4EC6-9DD1-B209729132BB}" destId="{19058D8E-87D2-4E6B-860B-76958493658B}" srcOrd="1" destOrd="0" presId="urn:microsoft.com/office/officeart/2018/2/layout/IconVerticalSolidList"/>
    <dgm:cxn modelId="{FA94A64B-0F48-408F-9DBC-5120CD3CC4A9}" type="presParOf" srcId="{2F57C044-706B-4EC6-9DD1-B209729132BB}" destId="{315552E1-01DE-4218-A32B-22391C90F55E}" srcOrd="2" destOrd="0" presId="urn:microsoft.com/office/officeart/2018/2/layout/IconVerticalSolidList"/>
    <dgm:cxn modelId="{9AC4258D-674C-4280-89FD-210E8D204EE2}" type="presParOf" srcId="{2F57C044-706B-4EC6-9DD1-B209729132BB}" destId="{CA7833BD-4A71-415E-803E-23F3C9FA9E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651905-C663-413A-A08A-457AA23207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F1DED-E1A7-4019-B6D1-A10A26D22E69}">
      <dgm:prSet/>
      <dgm:spPr/>
      <dgm:t>
        <a:bodyPr/>
        <a:lstStyle/>
        <a:p>
          <a:r>
            <a:rPr lang="ru-RU"/>
            <a:t>Мажилис: </a:t>
          </a:r>
        </a:p>
      </dgm:t>
    </dgm:pt>
    <dgm:pt modelId="{7FD02BB1-067B-43CA-9B93-B7C822F6A3BD}" type="parTrans" cxnId="{290D265D-27E6-4628-9901-FDCE357F0712}">
      <dgm:prSet/>
      <dgm:spPr/>
      <dgm:t>
        <a:bodyPr/>
        <a:lstStyle/>
        <a:p>
          <a:endParaRPr lang="ru-RU"/>
        </a:p>
      </dgm:t>
    </dgm:pt>
    <dgm:pt modelId="{E16F6BDA-810E-4E3E-B8A4-FC95F5FA3426}" type="sibTrans" cxnId="{290D265D-27E6-4628-9901-FDCE357F0712}">
      <dgm:prSet/>
      <dgm:spPr/>
      <dgm:t>
        <a:bodyPr/>
        <a:lstStyle/>
        <a:p>
          <a:endParaRPr lang="ru-RU"/>
        </a:p>
      </dgm:t>
    </dgm:pt>
    <dgm:pt modelId="{97997908-B354-418A-B956-2EE911F18438}">
      <dgm:prSet/>
      <dgm:spPr/>
      <dgm:t>
        <a:bodyPr/>
        <a:lstStyle/>
        <a:p>
          <a:r>
            <a:rPr lang="ru-RU" dirty="0"/>
            <a:t>Передача полномочий в сфере локального законодательства маслихатам</a:t>
          </a:r>
          <a:r>
            <a:rPr lang="ru-KZ" dirty="0"/>
            <a:t> в части установления строительных норм, дополнения процедуры прохождения госэкспертизы и проч.</a:t>
          </a:r>
          <a:endParaRPr lang="ru-RU" dirty="0"/>
        </a:p>
      </dgm:t>
    </dgm:pt>
    <dgm:pt modelId="{EF6649CE-B517-4763-A59B-77E0F8EC5D4D}" type="parTrans" cxnId="{75348828-D6E7-46CC-B962-8EE5C7DC1081}">
      <dgm:prSet/>
      <dgm:spPr/>
      <dgm:t>
        <a:bodyPr/>
        <a:lstStyle/>
        <a:p>
          <a:endParaRPr lang="ru-RU"/>
        </a:p>
      </dgm:t>
    </dgm:pt>
    <dgm:pt modelId="{FB8A6F9B-8B62-4ADC-91BA-F39C22271235}" type="sibTrans" cxnId="{75348828-D6E7-46CC-B962-8EE5C7DC1081}">
      <dgm:prSet/>
      <dgm:spPr/>
      <dgm:t>
        <a:bodyPr/>
        <a:lstStyle/>
        <a:p>
          <a:endParaRPr lang="ru-RU"/>
        </a:p>
      </dgm:t>
    </dgm:pt>
    <dgm:pt modelId="{D0EB076E-879A-4BBB-BB65-FDA623E923A2}">
      <dgm:prSet/>
      <dgm:spPr/>
      <dgm:t>
        <a:bodyPr/>
        <a:lstStyle/>
        <a:p>
          <a:r>
            <a:rPr lang="ru-RU"/>
            <a:t>Маслихат</a:t>
          </a:r>
        </a:p>
      </dgm:t>
    </dgm:pt>
    <dgm:pt modelId="{F1FC5462-AB3F-4EAC-8BAD-DA7FFB3A9F23}" type="parTrans" cxnId="{F6F8ECE3-0666-478C-806D-C0A588B7F53D}">
      <dgm:prSet/>
      <dgm:spPr/>
      <dgm:t>
        <a:bodyPr/>
        <a:lstStyle/>
        <a:p>
          <a:endParaRPr lang="ru-RU"/>
        </a:p>
      </dgm:t>
    </dgm:pt>
    <dgm:pt modelId="{55E82780-F9AF-4303-821C-4813BEA21770}" type="sibTrans" cxnId="{F6F8ECE3-0666-478C-806D-C0A588B7F53D}">
      <dgm:prSet/>
      <dgm:spPr/>
      <dgm:t>
        <a:bodyPr/>
        <a:lstStyle/>
        <a:p>
          <a:endParaRPr lang="ru-RU"/>
        </a:p>
      </dgm:t>
    </dgm:pt>
    <dgm:pt modelId="{AF9C737C-BABF-4CAE-8A0D-2968B69BA4E9}">
      <dgm:prSet/>
      <dgm:spPr/>
      <dgm:t>
        <a:bodyPr/>
        <a:lstStyle/>
        <a:p>
          <a:r>
            <a:rPr lang="ru-RU"/>
            <a:t>Увеличение ставок на бензин и дизельное топливо с передачей выручки на экологические цели</a:t>
          </a:r>
        </a:p>
      </dgm:t>
    </dgm:pt>
    <dgm:pt modelId="{96025736-A614-4DA7-AED2-871C1493E445}" type="parTrans" cxnId="{F8A2E588-1F65-48AD-9F09-D929E29EAC00}">
      <dgm:prSet/>
      <dgm:spPr/>
      <dgm:t>
        <a:bodyPr/>
        <a:lstStyle/>
        <a:p>
          <a:endParaRPr lang="ru-RU"/>
        </a:p>
      </dgm:t>
    </dgm:pt>
    <dgm:pt modelId="{1940DDD3-ACD9-46BB-994E-D60BD5790D2D}" type="sibTrans" cxnId="{F8A2E588-1F65-48AD-9F09-D929E29EAC00}">
      <dgm:prSet/>
      <dgm:spPr/>
      <dgm:t>
        <a:bodyPr/>
        <a:lstStyle/>
        <a:p>
          <a:endParaRPr lang="ru-RU"/>
        </a:p>
      </dgm:t>
    </dgm:pt>
    <dgm:pt modelId="{6EE722B0-1DAC-45CF-8039-278289811AFC}">
      <dgm:prSet/>
      <dgm:spPr/>
      <dgm:t>
        <a:bodyPr/>
        <a:lstStyle/>
        <a:p>
          <a:r>
            <a:rPr lang="ru-RU"/>
            <a:t>Создание городских политик в области застройки</a:t>
          </a:r>
        </a:p>
      </dgm:t>
    </dgm:pt>
    <dgm:pt modelId="{B2C90B15-F5E6-4DED-8B86-2D151B3A9D40}" type="parTrans" cxnId="{F13713A4-F7B9-47FE-885A-AA6DD15274EE}">
      <dgm:prSet/>
      <dgm:spPr/>
      <dgm:t>
        <a:bodyPr/>
        <a:lstStyle/>
        <a:p>
          <a:endParaRPr lang="ru-RU"/>
        </a:p>
      </dgm:t>
    </dgm:pt>
    <dgm:pt modelId="{0921A2CC-FF71-43C6-B7F9-52CA5DFB5432}" type="sibTrans" cxnId="{F13713A4-F7B9-47FE-885A-AA6DD15274EE}">
      <dgm:prSet/>
      <dgm:spPr/>
      <dgm:t>
        <a:bodyPr/>
        <a:lstStyle/>
        <a:p>
          <a:endParaRPr lang="ru-RU"/>
        </a:p>
      </dgm:t>
    </dgm:pt>
    <dgm:pt modelId="{5E4AF10B-FF7E-493D-927B-0903EF780882}">
      <dgm:prSet/>
      <dgm:spPr/>
      <dgm:t>
        <a:bodyPr/>
        <a:lstStyle/>
        <a:p>
          <a:r>
            <a:rPr lang="ru-RU"/>
            <a:t>Установление высоких кадастровых ставок для горной застройки</a:t>
          </a:r>
        </a:p>
      </dgm:t>
    </dgm:pt>
    <dgm:pt modelId="{CB99C253-3042-4EC9-8446-04F3A5B64D84}" type="parTrans" cxnId="{4686E9D6-096E-4766-A556-E50618879078}">
      <dgm:prSet/>
      <dgm:spPr/>
      <dgm:t>
        <a:bodyPr/>
        <a:lstStyle/>
        <a:p>
          <a:endParaRPr lang="ru-RU"/>
        </a:p>
      </dgm:t>
    </dgm:pt>
    <dgm:pt modelId="{AF1A6B2F-FD8A-47B7-99F7-1F48E38BBB6B}" type="sibTrans" cxnId="{4686E9D6-096E-4766-A556-E50618879078}">
      <dgm:prSet/>
      <dgm:spPr/>
      <dgm:t>
        <a:bodyPr/>
        <a:lstStyle/>
        <a:p>
          <a:endParaRPr lang="ru-RU"/>
        </a:p>
      </dgm:t>
    </dgm:pt>
    <dgm:pt modelId="{9831C510-8462-4A9B-AD0B-9604DA63A8B1}" type="pres">
      <dgm:prSet presAssocID="{2D651905-C663-413A-A08A-457AA2320766}" presName="vert0" presStyleCnt="0">
        <dgm:presLayoutVars>
          <dgm:dir/>
          <dgm:animOne val="branch"/>
          <dgm:animLvl val="lvl"/>
        </dgm:presLayoutVars>
      </dgm:prSet>
      <dgm:spPr/>
    </dgm:pt>
    <dgm:pt modelId="{D3F6789C-1668-491C-8E2F-1D443531EAEE}" type="pres">
      <dgm:prSet presAssocID="{11EF1DED-E1A7-4019-B6D1-A10A26D22E69}" presName="thickLine" presStyleLbl="alignNode1" presStyleIdx="0" presStyleCnt="2"/>
      <dgm:spPr/>
    </dgm:pt>
    <dgm:pt modelId="{EE77495F-BC57-4E5C-99AB-014A184EDF4B}" type="pres">
      <dgm:prSet presAssocID="{11EF1DED-E1A7-4019-B6D1-A10A26D22E69}" presName="horz1" presStyleCnt="0"/>
      <dgm:spPr/>
    </dgm:pt>
    <dgm:pt modelId="{5E6160F1-5A8B-443C-9F45-3CE37EB62A9B}" type="pres">
      <dgm:prSet presAssocID="{11EF1DED-E1A7-4019-B6D1-A10A26D22E69}" presName="tx1" presStyleLbl="revTx" presStyleIdx="0" presStyleCnt="6"/>
      <dgm:spPr/>
    </dgm:pt>
    <dgm:pt modelId="{7B8D7AA2-171F-4701-B153-04740D91336B}" type="pres">
      <dgm:prSet presAssocID="{11EF1DED-E1A7-4019-B6D1-A10A26D22E69}" presName="vert1" presStyleCnt="0"/>
      <dgm:spPr/>
    </dgm:pt>
    <dgm:pt modelId="{584E82A5-7904-45E7-AC3E-CCF1FA8CA37D}" type="pres">
      <dgm:prSet presAssocID="{97997908-B354-418A-B956-2EE911F18438}" presName="vertSpace2a" presStyleCnt="0"/>
      <dgm:spPr/>
    </dgm:pt>
    <dgm:pt modelId="{B610CC98-FDE9-4DA0-A295-15D974B8464C}" type="pres">
      <dgm:prSet presAssocID="{97997908-B354-418A-B956-2EE911F18438}" presName="horz2" presStyleCnt="0"/>
      <dgm:spPr/>
    </dgm:pt>
    <dgm:pt modelId="{00A2F764-F12D-4B21-B374-DEDDA120610A}" type="pres">
      <dgm:prSet presAssocID="{97997908-B354-418A-B956-2EE911F18438}" presName="horzSpace2" presStyleCnt="0"/>
      <dgm:spPr/>
    </dgm:pt>
    <dgm:pt modelId="{38422663-9E3D-4F43-9698-162FDB41BDF6}" type="pres">
      <dgm:prSet presAssocID="{97997908-B354-418A-B956-2EE911F18438}" presName="tx2" presStyleLbl="revTx" presStyleIdx="1" presStyleCnt="6"/>
      <dgm:spPr/>
    </dgm:pt>
    <dgm:pt modelId="{3435F55E-FDC4-4824-A0C8-F2D58E360494}" type="pres">
      <dgm:prSet presAssocID="{97997908-B354-418A-B956-2EE911F18438}" presName="vert2" presStyleCnt="0"/>
      <dgm:spPr/>
    </dgm:pt>
    <dgm:pt modelId="{166D525D-64DE-4079-A48D-316EBED23F57}" type="pres">
      <dgm:prSet presAssocID="{97997908-B354-418A-B956-2EE911F18438}" presName="thinLine2b" presStyleLbl="callout" presStyleIdx="0" presStyleCnt="4"/>
      <dgm:spPr/>
    </dgm:pt>
    <dgm:pt modelId="{32AF3669-4D0B-479A-932B-7812C91533CF}" type="pres">
      <dgm:prSet presAssocID="{97997908-B354-418A-B956-2EE911F18438}" presName="vertSpace2b" presStyleCnt="0"/>
      <dgm:spPr/>
    </dgm:pt>
    <dgm:pt modelId="{B532AEC7-4436-4F95-8EE7-ECBBB80B4CB7}" type="pres">
      <dgm:prSet presAssocID="{D0EB076E-879A-4BBB-BB65-FDA623E923A2}" presName="thickLine" presStyleLbl="alignNode1" presStyleIdx="1" presStyleCnt="2"/>
      <dgm:spPr/>
    </dgm:pt>
    <dgm:pt modelId="{42646804-BF06-4672-A8D9-CF66C7E56298}" type="pres">
      <dgm:prSet presAssocID="{D0EB076E-879A-4BBB-BB65-FDA623E923A2}" presName="horz1" presStyleCnt="0"/>
      <dgm:spPr/>
    </dgm:pt>
    <dgm:pt modelId="{AA115EEC-D316-4B9B-BC4A-67D400770539}" type="pres">
      <dgm:prSet presAssocID="{D0EB076E-879A-4BBB-BB65-FDA623E923A2}" presName="tx1" presStyleLbl="revTx" presStyleIdx="2" presStyleCnt="6"/>
      <dgm:spPr/>
    </dgm:pt>
    <dgm:pt modelId="{50743DB1-B47F-4667-ADBE-3C26AC3D51A9}" type="pres">
      <dgm:prSet presAssocID="{D0EB076E-879A-4BBB-BB65-FDA623E923A2}" presName="vert1" presStyleCnt="0"/>
      <dgm:spPr/>
    </dgm:pt>
    <dgm:pt modelId="{C318A48A-53A9-460A-BDA3-7AC4D840157D}" type="pres">
      <dgm:prSet presAssocID="{AF9C737C-BABF-4CAE-8A0D-2968B69BA4E9}" presName="vertSpace2a" presStyleCnt="0"/>
      <dgm:spPr/>
    </dgm:pt>
    <dgm:pt modelId="{8E2B2D75-6C02-4598-867F-7C85D733DA6E}" type="pres">
      <dgm:prSet presAssocID="{AF9C737C-BABF-4CAE-8A0D-2968B69BA4E9}" presName="horz2" presStyleCnt="0"/>
      <dgm:spPr/>
    </dgm:pt>
    <dgm:pt modelId="{89371967-5504-4FB6-972D-22940A9A4417}" type="pres">
      <dgm:prSet presAssocID="{AF9C737C-BABF-4CAE-8A0D-2968B69BA4E9}" presName="horzSpace2" presStyleCnt="0"/>
      <dgm:spPr/>
    </dgm:pt>
    <dgm:pt modelId="{FB7E313D-4FD0-4E02-8E6B-E10D92FC49B4}" type="pres">
      <dgm:prSet presAssocID="{AF9C737C-BABF-4CAE-8A0D-2968B69BA4E9}" presName="tx2" presStyleLbl="revTx" presStyleIdx="3" presStyleCnt="6"/>
      <dgm:spPr/>
    </dgm:pt>
    <dgm:pt modelId="{9CBAAB77-3057-4579-BDC1-31F64877019E}" type="pres">
      <dgm:prSet presAssocID="{AF9C737C-BABF-4CAE-8A0D-2968B69BA4E9}" presName="vert2" presStyleCnt="0"/>
      <dgm:spPr/>
    </dgm:pt>
    <dgm:pt modelId="{73E7E241-0E95-4EAF-8562-06F52A02A75A}" type="pres">
      <dgm:prSet presAssocID="{AF9C737C-BABF-4CAE-8A0D-2968B69BA4E9}" presName="thinLine2b" presStyleLbl="callout" presStyleIdx="1" presStyleCnt="4"/>
      <dgm:spPr/>
    </dgm:pt>
    <dgm:pt modelId="{2913C211-879D-4410-A7F4-BC0BDD93D68F}" type="pres">
      <dgm:prSet presAssocID="{AF9C737C-BABF-4CAE-8A0D-2968B69BA4E9}" presName="vertSpace2b" presStyleCnt="0"/>
      <dgm:spPr/>
    </dgm:pt>
    <dgm:pt modelId="{1162572D-0617-46C8-8892-07D3201E2AB8}" type="pres">
      <dgm:prSet presAssocID="{6EE722B0-1DAC-45CF-8039-278289811AFC}" presName="horz2" presStyleCnt="0"/>
      <dgm:spPr/>
    </dgm:pt>
    <dgm:pt modelId="{6330B44B-8D64-489B-BB76-8ACC26305240}" type="pres">
      <dgm:prSet presAssocID="{6EE722B0-1DAC-45CF-8039-278289811AFC}" presName="horzSpace2" presStyleCnt="0"/>
      <dgm:spPr/>
    </dgm:pt>
    <dgm:pt modelId="{DC340625-DFE6-4D98-A517-551C4FA694C3}" type="pres">
      <dgm:prSet presAssocID="{6EE722B0-1DAC-45CF-8039-278289811AFC}" presName="tx2" presStyleLbl="revTx" presStyleIdx="4" presStyleCnt="6"/>
      <dgm:spPr/>
    </dgm:pt>
    <dgm:pt modelId="{D7E3867C-DFD8-47AF-88B6-A22E06A80B80}" type="pres">
      <dgm:prSet presAssocID="{6EE722B0-1DAC-45CF-8039-278289811AFC}" presName="vert2" presStyleCnt="0"/>
      <dgm:spPr/>
    </dgm:pt>
    <dgm:pt modelId="{E91092FD-8FC8-436A-86D3-DF040DB058EC}" type="pres">
      <dgm:prSet presAssocID="{6EE722B0-1DAC-45CF-8039-278289811AFC}" presName="thinLine2b" presStyleLbl="callout" presStyleIdx="2" presStyleCnt="4"/>
      <dgm:spPr/>
    </dgm:pt>
    <dgm:pt modelId="{9EF773A4-5D47-4578-9A81-1E7622D13BD5}" type="pres">
      <dgm:prSet presAssocID="{6EE722B0-1DAC-45CF-8039-278289811AFC}" presName="vertSpace2b" presStyleCnt="0"/>
      <dgm:spPr/>
    </dgm:pt>
    <dgm:pt modelId="{89D78FF4-0323-4810-89E2-8FC51CB37C67}" type="pres">
      <dgm:prSet presAssocID="{5E4AF10B-FF7E-493D-927B-0903EF780882}" presName="horz2" presStyleCnt="0"/>
      <dgm:spPr/>
    </dgm:pt>
    <dgm:pt modelId="{F526E8F1-B3BC-47FD-952F-1485FB1CCE51}" type="pres">
      <dgm:prSet presAssocID="{5E4AF10B-FF7E-493D-927B-0903EF780882}" presName="horzSpace2" presStyleCnt="0"/>
      <dgm:spPr/>
    </dgm:pt>
    <dgm:pt modelId="{9F6D7D69-2A21-4529-B298-A766257C43F3}" type="pres">
      <dgm:prSet presAssocID="{5E4AF10B-FF7E-493D-927B-0903EF780882}" presName="tx2" presStyleLbl="revTx" presStyleIdx="5" presStyleCnt="6"/>
      <dgm:spPr/>
    </dgm:pt>
    <dgm:pt modelId="{6E3FA1C5-B23D-4B07-8834-BE40F0A11242}" type="pres">
      <dgm:prSet presAssocID="{5E4AF10B-FF7E-493D-927B-0903EF780882}" presName="vert2" presStyleCnt="0"/>
      <dgm:spPr/>
    </dgm:pt>
    <dgm:pt modelId="{A47C7C36-780A-44BB-BBD6-9BA1C8A26B95}" type="pres">
      <dgm:prSet presAssocID="{5E4AF10B-FF7E-493D-927B-0903EF780882}" presName="thinLine2b" presStyleLbl="callout" presStyleIdx="3" presStyleCnt="4"/>
      <dgm:spPr/>
    </dgm:pt>
    <dgm:pt modelId="{855C17A0-B0E3-4395-B142-212581FC2BF0}" type="pres">
      <dgm:prSet presAssocID="{5E4AF10B-FF7E-493D-927B-0903EF780882}" presName="vertSpace2b" presStyleCnt="0"/>
      <dgm:spPr/>
    </dgm:pt>
  </dgm:ptLst>
  <dgm:cxnLst>
    <dgm:cxn modelId="{81C8011D-FC32-4128-A3F7-A6C27D55346A}" type="presOf" srcId="{11EF1DED-E1A7-4019-B6D1-A10A26D22E69}" destId="{5E6160F1-5A8B-443C-9F45-3CE37EB62A9B}" srcOrd="0" destOrd="0" presId="urn:microsoft.com/office/officeart/2008/layout/LinedList"/>
    <dgm:cxn modelId="{8DABD022-BFD6-4433-8A2F-C53A154175AF}" type="presOf" srcId="{D0EB076E-879A-4BBB-BB65-FDA623E923A2}" destId="{AA115EEC-D316-4B9B-BC4A-67D400770539}" srcOrd="0" destOrd="0" presId="urn:microsoft.com/office/officeart/2008/layout/LinedList"/>
    <dgm:cxn modelId="{75348828-D6E7-46CC-B962-8EE5C7DC1081}" srcId="{11EF1DED-E1A7-4019-B6D1-A10A26D22E69}" destId="{97997908-B354-418A-B956-2EE911F18438}" srcOrd="0" destOrd="0" parTransId="{EF6649CE-B517-4763-A59B-77E0F8EC5D4D}" sibTransId="{FB8A6F9B-8B62-4ADC-91BA-F39C22271235}"/>
    <dgm:cxn modelId="{82576E2F-B3C3-493D-9216-234D4F141C6E}" type="presOf" srcId="{97997908-B354-418A-B956-2EE911F18438}" destId="{38422663-9E3D-4F43-9698-162FDB41BDF6}" srcOrd="0" destOrd="0" presId="urn:microsoft.com/office/officeart/2008/layout/LinedList"/>
    <dgm:cxn modelId="{290D265D-27E6-4628-9901-FDCE357F0712}" srcId="{2D651905-C663-413A-A08A-457AA2320766}" destId="{11EF1DED-E1A7-4019-B6D1-A10A26D22E69}" srcOrd="0" destOrd="0" parTransId="{7FD02BB1-067B-43CA-9B93-B7C822F6A3BD}" sibTransId="{E16F6BDA-810E-4E3E-B8A4-FC95F5FA3426}"/>
    <dgm:cxn modelId="{F256E441-B1B5-4C82-8328-14A2496F14B9}" type="presOf" srcId="{6EE722B0-1DAC-45CF-8039-278289811AFC}" destId="{DC340625-DFE6-4D98-A517-551C4FA694C3}" srcOrd="0" destOrd="0" presId="urn:microsoft.com/office/officeart/2008/layout/LinedList"/>
    <dgm:cxn modelId="{F8A2E588-1F65-48AD-9F09-D929E29EAC00}" srcId="{D0EB076E-879A-4BBB-BB65-FDA623E923A2}" destId="{AF9C737C-BABF-4CAE-8A0D-2968B69BA4E9}" srcOrd="0" destOrd="0" parTransId="{96025736-A614-4DA7-AED2-871C1493E445}" sibTransId="{1940DDD3-ACD9-46BB-994E-D60BD5790D2D}"/>
    <dgm:cxn modelId="{48621B8A-8EB4-44A4-9204-23DE51DDB6D4}" type="presOf" srcId="{2D651905-C663-413A-A08A-457AA2320766}" destId="{9831C510-8462-4A9B-AD0B-9604DA63A8B1}" srcOrd="0" destOrd="0" presId="urn:microsoft.com/office/officeart/2008/layout/LinedList"/>
    <dgm:cxn modelId="{B0D08E9B-042C-4A96-A05D-8D44EDB63BBA}" type="presOf" srcId="{AF9C737C-BABF-4CAE-8A0D-2968B69BA4E9}" destId="{FB7E313D-4FD0-4E02-8E6B-E10D92FC49B4}" srcOrd="0" destOrd="0" presId="urn:microsoft.com/office/officeart/2008/layout/LinedList"/>
    <dgm:cxn modelId="{F13713A4-F7B9-47FE-885A-AA6DD15274EE}" srcId="{D0EB076E-879A-4BBB-BB65-FDA623E923A2}" destId="{6EE722B0-1DAC-45CF-8039-278289811AFC}" srcOrd="1" destOrd="0" parTransId="{B2C90B15-F5E6-4DED-8B86-2D151B3A9D40}" sibTransId="{0921A2CC-FF71-43C6-B7F9-52CA5DFB5432}"/>
    <dgm:cxn modelId="{4686E9D6-096E-4766-A556-E50618879078}" srcId="{D0EB076E-879A-4BBB-BB65-FDA623E923A2}" destId="{5E4AF10B-FF7E-493D-927B-0903EF780882}" srcOrd="2" destOrd="0" parTransId="{CB99C253-3042-4EC9-8446-04F3A5B64D84}" sibTransId="{AF1A6B2F-FD8A-47B7-99F7-1F48E38BBB6B}"/>
    <dgm:cxn modelId="{D56CB7E2-0287-44D9-ABE2-15B443D513C7}" type="presOf" srcId="{5E4AF10B-FF7E-493D-927B-0903EF780882}" destId="{9F6D7D69-2A21-4529-B298-A766257C43F3}" srcOrd="0" destOrd="0" presId="urn:microsoft.com/office/officeart/2008/layout/LinedList"/>
    <dgm:cxn modelId="{F6F8ECE3-0666-478C-806D-C0A588B7F53D}" srcId="{2D651905-C663-413A-A08A-457AA2320766}" destId="{D0EB076E-879A-4BBB-BB65-FDA623E923A2}" srcOrd="1" destOrd="0" parTransId="{F1FC5462-AB3F-4EAC-8BAD-DA7FFB3A9F23}" sibTransId="{55E82780-F9AF-4303-821C-4813BEA21770}"/>
    <dgm:cxn modelId="{F5C080E1-9D2D-4C15-AE04-2164A2166108}" type="presParOf" srcId="{9831C510-8462-4A9B-AD0B-9604DA63A8B1}" destId="{D3F6789C-1668-491C-8E2F-1D443531EAEE}" srcOrd="0" destOrd="0" presId="urn:microsoft.com/office/officeart/2008/layout/LinedList"/>
    <dgm:cxn modelId="{ADE4C343-1120-4F23-8F1C-34C8A04A246B}" type="presParOf" srcId="{9831C510-8462-4A9B-AD0B-9604DA63A8B1}" destId="{EE77495F-BC57-4E5C-99AB-014A184EDF4B}" srcOrd="1" destOrd="0" presId="urn:microsoft.com/office/officeart/2008/layout/LinedList"/>
    <dgm:cxn modelId="{C3AF2B18-3DFF-4625-8712-D919F631F4CD}" type="presParOf" srcId="{EE77495F-BC57-4E5C-99AB-014A184EDF4B}" destId="{5E6160F1-5A8B-443C-9F45-3CE37EB62A9B}" srcOrd="0" destOrd="0" presId="urn:microsoft.com/office/officeart/2008/layout/LinedList"/>
    <dgm:cxn modelId="{C4B6D522-98B6-4558-98A0-9C560AA93B45}" type="presParOf" srcId="{EE77495F-BC57-4E5C-99AB-014A184EDF4B}" destId="{7B8D7AA2-171F-4701-B153-04740D91336B}" srcOrd="1" destOrd="0" presId="urn:microsoft.com/office/officeart/2008/layout/LinedList"/>
    <dgm:cxn modelId="{9B2C451E-F54E-415E-BC5B-367C38B28139}" type="presParOf" srcId="{7B8D7AA2-171F-4701-B153-04740D91336B}" destId="{584E82A5-7904-45E7-AC3E-CCF1FA8CA37D}" srcOrd="0" destOrd="0" presId="urn:microsoft.com/office/officeart/2008/layout/LinedList"/>
    <dgm:cxn modelId="{53482979-B1C4-439C-B070-4504F476817D}" type="presParOf" srcId="{7B8D7AA2-171F-4701-B153-04740D91336B}" destId="{B610CC98-FDE9-4DA0-A295-15D974B8464C}" srcOrd="1" destOrd="0" presId="urn:microsoft.com/office/officeart/2008/layout/LinedList"/>
    <dgm:cxn modelId="{99BA5C7D-1639-4268-A128-AC98AAC7D614}" type="presParOf" srcId="{B610CC98-FDE9-4DA0-A295-15D974B8464C}" destId="{00A2F764-F12D-4B21-B374-DEDDA120610A}" srcOrd="0" destOrd="0" presId="urn:microsoft.com/office/officeart/2008/layout/LinedList"/>
    <dgm:cxn modelId="{37882912-2EBB-48B2-8B9F-CFC3AC47755E}" type="presParOf" srcId="{B610CC98-FDE9-4DA0-A295-15D974B8464C}" destId="{38422663-9E3D-4F43-9698-162FDB41BDF6}" srcOrd="1" destOrd="0" presId="urn:microsoft.com/office/officeart/2008/layout/LinedList"/>
    <dgm:cxn modelId="{9D5D54AF-54C3-48FA-B9AD-3EE9B8B52AA0}" type="presParOf" srcId="{B610CC98-FDE9-4DA0-A295-15D974B8464C}" destId="{3435F55E-FDC4-4824-A0C8-F2D58E360494}" srcOrd="2" destOrd="0" presId="urn:microsoft.com/office/officeart/2008/layout/LinedList"/>
    <dgm:cxn modelId="{6F9C4F5D-65AA-4E21-81C3-A6CB4513ACD5}" type="presParOf" srcId="{7B8D7AA2-171F-4701-B153-04740D91336B}" destId="{166D525D-64DE-4079-A48D-316EBED23F57}" srcOrd="2" destOrd="0" presId="urn:microsoft.com/office/officeart/2008/layout/LinedList"/>
    <dgm:cxn modelId="{2AC32F24-EE14-42EF-B312-6F32FE90D41F}" type="presParOf" srcId="{7B8D7AA2-171F-4701-B153-04740D91336B}" destId="{32AF3669-4D0B-479A-932B-7812C91533CF}" srcOrd="3" destOrd="0" presId="urn:microsoft.com/office/officeart/2008/layout/LinedList"/>
    <dgm:cxn modelId="{02F8366B-D0AA-4BF7-A9E7-F888FB2F3F09}" type="presParOf" srcId="{9831C510-8462-4A9B-AD0B-9604DA63A8B1}" destId="{B532AEC7-4436-4F95-8EE7-ECBBB80B4CB7}" srcOrd="2" destOrd="0" presId="urn:microsoft.com/office/officeart/2008/layout/LinedList"/>
    <dgm:cxn modelId="{F44D8DEE-5B82-49A4-927A-7CFBED57FCFF}" type="presParOf" srcId="{9831C510-8462-4A9B-AD0B-9604DA63A8B1}" destId="{42646804-BF06-4672-A8D9-CF66C7E56298}" srcOrd="3" destOrd="0" presId="urn:microsoft.com/office/officeart/2008/layout/LinedList"/>
    <dgm:cxn modelId="{7AC94BAC-2FA1-463D-A534-06BB43FE18A8}" type="presParOf" srcId="{42646804-BF06-4672-A8D9-CF66C7E56298}" destId="{AA115EEC-D316-4B9B-BC4A-67D400770539}" srcOrd="0" destOrd="0" presId="urn:microsoft.com/office/officeart/2008/layout/LinedList"/>
    <dgm:cxn modelId="{1BFDB34D-719D-4490-925D-00CBC4F61571}" type="presParOf" srcId="{42646804-BF06-4672-A8D9-CF66C7E56298}" destId="{50743DB1-B47F-4667-ADBE-3C26AC3D51A9}" srcOrd="1" destOrd="0" presId="urn:microsoft.com/office/officeart/2008/layout/LinedList"/>
    <dgm:cxn modelId="{771F4F6D-EF85-4974-AC1B-5157D8DBFB6D}" type="presParOf" srcId="{50743DB1-B47F-4667-ADBE-3C26AC3D51A9}" destId="{C318A48A-53A9-460A-BDA3-7AC4D840157D}" srcOrd="0" destOrd="0" presId="urn:microsoft.com/office/officeart/2008/layout/LinedList"/>
    <dgm:cxn modelId="{CFFDA8E7-F8FB-4B45-A3ED-F938B30F6EB0}" type="presParOf" srcId="{50743DB1-B47F-4667-ADBE-3C26AC3D51A9}" destId="{8E2B2D75-6C02-4598-867F-7C85D733DA6E}" srcOrd="1" destOrd="0" presId="urn:microsoft.com/office/officeart/2008/layout/LinedList"/>
    <dgm:cxn modelId="{BCB6AE66-9F27-4F8C-BFBB-9DEF375E66EE}" type="presParOf" srcId="{8E2B2D75-6C02-4598-867F-7C85D733DA6E}" destId="{89371967-5504-4FB6-972D-22940A9A4417}" srcOrd="0" destOrd="0" presId="urn:microsoft.com/office/officeart/2008/layout/LinedList"/>
    <dgm:cxn modelId="{678344FF-8FE3-499D-BD2B-A942ECA3A399}" type="presParOf" srcId="{8E2B2D75-6C02-4598-867F-7C85D733DA6E}" destId="{FB7E313D-4FD0-4E02-8E6B-E10D92FC49B4}" srcOrd="1" destOrd="0" presId="urn:microsoft.com/office/officeart/2008/layout/LinedList"/>
    <dgm:cxn modelId="{6D418016-22CA-4330-8991-3B50CC788008}" type="presParOf" srcId="{8E2B2D75-6C02-4598-867F-7C85D733DA6E}" destId="{9CBAAB77-3057-4579-BDC1-31F64877019E}" srcOrd="2" destOrd="0" presId="urn:microsoft.com/office/officeart/2008/layout/LinedList"/>
    <dgm:cxn modelId="{65FC6056-A703-46EB-AA38-53B0D625A028}" type="presParOf" srcId="{50743DB1-B47F-4667-ADBE-3C26AC3D51A9}" destId="{73E7E241-0E95-4EAF-8562-06F52A02A75A}" srcOrd="2" destOrd="0" presId="urn:microsoft.com/office/officeart/2008/layout/LinedList"/>
    <dgm:cxn modelId="{F0EB4484-C67A-4F17-82E7-9057ADDCACC4}" type="presParOf" srcId="{50743DB1-B47F-4667-ADBE-3C26AC3D51A9}" destId="{2913C211-879D-4410-A7F4-BC0BDD93D68F}" srcOrd="3" destOrd="0" presId="urn:microsoft.com/office/officeart/2008/layout/LinedList"/>
    <dgm:cxn modelId="{93198F35-AFFD-432F-96FD-6E1E6D6EBBF9}" type="presParOf" srcId="{50743DB1-B47F-4667-ADBE-3C26AC3D51A9}" destId="{1162572D-0617-46C8-8892-07D3201E2AB8}" srcOrd="4" destOrd="0" presId="urn:microsoft.com/office/officeart/2008/layout/LinedList"/>
    <dgm:cxn modelId="{B602E244-CDA9-4D78-BE68-F0D5AD4A6C70}" type="presParOf" srcId="{1162572D-0617-46C8-8892-07D3201E2AB8}" destId="{6330B44B-8D64-489B-BB76-8ACC26305240}" srcOrd="0" destOrd="0" presId="urn:microsoft.com/office/officeart/2008/layout/LinedList"/>
    <dgm:cxn modelId="{7005FEF6-8ED2-404A-9EB3-C381AC6641F7}" type="presParOf" srcId="{1162572D-0617-46C8-8892-07D3201E2AB8}" destId="{DC340625-DFE6-4D98-A517-551C4FA694C3}" srcOrd="1" destOrd="0" presId="urn:microsoft.com/office/officeart/2008/layout/LinedList"/>
    <dgm:cxn modelId="{FB72DFEA-8BE2-4D9C-A50F-65BBEAF416CD}" type="presParOf" srcId="{1162572D-0617-46C8-8892-07D3201E2AB8}" destId="{D7E3867C-DFD8-47AF-88B6-A22E06A80B80}" srcOrd="2" destOrd="0" presId="urn:microsoft.com/office/officeart/2008/layout/LinedList"/>
    <dgm:cxn modelId="{C8D9E69A-711E-4ED9-93B5-5AA80A58216A}" type="presParOf" srcId="{50743DB1-B47F-4667-ADBE-3C26AC3D51A9}" destId="{E91092FD-8FC8-436A-86D3-DF040DB058EC}" srcOrd="5" destOrd="0" presId="urn:microsoft.com/office/officeart/2008/layout/LinedList"/>
    <dgm:cxn modelId="{7DB36E41-472B-49CE-865F-2536F360FDCF}" type="presParOf" srcId="{50743DB1-B47F-4667-ADBE-3C26AC3D51A9}" destId="{9EF773A4-5D47-4578-9A81-1E7622D13BD5}" srcOrd="6" destOrd="0" presId="urn:microsoft.com/office/officeart/2008/layout/LinedList"/>
    <dgm:cxn modelId="{E90EAA5E-9B4B-4E63-B6D4-DF8D00F600E4}" type="presParOf" srcId="{50743DB1-B47F-4667-ADBE-3C26AC3D51A9}" destId="{89D78FF4-0323-4810-89E2-8FC51CB37C67}" srcOrd="7" destOrd="0" presId="urn:microsoft.com/office/officeart/2008/layout/LinedList"/>
    <dgm:cxn modelId="{D15CD38F-CAA8-4B49-B77B-F228EC8D57DB}" type="presParOf" srcId="{89D78FF4-0323-4810-89E2-8FC51CB37C67}" destId="{F526E8F1-B3BC-47FD-952F-1485FB1CCE51}" srcOrd="0" destOrd="0" presId="urn:microsoft.com/office/officeart/2008/layout/LinedList"/>
    <dgm:cxn modelId="{0F951C32-56F3-418B-AA12-01A2670100F0}" type="presParOf" srcId="{89D78FF4-0323-4810-89E2-8FC51CB37C67}" destId="{9F6D7D69-2A21-4529-B298-A766257C43F3}" srcOrd="1" destOrd="0" presId="urn:microsoft.com/office/officeart/2008/layout/LinedList"/>
    <dgm:cxn modelId="{C7A2F78E-DB3C-4521-BFEF-B87C73842C5A}" type="presParOf" srcId="{89D78FF4-0323-4810-89E2-8FC51CB37C67}" destId="{6E3FA1C5-B23D-4B07-8834-BE40F0A11242}" srcOrd="2" destOrd="0" presId="urn:microsoft.com/office/officeart/2008/layout/LinedList"/>
    <dgm:cxn modelId="{5A0ECB70-2613-4057-B89B-A4FE2415756C}" type="presParOf" srcId="{50743DB1-B47F-4667-ADBE-3C26AC3D51A9}" destId="{A47C7C36-780A-44BB-BBD6-9BA1C8A26B95}" srcOrd="8" destOrd="0" presId="urn:microsoft.com/office/officeart/2008/layout/LinedList"/>
    <dgm:cxn modelId="{2D99430D-D675-4C49-A1AA-FB46C65D20F5}" type="presParOf" srcId="{50743DB1-B47F-4667-ADBE-3C26AC3D51A9}" destId="{855C17A0-B0E3-4395-B142-212581FC2BF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6B11C-52EC-410E-98AE-BD85C8698FB7}">
      <dsp:nvSpPr>
        <dsp:cNvPr id="0" name=""/>
        <dsp:cNvSpPr/>
      </dsp:nvSpPr>
      <dsp:spPr>
        <a:xfrm>
          <a:off x="2669" y="44343"/>
          <a:ext cx="2603227" cy="587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Меры общего характера</a:t>
          </a:r>
        </a:p>
      </dsp:txBody>
      <dsp:txXfrm>
        <a:off x="2669" y="44343"/>
        <a:ext cx="2603227" cy="587782"/>
      </dsp:txXfrm>
    </dsp:sp>
    <dsp:sp modelId="{E4A42EF3-F322-4339-9696-B88B8720862D}">
      <dsp:nvSpPr>
        <dsp:cNvPr id="0" name=""/>
        <dsp:cNvSpPr/>
      </dsp:nvSpPr>
      <dsp:spPr>
        <a:xfrm>
          <a:off x="2669" y="632125"/>
          <a:ext cx="2603227" cy="3674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Введение </a:t>
          </a:r>
          <a:r>
            <a:rPr lang="ru-KZ" sz="1600" kern="1200" dirty="0"/>
            <a:t>повышенных </a:t>
          </a:r>
          <a:r>
            <a:rPr lang="ru-RU" sz="1600" kern="1200" dirty="0"/>
            <a:t>экологических сборов на бензин и дизельное топливо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Развитие </a:t>
          </a:r>
          <a:r>
            <a:rPr lang="ru-KZ" sz="1600" kern="1200" dirty="0"/>
            <a:t>инфраструктуры для </a:t>
          </a:r>
          <a:r>
            <a:rPr lang="ru-RU" sz="1600" kern="1200" dirty="0"/>
            <a:t>немоторизованных и </a:t>
          </a:r>
          <a:r>
            <a:rPr lang="ru-RU" sz="1600" kern="1200" dirty="0" err="1"/>
            <a:t>микромобильных</a:t>
          </a:r>
          <a:r>
            <a:rPr lang="ru-RU" sz="1600" kern="1200" dirty="0"/>
            <a:t> видов перемещений.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1600" kern="1200" dirty="0"/>
            <a:t>Создание инфраструктуры для </a:t>
          </a:r>
          <a:r>
            <a:rPr lang="ru-KZ" sz="1600" kern="1200" dirty="0" err="1"/>
            <a:t>электрозаправок</a:t>
          </a:r>
          <a:endParaRPr lang="ru-RU" sz="1600" kern="1200" dirty="0"/>
        </a:p>
      </dsp:txBody>
      <dsp:txXfrm>
        <a:off x="2669" y="632125"/>
        <a:ext cx="2603227" cy="3674868"/>
      </dsp:txXfrm>
    </dsp:sp>
    <dsp:sp modelId="{5E5E7795-E2AC-46AE-B923-4A4995F190A4}">
      <dsp:nvSpPr>
        <dsp:cNvPr id="0" name=""/>
        <dsp:cNvSpPr/>
      </dsp:nvSpPr>
      <dsp:spPr>
        <a:xfrm>
          <a:off x="2970348" y="44343"/>
          <a:ext cx="2603227" cy="587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Муниципальный и общественный транспорт</a:t>
          </a:r>
        </a:p>
      </dsp:txBody>
      <dsp:txXfrm>
        <a:off x="2970348" y="44343"/>
        <a:ext cx="2603227" cy="587782"/>
      </dsp:txXfrm>
    </dsp:sp>
    <dsp:sp modelId="{9159FB95-551A-48C8-8175-9A1558FB0568}">
      <dsp:nvSpPr>
        <dsp:cNvPr id="0" name=""/>
        <dsp:cNvSpPr/>
      </dsp:nvSpPr>
      <dsp:spPr>
        <a:xfrm>
          <a:off x="2970348" y="632125"/>
          <a:ext cx="2603227" cy="3674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Запрет на закупки бензинового </a:t>
          </a:r>
          <a:r>
            <a:rPr lang="ru-KZ" sz="1600" kern="1200" dirty="0"/>
            <a:t>и дизельного </a:t>
          </a:r>
          <a:r>
            <a:rPr lang="ru-RU" sz="1600" kern="1200" dirty="0"/>
            <a:t>транспорта с выбросами на уровне ниже Евро-</a:t>
          </a:r>
          <a:r>
            <a:rPr lang="ru-KZ" sz="1600" kern="1200" dirty="0"/>
            <a:t>6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600" kern="1200" dirty="0"/>
            <a:t>Развитие электротранспорта: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ru-KZ" sz="1600" kern="1200" dirty="0"/>
            <a:t> 	</a:t>
          </a:r>
          <a:r>
            <a:rPr lang="ru-RU" sz="1600" kern="1200" dirty="0"/>
            <a:t>увеличение доли перевозки пассажиров метро, </a:t>
          </a:r>
          <a:r>
            <a:rPr lang="en-US" sz="1600" kern="1200" dirty="0"/>
            <a:t>LRT </a:t>
          </a:r>
          <a:r>
            <a:rPr lang="ru-RU" sz="1600" kern="1200" dirty="0"/>
            <a:t>и другим электротранспортом</a:t>
          </a:r>
          <a:r>
            <a:rPr lang="ru-KZ" sz="1600" kern="1200" dirty="0"/>
            <a:t>, расширение троллейбусной сети.</a:t>
          </a:r>
          <a:endParaRPr lang="ru-RU" sz="1600" kern="1200" dirty="0"/>
        </a:p>
      </dsp:txBody>
      <dsp:txXfrm>
        <a:off x="2970348" y="632125"/>
        <a:ext cx="2603227" cy="3674868"/>
      </dsp:txXfrm>
    </dsp:sp>
    <dsp:sp modelId="{27639AA0-2D78-401C-AE35-C317EF222C46}">
      <dsp:nvSpPr>
        <dsp:cNvPr id="0" name=""/>
        <dsp:cNvSpPr/>
      </dsp:nvSpPr>
      <dsp:spPr>
        <a:xfrm>
          <a:off x="5938027" y="44343"/>
          <a:ext cx="2603227" cy="587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Частный автотранспорт</a:t>
          </a:r>
        </a:p>
      </dsp:txBody>
      <dsp:txXfrm>
        <a:off x="5938027" y="44343"/>
        <a:ext cx="2603227" cy="587782"/>
      </dsp:txXfrm>
    </dsp:sp>
    <dsp:sp modelId="{99C8183C-D96B-4BFD-A13B-3645A7D631CE}">
      <dsp:nvSpPr>
        <dsp:cNvPr id="0" name=""/>
        <dsp:cNvSpPr/>
      </dsp:nvSpPr>
      <dsp:spPr>
        <a:xfrm>
          <a:off x="5938027" y="632125"/>
          <a:ext cx="2603227" cy="3674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/>
            <a:t>Ужесточение контроля над выбросами частного автотранспорта через развитие системы техосмотра и мониторинга трафика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Расширение зоны платной парковки, направление доходов от парковок на озеленение города.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Стимулирование в качестве промежуточной меры перевода автомобилей на газ.</a:t>
          </a:r>
        </a:p>
      </dsp:txBody>
      <dsp:txXfrm>
        <a:off x="5938027" y="632125"/>
        <a:ext cx="2603227" cy="3674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8294D-AA2F-4B46-BF57-C2C6711DAFD2}">
      <dsp:nvSpPr>
        <dsp:cNvPr id="0" name=""/>
        <dsp:cNvSpPr/>
      </dsp:nvSpPr>
      <dsp:spPr>
        <a:xfrm>
          <a:off x="0" y="2124"/>
          <a:ext cx="8543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B3FEB-412D-49FF-8C07-A20D294E1D87}">
      <dsp:nvSpPr>
        <dsp:cNvPr id="0" name=""/>
        <dsp:cNvSpPr/>
      </dsp:nvSpPr>
      <dsp:spPr>
        <a:xfrm>
          <a:off x="0" y="2124"/>
          <a:ext cx="85439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Перевод на газ ТЭЦ-2</a:t>
          </a:r>
          <a:r>
            <a:rPr lang="ru-KZ" sz="2500" kern="1200" dirty="0"/>
            <a:t> и </a:t>
          </a:r>
          <a:r>
            <a:rPr lang="ru-RU" sz="2500" kern="1200" dirty="0"/>
            <a:t>ТЭЦ-3 </a:t>
          </a:r>
          <a:r>
            <a:rPr lang="ru-KZ" sz="2500" kern="1200" dirty="0"/>
            <a:t>.</a:t>
          </a:r>
          <a:r>
            <a:rPr lang="ru-RU" sz="2500" kern="1200" dirty="0"/>
            <a:t> Перенос </a:t>
          </a:r>
          <a:r>
            <a:rPr lang="ru-RU" sz="2500" kern="1200" dirty="0" err="1"/>
            <a:t>когенерирующих</a:t>
          </a:r>
          <a:r>
            <a:rPr lang="ru-RU" sz="2500" kern="1200" dirty="0"/>
            <a:t> источников к центрам нагрузки – на тепловые сети.</a:t>
          </a:r>
        </a:p>
      </dsp:txBody>
      <dsp:txXfrm>
        <a:off x="0" y="2124"/>
        <a:ext cx="8543925" cy="1449029"/>
      </dsp:txXfrm>
    </dsp:sp>
    <dsp:sp modelId="{D71AC158-5A90-431F-9752-74A7735BB56D}">
      <dsp:nvSpPr>
        <dsp:cNvPr id="0" name=""/>
        <dsp:cNvSpPr/>
      </dsp:nvSpPr>
      <dsp:spPr>
        <a:xfrm>
          <a:off x="0" y="1451154"/>
          <a:ext cx="8543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C49F8-0ADF-4D6D-BDAF-686E278007A8}">
      <dsp:nvSpPr>
        <dsp:cNvPr id="0" name=""/>
        <dsp:cNvSpPr/>
      </dsp:nvSpPr>
      <dsp:spPr>
        <a:xfrm>
          <a:off x="0" y="1451154"/>
          <a:ext cx="85439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Установление строительных норм, предусматривающих </a:t>
          </a:r>
          <a:r>
            <a:rPr lang="ru-KZ" sz="2500" kern="1200" dirty="0"/>
            <a:t>установку на</a:t>
          </a:r>
          <a:r>
            <a:rPr lang="ru-RU" sz="2500" kern="1200" dirty="0"/>
            <a:t> крыш</a:t>
          </a:r>
          <a:r>
            <a:rPr lang="ru-KZ" sz="2500" kern="1200" dirty="0"/>
            <a:t>ах</a:t>
          </a:r>
          <a:r>
            <a:rPr lang="ru-RU" sz="2500" kern="1200" dirty="0"/>
            <a:t> </a:t>
          </a:r>
          <a:r>
            <a:rPr lang="ru-KZ" sz="2500" kern="1200" dirty="0"/>
            <a:t>всех </a:t>
          </a:r>
          <a:r>
            <a:rPr lang="ru-RU" sz="2500" kern="1200" dirty="0"/>
            <a:t>новых домов водогрейных коллекторов солнечной энергии или солнечных батарей</a:t>
          </a:r>
        </a:p>
      </dsp:txBody>
      <dsp:txXfrm>
        <a:off x="0" y="1451154"/>
        <a:ext cx="8543925" cy="1449029"/>
      </dsp:txXfrm>
    </dsp:sp>
    <dsp:sp modelId="{6BFC2E00-7418-4380-A4C2-CF59DEAFC6CE}">
      <dsp:nvSpPr>
        <dsp:cNvPr id="0" name=""/>
        <dsp:cNvSpPr/>
      </dsp:nvSpPr>
      <dsp:spPr>
        <a:xfrm>
          <a:off x="0" y="2900183"/>
          <a:ext cx="8543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E847-4411-4919-8388-96AA7419A387}">
      <dsp:nvSpPr>
        <dsp:cNvPr id="0" name=""/>
        <dsp:cNvSpPr/>
      </dsp:nvSpPr>
      <dsp:spPr>
        <a:xfrm>
          <a:off x="0" y="2900183"/>
          <a:ext cx="8543925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Принятие городской программы по </a:t>
          </a:r>
          <a:r>
            <a:rPr lang="ru-KZ" sz="2500" kern="1200" dirty="0"/>
            <a:t>утеплению домов и </a:t>
          </a:r>
          <a:r>
            <a:rPr lang="ru-RU" sz="2500" kern="1200" dirty="0"/>
            <a:t>совершенствованию систем отопления с целью обеспечения управляемости отопительных приборов в квартирах</a:t>
          </a:r>
        </a:p>
      </dsp:txBody>
      <dsp:txXfrm>
        <a:off x="0" y="2900183"/>
        <a:ext cx="8543925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CB85F-77AE-4387-BC54-189416885224}">
      <dsp:nvSpPr>
        <dsp:cNvPr id="0" name=""/>
        <dsp:cNvSpPr/>
      </dsp:nvSpPr>
      <dsp:spPr>
        <a:xfrm>
          <a:off x="758857" y="889"/>
          <a:ext cx="3345814" cy="2007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100% газификация частного сектора Алматы</a:t>
          </a:r>
          <a:r>
            <a:rPr lang="ru-KZ" sz="1700" kern="1200" dirty="0"/>
            <a:t> и </a:t>
          </a:r>
          <a:r>
            <a:rPr lang="ru-RU" sz="1700" kern="1200" dirty="0"/>
            <a:t>агломерации</a:t>
          </a:r>
        </a:p>
      </dsp:txBody>
      <dsp:txXfrm>
        <a:off x="758857" y="889"/>
        <a:ext cx="3345814" cy="2007488"/>
      </dsp:txXfrm>
    </dsp:sp>
    <dsp:sp modelId="{2EF0E990-C03B-40A1-A3B8-45A7FCAC9B5A}">
      <dsp:nvSpPr>
        <dsp:cNvPr id="0" name=""/>
        <dsp:cNvSpPr/>
      </dsp:nvSpPr>
      <dsp:spPr>
        <a:xfrm>
          <a:off x="4439253" y="889"/>
          <a:ext cx="3345814" cy="20074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Введение экологических сборов за использование </a:t>
          </a:r>
          <a:r>
            <a:rPr lang="ru-KZ" sz="1700" kern="1200" dirty="0"/>
            <a:t>для отопления </a:t>
          </a:r>
          <a:r>
            <a:rPr lang="ru-RU" sz="1700" kern="1200" dirty="0"/>
            <a:t>неэкологичных видов топлива - после 100% газификации </a:t>
          </a:r>
        </a:p>
      </dsp:txBody>
      <dsp:txXfrm>
        <a:off x="4439253" y="889"/>
        <a:ext cx="3345814" cy="2007488"/>
      </dsp:txXfrm>
    </dsp:sp>
    <dsp:sp modelId="{85E10E36-4649-4423-B991-C8A3D47B2C0C}">
      <dsp:nvSpPr>
        <dsp:cNvPr id="0" name=""/>
        <dsp:cNvSpPr/>
      </dsp:nvSpPr>
      <dsp:spPr>
        <a:xfrm>
          <a:off x="2599055" y="2342959"/>
          <a:ext cx="3345814" cy="2007488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Три барьера, которые необходимо помочь преодолеть с помощью жилищных субсидий: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Плата за подключение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Стоимость установки системы отопления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Оплата ежемесячных </a:t>
          </a:r>
          <a:r>
            <a:rPr lang="ru-RU" sz="1300" kern="1200" dirty="0" err="1"/>
            <a:t>счето</a:t>
          </a:r>
          <a:r>
            <a:rPr lang="ru-KZ" sz="1300" kern="1200" dirty="0"/>
            <a:t>в</a:t>
          </a:r>
          <a:endParaRPr lang="ru-RU" sz="1300" kern="1200" dirty="0"/>
        </a:p>
      </dsp:txBody>
      <dsp:txXfrm>
        <a:off x="2599055" y="2342959"/>
        <a:ext cx="3345814" cy="2007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D94B0-C743-4A45-8287-48D5AE0662D4}">
      <dsp:nvSpPr>
        <dsp:cNvPr id="0" name=""/>
        <dsp:cNvSpPr/>
      </dsp:nvSpPr>
      <dsp:spPr>
        <a:xfrm rot="5400000">
          <a:off x="5216538" y="-1990145"/>
          <a:ext cx="1186660" cy="5468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1600" kern="1200" dirty="0"/>
            <a:t>Создание Единого подрядчика для управления зеленым фондом города и агломерации в виде СРО озеленителей, водников, урбанистов и ученых – аналога Зеленстроя</a:t>
          </a:r>
          <a:endParaRPr lang="ru-RU" sz="1600" kern="1200" dirty="0"/>
        </a:p>
      </dsp:txBody>
      <dsp:txXfrm rot="-5400000">
        <a:off x="3075812" y="208509"/>
        <a:ext cx="5410184" cy="1070804"/>
      </dsp:txXfrm>
    </dsp:sp>
    <dsp:sp modelId="{4EE8B101-2A40-4FA7-934F-895F3C3F6D4B}">
      <dsp:nvSpPr>
        <dsp:cNvPr id="0" name=""/>
        <dsp:cNvSpPr/>
      </dsp:nvSpPr>
      <dsp:spPr>
        <a:xfrm>
          <a:off x="0" y="2247"/>
          <a:ext cx="3075813" cy="148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900" kern="1200" dirty="0"/>
            <a:t>Управление з</a:t>
          </a:r>
          <a:r>
            <a:rPr lang="ru-RU" sz="2900" kern="1200" dirty="0" err="1"/>
            <a:t>елены</a:t>
          </a:r>
          <a:r>
            <a:rPr lang="ru-KZ" sz="2900" kern="1200" dirty="0"/>
            <a:t>м</a:t>
          </a:r>
          <a:r>
            <a:rPr lang="ru-RU" sz="2900" kern="1200" dirty="0"/>
            <a:t> </a:t>
          </a:r>
          <a:r>
            <a:rPr lang="ru-KZ" sz="2900" kern="1200" dirty="0"/>
            <a:t>фондом</a:t>
          </a:r>
          <a:endParaRPr lang="ru-RU" sz="2900" kern="1200" dirty="0"/>
        </a:p>
      </dsp:txBody>
      <dsp:txXfrm>
        <a:off x="72410" y="74657"/>
        <a:ext cx="2930993" cy="1338506"/>
      </dsp:txXfrm>
    </dsp:sp>
    <dsp:sp modelId="{DE55997C-C648-450F-B463-FF80F10717BF}">
      <dsp:nvSpPr>
        <dsp:cNvPr id="0" name=""/>
        <dsp:cNvSpPr/>
      </dsp:nvSpPr>
      <dsp:spPr>
        <a:xfrm rot="5400000">
          <a:off x="5216538" y="-432653"/>
          <a:ext cx="1186660" cy="5468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Введение прогрессивных налоговых ставок на застройку в предгорьях</a:t>
          </a:r>
        </a:p>
      </dsp:txBody>
      <dsp:txXfrm rot="-5400000">
        <a:off x="3075812" y="1766001"/>
        <a:ext cx="5410184" cy="1070804"/>
      </dsp:txXfrm>
    </dsp:sp>
    <dsp:sp modelId="{FBAE7741-8077-4787-9974-562EB063C58F}">
      <dsp:nvSpPr>
        <dsp:cNvPr id="0" name=""/>
        <dsp:cNvSpPr/>
      </dsp:nvSpPr>
      <dsp:spPr>
        <a:xfrm>
          <a:off x="0" y="1559739"/>
          <a:ext cx="3075813" cy="148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Горные прилавки</a:t>
          </a:r>
        </a:p>
      </dsp:txBody>
      <dsp:txXfrm>
        <a:off x="72410" y="1632149"/>
        <a:ext cx="2930993" cy="1338506"/>
      </dsp:txXfrm>
    </dsp:sp>
    <dsp:sp modelId="{3CB781CA-BF0F-4E13-8480-0DE33AF0BA78}">
      <dsp:nvSpPr>
        <dsp:cNvPr id="0" name=""/>
        <dsp:cNvSpPr/>
      </dsp:nvSpPr>
      <dsp:spPr>
        <a:xfrm rot="5400000">
          <a:off x="5216538" y="1124839"/>
          <a:ext cx="1186660" cy="5468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Запрет уплотняющей застройки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1600" kern="1200" dirty="0"/>
            <a:t>Проверка нарушений аэрации при прохождении госэкспертизы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Создание новых зеленых зон.</a:t>
          </a:r>
        </a:p>
      </dsp:txBody>
      <dsp:txXfrm rot="-5400000">
        <a:off x="3075812" y="3323493"/>
        <a:ext cx="5410184" cy="1070804"/>
      </dsp:txXfrm>
    </dsp:sp>
    <dsp:sp modelId="{F4BB5E47-D43D-4774-B6A7-5E3497556E21}">
      <dsp:nvSpPr>
        <dsp:cNvPr id="0" name=""/>
        <dsp:cNvSpPr/>
      </dsp:nvSpPr>
      <dsp:spPr>
        <a:xfrm>
          <a:off x="0" y="3117232"/>
          <a:ext cx="3075813" cy="148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Воздушные коридоры</a:t>
          </a:r>
        </a:p>
      </dsp:txBody>
      <dsp:txXfrm>
        <a:off x="72410" y="3189642"/>
        <a:ext cx="2930993" cy="1338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57617-B04B-473A-A1AA-571F4EA2045D}">
      <dsp:nvSpPr>
        <dsp:cNvPr id="0" name=""/>
        <dsp:cNvSpPr/>
      </dsp:nvSpPr>
      <dsp:spPr>
        <a:xfrm>
          <a:off x="0" y="791964"/>
          <a:ext cx="5014913" cy="14620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00833-0552-4F1F-B1EA-D7B2A973919D}">
      <dsp:nvSpPr>
        <dsp:cNvPr id="0" name=""/>
        <dsp:cNvSpPr/>
      </dsp:nvSpPr>
      <dsp:spPr>
        <a:xfrm>
          <a:off x="442281" y="1120933"/>
          <a:ext cx="804148" cy="80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1CEC8-5000-4078-89B0-66889EDCE561}">
      <dsp:nvSpPr>
        <dsp:cNvPr id="0" name=""/>
        <dsp:cNvSpPr/>
      </dsp:nvSpPr>
      <dsp:spPr>
        <a:xfrm>
          <a:off x="1688711" y="791964"/>
          <a:ext cx="3326201" cy="146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38" tIns="154738" rIns="154738" bIns="1547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Поскольку расчетные модели, датчики загрязнения, системы сбора данных принадлежат разным юридическим и физическим лицам, необходимо организовать консорциум.</a:t>
          </a:r>
          <a:endParaRPr lang="en-US" sz="1400" kern="1200"/>
        </a:p>
      </dsp:txBody>
      <dsp:txXfrm>
        <a:off x="1688711" y="791964"/>
        <a:ext cx="3326201" cy="1462087"/>
      </dsp:txXfrm>
    </dsp:sp>
    <dsp:sp modelId="{481DF99F-7F26-4D20-AE50-4A0EB2FB42AC}">
      <dsp:nvSpPr>
        <dsp:cNvPr id="0" name=""/>
        <dsp:cNvSpPr/>
      </dsp:nvSpPr>
      <dsp:spPr>
        <a:xfrm>
          <a:off x="0" y="2619573"/>
          <a:ext cx="5014913" cy="14620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58D8E-87D2-4E6B-860B-76958493658B}">
      <dsp:nvSpPr>
        <dsp:cNvPr id="0" name=""/>
        <dsp:cNvSpPr/>
      </dsp:nvSpPr>
      <dsp:spPr>
        <a:xfrm>
          <a:off x="442281" y="2948543"/>
          <a:ext cx="804148" cy="804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833BD-4A71-415E-803E-23F3C9FA9E91}">
      <dsp:nvSpPr>
        <dsp:cNvPr id="0" name=""/>
        <dsp:cNvSpPr/>
      </dsp:nvSpPr>
      <dsp:spPr>
        <a:xfrm>
          <a:off x="1688711" y="2619573"/>
          <a:ext cx="3326201" cy="146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38" tIns="154738" rIns="154738" bIns="1547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Для устойчивого финансирования консорциума лучше всего создать ГЧП</a:t>
          </a:r>
          <a:endParaRPr lang="en-US" sz="1400" kern="1200"/>
        </a:p>
      </dsp:txBody>
      <dsp:txXfrm>
        <a:off x="1688711" y="2619573"/>
        <a:ext cx="3326201" cy="1462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6789C-1668-491C-8E2F-1D443531EAEE}">
      <dsp:nvSpPr>
        <dsp:cNvPr id="0" name=""/>
        <dsp:cNvSpPr/>
      </dsp:nvSpPr>
      <dsp:spPr>
        <a:xfrm>
          <a:off x="0" y="0"/>
          <a:ext cx="8543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160F1-5A8B-443C-9F45-3CE37EB62A9B}">
      <dsp:nvSpPr>
        <dsp:cNvPr id="0" name=""/>
        <dsp:cNvSpPr/>
      </dsp:nvSpPr>
      <dsp:spPr>
        <a:xfrm>
          <a:off x="0" y="0"/>
          <a:ext cx="1708785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Мажилис: </a:t>
          </a:r>
        </a:p>
      </dsp:txBody>
      <dsp:txXfrm>
        <a:off x="0" y="0"/>
        <a:ext cx="1708785" cy="2175669"/>
      </dsp:txXfrm>
    </dsp:sp>
    <dsp:sp modelId="{38422663-9E3D-4F43-9698-162FDB41BDF6}">
      <dsp:nvSpPr>
        <dsp:cNvPr id="0" name=""/>
        <dsp:cNvSpPr/>
      </dsp:nvSpPr>
      <dsp:spPr>
        <a:xfrm>
          <a:off x="1836943" y="98797"/>
          <a:ext cx="6706981" cy="197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Передача полномочий в сфере локального законодательства маслихатам</a:t>
          </a:r>
          <a:r>
            <a:rPr lang="ru-KZ" sz="1900" kern="1200" dirty="0"/>
            <a:t> в части установления строительных норм, дополнения процедуры прохождения госэкспертизы и проч.</a:t>
          </a:r>
          <a:endParaRPr lang="ru-RU" sz="1900" kern="1200" dirty="0"/>
        </a:p>
      </dsp:txBody>
      <dsp:txXfrm>
        <a:off x="1836943" y="98797"/>
        <a:ext cx="6706981" cy="1975949"/>
      </dsp:txXfrm>
    </dsp:sp>
    <dsp:sp modelId="{166D525D-64DE-4079-A48D-316EBED23F57}">
      <dsp:nvSpPr>
        <dsp:cNvPr id="0" name=""/>
        <dsp:cNvSpPr/>
      </dsp:nvSpPr>
      <dsp:spPr>
        <a:xfrm>
          <a:off x="1708785" y="2074746"/>
          <a:ext cx="6835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2AEC7-4436-4F95-8EE7-ECBBB80B4CB7}">
      <dsp:nvSpPr>
        <dsp:cNvPr id="0" name=""/>
        <dsp:cNvSpPr/>
      </dsp:nvSpPr>
      <dsp:spPr>
        <a:xfrm>
          <a:off x="0" y="2175669"/>
          <a:ext cx="8543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15EEC-D316-4B9B-BC4A-67D400770539}">
      <dsp:nvSpPr>
        <dsp:cNvPr id="0" name=""/>
        <dsp:cNvSpPr/>
      </dsp:nvSpPr>
      <dsp:spPr>
        <a:xfrm>
          <a:off x="0" y="2175669"/>
          <a:ext cx="1708785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Маслихат</a:t>
          </a:r>
        </a:p>
      </dsp:txBody>
      <dsp:txXfrm>
        <a:off x="0" y="2175669"/>
        <a:ext cx="1708785" cy="2175669"/>
      </dsp:txXfrm>
    </dsp:sp>
    <dsp:sp modelId="{FB7E313D-4FD0-4E02-8E6B-E10D92FC49B4}">
      <dsp:nvSpPr>
        <dsp:cNvPr id="0" name=""/>
        <dsp:cNvSpPr/>
      </dsp:nvSpPr>
      <dsp:spPr>
        <a:xfrm>
          <a:off x="1836943" y="2209663"/>
          <a:ext cx="6706981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Увеличение ставок на бензин и дизельное топливо с передачей выручки на экологические цели</a:t>
          </a:r>
        </a:p>
      </dsp:txBody>
      <dsp:txXfrm>
        <a:off x="1836943" y="2209663"/>
        <a:ext cx="6706981" cy="679896"/>
      </dsp:txXfrm>
    </dsp:sp>
    <dsp:sp modelId="{73E7E241-0E95-4EAF-8562-06F52A02A75A}">
      <dsp:nvSpPr>
        <dsp:cNvPr id="0" name=""/>
        <dsp:cNvSpPr/>
      </dsp:nvSpPr>
      <dsp:spPr>
        <a:xfrm>
          <a:off x="1708785" y="2889560"/>
          <a:ext cx="6835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40625-DFE6-4D98-A517-551C4FA694C3}">
      <dsp:nvSpPr>
        <dsp:cNvPr id="0" name=""/>
        <dsp:cNvSpPr/>
      </dsp:nvSpPr>
      <dsp:spPr>
        <a:xfrm>
          <a:off x="1836943" y="2923555"/>
          <a:ext cx="6706981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Создание городских политик в области застройки</a:t>
          </a:r>
        </a:p>
      </dsp:txBody>
      <dsp:txXfrm>
        <a:off x="1836943" y="2923555"/>
        <a:ext cx="6706981" cy="679896"/>
      </dsp:txXfrm>
    </dsp:sp>
    <dsp:sp modelId="{E91092FD-8FC8-436A-86D3-DF040DB058EC}">
      <dsp:nvSpPr>
        <dsp:cNvPr id="0" name=""/>
        <dsp:cNvSpPr/>
      </dsp:nvSpPr>
      <dsp:spPr>
        <a:xfrm>
          <a:off x="1708785" y="3603451"/>
          <a:ext cx="6835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D7D69-2A21-4529-B298-A766257C43F3}">
      <dsp:nvSpPr>
        <dsp:cNvPr id="0" name=""/>
        <dsp:cNvSpPr/>
      </dsp:nvSpPr>
      <dsp:spPr>
        <a:xfrm>
          <a:off x="1836943" y="3637446"/>
          <a:ext cx="6706981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Установление высоких кадастровых ставок для горной застройки</a:t>
          </a:r>
        </a:p>
      </dsp:txBody>
      <dsp:txXfrm>
        <a:off x="1836943" y="3637446"/>
        <a:ext cx="6706981" cy="679896"/>
      </dsp:txXfrm>
    </dsp:sp>
    <dsp:sp modelId="{A47C7C36-780A-44BB-BBD6-9BA1C8A26B95}">
      <dsp:nvSpPr>
        <dsp:cNvPr id="0" name=""/>
        <dsp:cNvSpPr/>
      </dsp:nvSpPr>
      <dsp:spPr>
        <a:xfrm>
          <a:off x="1708785" y="4317343"/>
          <a:ext cx="6835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17798-8895-415D-B7D6-85F400E973B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F18E9-04BE-4A3A-9643-037F3CD18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8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1B0CF-5023-4BB5-A952-2D00033E0D29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634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0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4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2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6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9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6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9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7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B1B8-42DC-4C10-90E1-4C984F5A086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A0D4-D25D-413D-BBA2-CB1905476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3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worldbank.org/curated/en/132151468047791898/pdf/839150WP0P133300Box0382116B00OUO090.pdf" TargetMode="External"/><Relationship Id="rId2" Type="http://schemas.openxmlformats.org/officeDocument/2006/relationships/hyperlink" Target="https://bmcpulmmed.biomedcentral.com/articles/10.1186/s12890-018-0589-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9EF32-5FE1-406A-892C-E47C391B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186427"/>
            <a:ext cx="8420100" cy="2883179"/>
          </a:xfrm>
        </p:spPr>
        <p:txBody>
          <a:bodyPr>
            <a:noAutofit/>
          </a:bodyPr>
          <a:lstStyle/>
          <a:p>
            <a:r>
              <a:rPr lang="ru-KZ" sz="4800" dirty="0">
                <a:solidFill>
                  <a:schemeClr val="accent5">
                    <a:lumMod val="50000"/>
                  </a:schemeClr>
                </a:solidFill>
              </a:rPr>
              <a:t>Как решить проблему загрязненности атмосферного воздуха в Алматы. Предложения общественности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1A525F-9F8A-4100-B691-2C7F89F5D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5829974"/>
            <a:ext cx="7429500" cy="807265"/>
          </a:xfrm>
        </p:spPr>
        <p:txBody>
          <a:bodyPr>
            <a:normAutofit fontScale="92500" lnSpcReduction="10000"/>
          </a:bodyPr>
          <a:lstStyle/>
          <a:p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Мероприятие общественного мониторинга </a:t>
            </a:r>
          </a:p>
          <a:p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в форме Общественное обсуждение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18 февраля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г.</a:t>
            </a:r>
          </a:p>
        </p:txBody>
      </p:sp>
      <p:pic>
        <p:nvPicPr>
          <p:cNvPr id="5" name="Рисунок 4" descr="Изображение выглядит как граффити&#10;&#10;Автоматически созданное описание">
            <a:extLst>
              <a:ext uri="{FF2B5EF4-FFF2-40B4-BE49-F238E27FC236}">
                <a16:creationId xmlns:a16="http://schemas.microsoft.com/office/drawing/2014/main" id="{E92E413B-0748-4796-8DB2-6CE56406A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" y="351837"/>
            <a:ext cx="2142309" cy="914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E8C92-C4DB-4DF7-B89E-C180A372A106}"/>
              </a:ext>
            </a:extLst>
          </p:cNvPr>
          <p:cNvSpPr txBox="1"/>
          <p:nvPr/>
        </p:nvSpPr>
        <p:spPr>
          <a:xfrm>
            <a:off x="3248297" y="624393"/>
            <a:ext cx="517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Гражданская инициатива «Чистый воздух Алматы»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D23847D-11B8-DD61-E114-EDB2CF7A90B7}"/>
              </a:ext>
            </a:extLst>
          </p:cNvPr>
          <p:cNvSpPr txBox="1">
            <a:spLocks/>
          </p:cNvSpPr>
          <p:nvPr/>
        </p:nvSpPr>
        <p:spPr>
          <a:xfrm>
            <a:off x="1238250" y="1299428"/>
            <a:ext cx="7429500" cy="58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Общественный совет Алматы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3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0A61-8B0D-3631-F857-B2053CAC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850739"/>
          </a:xfrm>
        </p:spPr>
        <p:txBody>
          <a:bodyPr anchor="b">
            <a:normAutofit/>
          </a:bodyPr>
          <a:lstStyle/>
          <a:p>
            <a:r>
              <a:rPr lang="ru-KZ" sz="4400" dirty="0"/>
              <a:t>Мониторинг</a:t>
            </a:r>
            <a:endParaRPr lang="en-US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1FC80-9619-0065-3D16-CF96A5E85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1678329"/>
            <a:ext cx="3194943" cy="3565003"/>
          </a:xfrm>
        </p:spPr>
        <p:txBody>
          <a:bodyPr>
            <a:normAutofit/>
          </a:bodyPr>
          <a:lstStyle/>
          <a:p>
            <a:r>
              <a:rPr lang="ru-KZ" sz="1200" dirty="0"/>
              <a:t>Необходимо на основе </a:t>
            </a:r>
            <a:r>
              <a:rPr lang="en-US" sz="1200" dirty="0"/>
              <a:t>WRF </a:t>
            </a:r>
            <a:r>
              <a:rPr lang="ru-KZ" sz="1200" dirty="0"/>
              <a:t>и </a:t>
            </a:r>
            <a:r>
              <a:rPr lang="en-US" sz="1200" dirty="0"/>
              <a:t>CFD </a:t>
            </a:r>
            <a:r>
              <a:rPr lang="ru-KZ" sz="1200" dirty="0"/>
              <a:t>моделей построить систему мониторинга атмосферы, которая позволит:</a:t>
            </a:r>
          </a:p>
          <a:p>
            <a:pPr lvl="1"/>
            <a:r>
              <a:rPr lang="ru-KZ" sz="1200" dirty="0"/>
              <a:t>Остановить на этапе госэкспертизы проекты зданий и сооружений, снижающих аэрацию городских районов</a:t>
            </a:r>
          </a:p>
          <a:p>
            <a:pPr lvl="1"/>
            <a:r>
              <a:rPr lang="ru-KZ" sz="1200" dirty="0"/>
              <a:t>Формировать прогнозы превышения ПДК по районам города для запуска мер по снижению загрязнения атмосферы</a:t>
            </a:r>
          </a:p>
          <a:p>
            <a:pPr lvl="1"/>
            <a:r>
              <a:rPr lang="ru-KZ" sz="1200" dirty="0"/>
              <a:t>Выявлять источники загрязнения атмосферы расчетным путем в реальном времени и направлять контрольные группы или дроны к источнику для формирования доказательной базы</a:t>
            </a:r>
            <a:endParaRPr lang="en-US" sz="1200" dirty="0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B4014F5B-A5F5-DA5A-C152-B2595EEE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00638"/>
              </p:ext>
            </p:extLst>
          </p:nvPr>
        </p:nvGraphicFramePr>
        <p:xfrm>
          <a:off x="4211340" y="987427"/>
          <a:ext cx="501491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45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0F18C-F257-5679-1135-4D850FEF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 депутатам?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46422D-4A12-1640-B013-CBBFE97CE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08668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64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A0DE7-9F03-3582-2CEA-8C6A76AC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669" y="2656913"/>
            <a:ext cx="3293883" cy="1325563"/>
          </a:xfrm>
        </p:spPr>
        <p:txBody>
          <a:bodyPr/>
          <a:lstStyle/>
          <a:p>
            <a:r>
              <a:rPr lang="ru-KZ" dirty="0"/>
              <a:t>Спасибо за внимание!</a:t>
            </a:r>
            <a:endParaRPr lang="en-US" dirty="0"/>
          </a:p>
        </p:txBody>
      </p:sp>
      <p:pic>
        <p:nvPicPr>
          <p:cNvPr id="5" name="Рисунок 4" descr="Изображение выглядит как Человеческое лицо, человек, одежда, Ло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639B60-71DC-B571-2FFA-8999BE430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50" y="927014"/>
            <a:ext cx="359968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3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40D4791-9E25-41BC-AD9A-F01F677B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53" y="672041"/>
            <a:ext cx="8172450" cy="732891"/>
          </a:xfrm>
        </p:spPr>
        <p:txBody>
          <a:bodyPr>
            <a:noAutofit/>
          </a:bodyPr>
          <a:lstStyle/>
          <a:p>
            <a:r>
              <a:rPr lang="ru-RU" dirty="0"/>
              <a:t>Загрязнение воздуха: </a:t>
            </a:r>
            <a:br>
              <a:rPr lang="ru-RU" dirty="0"/>
            </a:br>
            <a:r>
              <a:rPr lang="ru-RU" dirty="0"/>
              <a:t>старая проблема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ADB3DB-3916-4115-A9E7-37B60D78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FAE-ECD3-4465-89BA-883E32DD763E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40D63-497C-4F7F-BBED-ABD65D93B6E0}"/>
              </a:ext>
            </a:extLst>
          </p:cNvPr>
          <p:cNvSpPr txBox="1"/>
          <p:nvPr/>
        </p:nvSpPr>
        <p:spPr>
          <a:xfrm rot="1309394">
            <a:off x="4562278" y="2918151"/>
            <a:ext cx="946543" cy="4256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8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 на утрату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9914793-AECF-4F07-A008-F432EC8DE498}"/>
              </a:ext>
            </a:extLst>
          </p:cNvPr>
          <p:cNvSpPr/>
          <p:nvPr/>
        </p:nvSpPr>
        <p:spPr>
          <a:xfrm>
            <a:off x="247650" y="2054543"/>
            <a:ext cx="288925" cy="34063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6DB403-F8DC-45E5-A831-A64956D73619}"/>
              </a:ext>
            </a:extLst>
          </p:cNvPr>
          <p:cNvSpPr/>
          <p:nvPr/>
        </p:nvSpPr>
        <p:spPr>
          <a:xfrm>
            <a:off x="206375" y="2191917"/>
            <a:ext cx="371475" cy="813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F1A375-44F9-4413-A702-5F6B7FC49166}"/>
              </a:ext>
            </a:extLst>
          </p:cNvPr>
          <p:cNvSpPr/>
          <p:nvPr/>
        </p:nvSpPr>
        <p:spPr>
          <a:xfrm>
            <a:off x="206375" y="3016250"/>
            <a:ext cx="371475" cy="813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5D373-A4D3-40A2-8483-57FF5C18A892}"/>
              </a:ext>
            </a:extLst>
          </p:cNvPr>
          <p:cNvSpPr txBox="1"/>
          <p:nvPr/>
        </p:nvSpPr>
        <p:spPr>
          <a:xfrm>
            <a:off x="742534" y="2132580"/>
            <a:ext cx="10072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/>
              <a:t>Советское время</a:t>
            </a:r>
            <a:endParaRPr lang="ru-RU" sz="1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226FA-AA05-4D9C-92D3-FC16279F4163}"/>
              </a:ext>
            </a:extLst>
          </p:cNvPr>
          <p:cNvSpPr txBox="1"/>
          <p:nvPr/>
        </p:nvSpPr>
        <p:spPr>
          <a:xfrm>
            <a:off x="1692274" y="2132581"/>
            <a:ext cx="3343276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300" indent="-74300" defTabSz="742996">
              <a:lnSpc>
                <a:spcPct val="90000"/>
              </a:lnSpc>
              <a:spcBef>
                <a:spcPts val="975"/>
              </a:spcBef>
              <a:spcAft>
                <a:spcPts val="163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Велись научные исследования причин загрязнения воздуха, предлагались способы снижения загрязнения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A4157-83B0-482A-9CE0-19E45FDDCBD7}"/>
              </a:ext>
            </a:extLst>
          </p:cNvPr>
          <p:cNvSpPr txBox="1"/>
          <p:nvPr/>
        </p:nvSpPr>
        <p:spPr>
          <a:xfrm>
            <a:off x="742535" y="2918498"/>
            <a:ext cx="86719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sz="1300" dirty="0"/>
              <a:t>1999 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16E23-77A7-474B-B21B-C8E9433B2CCA}"/>
              </a:ext>
            </a:extLst>
          </p:cNvPr>
          <p:cNvSpPr txBox="1"/>
          <p:nvPr/>
        </p:nvSpPr>
        <p:spPr>
          <a:xfrm>
            <a:off x="1609725" y="2922242"/>
            <a:ext cx="3343276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37160" marR="0" lvl="0" indent="-137160" defTabSz="1371600" fontAlgn="auto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300" dirty="0"/>
              <a:t>Комплексная программа оздоровления экологической обстановки города Алматы "Таза </a:t>
            </a:r>
            <a:r>
              <a:rPr lang="ru-RU" sz="1300" dirty="0" err="1"/>
              <a:t>ауа</a:t>
            </a:r>
            <a:r>
              <a:rPr lang="ru-RU" sz="1300" dirty="0"/>
              <a:t> - </a:t>
            </a:r>
            <a:r>
              <a:rPr lang="ru-RU" sz="1300" dirty="0" err="1"/>
              <a:t>Жанга</a:t>
            </a:r>
            <a:r>
              <a:rPr lang="ru-RU" sz="1300" dirty="0"/>
              <a:t> </a:t>
            </a:r>
            <a:r>
              <a:rPr lang="ru-RU" sz="1300" dirty="0" err="1"/>
              <a:t>дауа</a:t>
            </a:r>
            <a:r>
              <a:rPr lang="ru-RU" sz="1300" dirty="0"/>
              <a:t>" на 1999-2015 гг. </a:t>
            </a:r>
            <a:r>
              <a:rPr lang="ru-RU" sz="1300" b="1" dirty="0"/>
              <a:t>Поставлена на утрату в 2007 г.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684CF-645F-43FD-9C14-C914560FAF7E}"/>
              </a:ext>
            </a:extLst>
          </p:cNvPr>
          <p:cNvSpPr txBox="1"/>
          <p:nvPr/>
        </p:nvSpPr>
        <p:spPr>
          <a:xfrm>
            <a:off x="742534" y="3808173"/>
            <a:ext cx="7682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marL="0" lvl="1"/>
            <a:r>
              <a:rPr lang="ru-RU" sz="1300" b="1" dirty="0"/>
              <a:t>2009 г.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E5D68-4894-41E0-B72B-338925D48EB5}"/>
              </a:ext>
            </a:extLst>
          </p:cNvPr>
          <p:cNvSpPr txBox="1"/>
          <p:nvPr/>
        </p:nvSpPr>
        <p:spPr>
          <a:xfrm>
            <a:off x="1602029" y="3807315"/>
            <a:ext cx="33432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37160" marR="0" lvl="0" indent="-137160" defTabSz="1371600" fontAlgn="auto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300" dirty="0"/>
              <a:t>Комплексная программа снижения загрязнения окружающей среды города Алматы на 2009-2018 </a:t>
            </a:r>
            <a:r>
              <a:rPr lang="ru-RU" sz="1300" dirty="0" err="1"/>
              <a:t>г.г</a:t>
            </a:r>
            <a:r>
              <a:rPr lang="ru-RU" sz="1300" dirty="0"/>
              <a:t>.                   </a:t>
            </a:r>
            <a:r>
              <a:rPr lang="ru-RU" sz="1300" b="1" dirty="0"/>
              <a:t>Поставлена на утрату в 2011 г.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F468-2242-4D6C-9C05-8087E64768E7}"/>
              </a:ext>
            </a:extLst>
          </p:cNvPr>
          <p:cNvSpPr txBox="1"/>
          <p:nvPr/>
        </p:nvSpPr>
        <p:spPr>
          <a:xfrm>
            <a:off x="742535" y="4857569"/>
            <a:ext cx="86719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sz="1300" dirty="0"/>
              <a:t>2020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AAE43-8FD4-4096-9347-95A13BC96ABA}"/>
              </a:ext>
            </a:extLst>
          </p:cNvPr>
          <p:cNvSpPr txBox="1"/>
          <p:nvPr/>
        </p:nvSpPr>
        <p:spPr>
          <a:xfrm>
            <a:off x="1609725" y="4861314"/>
            <a:ext cx="3343276" cy="11618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37160" marR="0" lvl="0" indent="-137160" defTabSz="1371600" fontAlgn="auto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300" dirty="0"/>
              <a:t>Дорожная карта по комплексному решению экологических проблем городов Нур-Султана и Алматы</a:t>
            </a:r>
            <a:r>
              <a:rPr lang="ru-RU" sz="1300" b="1" dirty="0"/>
              <a:t> </a:t>
            </a:r>
            <a:endParaRPr lang="en-US" sz="1300" b="1" dirty="0"/>
          </a:p>
          <a:p>
            <a:pPr>
              <a:lnSpc>
                <a:spcPct val="100000"/>
              </a:lnSpc>
            </a:pPr>
            <a:r>
              <a:rPr lang="ru-RU" sz="1300" b="1" dirty="0"/>
              <a:t>Пролонгирована в 2022 г.</a:t>
            </a:r>
            <a:endParaRPr lang="en-US" sz="13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C6C7A75-2F19-4E8D-A765-7447E2D8A2B8}"/>
              </a:ext>
            </a:extLst>
          </p:cNvPr>
          <p:cNvSpPr/>
          <p:nvPr/>
        </p:nvSpPr>
        <p:spPr>
          <a:xfrm>
            <a:off x="206375" y="3892516"/>
            <a:ext cx="371475" cy="813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9877A32-7F1E-445F-9F8B-E20A06A2BC34}"/>
              </a:ext>
            </a:extLst>
          </p:cNvPr>
          <p:cNvSpPr/>
          <p:nvPr/>
        </p:nvSpPr>
        <p:spPr>
          <a:xfrm>
            <a:off x="206375" y="4941912"/>
            <a:ext cx="371475" cy="813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81CAD2-F291-4DA1-81C0-73202CE9A8CD}"/>
              </a:ext>
            </a:extLst>
          </p:cNvPr>
          <p:cNvSpPr txBox="1"/>
          <p:nvPr/>
        </p:nvSpPr>
        <p:spPr>
          <a:xfrm rot="1309394">
            <a:off x="4412737" y="3881474"/>
            <a:ext cx="940030" cy="4256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8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 на утрату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0B8B2F-AEB7-4DFA-BBF8-5309900CD944}"/>
              </a:ext>
            </a:extLst>
          </p:cNvPr>
          <p:cNvSpPr txBox="1"/>
          <p:nvPr/>
        </p:nvSpPr>
        <p:spPr>
          <a:xfrm>
            <a:off x="6248789" y="2116038"/>
            <a:ext cx="327926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Выводы:</a:t>
            </a:r>
          </a:p>
          <a:p>
            <a:r>
              <a:rPr lang="ru-RU" sz="1300" dirty="0"/>
              <a:t>Две специальные программы поставлены на утрату без видимых результатов, </a:t>
            </a:r>
            <a:r>
              <a:rPr lang="ru-KZ" sz="1300" noProof="0" dirty="0" err="1"/>
              <a:t>Дорожн</a:t>
            </a:r>
            <a:r>
              <a:rPr lang="ru-KZ" sz="1300" dirty="0" err="1"/>
              <a:t>ая</a:t>
            </a:r>
            <a:r>
              <a:rPr lang="ru-RU" sz="1300" dirty="0"/>
              <a:t> карт</a:t>
            </a:r>
            <a:r>
              <a:rPr lang="ru-KZ" sz="1300" dirty="0"/>
              <a:t>а</a:t>
            </a:r>
            <a:r>
              <a:rPr lang="ru-RU" sz="1300" dirty="0"/>
              <a:t> не </a:t>
            </a:r>
            <a:r>
              <a:rPr lang="ru-KZ" sz="1300" dirty="0"/>
              <a:t>исполнена</a:t>
            </a:r>
            <a:r>
              <a:rPr lang="ru-RU" sz="1300" dirty="0"/>
              <a:t>.</a:t>
            </a:r>
          </a:p>
          <a:p>
            <a:endParaRPr lang="ru-RU" sz="1300" dirty="0"/>
          </a:p>
          <a:p>
            <a:r>
              <a:rPr lang="ru-RU" sz="1300" dirty="0"/>
              <a:t>Необходимы иные </a:t>
            </a:r>
            <a:r>
              <a:rPr lang="ru-RU" sz="1300" b="1" dirty="0">
                <a:solidFill>
                  <a:srgbClr val="FF3300"/>
                </a:solidFill>
              </a:rPr>
              <a:t>институциональные</a:t>
            </a:r>
            <a:r>
              <a:rPr lang="ru-RU" sz="1300" dirty="0"/>
              <a:t> решения:</a:t>
            </a:r>
          </a:p>
          <a:p>
            <a:pPr marL="185749" indent="-185749">
              <a:buFont typeface="Arial" panose="020B0604020202020204" pitchFamily="34" charset="0"/>
              <a:buChar char="•"/>
            </a:pPr>
            <a:r>
              <a:rPr lang="ru-RU" sz="1300" dirty="0"/>
              <a:t>Создание не разовых программ, а </a:t>
            </a:r>
            <a:r>
              <a:rPr lang="ru-RU" sz="1300" b="1" dirty="0">
                <a:solidFill>
                  <a:srgbClr val="FF3300"/>
                </a:solidFill>
              </a:rPr>
              <a:t>постоянных</a:t>
            </a:r>
            <a:r>
              <a:rPr lang="ru-RU" sz="1300" dirty="0"/>
              <a:t> </a:t>
            </a:r>
            <a:r>
              <a:rPr lang="ru-RU" sz="1300" b="1" dirty="0">
                <a:solidFill>
                  <a:srgbClr val="FF3300"/>
                </a:solidFill>
              </a:rPr>
              <a:t>устойчивых</a:t>
            </a:r>
            <a:r>
              <a:rPr lang="ru-RU" sz="1300" dirty="0"/>
              <a:t> механизмов контроля над качеством воздуха</a:t>
            </a:r>
          </a:p>
          <a:p>
            <a:pPr marL="185749" indent="-185749">
              <a:buFont typeface="Arial" panose="020B0604020202020204" pitchFamily="34" charset="0"/>
              <a:buChar char="•"/>
            </a:pPr>
            <a:r>
              <a:rPr lang="ru-RU" sz="1300" dirty="0"/>
              <a:t>Определение </a:t>
            </a:r>
            <a:r>
              <a:rPr lang="en-US" sz="1300" dirty="0"/>
              <a:t>S</a:t>
            </a:r>
            <a:r>
              <a:rPr lang="ru-RU" sz="1300" dirty="0"/>
              <a:t>.</a:t>
            </a:r>
            <a:r>
              <a:rPr lang="en-US" sz="1300" dirty="0"/>
              <a:t>M</a:t>
            </a:r>
            <a:r>
              <a:rPr lang="ru-RU" sz="1300" dirty="0"/>
              <a:t>.</a:t>
            </a:r>
            <a:r>
              <a:rPr lang="en-US" sz="1300" dirty="0"/>
              <a:t>A</a:t>
            </a:r>
            <a:r>
              <a:rPr lang="ru-RU" sz="1300" dirty="0"/>
              <a:t>.</a:t>
            </a:r>
            <a:r>
              <a:rPr lang="en-US" sz="1300" dirty="0"/>
              <a:t>R</a:t>
            </a:r>
            <a:r>
              <a:rPr lang="ru-RU" sz="1300" dirty="0"/>
              <a:t>.</a:t>
            </a:r>
            <a:r>
              <a:rPr lang="en-US" sz="1300" dirty="0"/>
              <a:t>T</a:t>
            </a:r>
            <a:r>
              <a:rPr lang="ru-RU" sz="1300" dirty="0"/>
              <a:t>.</a:t>
            </a:r>
            <a:r>
              <a:rPr lang="en-US" sz="1300" dirty="0"/>
              <a:t> </a:t>
            </a:r>
            <a:r>
              <a:rPr lang="ru-RU" sz="1300" dirty="0"/>
              <a:t>целей</a:t>
            </a:r>
          </a:p>
          <a:p>
            <a:pPr marL="185749" indent="-185749">
              <a:buFont typeface="Arial" panose="020B0604020202020204" pitchFamily="34" charset="0"/>
              <a:buChar char="•"/>
            </a:pPr>
            <a:r>
              <a:rPr lang="ru-RU" sz="1300" dirty="0"/>
              <a:t>Вовлечение </a:t>
            </a:r>
            <a:r>
              <a:rPr lang="ru-RU" sz="1300" b="1" dirty="0">
                <a:solidFill>
                  <a:srgbClr val="FF3300"/>
                </a:solidFill>
              </a:rPr>
              <a:t>стейкхолдеров</a:t>
            </a:r>
            <a:r>
              <a:rPr lang="ru-RU" sz="1300" dirty="0"/>
              <a:t> – экспертов, представителей бизнеса и простых горожан</a:t>
            </a:r>
          </a:p>
          <a:p>
            <a:pPr marL="185749" indent="-185749">
              <a:buFont typeface="Arial" panose="020B0604020202020204" pitchFamily="34" charset="0"/>
              <a:buChar char="•"/>
            </a:pPr>
            <a:r>
              <a:rPr lang="ru-RU" sz="1300" dirty="0"/>
              <a:t>Использование </a:t>
            </a:r>
            <a:r>
              <a:rPr lang="ru-RU" sz="1300" b="1" dirty="0">
                <a:solidFill>
                  <a:srgbClr val="FF3300"/>
                </a:solidFill>
              </a:rPr>
              <a:t>ГЧП</a:t>
            </a:r>
            <a:r>
              <a:rPr lang="ru-RU" sz="1300" dirty="0"/>
              <a:t> вместо создания новых государственных</a:t>
            </a:r>
            <a:r>
              <a:rPr lang="en-US" sz="1300" dirty="0"/>
              <a:t> </a:t>
            </a:r>
            <a:r>
              <a:rPr lang="ru-RU" sz="1300" dirty="0"/>
              <a:t>и </a:t>
            </a:r>
            <a:r>
              <a:rPr lang="ru-RU" sz="1300" dirty="0" err="1"/>
              <a:t>квазигосударственных</a:t>
            </a:r>
            <a:r>
              <a:rPr lang="ru-RU" sz="1300" dirty="0"/>
              <a:t> структур</a:t>
            </a:r>
          </a:p>
        </p:txBody>
      </p:sp>
      <p:sp>
        <p:nvSpPr>
          <p:cNvPr id="4" name="Управляющая кнопка: справка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4FA7F8-E6E9-41C1-93E2-2BA0EA127612}"/>
              </a:ext>
            </a:extLst>
          </p:cNvPr>
          <p:cNvSpPr/>
          <p:nvPr/>
        </p:nvSpPr>
        <p:spPr>
          <a:xfrm>
            <a:off x="4725435" y="5031788"/>
            <a:ext cx="581075" cy="858217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/>
          </a:p>
        </p:txBody>
      </p:sp>
    </p:spTree>
    <p:extLst>
      <p:ext uri="{BB962C8B-B14F-4D97-AF65-F5344CB8AC3E}">
        <p14:creationId xmlns:p14="http://schemas.microsoft.com/office/powerpoint/2010/main" val="327423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EAF38-EAE5-E6BD-B065-622E68A8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287E0-3B21-FA90-5583-7A41B5030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Проведенное в 2018 году исследование CORE показало высокую степень заболеваемости болезнями верхних дыхательных путей. У 6,7% взрослого населения г. Алматы была диагностирована ХОБЛ, у 25,5% –бронхиальная астма. Эти результаты были признаны и опубликованы в международных изданиях с высоким </a:t>
            </a:r>
            <a:r>
              <a:rPr lang="ru-RU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импакт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-фактором, а также переданы в МЗ РК.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https://bmcpulmmed.biomedcentral.com/articles/10.1186/s12890-018-0589-5</a:t>
            </a:r>
            <a:endParaRPr 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Всемирного банка </a:t>
            </a:r>
            <a:r>
              <a:rPr lang="ru-K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2013 г. 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дало экономическую оценку вреда загрязнения атмосферы через учет затрат на лечение связанных заболеваний, оплату дней нетрудоспособности, досрочной смертности и т.д. в размере 480 млн. долларов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  <a:p>
            <a:pPr lvl="1"/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http://documents.worldbank.org/curated/en/132151468047791898/pdf/839150WP0P133300Box0382116B00OUO090.pdf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27CB6A-DB0D-A86D-925D-A68924901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65833" y="1825625"/>
            <a:ext cx="4210050" cy="25993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CBE4A-5931-3550-8969-678BCA9D2CF0}"/>
              </a:ext>
            </a:extLst>
          </p:cNvPr>
          <p:cNvSpPr txBox="1"/>
          <p:nvPr/>
        </p:nvSpPr>
        <p:spPr>
          <a:xfrm>
            <a:off x="5165833" y="4714043"/>
            <a:ext cx="4210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ТОО </a:t>
            </a:r>
            <a:r>
              <a:rPr lang="ru-RU" sz="1400" dirty="0" err="1"/>
              <a:t>Экориск</a:t>
            </a:r>
            <a:r>
              <a:rPr lang="ru-RU" sz="1400" dirty="0"/>
              <a:t> с 2016 года ведет </a:t>
            </a:r>
            <a:r>
              <a:rPr lang="en-US" sz="1400" dirty="0"/>
              <a:t>WRF-</a:t>
            </a:r>
            <a:r>
              <a:rPr lang="ru-RU" sz="1400" dirty="0"/>
              <a:t>модель атмосферы агломерации. По расчетам, застройка города снизила среднюю скорость ветра в два раза.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2022</a:t>
            </a:r>
            <a:r>
              <a:rPr lang="ru-KZ" sz="1400" dirty="0"/>
              <a:t>-2024</a:t>
            </a:r>
            <a:r>
              <a:rPr lang="ru-RU" sz="1400" dirty="0"/>
              <a:t> году институт </a:t>
            </a:r>
            <a:r>
              <a:rPr lang="ru-RU" sz="1400" dirty="0" err="1"/>
              <a:t>Алматыгенплан</a:t>
            </a:r>
            <a:r>
              <a:rPr lang="ru-RU" sz="1400" dirty="0"/>
              <a:t> </a:t>
            </a:r>
            <a:r>
              <a:rPr lang="ru-KZ" sz="1400" dirty="0"/>
              <a:t>построил</a:t>
            </a:r>
            <a:r>
              <a:rPr lang="ru-RU" sz="1400" dirty="0"/>
              <a:t> </a:t>
            </a:r>
            <a:r>
              <a:rPr lang="en-US" sz="1400" dirty="0"/>
              <a:t>CFD</a:t>
            </a:r>
            <a:r>
              <a:rPr lang="ru-RU" sz="1400" dirty="0"/>
              <a:t>-</a:t>
            </a:r>
            <a:r>
              <a:rPr lang="ru-RU" sz="1400" dirty="0" err="1"/>
              <a:t>модел</a:t>
            </a:r>
            <a:r>
              <a:rPr lang="ru-KZ" sz="1400" dirty="0"/>
              <a:t>ь</a:t>
            </a:r>
            <a:r>
              <a:rPr lang="ru-RU" sz="1400" dirty="0"/>
              <a:t> атмосферы</a:t>
            </a:r>
            <a:r>
              <a:rPr lang="en-US" sz="1400" dirty="0"/>
              <a:t>, </a:t>
            </a:r>
            <a:r>
              <a:rPr lang="ru-RU" sz="1400" dirty="0"/>
              <a:t>которая позволяет рассчитывать влияние на воздушные потоки отдельно стоящих зданий</a:t>
            </a:r>
          </a:p>
        </p:txBody>
      </p:sp>
    </p:spTree>
    <p:extLst>
      <p:ext uri="{BB962C8B-B14F-4D97-AF65-F5344CB8AC3E}">
        <p14:creationId xmlns:p14="http://schemas.microsoft.com/office/powerpoint/2010/main" val="235902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726E2C-04B6-4FAF-B832-08DAFE05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Автотранспорт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30B168D-A556-4CA9-9E16-36334A196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35369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24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6E5F5-83DB-3C5A-2E34-F195AA0B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Велодорожки с кабельными каналами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66D281-9B42-7A2D-F48F-DDA21FCE0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0260"/>
          <a:stretch/>
        </p:blipFill>
        <p:spPr>
          <a:xfrm>
            <a:off x="4027455" y="1780763"/>
            <a:ext cx="5162851" cy="302895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Трехмерная модель 4" descr="Батарея AAA">
                <a:extLst>
                  <a:ext uri="{FF2B5EF4-FFF2-40B4-BE49-F238E27FC236}">
                    <a16:creationId xmlns:a16="http://schemas.microsoft.com/office/drawing/2014/main" id="{07CCC747-4B00-B242-64BF-3666177DE0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2924593"/>
                  </p:ext>
                </p:extLst>
              </p:nvPr>
            </p:nvGraphicFramePr>
            <p:xfrm>
              <a:off x="6793382" y="2490737"/>
              <a:ext cx="480809" cy="206748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80809" cy="2067480"/>
                    </a:xfrm>
                    <a:prstGeom prst="rect">
                      <a:avLst/>
                    </a:prstGeom>
                  </am3d:spPr>
                  <am3d:camera>
                    <am3d:pos x="0" y="0" z="495148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3255813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15658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Трехмерная модель 4" descr="Батарея AAA">
                <a:extLst>
                  <a:ext uri="{FF2B5EF4-FFF2-40B4-BE49-F238E27FC236}">
                    <a16:creationId xmlns:a16="http://schemas.microsoft.com/office/drawing/2014/main" id="{07CCC747-4B00-B242-64BF-3666177DE0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382" y="2490737"/>
                <a:ext cx="480809" cy="20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Батарея AAA">
                <a:extLst>
                  <a:ext uri="{FF2B5EF4-FFF2-40B4-BE49-F238E27FC236}">
                    <a16:creationId xmlns:a16="http://schemas.microsoft.com/office/drawing/2014/main" id="{A397F9AF-9D81-36FA-F220-4BFD6D93F6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0420153"/>
                  </p:ext>
                </p:extLst>
              </p:nvPr>
            </p:nvGraphicFramePr>
            <p:xfrm>
              <a:off x="6057522" y="2490737"/>
              <a:ext cx="163374" cy="70250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3374" cy="702509"/>
                    </a:xfrm>
                    <a:prstGeom prst="rect">
                      <a:avLst/>
                    </a:prstGeom>
                  </am3d:spPr>
                  <am3d:camera>
                    <am3d:pos x="0" y="0" z="495148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3255813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7327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Батарея AAA">
                <a:extLst>
                  <a:ext uri="{FF2B5EF4-FFF2-40B4-BE49-F238E27FC236}">
                    <a16:creationId xmlns:a16="http://schemas.microsoft.com/office/drawing/2014/main" id="{A397F9AF-9D81-36FA-F220-4BFD6D93F6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7522" y="2490737"/>
                <a:ext cx="163374" cy="70250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79F36-0F78-EC33-6E92-0043EF0D4940}"/>
              </a:ext>
            </a:extLst>
          </p:cNvPr>
          <p:cNvSpPr txBox="1"/>
          <p:nvPr/>
        </p:nvSpPr>
        <p:spPr>
          <a:xfrm>
            <a:off x="162045" y="2013995"/>
            <a:ext cx="3865409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KZ" dirty="0"/>
              <a:t>Инфраструктура для: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 err="1"/>
              <a:t>Маломоторных</a:t>
            </a:r>
            <a:r>
              <a:rPr lang="ru-KZ" dirty="0"/>
              <a:t> средств – решение проблемы скутеров и самокатов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/>
              <a:t>Силовых кабелей, обеспечивающих </a:t>
            </a:r>
            <a:r>
              <a:rPr lang="ru-KZ" dirty="0" err="1"/>
              <a:t>электрозаправки</a:t>
            </a:r>
            <a:endParaRPr lang="ru-K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/>
              <a:t>Кабелей ВОЛС для систем видеонаблюдения и передачи данных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B2A5-F07C-7567-66FA-10EA8175FED4}"/>
              </a:ext>
            </a:extLst>
          </p:cNvPr>
          <p:cNvSpPr txBox="1"/>
          <p:nvPr/>
        </p:nvSpPr>
        <p:spPr>
          <a:xfrm>
            <a:off x="162045" y="5268190"/>
            <a:ext cx="9572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/>
              <a:t>Не менее 100 зарядок на километр велодорожки.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/>
              <a:t>300 км велодорожек, имеющихся в Генеральном плане города, обеспечат 30,000 ночных зарядок, что позволит перевести на электричество до трети такси города.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7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6A740-1C29-4D5B-A929-DA413FB1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Энергетика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5A02E50-C378-40E7-BF80-6146EBA15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69867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69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D4AA3-77A1-4FFC-9548-FEE01BF7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Индивидуальное жилье («частный сектор»)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4C2018-21B5-42DD-9A2E-D6BFEE0F1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857452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02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963DA-A2A7-47D2-A8AE-51FF2065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Градо</a:t>
            </a:r>
            <a:r>
              <a:rPr lang="ru-KZ" dirty="0"/>
              <a:t>строитель</a:t>
            </a:r>
            <a:r>
              <a:rPr lang="ru-RU" dirty="0" err="1"/>
              <a:t>ство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C09725C-7EF4-4EA3-BA5B-B617C741D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324468"/>
              </p:ext>
            </p:extLst>
          </p:nvPr>
        </p:nvGraphicFramePr>
        <p:xfrm>
          <a:off x="681038" y="1574157"/>
          <a:ext cx="8543925" cy="460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88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4DC3B-9233-70D9-2E16-F0400C758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35" y="764719"/>
            <a:ext cx="4942600" cy="348004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8BD2E0-7AB0-DCEF-A201-254773D7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22" y="237401"/>
            <a:ext cx="4271963" cy="1325563"/>
          </a:xfrm>
        </p:spPr>
        <p:txBody>
          <a:bodyPr/>
          <a:lstStyle/>
          <a:p>
            <a:r>
              <a:rPr lang="ru-RU" dirty="0"/>
              <a:t>Башня Свежести</a:t>
            </a:r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5469D-1691-3B5D-3BC5-35BE1DEF8F3F}"/>
              </a:ext>
            </a:extLst>
          </p:cNvPr>
          <p:cNvSpPr/>
          <p:nvPr/>
        </p:nvSpPr>
        <p:spPr>
          <a:xfrm rot="21254664">
            <a:off x="7801793" y="1595287"/>
            <a:ext cx="585926" cy="232594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FA2C77-9721-4781-8186-261BA7FD26FB}"/>
              </a:ext>
            </a:extLst>
          </p:cNvPr>
          <p:cNvSpPr/>
          <p:nvPr/>
        </p:nvSpPr>
        <p:spPr>
          <a:xfrm rot="15841404">
            <a:off x="6919523" y="340884"/>
            <a:ext cx="585926" cy="20783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506CAD-0EE7-C74F-73AF-020EC6A44BB3}"/>
              </a:ext>
            </a:extLst>
          </p:cNvPr>
          <p:cNvSpPr/>
          <p:nvPr/>
        </p:nvSpPr>
        <p:spPr>
          <a:xfrm rot="15841404">
            <a:off x="6281785" y="1733226"/>
            <a:ext cx="885807" cy="8974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00"/>
            </a:bgClr>
          </a:pattFill>
          <a:ln w="25400">
            <a:solidFill>
              <a:srgbClr val="FF0000">
                <a:alpha val="6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E0A5B-50EC-70BC-80F2-38802B7C114E}"/>
              </a:ext>
            </a:extLst>
          </p:cNvPr>
          <p:cNvSpPr txBox="1"/>
          <p:nvPr/>
        </p:nvSpPr>
        <p:spPr>
          <a:xfrm>
            <a:off x="4560160" y="4615331"/>
            <a:ext cx="4965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/>
              <a:t>Торгово-пересадочный узел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/>
              <a:t>Минимальные переходы из поездов к метро, ЛРТ и автобусам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Труба для закачки воздуха из-за инверсионного слоя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Офисно-жилая часть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Торгово-ресторанная часть</a:t>
            </a:r>
            <a:endParaRPr lang="en-US" dirty="0"/>
          </a:p>
        </p:txBody>
      </p:sp>
      <p:sp>
        <p:nvSpPr>
          <p:cNvPr id="2" name="Дуга 1">
            <a:extLst>
              <a:ext uri="{FF2B5EF4-FFF2-40B4-BE49-F238E27FC236}">
                <a16:creationId xmlns:a16="http://schemas.microsoft.com/office/drawing/2014/main" id="{B9358F8B-03E0-9520-BFF9-E5058806092E}"/>
              </a:ext>
            </a:extLst>
          </p:cNvPr>
          <p:cNvSpPr/>
          <p:nvPr/>
        </p:nvSpPr>
        <p:spPr>
          <a:xfrm rot="11127460" flipH="1" flipV="1">
            <a:off x="7509442" y="2635076"/>
            <a:ext cx="555851" cy="1583418"/>
          </a:xfrm>
          <a:prstGeom prst="arc">
            <a:avLst>
              <a:gd name="adj1" fmla="val 17632068"/>
              <a:gd name="adj2" fmla="val 5523042"/>
            </a:avLst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Дуга 4">
            <a:extLst>
              <a:ext uri="{FF2B5EF4-FFF2-40B4-BE49-F238E27FC236}">
                <a16:creationId xmlns:a16="http://schemas.microsoft.com/office/drawing/2014/main" id="{677E3A4C-BAEB-E85C-F690-E333F5017205}"/>
              </a:ext>
            </a:extLst>
          </p:cNvPr>
          <p:cNvSpPr/>
          <p:nvPr/>
        </p:nvSpPr>
        <p:spPr>
          <a:xfrm rot="166580" flipH="1" flipV="1">
            <a:off x="8040007" y="869820"/>
            <a:ext cx="690542" cy="2849687"/>
          </a:xfrm>
          <a:prstGeom prst="arc">
            <a:avLst>
              <a:gd name="adj1" fmla="val 17632068"/>
              <a:gd name="adj2" fmla="val 5238325"/>
            </a:avLst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5833A-CE6B-A6DD-F154-D6066B18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78" y="4460143"/>
            <a:ext cx="3963265" cy="19036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BB2915-4F52-9C64-08BE-71C55F6DE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7" y="1239170"/>
            <a:ext cx="1573189" cy="24343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6B5A3F-AE11-0D6A-6150-1EC5816A5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66" y="1239170"/>
            <a:ext cx="1700467" cy="25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1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53554A55-2321-4EF2-9D0B-CD6FBCFD207A}" vid="{A93A989F-32BA-4B86-A61A-2E26289741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875</Words>
  <Application>Microsoft Office PowerPoint</Application>
  <PresentationFormat>Лист A4 (210x297 мм)</PresentationFormat>
  <Paragraphs>95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Как решить проблему загрязненности атмосферного воздуха в Алматы. Предложения общественности</vt:lpstr>
      <vt:lpstr>Загрязнение воздуха:  старая проблема</vt:lpstr>
      <vt:lpstr>Исследования</vt:lpstr>
      <vt:lpstr>Автотранспорт</vt:lpstr>
      <vt:lpstr>Велодорожки с кабельными каналами</vt:lpstr>
      <vt:lpstr>Энергетика</vt:lpstr>
      <vt:lpstr>Индивидуальное жилье («частный сектор»)</vt:lpstr>
      <vt:lpstr>Градостроительство</vt:lpstr>
      <vt:lpstr>Башня Свежести</vt:lpstr>
      <vt:lpstr>Мониторинг</vt:lpstr>
      <vt:lpstr>Что делать депутатам?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улучшения качества атмосферного воздуха города Алматы</dc:title>
  <dc:creator>Asset Nauryzbayev</dc:creator>
  <cp:lastModifiedBy>Асет Наурызбаев</cp:lastModifiedBy>
  <cp:revision>44</cp:revision>
  <cp:lastPrinted>2020-02-26T16:19:44Z</cp:lastPrinted>
  <dcterms:created xsi:type="dcterms:W3CDTF">2020-02-26T13:44:44Z</dcterms:created>
  <dcterms:modified xsi:type="dcterms:W3CDTF">2025-02-18T04:24:07Z</dcterms:modified>
</cp:coreProperties>
</file>