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8"/>
  </p:notesMasterIdLst>
  <p:sldIdLst>
    <p:sldId id="659" r:id="rId2"/>
    <p:sldId id="698" r:id="rId3"/>
    <p:sldId id="501" r:id="rId4"/>
    <p:sldId id="673" r:id="rId5"/>
    <p:sldId id="674" r:id="rId6"/>
    <p:sldId id="690" r:id="rId7"/>
  </p:sldIdLst>
  <p:sldSz cx="12801600" cy="9601200" type="A3"/>
  <p:notesSz cx="9928225" cy="1430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9F42BEC-F763-44CB-AB4A-7E3E6060E794}">
          <p14:sldIdLst>
            <p14:sldId id="659"/>
            <p14:sldId id="698"/>
            <p14:sldId id="501"/>
            <p14:sldId id="673"/>
            <p14:sldId id="674"/>
            <p14:sldId id="6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збакиев Мансур Масутович" initials="ИММ" lastIdx="2" clrIdx="1">
    <p:extLst>
      <p:ext uri="{19B8F6BF-5375-455C-9EA6-DF929625EA0E}">
        <p15:presenceInfo xmlns:p15="http://schemas.microsoft.com/office/powerpoint/2012/main" userId="S-1-5-21-3826008920-1526876767-3913168337-11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B"/>
    <a:srgbClr val="B6DBE4"/>
    <a:srgbClr val="3333CC"/>
    <a:srgbClr val="0066CC"/>
    <a:srgbClr val="001C54"/>
    <a:srgbClr val="009999"/>
    <a:srgbClr val="FF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3" autoAdjust="0"/>
    <p:restoredTop sz="96395" autoAdjust="0"/>
  </p:normalViewPr>
  <p:slideViewPr>
    <p:cSldViewPr>
      <p:cViewPr>
        <p:scale>
          <a:sx n="100" d="100"/>
          <a:sy n="100" d="100"/>
        </p:scale>
        <p:origin x="618" y="-216"/>
      </p:cViewPr>
      <p:guideLst>
        <p:guide orient="horz" pos="3024"/>
        <p:guide pos="4077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0" y="16"/>
            <a:ext cx="4302231" cy="715167"/>
          </a:xfrm>
          <a:prstGeom prst="rect">
            <a:avLst/>
          </a:prstGeom>
        </p:spPr>
        <p:txBody>
          <a:bodyPr vert="horz" lIns="133088" tIns="66541" rIns="133088" bIns="6654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28" y="16"/>
            <a:ext cx="4302231" cy="715167"/>
          </a:xfrm>
          <a:prstGeom prst="rect">
            <a:avLst/>
          </a:prstGeom>
        </p:spPr>
        <p:txBody>
          <a:bodyPr vert="horz" lIns="133088" tIns="66541" rIns="133088" bIns="66541" rtlCol="0"/>
          <a:lstStyle>
            <a:lvl1pPr algn="r">
              <a:defRPr sz="1700"/>
            </a:lvl1pPr>
          </a:lstStyle>
          <a:p>
            <a:fld id="{4A793E73-83B2-4467-8E5B-92C07A761488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87475" y="1071563"/>
            <a:ext cx="7153275" cy="5365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88" tIns="66541" rIns="133088" bIns="665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6" y="6794122"/>
            <a:ext cx="7942580" cy="6436518"/>
          </a:xfrm>
          <a:prstGeom prst="rect">
            <a:avLst/>
          </a:prstGeom>
        </p:spPr>
        <p:txBody>
          <a:bodyPr vert="horz" lIns="133088" tIns="66541" rIns="133088" bIns="665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0" y="13585739"/>
            <a:ext cx="4302231" cy="715167"/>
          </a:xfrm>
          <a:prstGeom prst="rect">
            <a:avLst/>
          </a:prstGeom>
        </p:spPr>
        <p:txBody>
          <a:bodyPr vert="horz" lIns="133088" tIns="66541" rIns="133088" bIns="6654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28" y="13585739"/>
            <a:ext cx="4302231" cy="715167"/>
          </a:xfrm>
          <a:prstGeom prst="rect">
            <a:avLst/>
          </a:prstGeom>
        </p:spPr>
        <p:txBody>
          <a:bodyPr vert="horz" lIns="133088" tIns="66541" rIns="133088" bIns="66541" rtlCol="0" anchor="b"/>
          <a:lstStyle>
            <a:lvl1pPr algn="r">
              <a:defRPr sz="1700"/>
            </a:lvl1pPr>
          </a:lstStyle>
          <a:p>
            <a:fld id="{E36C18EC-11D6-491A-822B-CA7343791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1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849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698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547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397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246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098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8947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8796" algn="l" defTabSz="12796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6363" y="1922463"/>
            <a:ext cx="6913562" cy="5184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28783">
              <a:defRPr/>
            </a:pPr>
            <a:fld id="{F3F7BE67-415D-4FD6-BD10-1788908BF510}" type="slidenum">
              <a:rPr lang="ru-RU">
                <a:solidFill>
                  <a:prstClr val="black"/>
                </a:solidFill>
                <a:latin typeface="Calibri"/>
              </a:rPr>
              <a:pPr defTabSz="1328783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04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75" y="1338263"/>
            <a:ext cx="4802188" cy="3600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45">
              <a:defRPr/>
            </a:pPr>
            <a:fld id="{F3F7BE67-415D-4FD6-BD10-1788908BF510}" type="slidenum">
              <a:rPr lang="ru-RU">
                <a:solidFill>
                  <a:prstClr val="black"/>
                </a:solidFill>
                <a:latin typeface="Calibri"/>
              </a:rPr>
              <a:pPr defTabSz="912145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12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0F59-A82B-4436-86B4-2B565DE6CCF0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E282-7693-4AD6-B61B-FA1ECF04566D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2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6E85-805C-4C45-9E14-DD8B03D1F7C4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6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5CFF-88FF-4EF1-A910-3D8AB876821F}" type="datetime1">
              <a:rPr lang="ru-RU" smtClean="0"/>
              <a:t>14.02.2025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33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9240-ED4F-4227-BD69-5AFE9BDEFAAF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0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8D23-3014-4BE0-916C-2E30CCA3940B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2BA4-55F0-4461-BBCC-E8E3FC69EAF4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ACDB-8C4C-4EFF-955A-3C0ACB8E36BD}" type="datetime1">
              <a:rPr lang="ru-RU" smtClean="0"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2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90BB-D854-4CBE-AFE8-E19989E70820}" type="datetime1">
              <a:rPr lang="ru-RU" smtClean="0"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9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979E-CC3E-4890-BB78-C06A57154377}" type="datetime1">
              <a:rPr lang="ru-RU" smtClean="0"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8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E25-52C8-447D-8521-C4F9A417F5DF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AEAF-3120-464B-BB84-385ADFDC4C48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D739-0766-42C8-AB94-E69E37123553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37E9-AB0E-4C18-B684-47D23B922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3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11"/>
                    </a14:imgEffect>
                    <a14:imgEffect>
                      <a14:saturation sat="2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897"/>
            <a:ext cx="12793784" cy="9051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2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42" y="2537774"/>
            <a:ext cx="12711443" cy="4894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5714" y="3936287"/>
            <a:ext cx="7699108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1027"/>
            <a:r>
              <a:rPr lang="ru-RU" sz="4310" b="1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АЛМАТИНСКИЙ</a:t>
            </a:r>
            <a:r>
              <a:rPr lang="kk-KZ" sz="4310" b="1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 ПРОИЗВОДСТВЕННЫЙ ФИЛИАЛ        АО </a:t>
            </a:r>
            <a:r>
              <a:rPr lang="ru-RU" sz="4310" b="1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«</a:t>
            </a:r>
            <a:r>
              <a:rPr lang="en-US" sz="4310" b="1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QAZAQGAZ AIMAQ</a:t>
            </a:r>
            <a:r>
              <a:rPr lang="ru-RU" sz="4310" b="1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»</a:t>
            </a:r>
          </a:p>
          <a:p>
            <a:pPr algn="ctr" defTabSz="431027"/>
            <a:endParaRPr lang="ru-RU" sz="4310" b="1" dirty="0">
              <a:solidFill>
                <a:prstClr val="white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123" name="Рисунок 1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" y="330085"/>
            <a:ext cx="2315122" cy="6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950" y="7945997"/>
            <a:ext cx="3960440" cy="1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90594" y="192088"/>
            <a:ext cx="12562224" cy="578210"/>
          </a:xfrm>
          <a:prstGeom prst="roundRect">
            <a:avLst>
              <a:gd name="adj" fmla="val 1228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>
              <a:defRPr/>
            </a:pPr>
            <a:r>
              <a:rPr lang="ru-RU" altLang="ru-RU" sz="1995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Общие сведения по газопроводам и сооружениям по г. Алматы и </a:t>
            </a:r>
            <a:r>
              <a:rPr lang="ru-RU" altLang="ru-RU" sz="1995" b="1" dirty="0" err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altLang="ru-RU" sz="1995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0638" y="2227444"/>
            <a:ext cx="11102478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4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79" y="1726835"/>
            <a:ext cx="6176839" cy="5139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594" y="1726835"/>
            <a:ext cx="6281112" cy="345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Общая протяженность обслуживаемых газопроводов Алматинского производственного филиала (далее- АлПФ) на 01.01.2025 г. – </a:t>
            </a:r>
            <a:r>
              <a:rPr lang="ru-RU" dirty="0"/>
              <a:t>5 469 км которые обеспечиваются газом от 4-х АГРС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г. Алматы, </a:t>
            </a:r>
            <a:r>
              <a:rPr lang="ru-RU" b="1" dirty="0" err="1"/>
              <a:t>Талгарский</a:t>
            </a:r>
            <a:r>
              <a:rPr lang="ru-RU" b="1" dirty="0"/>
              <a:t>, Илийский районы – </a:t>
            </a:r>
            <a:r>
              <a:rPr lang="kk-KZ" b="1" dirty="0"/>
              <a:t>5 </a:t>
            </a:r>
            <a:r>
              <a:rPr lang="kk-KZ" b="1" dirty="0" smtClean="0"/>
              <a:t>769 </a:t>
            </a:r>
            <a:r>
              <a:rPr lang="ru-RU" b="1" dirty="0"/>
              <a:t>км (АГРС «Орбита», ГРС-2, АГРС «Талгар»), из которых: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г. Алматы - 4 821</a:t>
            </a:r>
            <a:r>
              <a:rPr lang="en-US" dirty="0"/>
              <a:t> </a:t>
            </a:r>
            <a:r>
              <a:rPr lang="ru-RU" dirty="0"/>
              <a:t> км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Алматинская область  - 948</a:t>
            </a:r>
            <a:r>
              <a:rPr lang="en-US" dirty="0"/>
              <a:t> </a:t>
            </a:r>
            <a:r>
              <a:rPr lang="ru-RU" dirty="0"/>
              <a:t> км</a:t>
            </a:r>
            <a:r>
              <a:rPr lang="en-US" dirty="0"/>
              <a:t>.</a:t>
            </a:r>
            <a:endParaRPr lang="ru-RU" dirty="0"/>
          </a:p>
          <a:p>
            <a:pPr>
              <a:spcAft>
                <a:spcPts val="630"/>
              </a:spcAft>
            </a:pPr>
            <a:endParaRPr lang="ru-RU" sz="168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Aft>
                <a:spcPts val="630"/>
              </a:spcAft>
            </a:pPr>
            <a:endParaRPr lang="ru-RU" sz="168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046" y="7700755"/>
            <a:ext cx="118813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378" y="8263022"/>
            <a:ext cx="3960440" cy="1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688" y="336104"/>
            <a:ext cx="12562224" cy="578210"/>
          </a:xfrm>
          <a:prstGeom prst="roundRect">
            <a:avLst>
              <a:gd name="adj" fmla="val 12282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>
              <a:defRPr/>
            </a:pPr>
            <a:endParaRPr lang="ru-RU" altLang="ru-RU" sz="1995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A6502-D7EA-4601-B217-6B4EC57D6D0D}"/>
              </a:ext>
            </a:extLst>
          </p:cNvPr>
          <p:cNvSpPr txBox="1"/>
          <p:nvPr/>
        </p:nvSpPr>
        <p:spPr>
          <a:xfrm>
            <a:off x="1853498" y="461178"/>
            <a:ext cx="1030421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а 2022 год</a:t>
            </a:r>
          </a:p>
          <a:p>
            <a:pPr algn="ctr"/>
            <a:endParaRPr lang="ru-RU" sz="189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1040" y="1988819"/>
            <a:ext cx="11215357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30"/>
              </a:spcAft>
            </a:pPr>
            <a:r>
              <a:rPr lang="ru-RU" sz="1890" b="1" u="sng" dirty="0">
                <a:latin typeface="Times New Roman" panose="02020603050405020304" pitchFamily="18" charset="0"/>
                <a:cs typeface="Times New Roman" pitchFamily="18" charset="0"/>
              </a:rPr>
              <a:t>Газификация п. </a:t>
            </a:r>
            <a:r>
              <a:rPr lang="ru-RU" sz="1890" b="1" u="sng" dirty="0" err="1">
                <a:latin typeface="Times New Roman" panose="02020603050405020304" pitchFamily="18" charset="0"/>
                <a:cs typeface="Times New Roman" pitchFamily="18" charset="0"/>
              </a:rPr>
              <a:t>Саймасай</a:t>
            </a:r>
            <a:r>
              <a:rPr lang="ru-RU" sz="1890" b="1" u="sng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endParaRPr lang="en-US" sz="1890" b="1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630"/>
              </a:spcAft>
            </a:pPr>
            <a:r>
              <a:rPr lang="ru-RU" sz="1890" b="1" u="sng" dirty="0">
                <a:latin typeface="Times New Roman" panose="02020603050405020304" pitchFamily="18" charset="0"/>
                <a:cs typeface="Times New Roman" pitchFamily="18" charset="0"/>
              </a:rPr>
              <a:t>Кайнар Енбекшиказахского района </a:t>
            </a:r>
            <a:endParaRPr lang="en-US" sz="189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30"/>
              </a:spcAft>
            </a:pPr>
            <a:r>
              <a:rPr lang="ru-RU" sz="189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Алматинской области: </a:t>
            </a:r>
            <a:r>
              <a:rPr lang="ru-RU" sz="1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90,57км.; </a:t>
            </a:r>
          </a:p>
        </p:txBody>
      </p:sp>
      <p:sp>
        <p:nvSpPr>
          <p:cNvPr id="28" name="Полилиния: фигура 22">
            <a:extLst>
              <a:ext uri="{FF2B5EF4-FFF2-40B4-BE49-F238E27FC236}">
                <a16:creationId xmlns:a16="http://schemas.microsoft.com/office/drawing/2014/main" id="{EB0D0C03-441C-499D-9BA0-92E7E7EC81AB}"/>
              </a:ext>
            </a:extLst>
          </p:cNvPr>
          <p:cNvSpPr/>
          <p:nvPr/>
        </p:nvSpPr>
        <p:spPr>
          <a:xfrm>
            <a:off x="7919988" y="2068116"/>
            <a:ext cx="509489" cy="480087"/>
          </a:xfrm>
          <a:custGeom>
            <a:avLst/>
            <a:gdLst>
              <a:gd name="connsiteX0" fmla="*/ 196421 w 390545"/>
              <a:gd name="connsiteY0" fmla="*/ 32754 h 368007"/>
              <a:gd name="connsiteX1" fmla="*/ 354507 w 390545"/>
              <a:gd name="connsiteY1" fmla="*/ 176154 h 368007"/>
              <a:gd name="connsiteX2" fmla="*/ 390546 w 390545"/>
              <a:gd name="connsiteY2" fmla="*/ 176154 h 368007"/>
              <a:gd name="connsiteX3" fmla="*/ 196093 w 390545"/>
              <a:gd name="connsiteY3" fmla="*/ 0 h 368007"/>
              <a:gd name="connsiteX4" fmla="*/ 107051 w 390545"/>
              <a:gd name="connsiteY4" fmla="*/ 79288 h 368007"/>
              <a:gd name="connsiteX5" fmla="*/ 107051 w 390545"/>
              <a:gd name="connsiteY5" fmla="*/ 22517 h 368007"/>
              <a:gd name="connsiteX6" fmla="*/ 72211 w 390545"/>
              <a:gd name="connsiteY6" fmla="*/ 22517 h 368007"/>
              <a:gd name="connsiteX7" fmla="*/ 72211 w 390545"/>
              <a:gd name="connsiteY7" fmla="*/ 110553 h 368007"/>
              <a:gd name="connsiteX8" fmla="*/ 0 w 390545"/>
              <a:gd name="connsiteY8" fmla="*/ 176154 h 368007"/>
              <a:gd name="connsiteX9" fmla="*/ 36572 w 390545"/>
              <a:gd name="connsiteY9" fmla="*/ 176154 h 368007"/>
              <a:gd name="connsiteX10" fmla="*/ 196421 w 390545"/>
              <a:gd name="connsiteY10" fmla="*/ 32754 h 368007"/>
              <a:gd name="connsiteX11" fmla="*/ 195785 w 390545"/>
              <a:gd name="connsiteY11" fmla="*/ 63712 h 368007"/>
              <a:gd name="connsiteX12" fmla="*/ 53526 w 390545"/>
              <a:gd name="connsiteY12" fmla="*/ 191319 h 368007"/>
              <a:gd name="connsiteX13" fmla="*/ 53526 w 390545"/>
              <a:gd name="connsiteY13" fmla="*/ 368007 h 368007"/>
              <a:gd name="connsiteX14" fmla="*/ 335626 w 390545"/>
              <a:gd name="connsiteY14" fmla="*/ 368007 h 368007"/>
              <a:gd name="connsiteX15" fmla="*/ 335626 w 390545"/>
              <a:gd name="connsiteY15" fmla="*/ 190549 h 368007"/>
              <a:gd name="connsiteX16" fmla="*/ 195796 w 390545"/>
              <a:gd name="connsiteY16" fmla="*/ 63712 h 368007"/>
              <a:gd name="connsiteX17" fmla="*/ 203873 w 390545"/>
              <a:gd name="connsiteY17" fmla="*/ 291656 h 368007"/>
              <a:gd name="connsiteX18" fmla="*/ 203873 w 390545"/>
              <a:gd name="connsiteY18" fmla="*/ 246149 h 368007"/>
              <a:gd name="connsiteX19" fmla="*/ 236662 w 390545"/>
              <a:gd name="connsiteY19" fmla="*/ 246149 h 368007"/>
              <a:gd name="connsiteX20" fmla="*/ 236662 w 390545"/>
              <a:gd name="connsiteY20" fmla="*/ 291656 h 368007"/>
              <a:gd name="connsiteX21" fmla="*/ 203873 w 390545"/>
              <a:gd name="connsiteY21" fmla="*/ 291656 h 368007"/>
              <a:gd name="connsiteX22" fmla="*/ 236662 w 390545"/>
              <a:gd name="connsiteY22" fmla="*/ 236837 h 368007"/>
              <a:gd name="connsiteX23" fmla="*/ 203873 w 390545"/>
              <a:gd name="connsiteY23" fmla="*/ 236837 h 368007"/>
              <a:gd name="connsiteX24" fmla="*/ 203873 w 390545"/>
              <a:gd name="connsiteY24" fmla="*/ 202039 h 368007"/>
              <a:gd name="connsiteX25" fmla="*/ 236662 w 390545"/>
              <a:gd name="connsiteY25" fmla="*/ 202039 h 368007"/>
              <a:gd name="connsiteX26" fmla="*/ 236662 w 390545"/>
              <a:gd name="connsiteY26" fmla="*/ 236837 h 368007"/>
              <a:gd name="connsiteX27" fmla="*/ 192403 w 390545"/>
              <a:gd name="connsiteY27" fmla="*/ 202039 h 368007"/>
              <a:gd name="connsiteX28" fmla="*/ 192403 w 390545"/>
              <a:gd name="connsiteY28" fmla="*/ 236837 h 368007"/>
              <a:gd name="connsiteX29" fmla="*/ 155523 w 390545"/>
              <a:gd name="connsiteY29" fmla="*/ 236837 h 368007"/>
              <a:gd name="connsiteX30" fmla="*/ 155523 w 390545"/>
              <a:gd name="connsiteY30" fmla="*/ 202039 h 368007"/>
              <a:gd name="connsiteX31" fmla="*/ 192403 w 390545"/>
              <a:gd name="connsiteY31" fmla="*/ 202039 h 368007"/>
              <a:gd name="connsiteX32" fmla="*/ 155523 w 390545"/>
              <a:gd name="connsiteY32" fmla="*/ 246149 h 368007"/>
              <a:gd name="connsiteX33" fmla="*/ 192403 w 390545"/>
              <a:gd name="connsiteY33" fmla="*/ 246149 h 368007"/>
              <a:gd name="connsiteX34" fmla="*/ 192403 w 390545"/>
              <a:gd name="connsiteY34" fmla="*/ 291656 h 368007"/>
              <a:gd name="connsiteX35" fmla="*/ 155523 w 390545"/>
              <a:gd name="connsiteY35" fmla="*/ 291656 h 368007"/>
              <a:gd name="connsiteX36" fmla="*/ 155523 w 390545"/>
              <a:gd name="connsiteY36" fmla="*/ 246149 h 36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0545" h="368007">
                <a:moveTo>
                  <a:pt x="196421" y="32754"/>
                </a:moveTo>
                <a:lnTo>
                  <a:pt x="354507" y="176154"/>
                </a:lnTo>
                <a:lnTo>
                  <a:pt x="390546" y="176154"/>
                </a:lnTo>
                <a:lnTo>
                  <a:pt x="196093" y="0"/>
                </a:lnTo>
                <a:lnTo>
                  <a:pt x="107051" y="79288"/>
                </a:lnTo>
                <a:lnTo>
                  <a:pt x="107051" y="22517"/>
                </a:lnTo>
                <a:lnTo>
                  <a:pt x="72211" y="22517"/>
                </a:lnTo>
                <a:lnTo>
                  <a:pt x="72211" y="110553"/>
                </a:lnTo>
                <a:lnTo>
                  <a:pt x="0" y="176154"/>
                </a:lnTo>
                <a:lnTo>
                  <a:pt x="36572" y="176154"/>
                </a:lnTo>
                <a:lnTo>
                  <a:pt x="196421" y="32754"/>
                </a:lnTo>
                <a:close/>
                <a:moveTo>
                  <a:pt x="195785" y="63712"/>
                </a:moveTo>
                <a:lnTo>
                  <a:pt x="53526" y="191319"/>
                </a:lnTo>
                <a:lnTo>
                  <a:pt x="53526" y="368007"/>
                </a:lnTo>
                <a:lnTo>
                  <a:pt x="335626" y="368007"/>
                </a:lnTo>
                <a:lnTo>
                  <a:pt x="335626" y="190549"/>
                </a:lnTo>
                <a:lnTo>
                  <a:pt x="195796" y="63712"/>
                </a:lnTo>
                <a:close/>
                <a:moveTo>
                  <a:pt x="203873" y="291656"/>
                </a:moveTo>
                <a:lnTo>
                  <a:pt x="203873" y="246149"/>
                </a:lnTo>
                <a:lnTo>
                  <a:pt x="236662" y="246149"/>
                </a:lnTo>
                <a:lnTo>
                  <a:pt x="236662" y="291656"/>
                </a:lnTo>
                <a:lnTo>
                  <a:pt x="203873" y="291656"/>
                </a:lnTo>
                <a:close/>
                <a:moveTo>
                  <a:pt x="236662" y="236837"/>
                </a:moveTo>
                <a:lnTo>
                  <a:pt x="203873" y="236837"/>
                </a:lnTo>
                <a:lnTo>
                  <a:pt x="203873" y="202039"/>
                </a:lnTo>
                <a:lnTo>
                  <a:pt x="236662" y="202039"/>
                </a:lnTo>
                <a:lnTo>
                  <a:pt x="236662" y="236837"/>
                </a:lnTo>
                <a:close/>
                <a:moveTo>
                  <a:pt x="192403" y="202039"/>
                </a:moveTo>
                <a:lnTo>
                  <a:pt x="192403" y="236837"/>
                </a:lnTo>
                <a:lnTo>
                  <a:pt x="155523" y="236837"/>
                </a:lnTo>
                <a:lnTo>
                  <a:pt x="155523" y="202039"/>
                </a:lnTo>
                <a:lnTo>
                  <a:pt x="192403" y="202039"/>
                </a:lnTo>
                <a:close/>
                <a:moveTo>
                  <a:pt x="155523" y="246149"/>
                </a:moveTo>
                <a:lnTo>
                  <a:pt x="192403" y="246149"/>
                </a:lnTo>
                <a:lnTo>
                  <a:pt x="192403" y="291656"/>
                </a:lnTo>
                <a:lnTo>
                  <a:pt x="155523" y="291656"/>
                </a:lnTo>
                <a:lnTo>
                  <a:pt x="155523" y="246149"/>
                </a:lnTo>
                <a:close/>
              </a:path>
            </a:pathLst>
          </a:custGeom>
          <a:solidFill>
            <a:schemeClr val="tx1"/>
          </a:solidFill>
          <a:ln w="10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90"/>
          </a:p>
        </p:txBody>
      </p:sp>
      <p:sp>
        <p:nvSpPr>
          <p:cNvPr id="8" name="Прямоугольник 7"/>
          <p:cNvSpPr/>
          <p:nvPr/>
        </p:nvSpPr>
        <p:spPr>
          <a:xfrm>
            <a:off x="8280105" y="3360440"/>
            <a:ext cx="3674154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30"/>
              </a:spcAft>
            </a:pPr>
            <a:r>
              <a:rPr lang="ru-RU" sz="1890" dirty="0">
                <a:latin typeface="Times New Roman" pitchFamily="18" charset="0"/>
                <a:cs typeface="Times New Roman" pitchFamily="18" charset="0"/>
              </a:rPr>
              <a:t>Строительство распределительных газопроводов обеспечило доступ к подключению </a:t>
            </a:r>
            <a:r>
              <a:rPr lang="ru-RU" sz="189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890" dirty="0">
                <a:latin typeface="Times New Roman" pitchFamily="18" charset="0"/>
                <a:cs typeface="Times New Roman" pitchFamily="18" charset="0"/>
              </a:rPr>
              <a:t>тыс. человек и 36 социальных объекта</a:t>
            </a:r>
            <a:r>
              <a:rPr lang="ru-RU" sz="189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составила – 1 996 704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741369-7196-402E-874F-18812AD4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040" y="8263022"/>
            <a:ext cx="3960440" cy="1170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1224A0-EA8C-430B-9D2E-9D13D6CE6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4" y="1159502"/>
            <a:ext cx="3293695" cy="41553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8016F2-4926-4F65-AA20-0D379121D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92" y="1135209"/>
            <a:ext cx="3293695" cy="4155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BDBA34-5E8D-4375-8121-8E801A582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4" y="5503289"/>
            <a:ext cx="6986900" cy="39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0638" y="2227444"/>
            <a:ext cx="11102478" cy="43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4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5" y="1200200"/>
            <a:ext cx="3535416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702" y="4727923"/>
            <a:ext cx="3850280" cy="4595729"/>
          </a:xfrm>
          <a:prstGeom prst="rect">
            <a:avLst/>
          </a:prstGeom>
        </p:spPr>
      </p:pic>
      <p:sp>
        <p:nvSpPr>
          <p:cNvPr id="10" name="Скругленный прямоугольник 1">
            <a:extLst>
              <a:ext uri="{FF2B5EF4-FFF2-40B4-BE49-F238E27FC236}">
                <a16:creationId xmlns:a16="http://schemas.microsoft.com/office/drawing/2014/main" id="{355BBEF8-735F-430A-B3AE-E46047B1909B}"/>
              </a:ext>
            </a:extLst>
          </p:cNvPr>
          <p:cNvSpPr/>
          <p:nvPr/>
        </p:nvSpPr>
        <p:spPr>
          <a:xfrm>
            <a:off x="119688" y="336104"/>
            <a:ext cx="12562224" cy="578210"/>
          </a:xfrm>
          <a:prstGeom prst="roundRect">
            <a:avLst>
              <a:gd name="adj" fmla="val 12282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>
              <a:defRPr/>
            </a:pPr>
            <a:endParaRPr lang="ru-RU" altLang="ru-RU" sz="1995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9C73B-B478-4954-BCBC-628A399BD464}"/>
              </a:ext>
            </a:extLst>
          </p:cNvPr>
          <p:cNvSpPr txBox="1"/>
          <p:nvPr/>
        </p:nvSpPr>
        <p:spPr>
          <a:xfrm>
            <a:off x="1853498" y="461178"/>
            <a:ext cx="1030421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а 2023 год</a:t>
            </a:r>
          </a:p>
          <a:p>
            <a:pPr algn="ctr"/>
            <a:endParaRPr lang="ru-RU" sz="189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ED8D24-9B55-4F6F-BFDE-ED073B77D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378" y="8263022"/>
            <a:ext cx="3960440" cy="1170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534350-6EC4-4DDA-9ECC-583120D4185D}"/>
              </a:ext>
            </a:extLst>
          </p:cNvPr>
          <p:cNvSpPr txBox="1"/>
          <p:nvPr/>
        </p:nvSpPr>
        <p:spPr>
          <a:xfrm>
            <a:off x="6748767" y="1559794"/>
            <a:ext cx="56375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были  проведены работы по газификации 22 объектов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г.Алматы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 построено 21 км газопроводов  (в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Шугыла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Маяк,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Шанырақ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Рахат-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Мадениет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Алтын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бесік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Көлсай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Алатау,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Қанат, Первомайка).</a:t>
            </a:r>
          </a:p>
          <a:p>
            <a:pPr algn="just"/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них в Карасайском районе:</a:t>
            </a: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с/т «Алма»- 1,3 км., </a:t>
            </a: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с/т «Уют» - 3,8 км.,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 к подключению к распределительным газопроводам к жилым домам по г.Алматы обеспечен около 500-та жилым домам, по Карасайкому району около – 80 жилых домов</a:t>
            </a:r>
            <a:r>
              <a:rPr lang="kk-KZ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kk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объекта составила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448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407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: фигура 22">
            <a:extLst>
              <a:ext uri="{FF2B5EF4-FFF2-40B4-BE49-F238E27FC236}">
                <a16:creationId xmlns:a16="http://schemas.microsoft.com/office/drawing/2014/main" id="{8FD3AA00-FB2F-4CCA-AC32-1E2F23779342}"/>
              </a:ext>
            </a:extLst>
          </p:cNvPr>
          <p:cNvSpPr/>
          <p:nvPr/>
        </p:nvSpPr>
        <p:spPr>
          <a:xfrm>
            <a:off x="6217493" y="1653576"/>
            <a:ext cx="509489" cy="480087"/>
          </a:xfrm>
          <a:custGeom>
            <a:avLst/>
            <a:gdLst>
              <a:gd name="connsiteX0" fmla="*/ 196421 w 390545"/>
              <a:gd name="connsiteY0" fmla="*/ 32754 h 368007"/>
              <a:gd name="connsiteX1" fmla="*/ 354507 w 390545"/>
              <a:gd name="connsiteY1" fmla="*/ 176154 h 368007"/>
              <a:gd name="connsiteX2" fmla="*/ 390546 w 390545"/>
              <a:gd name="connsiteY2" fmla="*/ 176154 h 368007"/>
              <a:gd name="connsiteX3" fmla="*/ 196093 w 390545"/>
              <a:gd name="connsiteY3" fmla="*/ 0 h 368007"/>
              <a:gd name="connsiteX4" fmla="*/ 107051 w 390545"/>
              <a:gd name="connsiteY4" fmla="*/ 79288 h 368007"/>
              <a:gd name="connsiteX5" fmla="*/ 107051 w 390545"/>
              <a:gd name="connsiteY5" fmla="*/ 22517 h 368007"/>
              <a:gd name="connsiteX6" fmla="*/ 72211 w 390545"/>
              <a:gd name="connsiteY6" fmla="*/ 22517 h 368007"/>
              <a:gd name="connsiteX7" fmla="*/ 72211 w 390545"/>
              <a:gd name="connsiteY7" fmla="*/ 110553 h 368007"/>
              <a:gd name="connsiteX8" fmla="*/ 0 w 390545"/>
              <a:gd name="connsiteY8" fmla="*/ 176154 h 368007"/>
              <a:gd name="connsiteX9" fmla="*/ 36572 w 390545"/>
              <a:gd name="connsiteY9" fmla="*/ 176154 h 368007"/>
              <a:gd name="connsiteX10" fmla="*/ 196421 w 390545"/>
              <a:gd name="connsiteY10" fmla="*/ 32754 h 368007"/>
              <a:gd name="connsiteX11" fmla="*/ 195785 w 390545"/>
              <a:gd name="connsiteY11" fmla="*/ 63712 h 368007"/>
              <a:gd name="connsiteX12" fmla="*/ 53526 w 390545"/>
              <a:gd name="connsiteY12" fmla="*/ 191319 h 368007"/>
              <a:gd name="connsiteX13" fmla="*/ 53526 w 390545"/>
              <a:gd name="connsiteY13" fmla="*/ 368007 h 368007"/>
              <a:gd name="connsiteX14" fmla="*/ 335626 w 390545"/>
              <a:gd name="connsiteY14" fmla="*/ 368007 h 368007"/>
              <a:gd name="connsiteX15" fmla="*/ 335626 w 390545"/>
              <a:gd name="connsiteY15" fmla="*/ 190549 h 368007"/>
              <a:gd name="connsiteX16" fmla="*/ 195796 w 390545"/>
              <a:gd name="connsiteY16" fmla="*/ 63712 h 368007"/>
              <a:gd name="connsiteX17" fmla="*/ 203873 w 390545"/>
              <a:gd name="connsiteY17" fmla="*/ 291656 h 368007"/>
              <a:gd name="connsiteX18" fmla="*/ 203873 w 390545"/>
              <a:gd name="connsiteY18" fmla="*/ 246149 h 368007"/>
              <a:gd name="connsiteX19" fmla="*/ 236662 w 390545"/>
              <a:gd name="connsiteY19" fmla="*/ 246149 h 368007"/>
              <a:gd name="connsiteX20" fmla="*/ 236662 w 390545"/>
              <a:gd name="connsiteY20" fmla="*/ 291656 h 368007"/>
              <a:gd name="connsiteX21" fmla="*/ 203873 w 390545"/>
              <a:gd name="connsiteY21" fmla="*/ 291656 h 368007"/>
              <a:gd name="connsiteX22" fmla="*/ 236662 w 390545"/>
              <a:gd name="connsiteY22" fmla="*/ 236837 h 368007"/>
              <a:gd name="connsiteX23" fmla="*/ 203873 w 390545"/>
              <a:gd name="connsiteY23" fmla="*/ 236837 h 368007"/>
              <a:gd name="connsiteX24" fmla="*/ 203873 w 390545"/>
              <a:gd name="connsiteY24" fmla="*/ 202039 h 368007"/>
              <a:gd name="connsiteX25" fmla="*/ 236662 w 390545"/>
              <a:gd name="connsiteY25" fmla="*/ 202039 h 368007"/>
              <a:gd name="connsiteX26" fmla="*/ 236662 w 390545"/>
              <a:gd name="connsiteY26" fmla="*/ 236837 h 368007"/>
              <a:gd name="connsiteX27" fmla="*/ 192403 w 390545"/>
              <a:gd name="connsiteY27" fmla="*/ 202039 h 368007"/>
              <a:gd name="connsiteX28" fmla="*/ 192403 w 390545"/>
              <a:gd name="connsiteY28" fmla="*/ 236837 h 368007"/>
              <a:gd name="connsiteX29" fmla="*/ 155523 w 390545"/>
              <a:gd name="connsiteY29" fmla="*/ 236837 h 368007"/>
              <a:gd name="connsiteX30" fmla="*/ 155523 w 390545"/>
              <a:gd name="connsiteY30" fmla="*/ 202039 h 368007"/>
              <a:gd name="connsiteX31" fmla="*/ 192403 w 390545"/>
              <a:gd name="connsiteY31" fmla="*/ 202039 h 368007"/>
              <a:gd name="connsiteX32" fmla="*/ 155523 w 390545"/>
              <a:gd name="connsiteY32" fmla="*/ 246149 h 368007"/>
              <a:gd name="connsiteX33" fmla="*/ 192403 w 390545"/>
              <a:gd name="connsiteY33" fmla="*/ 246149 h 368007"/>
              <a:gd name="connsiteX34" fmla="*/ 192403 w 390545"/>
              <a:gd name="connsiteY34" fmla="*/ 291656 h 368007"/>
              <a:gd name="connsiteX35" fmla="*/ 155523 w 390545"/>
              <a:gd name="connsiteY35" fmla="*/ 291656 h 368007"/>
              <a:gd name="connsiteX36" fmla="*/ 155523 w 390545"/>
              <a:gd name="connsiteY36" fmla="*/ 246149 h 36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0545" h="368007">
                <a:moveTo>
                  <a:pt x="196421" y="32754"/>
                </a:moveTo>
                <a:lnTo>
                  <a:pt x="354507" y="176154"/>
                </a:lnTo>
                <a:lnTo>
                  <a:pt x="390546" y="176154"/>
                </a:lnTo>
                <a:lnTo>
                  <a:pt x="196093" y="0"/>
                </a:lnTo>
                <a:lnTo>
                  <a:pt x="107051" y="79288"/>
                </a:lnTo>
                <a:lnTo>
                  <a:pt x="107051" y="22517"/>
                </a:lnTo>
                <a:lnTo>
                  <a:pt x="72211" y="22517"/>
                </a:lnTo>
                <a:lnTo>
                  <a:pt x="72211" y="110553"/>
                </a:lnTo>
                <a:lnTo>
                  <a:pt x="0" y="176154"/>
                </a:lnTo>
                <a:lnTo>
                  <a:pt x="36572" y="176154"/>
                </a:lnTo>
                <a:lnTo>
                  <a:pt x="196421" y="32754"/>
                </a:lnTo>
                <a:close/>
                <a:moveTo>
                  <a:pt x="195785" y="63712"/>
                </a:moveTo>
                <a:lnTo>
                  <a:pt x="53526" y="191319"/>
                </a:lnTo>
                <a:lnTo>
                  <a:pt x="53526" y="368007"/>
                </a:lnTo>
                <a:lnTo>
                  <a:pt x="335626" y="368007"/>
                </a:lnTo>
                <a:lnTo>
                  <a:pt x="335626" y="190549"/>
                </a:lnTo>
                <a:lnTo>
                  <a:pt x="195796" y="63712"/>
                </a:lnTo>
                <a:close/>
                <a:moveTo>
                  <a:pt x="203873" y="291656"/>
                </a:moveTo>
                <a:lnTo>
                  <a:pt x="203873" y="246149"/>
                </a:lnTo>
                <a:lnTo>
                  <a:pt x="236662" y="246149"/>
                </a:lnTo>
                <a:lnTo>
                  <a:pt x="236662" y="291656"/>
                </a:lnTo>
                <a:lnTo>
                  <a:pt x="203873" y="291656"/>
                </a:lnTo>
                <a:close/>
                <a:moveTo>
                  <a:pt x="236662" y="236837"/>
                </a:moveTo>
                <a:lnTo>
                  <a:pt x="203873" y="236837"/>
                </a:lnTo>
                <a:lnTo>
                  <a:pt x="203873" y="202039"/>
                </a:lnTo>
                <a:lnTo>
                  <a:pt x="236662" y="202039"/>
                </a:lnTo>
                <a:lnTo>
                  <a:pt x="236662" y="236837"/>
                </a:lnTo>
                <a:close/>
                <a:moveTo>
                  <a:pt x="192403" y="202039"/>
                </a:moveTo>
                <a:lnTo>
                  <a:pt x="192403" y="236837"/>
                </a:lnTo>
                <a:lnTo>
                  <a:pt x="155523" y="236837"/>
                </a:lnTo>
                <a:lnTo>
                  <a:pt x="155523" y="202039"/>
                </a:lnTo>
                <a:lnTo>
                  <a:pt x="192403" y="202039"/>
                </a:lnTo>
                <a:close/>
                <a:moveTo>
                  <a:pt x="155523" y="246149"/>
                </a:moveTo>
                <a:lnTo>
                  <a:pt x="192403" y="246149"/>
                </a:lnTo>
                <a:lnTo>
                  <a:pt x="192403" y="291656"/>
                </a:lnTo>
                <a:lnTo>
                  <a:pt x="155523" y="291656"/>
                </a:lnTo>
                <a:lnTo>
                  <a:pt x="155523" y="246149"/>
                </a:lnTo>
                <a:close/>
              </a:path>
            </a:pathLst>
          </a:custGeom>
          <a:solidFill>
            <a:schemeClr val="tx1"/>
          </a:solidFill>
          <a:ln w="10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890"/>
          </a:p>
        </p:txBody>
      </p:sp>
    </p:spTree>
    <p:extLst>
      <p:ext uri="{BB962C8B-B14F-4D97-AF65-F5344CB8AC3E}">
        <p14:creationId xmlns:p14="http://schemas.microsoft.com/office/powerpoint/2010/main" val="5656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Прямоугольник 2"/>
          <p:cNvSpPr>
            <a:spLocks noChangeArrowheads="1"/>
          </p:cNvSpPr>
          <p:nvPr/>
        </p:nvSpPr>
        <p:spPr bwMode="auto">
          <a:xfrm>
            <a:off x="1501584" y="1810848"/>
            <a:ext cx="9824484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126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6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43" y="2095603"/>
            <a:ext cx="8716384" cy="6162096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193024" y="5590700"/>
            <a:ext cx="547569" cy="64758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193024" y="6560822"/>
            <a:ext cx="547569" cy="64758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ая прямоугольная выноска 5"/>
          <p:cNvSpPr/>
          <p:nvPr/>
        </p:nvSpPr>
        <p:spPr>
          <a:xfrm>
            <a:off x="4945619" y="6275785"/>
            <a:ext cx="931140" cy="285035"/>
          </a:xfrm>
          <a:prstGeom prst="wedgeRoundRectCallout">
            <a:avLst>
              <a:gd name="adj1" fmla="val -138926"/>
              <a:gd name="adj2" fmla="val 426742"/>
              <a:gd name="adj3" fmla="val 16667"/>
            </a:avLst>
          </a:prstGeom>
          <a:solidFill>
            <a:srgbClr val="FFC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5"/>
              </a:spcBef>
            </a:pPr>
            <a:r>
              <a:rPr lang="ru-RU" sz="840" dirty="0">
                <a:solidFill>
                  <a:srgbClr val="FF0000"/>
                </a:solidFill>
              </a:rPr>
              <a:t>Д 720 мм</a:t>
            </a:r>
          </a:p>
          <a:p>
            <a:pPr algn="ctr">
              <a:spcBef>
                <a:spcPts val="105"/>
              </a:spcBef>
            </a:pPr>
            <a:r>
              <a:rPr lang="en-US" sz="840" dirty="0">
                <a:solidFill>
                  <a:srgbClr val="FF0000"/>
                </a:solidFill>
              </a:rPr>
              <a:t>L</a:t>
            </a:r>
            <a:r>
              <a:rPr lang="ru-RU" sz="840" dirty="0" err="1">
                <a:solidFill>
                  <a:srgbClr val="FF0000"/>
                </a:solidFill>
              </a:rPr>
              <a:t>пр</a:t>
            </a:r>
            <a:r>
              <a:rPr lang="ru-RU" sz="840" dirty="0">
                <a:solidFill>
                  <a:srgbClr val="FF0000"/>
                </a:solidFill>
              </a:rPr>
              <a:t>=</a:t>
            </a:r>
            <a:r>
              <a:rPr lang="en-US" sz="840" dirty="0">
                <a:solidFill>
                  <a:srgbClr val="FF0000"/>
                </a:solidFill>
              </a:rPr>
              <a:t>5</a:t>
            </a:r>
            <a:r>
              <a:rPr lang="ru-RU" sz="840" dirty="0">
                <a:solidFill>
                  <a:srgbClr val="FF0000"/>
                </a:solidFill>
              </a:rPr>
              <a:t>,6 км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206163" y="7055044"/>
            <a:ext cx="931140" cy="306716"/>
          </a:xfrm>
          <a:prstGeom prst="wedgeRoundRectCallout">
            <a:avLst>
              <a:gd name="adj1" fmla="val -138171"/>
              <a:gd name="adj2" fmla="val 218438"/>
              <a:gd name="adj3" fmla="val 16667"/>
            </a:avLst>
          </a:prstGeom>
          <a:solidFill>
            <a:srgbClr val="FFC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5"/>
              </a:spcBef>
            </a:pPr>
            <a:endParaRPr lang="ru-RU" sz="840" dirty="0">
              <a:solidFill>
                <a:srgbClr val="FF0000"/>
              </a:solidFill>
            </a:endParaRPr>
          </a:p>
          <a:p>
            <a:pPr algn="ctr">
              <a:spcBef>
                <a:spcPts val="105"/>
              </a:spcBef>
            </a:pPr>
            <a:r>
              <a:rPr lang="ru-RU" sz="840" dirty="0">
                <a:solidFill>
                  <a:srgbClr val="FF0000"/>
                </a:solidFill>
              </a:rPr>
              <a:t>Потребление </a:t>
            </a:r>
          </a:p>
          <a:p>
            <a:pPr algn="ctr">
              <a:spcBef>
                <a:spcPts val="105"/>
              </a:spcBef>
            </a:pPr>
            <a:r>
              <a:rPr lang="en-US" sz="840" dirty="0">
                <a:solidFill>
                  <a:srgbClr val="FF0000"/>
                </a:solidFill>
              </a:rPr>
              <a:t>Q=</a:t>
            </a:r>
            <a:r>
              <a:rPr lang="ru-RU" sz="840" dirty="0">
                <a:solidFill>
                  <a:srgbClr val="FF0000"/>
                </a:solidFill>
              </a:rPr>
              <a:t>225 </a:t>
            </a:r>
            <a:r>
              <a:rPr lang="ru-RU" sz="840" dirty="0" err="1">
                <a:solidFill>
                  <a:srgbClr val="FF0000"/>
                </a:solidFill>
              </a:rPr>
              <a:t>тыс</a:t>
            </a:r>
            <a:r>
              <a:rPr lang="ru-RU" sz="840" dirty="0">
                <a:solidFill>
                  <a:srgbClr val="FF0000"/>
                </a:solidFill>
              </a:rPr>
              <a:t> м³/ч</a:t>
            </a:r>
          </a:p>
          <a:p>
            <a:pPr algn="ctr">
              <a:spcBef>
                <a:spcPts val="105"/>
              </a:spcBef>
            </a:pPr>
            <a:endParaRPr lang="ru-RU" sz="840" dirty="0">
              <a:solidFill>
                <a:srgbClr val="FF0000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267261" y="5780489"/>
            <a:ext cx="931140" cy="307209"/>
          </a:xfrm>
          <a:prstGeom prst="wedgeRoundRectCallout">
            <a:avLst>
              <a:gd name="adj1" fmla="val -87175"/>
              <a:gd name="adj2" fmla="val -191391"/>
              <a:gd name="adj3" fmla="val 16667"/>
            </a:avLst>
          </a:prstGeom>
          <a:solidFill>
            <a:srgbClr val="FFC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5"/>
              </a:spcBef>
            </a:pPr>
            <a:endParaRPr lang="ru-RU" sz="840" dirty="0">
              <a:solidFill>
                <a:srgbClr val="FF0000"/>
              </a:solidFill>
            </a:endParaRPr>
          </a:p>
          <a:p>
            <a:pPr algn="ctr">
              <a:spcBef>
                <a:spcPts val="105"/>
              </a:spcBef>
            </a:pPr>
            <a:r>
              <a:rPr lang="ru-RU" sz="840" dirty="0">
                <a:solidFill>
                  <a:srgbClr val="FF0000"/>
                </a:solidFill>
              </a:rPr>
              <a:t>Потребление </a:t>
            </a:r>
          </a:p>
          <a:p>
            <a:pPr algn="ctr">
              <a:spcBef>
                <a:spcPts val="105"/>
              </a:spcBef>
            </a:pPr>
            <a:r>
              <a:rPr lang="en-US" sz="840" dirty="0">
                <a:solidFill>
                  <a:srgbClr val="FF0000"/>
                </a:solidFill>
              </a:rPr>
              <a:t>Q=</a:t>
            </a:r>
            <a:r>
              <a:rPr lang="ru-RU" sz="840" dirty="0">
                <a:solidFill>
                  <a:srgbClr val="FF0000"/>
                </a:solidFill>
              </a:rPr>
              <a:t>129 </a:t>
            </a:r>
            <a:r>
              <a:rPr lang="ru-RU" sz="840" dirty="0" err="1">
                <a:solidFill>
                  <a:srgbClr val="FF0000"/>
                </a:solidFill>
              </a:rPr>
              <a:t>тыс</a:t>
            </a:r>
            <a:r>
              <a:rPr lang="ru-RU" sz="840" dirty="0">
                <a:solidFill>
                  <a:srgbClr val="FF0000"/>
                </a:solidFill>
              </a:rPr>
              <a:t> м³/ч</a:t>
            </a:r>
          </a:p>
          <a:p>
            <a:pPr algn="ctr">
              <a:spcBef>
                <a:spcPts val="105"/>
              </a:spcBef>
            </a:pPr>
            <a:endParaRPr lang="ru-RU" sz="840" dirty="0">
              <a:solidFill>
                <a:srgbClr val="FF000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119224" y="4049130"/>
            <a:ext cx="931140" cy="285035"/>
          </a:xfrm>
          <a:prstGeom prst="wedgeRoundRectCallout">
            <a:avLst>
              <a:gd name="adj1" fmla="val -22575"/>
              <a:gd name="adj2" fmla="val 314205"/>
              <a:gd name="adj3" fmla="val 16667"/>
            </a:avLst>
          </a:prstGeom>
          <a:solidFill>
            <a:srgbClr val="FFC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5"/>
              </a:spcBef>
            </a:pPr>
            <a:r>
              <a:rPr lang="ru-RU" sz="840" dirty="0">
                <a:solidFill>
                  <a:srgbClr val="FF0000"/>
                </a:solidFill>
              </a:rPr>
              <a:t>Д 720 мм</a:t>
            </a:r>
          </a:p>
          <a:p>
            <a:pPr algn="ctr">
              <a:spcBef>
                <a:spcPts val="105"/>
              </a:spcBef>
            </a:pPr>
            <a:r>
              <a:rPr lang="en-US" sz="840" dirty="0">
                <a:solidFill>
                  <a:srgbClr val="FF0000"/>
                </a:solidFill>
              </a:rPr>
              <a:t>L</a:t>
            </a:r>
            <a:r>
              <a:rPr lang="ru-RU" sz="840" dirty="0" err="1">
                <a:solidFill>
                  <a:srgbClr val="FF0000"/>
                </a:solidFill>
              </a:rPr>
              <a:t>пр</a:t>
            </a:r>
            <a:r>
              <a:rPr lang="ru-RU" sz="840" dirty="0">
                <a:solidFill>
                  <a:srgbClr val="FF0000"/>
                </a:solidFill>
              </a:rPr>
              <a:t>=1</a:t>
            </a:r>
            <a:r>
              <a:rPr lang="en-US" sz="840" dirty="0">
                <a:solidFill>
                  <a:srgbClr val="FF0000"/>
                </a:solidFill>
              </a:rPr>
              <a:t>5</a:t>
            </a:r>
            <a:r>
              <a:rPr lang="ru-RU" sz="840" dirty="0">
                <a:solidFill>
                  <a:srgbClr val="FF0000"/>
                </a:solidFill>
              </a:rPr>
              <a:t>,5 км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0280"/>
            <a:ext cx="5744046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Основание: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Поручение Президента РК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Токаева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К.К. по итогам ежегодного Послания от 01.09.2021 года по переводу ТЭЦ-2 и ТЭЦ-3 г. Алматы на газ;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Протокольное поручение №11-03 от 02.07.2021 года по итогам рабочей поездки Премьер-Министра РК и Поручение АО «ФНБ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Самрук-Казына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»» письмом № 11-02-05.1/4075 от 21.07.2021 в части разработки проектно-сметной документации по проекту газификации Алматинского энергокомплекса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89032" y="6503416"/>
            <a:ext cx="3702999" cy="171668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300038" indent="-300038">
              <a:lnSpc>
                <a:spcPct val="107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 газификации: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ТЭЦ-2,3 – проектируемый МГ «АБТ» -  вторая нитка, МГ перемычка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Р- 04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АГРС - 2 ед. </a:t>
            </a:r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0FC6752D-07A2-499B-9758-609A419B80E1}"/>
              </a:ext>
            </a:extLst>
          </p:cNvPr>
          <p:cNvSpPr/>
          <p:nvPr/>
        </p:nvSpPr>
        <p:spPr>
          <a:xfrm>
            <a:off x="146972" y="263737"/>
            <a:ext cx="12480372" cy="782572"/>
          </a:xfrm>
          <a:prstGeom prst="roundRect">
            <a:avLst>
              <a:gd name="adj" fmla="val 22310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>
              <a:defRPr/>
            </a:pP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ПОДВОДЯЩИХ ГАЗОПРОВОДОВ ВЫСОКОГО ДАВЛЕНИЯ ОТ АГРС </a:t>
            </a:r>
            <a:b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ДО ТЭЦ-2 И ТЭЦ-3»</a:t>
            </a:r>
            <a:endParaRPr lang="ru-RU" alt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35CA06-7154-4603-9B6E-17BE0E1F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378" y="8263022"/>
            <a:ext cx="3960440" cy="1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4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25" y="8658225"/>
            <a:ext cx="3190875" cy="942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327" y="274898"/>
            <a:ext cx="11951962" cy="53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0150">
              <a:defRPr/>
            </a:pPr>
            <a:r>
              <a:rPr lang="ru-RU" sz="287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Сварка труб на бровке траншеи</a:t>
            </a:r>
            <a:endParaRPr lang="en-US" sz="287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2" y="1488232"/>
            <a:ext cx="4302742" cy="7668523"/>
          </a:xfrm>
          <a:prstGeom prst="rect">
            <a:avLst/>
          </a:prstGeom>
        </p:spPr>
      </p:pic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B3D4A75-E591-4AE5-80C3-AAE4B76779B2}"/>
              </a:ext>
            </a:extLst>
          </p:cNvPr>
          <p:cNvSpPr/>
          <p:nvPr/>
        </p:nvSpPr>
        <p:spPr>
          <a:xfrm>
            <a:off x="146972" y="263737"/>
            <a:ext cx="12480372" cy="782572"/>
          </a:xfrm>
          <a:prstGeom prst="roundRect">
            <a:avLst>
              <a:gd name="adj" fmla="val 22310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>
              <a:defRPr/>
            </a:pP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ПОДВОДЯЩИХ ГАЗОПРОВОДОВ ВЫСОКОГО ДАВЛЕНИЯ ОТ АГРС </a:t>
            </a:r>
            <a:b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ДО ТЭЦ-2 И ТЭЦ-3»</a:t>
            </a:r>
            <a:endParaRPr lang="ru-RU" alt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93BBC-0073-405F-915F-1E0F628C9B78}"/>
              </a:ext>
            </a:extLst>
          </p:cNvPr>
          <p:cNvSpPr txBox="1"/>
          <p:nvPr/>
        </p:nvSpPr>
        <p:spPr>
          <a:xfrm>
            <a:off x="6256784" y="1776264"/>
            <a:ext cx="554461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объекту «Строительство подводящего подземного газопровода высокого давления от АГРС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ТЭЦ-2» завершены в марте 2024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года, подводящий газопровод высокого давления построен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5,8 км., Д-720мм</a:t>
            </a:r>
            <a:r>
              <a:rPr lang="ru-RU" sz="1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1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строительства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- 2 948 863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/>
            <a:endParaRPr lang="ru-RU" sz="1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объекту «Строительство подводящего подземного газопровода высокого давления от АГРС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ТЭЦ-3» завершены в декабре 2024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года, подводящий газопровод высокого давления построен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15,2км. </a:t>
            </a:r>
            <a:r>
              <a:rPr lang="ru-RU" sz="1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Д-720мм., </a:t>
            </a:r>
            <a:r>
              <a:rPr lang="ru-RU" sz="18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строительства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- 6 499 889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endParaRPr lang="ru-RU" sz="1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объектам произведены работы по присоединению вновь построенного газопровода к действующим сетям.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091D3-D516-4482-B4A9-6B8CF619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494" y="1741911"/>
            <a:ext cx="780290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51146</TotalTime>
  <Words>331</Words>
  <Application>Microsoft Office PowerPoint</Application>
  <PresentationFormat>A3 (297x420 мм)</PresentationFormat>
  <Paragraphs>52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 SemiBold SemiConden</vt:lpstr>
      <vt:lpstr>Calibri</vt:lpstr>
      <vt:lpstr>Calibri Light</vt:lpstr>
      <vt:lpstr>Century Gothic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Yermek Jilkishiyev &lt;TM&gt;</dc:creator>
  <cp:lastModifiedBy>Султанова Захида Аркинжановна</cp:lastModifiedBy>
  <cp:revision>2556</cp:revision>
  <cp:lastPrinted>2024-12-13T10:04:03Z</cp:lastPrinted>
  <dcterms:created xsi:type="dcterms:W3CDTF">2016-08-17T09:07:53Z</dcterms:created>
  <dcterms:modified xsi:type="dcterms:W3CDTF">2025-02-14T11:53:39Z</dcterms:modified>
</cp:coreProperties>
</file>