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6"/>
  </p:notesMasterIdLst>
  <p:sldIdLst>
    <p:sldId id="256" r:id="rId2"/>
    <p:sldId id="302" r:id="rId3"/>
    <p:sldId id="303" r:id="rId4"/>
    <p:sldId id="274" r:id="rId5"/>
  </p:sldIdLst>
  <p:sldSz cx="12192000" cy="6858000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мырбекова Жанар" initials="МЖ" lastIdx="1" clrIdx="0">
    <p:extLst>
      <p:ext uri="{19B8F6BF-5375-455C-9EA6-DF929625EA0E}">
        <p15:presenceInfo xmlns:p15="http://schemas.microsoft.com/office/powerpoint/2012/main" userId="S-1-5-21-876553194-1889164512-3219871326-1580" providerId="AD"/>
      </p:ext>
    </p:extLst>
  </p:cmAuthor>
  <p:cmAuthor id="2" name="Сабыркулова Азиза" initials="СА" lastIdx="1" clrIdx="1">
    <p:extLst>
      <p:ext uri="{19B8F6BF-5375-455C-9EA6-DF929625EA0E}">
        <p15:presenceInfo xmlns:p15="http://schemas.microsoft.com/office/powerpoint/2012/main" userId="S-1-5-21-876553194-1889164512-3219871326-15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9AD95"/>
    <a:srgbClr val="00FF00"/>
    <a:srgbClr val="FF9966"/>
    <a:srgbClr val="C8A2C8"/>
    <a:srgbClr val="FFCC00"/>
    <a:srgbClr val="FFFF99"/>
    <a:srgbClr val="66CCFF"/>
    <a:srgbClr val="9900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08" autoAdjust="0"/>
    <p:restoredTop sz="96340" autoAdjust="0"/>
  </p:normalViewPr>
  <p:slideViewPr>
    <p:cSldViewPr snapToGrid="0">
      <p:cViewPr varScale="1">
        <p:scale>
          <a:sx n="78" d="100"/>
          <a:sy n="78" d="100"/>
        </p:scale>
        <p:origin x="61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3FDD4-3B61-4443-B1E0-63A5C43B9059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EE775-5050-4477-A13D-2AA283470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53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675816" y="4755405"/>
            <a:ext cx="5409561" cy="3890924"/>
          </a:xfrm>
          <a:prstGeom prst="rect">
            <a:avLst/>
          </a:prstGeom>
        </p:spPr>
        <p:txBody>
          <a:bodyPr spcFirstLastPara="1" wrap="square" lIns="87685" tIns="43830" rIns="87685" bIns="43830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74" name="Google Shape;7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1235075"/>
            <a:ext cx="5932487" cy="3336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5761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EE775-5050-4477-A13D-2AA28347055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498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EE775-5050-4477-A13D-2AA28347055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498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9:notes"/>
          <p:cNvSpPr txBox="1">
            <a:spLocks noGrp="1"/>
          </p:cNvSpPr>
          <p:nvPr>
            <p:ph type="body" idx="1"/>
          </p:nvPr>
        </p:nvSpPr>
        <p:spPr>
          <a:xfrm>
            <a:off x="675816" y="4755405"/>
            <a:ext cx="5409561" cy="3890924"/>
          </a:xfrm>
          <a:prstGeom prst="rect">
            <a:avLst/>
          </a:prstGeom>
        </p:spPr>
        <p:txBody>
          <a:bodyPr spcFirstLastPara="1" wrap="square" lIns="87685" tIns="43830" rIns="87685" bIns="43830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320" name="Google Shape;32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1235075"/>
            <a:ext cx="5932487" cy="3336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2901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A16059-9E55-97D3-A884-BD92CA106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8841CB0-C66D-5BFD-432F-43C5B8468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7F274E8-E6CC-3525-E904-D72641CE1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A20B-E798-43D1-B914-6BE8267BD0B9}" type="datetime1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 hidden="1">
            <a:extLst>
              <a:ext uri="{FF2B5EF4-FFF2-40B4-BE49-F238E27FC236}">
                <a16:creationId xmlns:a16="http://schemas.microsoft.com/office/drawing/2014/main" xmlns="" id="{E0B13599-2CA4-051D-5B7A-22ED6C7B5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E2D2A2C-2F0C-110B-9B18-12DE261BA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75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ECB4A9-09D7-3369-A47D-26294312F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7667527-D57F-F3CD-D038-B311EC815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9FDE0EC-6A75-2BDD-7DDC-A66214BD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2A3D9-062D-4D84-ACF8-18E63E3E42E1}" type="datetime1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 hidden="1">
            <a:extLst>
              <a:ext uri="{FF2B5EF4-FFF2-40B4-BE49-F238E27FC236}">
                <a16:creationId xmlns:a16="http://schemas.microsoft.com/office/drawing/2014/main" xmlns="" id="{2F924F12-D214-DF56-8A3D-7829D7C2B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01365D8-C20C-456A-DCB9-98A94084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0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653A573-76F3-3E6B-998D-A3B47989A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1AF50E9-21E5-7FDD-2977-236E59AF2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9C260-DF0B-383F-DE8B-BAE208A41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F581-7E83-4A6F-9B57-55225019FE90}" type="datetime1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 hidden="1">
            <a:extLst>
              <a:ext uri="{FF2B5EF4-FFF2-40B4-BE49-F238E27FC236}">
                <a16:creationId xmlns:a16="http://schemas.microsoft.com/office/drawing/2014/main" xmlns="" id="{8A32B228-8131-AB6B-CB85-A93E629D2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2ED2273-CA7C-B17E-A3D7-7C870D253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44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F31758-A462-7A96-1CE3-A27ED8A85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E81A6B2-5A5A-60F3-EDA5-499EBDCF6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21EBDEC-63CD-4349-714F-E0E76ED47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4C1D-208D-4396-9FF4-F28604E8B750}" type="datetime1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 hidden="1">
            <a:extLst>
              <a:ext uri="{FF2B5EF4-FFF2-40B4-BE49-F238E27FC236}">
                <a16:creationId xmlns:a16="http://schemas.microsoft.com/office/drawing/2014/main" xmlns="" id="{8703CC4E-5DB9-3B0E-99DC-DDCFABB91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A56818-4349-0800-2E9A-C460D906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75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8E67E8-0A1A-E29E-0DDC-95B6AFD1F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0391E42-FAD7-1A38-885F-80E245854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0F1554-EC96-713C-7DCD-A3CF5D2D6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56F8-F278-48F5-9FB6-5D8B5AF174BB}" type="datetime1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 hidden="1">
            <a:extLst>
              <a:ext uri="{FF2B5EF4-FFF2-40B4-BE49-F238E27FC236}">
                <a16:creationId xmlns:a16="http://schemas.microsoft.com/office/drawing/2014/main" xmlns="" id="{07B6AFA5-4079-DCE4-577A-9F67EF77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024797-D528-B5B3-9D96-26197333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03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9D19135-D14A-E91D-6F6A-8617B1A2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8B26A6-3DB5-0115-1476-29C3410730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02432AB-BECF-33B3-15EA-1344B7EC7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E49587B-F788-E4C7-1BAC-5D819252C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101-A1B0-4C04-AE82-9BC10142A087}" type="datetime1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 hidden="1">
            <a:extLst>
              <a:ext uri="{FF2B5EF4-FFF2-40B4-BE49-F238E27FC236}">
                <a16:creationId xmlns:a16="http://schemas.microsoft.com/office/drawing/2014/main" xmlns="" id="{660BEF2B-26B5-B909-81F1-14F5F6DA3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4352BF-FD20-6840-08A6-A7B071383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51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9714A5-A5E9-BF26-0B85-A110A26B0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6F23E04-C7EA-F891-ADA1-163DBE6DF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B53D60D-18A7-FC8E-97DF-9D021D5CD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E64AA46-C5C5-46D0-AEA9-DFD66F874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86B9EF8-A393-E40E-F71F-354D59B7F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5FE18D0-AD61-A057-703F-41D11A82D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0038-4E69-4E69-9C92-809895A49EFB}" type="datetime1">
              <a:rPr lang="ru-RU" smtClean="0"/>
              <a:t>17.02.2025</a:t>
            </a:fld>
            <a:endParaRPr lang="ru-RU"/>
          </a:p>
        </p:txBody>
      </p:sp>
      <p:sp>
        <p:nvSpPr>
          <p:cNvPr id="8" name="Нижний колонтитул 7" hidden="1">
            <a:extLst>
              <a:ext uri="{FF2B5EF4-FFF2-40B4-BE49-F238E27FC236}">
                <a16:creationId xmlns:a16="http://schemas.microsoft.com/office/drawing/2014/main" xmlns="" id="{597C1C0F-C53D-1F2B-2685-BECABB5B1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5AD5DDD-8028-E091-D000-6AF075169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90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7C498F-7C0A-1969-937F-EFE7548B4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08641C4-B59A-BD92-6C9C-8677420B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2C8E-A3CD-4441-8388-D7DF0D21822B}" type="datetime1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 hidden="1">
            <a:extLst>
              <a:ext uri="{FF2B5EF4-FFF2-40B4-BE49-F238E27FC236}">
                <a16:creationId xmlns:a16="http://schemas.microsoft.com/office/drawing/2014/main" xmlns="" id="{2F3B867A-D085-07BD-F9CA-329FFE47E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AA328F4-9BD8-E08F-7152-40BE39313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52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FB47C0C-FC63-629D-718D-D13A28063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346-DB8B-4AC7-AFAE-9C872C3F27D2}" type="datetime1">
              <a:rPr lang="ru-RU" smtClean="0"/>
              <a:t>17.02.2025</a:t>
            </a:fld>
            <a:endParaRPr lang="ru-RU"/>
          </a:p>
        </p:txBody>
      </p:sp>
      <p:sp>
        <p:nvSpPr>
          <p:cNvPr id="3" name="Нижний колонтитул 2" hidden="1">
            <a:extLst>
              <a:ext uri="{FF2B5EF4-FFF2-40B4-BE49-F238E27FC236}">
                <a16:creationId xmlns:a16="http://schemas.microsoft.com/office/drawing/2014/main" xmlns="" id="{370000CE-ACBC-299C-E302-495F1A9F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1BF57B0-192E-64DB-604C-12E0BC28E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80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AE2A67-5100-41AA-212A-7690E78D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FAB9BA-F0EF-9DEA-B327-745410B15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4E95F84-7656-55B8-C32E-6AB01FAB7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B63E853-A51A-80DE-A7D4-4DE11F799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7195-CFD6-41B3-88AB-BF7CED6465E7}" type="datetime1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 hidden="1">
            <a:extLst>
              <a:ext uri="{FF2B5EF4-FFF2-40B4-BE49-F238E27FC236}">
                <a16:creationId xmlns:a16="http://schemas.microsoft.com/office/drawing/2014/main" xmlns="" id="{7421A737-CDAB-9CDE-C434-4C94ABBE5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45F9077-E313-9F2A-7A59-96C68555B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34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F39B19-9457-0019-7740-95D6194B9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98000B7-C8CC-8243-8BFC-2EFC14DD6E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3DA0219-E59D-787B-7BF5-645366B1D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024D919-CB2E-17E3-AC83-0F816DE31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A1AB-2999-4F1C-8E3E-DF262ABD9D90}" type="datetime1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 hidden="1">
            <a:extLst>
              <a:ext uri="{FF2B5EF4-FFF2-40B4-BE49-F238E27FC236}">
                <a16:creationId xmlns:a16="http://schemas.microsoft.com/office/drawing/2014/main" xmlns="" id="{194A0521-39B9-225F-318B-6F4EE4488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FE4AA31-0BC4-CF46-88D0-6D3CF2FA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16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688505-0D8D-CA85-89F0-E0A20540E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CDB090A-4A56-DF6B-ACA5-EA0DE271D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2FF02D6-920B-BA5D-A67C-2A0F7F7C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474A1-57F0-4E79-91AA-419F89BF1953}" type="datetime1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 hidden="1">
            <a:extLst>
              <a:ext uri="{FF2B5EF4-FFF2-40B4-BE49-F238E27FC236}">
                <a16:creationId xmlns:a16="http://schemas.microsoft.com/office/drawing/2014/main" xmlns="" id="{C22A44BE-8412-1C42-6F6A-7FDB23E9F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8CDF0D-2A86-F605-DE6D-E1786EF6F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BB456-D799-4470-87E7-3465752C0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88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11" Type="http://schemas.openxmlformats.org/officeDocument/2006/relationships/image" Target="../media/image10.sv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"/>
          <p:cNvSpPr/>
          <p:nvPr/>
        </p:nvSpPr>
        <p:spPr>
          <a:xfrm>
            <a:off x="0" y="55599"/>
            <a:ext cx="12192000" cy="493775"/>
          </a:xfrm>
          <a:prstGeom prst="rect">
            <a:avLst/>
          </a:prstGeom>
          <a:solidFill>
            <a:srgbClr val="0A2E57"/>
          </a:solidFill>
          <a:ln>
            <a:noFill/>
          </a:ln>
        </p:spPr>
        <p:txBody>
          <a:bodyPr spcFirstLastPara="1" wrap="square" lIns="108000" tIns="36000" rIns="108000" bIns="720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0" i="0" u="none" strike="noStrike" cap="none" dirty="0">
              <a:solidFill>
                <a:srgbClr val="8296B0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77" name="Google Shape;7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20" y="55599"/>
            <a:ext cx="1520080" cy="47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7999" y="64904"/>
            <a:ext cx="1520080" cy="4208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"/>
          <p:cNvSpPr/>
          <p:nvPr/>
        </p:nvSpPr>
        <p:spPr>
          <a:xfrm>
            <a:off x="452841" y="2459504"/>
            <a:ext cx="11286309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Инвестиционные проекты АО «</a:t>
            </a:r>
            <a:r>
              <a:rPr lang="ru-RU" sz="40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АлЭС</a:t>
            </a:r>
            <a:r>
              <a:rPr lang="ru-RU" sz="4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»</a:t>
            </a: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5178758" y="6262157"/>
            <a:ext cx="2092899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0945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002060"/>
                </a:solidFill>
              </a:rPr>
              <a:t>Февраль</a:t>
            </a:r>
            <a:r>
              <a:rPr lang="ru-RU" sz="14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2025 года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-8806"/>
            <a:ext cx="12192000" cy="536533"/>
          </a:xfrm>
          <a:solidFill>
            <a:srgbClr val="002060"/>
          </a:solidFill>
        </p:spPr>
        <p:txBody>
          <a:bodyPr anchor="ctr">
            <a:noAutofit/>
          </a:bodyPr>
          <a:lstStyle/>
          <a:p>
            <a:pPr marL="12700" marR="5080" algn="ctr">
              <a:lnSpc>
                <a:spcPct val="116799"/>
              </a:lnSpc>
              <a:spcBef>
                <a:spcPts val="95"/>
              </a:spcBef>
            </a:pPr>
            <a:r>
              <a:rPr lang="ru-RU" b="1" spc="8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Модернизация</a:t>
            </a:r>
            <a:r>
              <a:rPr lang="ru-RU" b="1" spc="12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Алматинской </a:t>
            </a:r>
            <a:r>
              <a:rPr lang="ru-RU" b="1" spc="65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ТЭЦ-2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A07A03C-55AB-4B92-B29F-732A8054F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10710340" y="6309521"/>
            <a:ext cx="1142761" cy="419101"/>
          </a:xfrm>
        </p:spPr>
        <p:txBody>
          <a:bodyPr/>
          <a:lstStyle/>
          <a:p>
            <a:fld id="{CE9BB456-D799-4470-87E7-3465752C08A9}" type="slidenum">
              <a:rPr lang="ru-RU" smtClean="0">
                <a:solidFill>
                  <a:schemeClr val="bg1"/>
                </a:solidFill>
                <a:latin typeface="Trebuchet MS" panose="020B0603020202020204" pitchFamily="34" charset="0"/>
              </a:rPr>
              <a:t>2</a:t>
            </a:fld>
            <a:endParaRPr lang="ru-RU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154" name="object 50">
            <a:extLst>
              <a:ext uri="{FF2B5EF4-FFF2-40B4-BE49-F238E27FC236}">
                <a16:creationId xmlns:a16="http://schemas.microsoft.com/office/drawing/2014/main" xmlns="" id="{CC3208E0-5B7D-4F42-8175-611E32C2EA2D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1572" y="1362039"/>
            <a:ext cx="141941" cy="82212"/>
          </a:xfrm>
          <a:prstGeom prst="rect">
            <a:avLst/>
          </a:prstGeom>
        </p:spPr>
      </p:pic>
      <p:pic>
        <p:nvPicPr>
          <p:cNvPr id="158" name="object 54">
            <a:extLst>
              <a:ext uri="{FF2B5EF4-FFF2-40B4-BE49-F238E27FC236}">
                <a16:creationId xmlns:a16="http://schemas.microsoft.com/office/drawing/2014/main" xmlns="" id="{F1F06ECA-D1A9-4DBA-B6F6-C773EFF639AE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1136" y="1460439"/>
            <a:ext cx="141942" cy="82214"/>
          </a:xfrm>
          <a:prstGeom prst="rect">
            <a:avLst/>
          </a:prstGeom>
        </p:spPr>
      </p:pic>
      <p:sp>
        <p:nvSpPr>
          <p:cNvPr id="180" name="object 76">
            <a:extLst>
              <a:ext uri="{FF2B5EF4-FFF2-40B4-BE49-F238E27FC236}">
                <a16:creationId xmlns:a16="http://schemas.microsoft.com/office/drawing/2014/main" xmlns="" id="{CF60A266-151A-42DE-B4C6-948E94DFA452}"/>
              </a:ext>
            </a:extLst>
          </p:cNvPr>
          <p:cNvSpPr/>
          <p:nvPr/>
        </p:nvSpPr>
        <p:spPr>
          <a:xfrm>
            <a:off x="1050014" y="2056451"/>
            <a:ext cx="24765" cy="14604"/>
          </a:xfrm>
          <a:custGeom>
            <a:avLst/>
            <a:gdLst/>
            <a:ahLst/>
            <a:cxnLst/>
            <a:rect l="l" t="t" r="r" b="b"/>
            <a:pathLst>
              <a:path w="24765" h="14605">
                <a:moveTo>
                  <a:pt x="15721" y="0"/>
                </a:moveTo>
                <a:lnTo>
                  <a:pt x="8708" y="7"/>
                </a:lnTo>
                <a:lnTo>
                  <a:pt x="4373" y="2509"/>
                </a:lnTo>
                <a:lnTo>
                  <a:pt x="27" y="5019"/>
                </a:lnTo>
                <a:lnTo>
                  <a:pt x="0" y="9076"/>
                </a:lnTo>
                <a:lnTo>
                  <a:pt x="8628" y="14094"/>
                </a:lnTo>
                <a:lnTo>
                  <a:pt x="15638" y="14086"/>
                </a:lnTo>
                <a:lnTo>
                  <a:pt x="24317" y="9076"/>
                </a:lnTo>
                <a:lnTo>
                  <a:pt x="24349" y="5019"/>
                </a:lnTo>
                <a:lnTo>
                  <a:pt x="15721" y="0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>
              <a:solidFill>
                <a:srgbClr val="002060"/>
              </a:solidFill>
            </a:endParaRPr>
          </a:p>
        </p:txBody>
      </p:sp>
      <p:sp>
        <p:nvSpPr>
          <p:cNvPr id="185" name="object 83">
            <a:extLst>
              <a:ext uri="{FF2B5EF4-FFF2-40B4-BE49-F238E27FC236}">
                <a16:creationId xmlns:a16="http://schemas.microsoft.com/office/drawing/2014/main" xmlns="" id="{C820E16C-8CD6-4787-A316-5ADFA2819356}"/>
              </a:ext>
            </a:extLst>
          </p:cNvPr>
          <p:cNvSpPr/>
          <p:nvPr/>
        </p:nvSpPr>
        <p:spPr>
          <a:xfrm>
            <a:off x="2691971" y="741501"/>
            <a:ext cx="9424243" cy="2106466"/>
          </a:xfrm>
          <a:custGeom>
            <a:avLst/>
            <a:gdLst/>
            <a:ahLst/>
            <a:cxnLst/>
            <a:rect l="l" t="t" r="r" b="b"/>
            <a:pathLst>
              <a:path w="3897629" h="814070">
                <a:moveTo>
                  <a:pt x="3794561" y="0"/>
                </a:moveTo>
                <a:lnTo>
                  <a:pt x="103028" y="0"/>
                </a:lnTo>
                <a:lnTo>
                  <a:pt x="63025" y="8129"/>
                </a:lnTo>
                <a:lnTo>
                  <a:pt x="30265" y="30263"/>
                </a:lnTo>
                <a:lnTo>
                  <a:pt x="8129" y="63022"/>
                </a:lnTo>
                <a:lnTo>
                  <a:pt x="0" y="103024"/>
                </a:lnTo>
                <a:lnTo>
                  <a:pt x="0" y="710873"/>
                </a:lnTo>
                <a:lnTo>
                  <a:pt x="8129" y="750876"/>
                </a:lnTo>
                <a:lnTo>
                  <a:pt x="30265" y="783635"/>
                </a:lnTo>
                <a:lnTo>
                  <a:pt x="63025" y="805769"/>
                </a:lnTo>
                <a:lnTo>
                  <a:pt x="103028" y="813898"/>
                </a:lnTo>
                <a:lnTo>
                  <a:pt x="3794561" y="813898"/>
                </a:lnTo>
                <a:lnTo>
                  <a:pt x="3834565" y="805769"/>
                </a:lnTo>
                <a:lnTo>
                  <a:pt x="3867323" y="783635"/>
                </a:lnTo>
                <a:lnTo>
                  <a:pt x="3889457" y="750876"/>
                </a:lnTo>
                <a:lnTo>
                  <a:pt x="3897586" y="710873"/>
                </a:lnTo>
                <a:lnTo>
                  <a:pt x="3897586" y="103024"/>
                </a:lnTo>
                <a:lnTo>
                  <a:pt x="3889457" y="63022"/>
                </a:lnTo>
                <a:lnTo>
                  <a:pt x="3867323" y="30263"/>
                </a:lnTo>
                <a:lnTo>
                  <a:pt x="3834565" y="8129"/>
                </a:lnTo>
                <a:lnTo>
                  <a:pt x="3794561" y="0"/>
                </a:lnTo>
                <a:close/>
              </a:path>
            </a:pathLst>
          </a:custGeom>
          <a:solidFill>
            <a:srgbClr val="FEFEFE"/>
          </a:solidFill>
          <a:ln>
            <a:solidFill>
              <a:srgbClr val="66CCFF"/>
            </a:solidFill>
          </a:ln>
        </p:spPr>
        <p:txBody>
          <a:bodyPr wrap="square" lIns="0" tIns="0" rIns="0" bIns="0" rtlCol="0"/>
          <a:lstStyle/>
          <a:p>
            <a:pPr marL="258763" lvl="2" indent="-171450" algn="just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ts val="1800"/>
              <a:buFont typeface="Wingdings" panose="05000000000000000000" pitchFamily="2" charset="2"/>
              <a:buChar char="ü"/>
            </a:pPr>
            <a:r>
              <a:rPr lang="ru-RU" sz="1200" b="1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По проектированию:</a:t>
            </a:r>
          </a:p>
          <a:p>
            <a:pPr marL="266700" lvl="2" indent="182563" algn="just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ts val="1800"/>
              <a:buFont typeface="Arial"/>
              <a:buChar char="•"/>
            </a:pP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01.11.24г. завершен этап комплектности ПСД Проекта на портале РГП «</a:t>
            </a:r>
            <a:r>
              <a:rPr lang="ru-RU" sz="1100" kern="0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Госэкспертиза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»;</a:t>
            </a:r>
          </a:p>
          <a:p>
            <a:pPr marL="266700" lvl="2" indent="182563" algn="just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ts val="1800"/>
              <a:buFont typeface="Arial"/>
              <a:buChar char="•"/>
            </a:pP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16.01.25г. подписано дополнительное соглашение №1 о продлении сроков рассмотрения экспертных работ от РГП «</a:t>
            </a:r>
            <a:r>
              <a:rPr lang="ru-RU" sz="1100" kern="0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Госэкспертиза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» (по причине СТУ и уникальности проекта);</a:t>
            </a:r>
          </a:p>
          <a:p>
            <a:pPr marL="258763" lvl="2" indent="-171450" algn="just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ts val="1800"/>
              <a:buFont typeface="Wingdings" panose="05000000000000000000" pitchFamily="2" charset="2"/>
              <a:buChar char="ü"/>
            </a:pPr>
            <a:r>
              <a:rPr lang="ru-RU" sz="1200" b="1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По строительству:</a:t>
            </a:r>
          </a:p>
          <a:p>
            <a:pPr marL="271463" lvl="2" algn="just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ts val="1800"/>
            </a:pPr>
            <a:r>
              <a:rPr lang="kk-KZ" sz="1100" b="1" kern="0" dirty="0">
                <a:solidFill>
                  <a:srgbClr val="70AD47">
                    <a:lumMod val="75000"/>
                  </a:srgb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Завершенные</a:t>
            </a:r>
            <a:r>
              <a:rPr lang="kk-KZ" sz="1100" b="1" kern="0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r>
              <a:rPr lang="ru-RU" sz="1100" b="1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работы по вспомогательным пятнам:</a:t>
            </a:r>
          </a:p>
          <a:p>
            <a:pPr marL="266700" lvl="2" indent="182563" algn="just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ts val="1800"/>
              <a:buFont typeface="Arial"/>
              <a:buChar char="•"/>
              <a:defRPr/>
            </a:pP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таможенный склад - 7300 м2 (СВХ);,</a:t>
            </a:r>
            <a:r>
              <a:rPr lang="kk-KZ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склад топлива - 121 м2</a:t>
            </a:r>
            <a:r>
              <a:rPr lang="en-US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;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</a:t>
            </a:r>
            <a:r>
              <a:rPr lang="kk-KZ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офис складского помещения - 209 м2</a:t>
            </a:r>
            <a:r>
              <a:rPr lang="en-US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;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,площадки арматурных цехов - 4984 м2</a:t>
            </a:r>
            <a:r>
              <a:rPr lang="en-US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;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,сварочные цеха №</a:t>
            </a:r>
            <a:r>
              <a:rPr lang="en-US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1,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2,3; ,</a:t>
            </a:r>
            <a:r>
              <a:rPr lang="kk-KZ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мойка колес 2 шт. – 149 м2</a:t>
            </a:r>
            <a:r>
              <a:rPr lang="en-US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;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,вахтовый городок - 500 чел/мест</a:t>
            </a:r>
            <a:r>
              <a:rPr lang="en-US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;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столовая ЕРС-подрядчика</a:t>
            </a:r>
            <a:r>
              <a:rPr lang="en-US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;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</a:t>
            </a:r>
            <a:r>
              <a:rPr lang="ru-RU" sz="1100" kern="0" dirty="0">
                <a:solidFill>
                  <a:srgbClr val="082C50"/>
                </a:solidFill>
                <a:latin typeface="Arial" panose="020B0604020202020204" pitchFamily="34" charset="0"/>
                <a:ea typeface="Calibri"/>
                <a:cs typeface="Arial" pitchFamily="34" charset="0"/>
                <a:sym typeface="Calibri"/>
              </a:rPr>
              <a:t>учебный </a:t>
            </a:r>
            <a:r>
              <a:rPr lang="ru-RU" sz="1100" kern="0" dirty="0" err="1">
                <a:solidFill>
                  <a:srgbClr val="082C50"/>
                </a:solidFill>
                <a:latin typeface="Arial" panose="020B0604020202020204" pitchFamily="34" charset="0"/>
                <a:ea typeface="Calibri"/>
                <a:cs typeface="Arial" pitchFamily="34" charset="0"/>
                <a:sym typeface="Calibri"/>
              </a:rPr>
              <a:t>класс</a:t>
            </a:r>
            <a:r>
              <a:rPr lang="ru-RU" sz="1100" kern="0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;по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монтажу БСУ</a:t>
            </a:r>
            <a:r>
              <a:rPr lang="en-US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;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,подключение </a:t>
            </a:r>
            <a:r>
              <a:rPr lang="ru-RU" sz="1100" kern="0" dirty="0">
                <a:solidFill>
                  <a:srgbClr val="082C50"/>
                </a:solidFill>
                <a:latin typeface="Arial" panose="020B0604020202020204" pitchFamily="34" charset="0"/>
                <a:ea typeface="Calibri"/>
                <a:cs typeface="Arial" pitchFamily="34" charset="0"/>
                <a:sym typeface="Calibri"/>
              </a:rPr>
              <a:t>электричества и водоснабжения для медицинского пункта; 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площадка для складирования строительных материалов (холодный и тёплые склады</a:t>
            </a:r>
            <a:r>
              <a:rPr lang="en-US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– 231 </a:t>
            </a:r>
            <a:r>
              <a:rPr lang="kk-KZ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м2</a:t>
            </a:r>
            <a:r>
              <a:rPr lang="ru-RU" sz="11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).</a:t>
            </a:r>
            <a:r>
              <a:rPr lang="ru-RU" sz="1200" b="1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</a:p>
          <a:p>
            <a:pPr marL="266700" lvl="2" indent="182563" algn="just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ts val="1800"/>
              <a:buFont typeface="Arial"/>
              <a:buChar char="•"/>
              <a:defRPr/>
            </a:pPr>
            <a:r>
              <a:rPr lang="ru-RU" sz="1200" b="1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По свайным полям и фундаментам </a:t>
            </a:r>
            <a:r>
              <a:rPr lang="ru-RU" sz="12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(6579 ед. свай: 3640 – БНС, 2939 - </a:t>
            </a:r>
            <a:r>
              <a:rPr lang="en-US" sz="12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DSM</a:t>
            </a:r>
            <a:r>
              <a:rPr lang="ru-RU" sz="1200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)</a:t>
            </a:r>
            <a:r>
              <a:rPr lang="ru-RU" sz="1200" b="1" kern="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: </a:t>
            </a:r>
            <a:endParaRPr lang="ru-RU" sz="1100" kern="0" dirty="0">
              <a:solidFill>
                <a:srgbClr val="082C50"/>
              </a:solidFill>
              <a:latin typeface="Arial" panose="020B0604020202020204" pitchFamily="34" charset="0"/>
              <a:ea typeface="Calibri"/>
              <a:cs typeface="Arial" pitchFamily="34" charset="0"/>
              <a:sym typeface="Calibri"/>
            </a:endParaRPr>
          </a:p>
        </p:txBody>
      </p:sp>
      <p:pic>
        <p:nvPicPr>
          <p:cNvPr id="216" name="object 54">
            <a:extLst>
              <a:ext uri="{FF2B5EF4-FFF2-40B4-BE49-F238E27FC236}">
                <a16:creationId xmlns:a16="http://schemas.microsoft.com/office/drawing/2014/main" xmlns="" id="{C5E4F50A-E601-4693-B300-6F0FF0BB3C98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248348" y="3635824"/>
            <a:ext cx="1435517" cy="82353"/>
          </a:xfrm>
          <a:prstGeom prst="rect">
            <a:avLst/>
          </a:prstGeom>
        </p:spPr>
      </p:pic>
      <p:pic>
        <p:nvPicPr>
          <p:cNvPr id="217" name="object 55">
            <a:extLst>
              <a:ext uri="{FF2B5EF4-FFF2-40B4-BE49-F238E27FC236}">
                <a16:creationId xmlns:a16="http://schemas.microsoft.com/office/drawing/2014/main" xmlns="" id="{1E743BCF-5D5B-4B8A-A3EC-BDF7E0E213F4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247531" y="3795517"/>
            <a:ext cx="1095289" cy="91843"/>
          </a:xfrm>
          <a:prstGeom prst="rect">
            <a:avLst/>
          </a:prstGeom>
        </p:spPr>
      </p:pic>
      <p:sp>
        <p:nvSpPr>
          <p:cNvPr id="218" name="object 56">
            <a:extLst>
              <a:ext uri="{FF2B5EF4-FFF2-40B4-BE49-F238E27FC236}">
                <a16:creationId xmlns:a16="http://schemas.microsoft.com/office/drawing/2014/main" xmlns="" id="{98934ACB-DEF1-4231-8D7C-CF1B1AD5E726}"/>
              </a:ext>
            </a:extLst>
          </p:cNvPr>
          <p:cNvSpPr/>
          <p:nvPr/>
        </p:nvSpPr>
        <p:spPr>
          <a:xfrm>
            <a:off x="4237837" y="3966289"/>
            <a:ext cx="880110" cy="100965"/>
          </a:xfrm>
          <a:custGeom>
            <a:avLst/>
            <a:gdLst/>
            <a:ahLst/>
            <a:cxnLst/>
            <a:rect l="l" t="t" r="r" b="b"/>
            <a:pathLst>
              <a:path w="880110" h="100964">
                <a:moveTo>
                  <a:pt x="87655" y="31838"/>
                </a:moveTo>
                <a:lnTo>
                  <a:pt x="74869" y="31838"/>
                </a:lnTo>
                <a:lnTo>
                  <a:pt x="69781" y="33218"/>
                </a:lnTo>
                <a:lnTo>
                  <a:pt x="60735" y="38728"/>
                </a:lnTo>
                <a:lnTo>
                  <a:pt x="57195" y="42519"/>
                </a:lnTo>
                <a:lnTo>
                  <a:pt x="52095" y="52181"/>
                </a:lnTo>
                <a:lnTo>
                  <a:pt x="50816" y="57589"/>
                </a:lnTo>
                <a:lnTo>
                  <a:pt x="50816" y="70653"/>
                </a:lnTo>
                <a:lnTo>
                  <a:pt x="53045" y="76230"/>
                </a:lnTo>
                <a:lnTo>
                  <a:pt x="61959" y="84395"/>
                </a:lnTo>
                <a:lnTo>
                  <a:pt x="68064" y="86436"/>
                </a:lnTo>
                <a:lnTo>
                  <a:pt x="80037" y="86436"/>
                </a:lnTo>
                <a:lnTo>
                  <a:pt x="84034" y="85737"/>
                </a:lnTo>
                <a:lnTo>
                  <a:pt x="91587" y="82951"/>
                </a:lnTo>
                <a:lnTo>
                  <a:pt x="94733" y="80992"/>
                </a:lnTo>
                <a:lnTo>
                  <a:pt x="95720" y="80006"/>
                </a:lnTo>
                <a:lnTo>
                  <a:pt x="70311" y="80006"/>
                </a:lnTo>
                <a:lnTo>
                  <a:pt x="65699" y="78577"/>
                </a:lnTo>
                <a:lnTo>
                  <a:pt x="59507" y="72863"/>
                </a:lnTo>
                <a:lnTo>
                  <a:pt x="57962" y="68713"/>
                </a:lnTo>
                <a:lnTo>
                  <a:pt x="58064" y="61128"/>
                </a:lnTo>
                <a:lnTo>
                  <a:pt x="103168" y="61128"/>
                </a:lnTo>
                <a:lnTo>
                  <a:pt x="103647" y="58748"/>
                </a:lnTo>
                <a:lnTo>
                  <a:pt x="103773" y="57589"/>
                </a:lnTo>
                <a:lnTo>
                  <a:pt x="103884" y="55721"/>
                </a:lnTo>
                <a:lnTo>
                  <a:pt x="58776" y="55721"/>
                </a:lnTo>
                <a:lnTo>
                  <a:pt x="60137" y="50278"/>
                </a:lnTo>
                <a:lnTo>
                  <a:pt x="62722" y="45957"/>
                </a:lnTo>
                <a:lnTo>
                  <a:pt x="70344" y="39560"/>
                </a:lnTo>
                <a:lnTo>
                  <a:pt x="74937" y="37962"/>
                </a:lnTo>
                <a:lnTo>
                  <a:pt x="97608" y="37962"/>
                </a:lnTo>
                <a:lnTo>
                  <a:pt x="93339" y="33865"/>
                </a:lnTo>
                <a:lnTo>
                  <a:pt x="87655" y="31838"/>
                </a:lnTo>
                <a:close/>
              </a:path>
              <a:path w="880110" h="100964">
                <a:moveTo>
                  <a:pt x="32349" y="21024"/>
                </a:moveTo>
                <a:lnTo>
                  <a:pt x="25001" y="21024"/>
                </a:lnTo>
                <a:lnTo>
                  <a:pt x="12142" y="85925"/>
                </a:lnTo>
                <a:lnTo>
                  <a:pt x="19489" y="85925"/>
                </a:lnTo>
                <a:lnTo>
                  <a:pt x="32349" y="21024"/>
                </a:lnTo>
                <a:close/>
              </a:path>
              <a:path w="880110" h="100964">
                <a:moveTo>
                  <a:pt x="93985" y="73271"/>
                </a:moveTo>
                <a:lnTo>
                  <a:pt x="92011" y="75380"/>
                </a:lnTo>
                <a:lnTo>
                  <a:pt x="89477" y="77029"/>
                </a:lnTo>
                <a:lnTo>
                  <a:pt x="83285" y="79413"/>
                </a:lnTo>
                <a:lnTo>
                  <a:pt x="79969" y="80006"/>
                </a:lnTo>
                <a:lnTo>
                  <a:pt x="95720" y="80006"/>
                </a:lnTo>
                <a:lnTo>
                  <a:pt x="97250" y="78477"/>
                </a:lnTo>
                <a:lnTo>
                  <a:pt x="93985" y="73271"/>
                </a:lnTo>
                <a:close/>
              </a:path>
              <a:path w="880110" h="100964">
                <a:moveTo>
                  <a:pt x="97608" y="37962"/>
                </a:moveTo>
                <a:lnTo>
                  <a:pt x="85412" y="37962"/>
                </a:lnTo>
                <a:lnTo>
                  <a:pt x="89495" y="39340"/>
                </a:lnTo>
                <a:lnTo>
                  <a:pt x="95619" y="44852"/>
                </a:lnTo>
                <a:lnTo>
                  <a:pt x="97148" y="48747"/>
                </a:lnTo>
                <a:lnTo>
                  <a:pt x="97048" y="55721"/>
                </a:lnTo>
                <a:lnTo>
                  <a:pt x="103884" y="55721"/>
                </a:lnTo>
                <a:lnTo>
                  <a:pt x="103884" y="47520"/>
                </a:lnTo>
                <a:lnTo>
                  <a:pt x="101775" y="41962"/>
                </a:lnTo>
                <a:lnTo>
                  <a:pt x="97608" y="37962"/>
                </a:lnTo>
                <a:close/>
              </a:path>
              <a:path w="880110" h="100964">
                <a:moveTo>
                  <a:pt x="58981" y="14494"/>
                </a:moveTo>
                <a:lnTo>
                  <a:pt x="1324" y="14494"/>
                </a:lnTo>
                <a:lnTo>
                  <a:pt x="0" y="21024"/>
                </a:lnTo>
                <a:lnTo>
                  <a:pt x="57656" y="21024"/>
                </a:lnTo>
                <a:lnTo>
                  <a:pt x="58981" y="14494"/>
                </a:lnTo>
                <a:close/>
              </a:path>
              <a:path w="880110" h="100964">
                <a:moveTo>
                  <a:pt x="172972" y="32249"/>
                </a:moveTo>
                <a:lnTo>
                  <a:pt x="124804" y="32249"/>
                </a:lnTo>
                <a:lnTo>
                  <a:pt x="114086" y="85925"/>
                </a:lnTo>
                <a:lnTo>
                  <a:pt x="121334" y="85925"/>
                </a:lnTo>
                <a:lnTo>
                  <a:pt x="130622" y="38679"/>
                </a:lnTo>
                <a:lnTo>
                  <a:pt x="171688" y="38679"/>
                </a:lnTo>
                <a:lnTo>
                  <a:pt x="172972" y="32249"/>
                </a:lnTo>
                <a:close/>
              </a:path>
              <a:path w="880110" h="100964">
                <a:moveTo>
                  <a:pt x="171688" y="38679"/>
                </a:moveTo>
                <a:lnTo>
                  <a:pt x="164296" y="38679"/>
                </a:lnTo>
                <a:lnTo>
                  <a:pt x="155012" y="85925"/>
                </a:lnTo>
                <a:lnTo>
                  <a:pt x="162255" y="85925"/>
                </a:lnTo>
                <a:lnTo>
                  <a:pt x="171688" y="38679"/>
                </a:lnTo>
                <a:close/>
              </a:path>
              <a:path w="880110" h="100964">
                <a:moveTo>
                  <a:pt x="174807" y="79599"/>
                </a:moveTo>
                <a:lnTo>
                  <a:pt x="173073" y="85824"/>
                </a:lnTo>
                <a:lnTo>
                  <a:pt x="175251" y="86367"/>
                </a:lnTo>
                <a:lnTo>
                  <a:pt x="177018" y="86641"/>
                </a:lnTo>
                <a:lnTo>
                  <a:pt x="181712" y="86641"/>
                </a:lnTo>
                <a:lnTo>
                  <a:pt x="184622" y="85399"/>
                </a:lnTo>
                <a:lnTo>
                  <a:pt x="189586" y="80431"/>
                </a:lnTo>
                <a:lnTo>
                  <a:pt x="189840" y="80006"/>
                </a:lnTo>
                <a:lnTo>
                  <a:pt x="176850" y="80006"/>
                </a:lnTo>
                <a:lnTo>
                  <a:pt x="176032" y="79870"/>
                </a:lnTo>
                <a:lnTo>
                  <a:pt x="174807" y="79599"/>
                </a:lnTo>
                <a:close/>
              </a:path>
              <a:path w="880110" h="100964">
                <a:moveTo>
                  <a:pt x="236169" y="38679"/>
                </a:moveTo>
                <a:lnTo>
                  <a:pt x="228790" y="38679"/>
                </a:lnTo>
                <a:lnTo>
                  <a:pt x="219401" y="85925"/>
                </a:lnTo>
                <a:lnTo>
                  <a:pt x="226648" y="85925"/>
                </a:lnTo>
                <a:lnTo>
                  <a:pt x="236169" y="38679"/>
                </a:lnTo>
                <a:close/>
              </a:path>
              <a:path w="880110" h="100964">
                <a:moveTo>
                  <a:pt x="237465" y="32249"/>
                </a:moveTo>
                <a:lnTo>
                  <a:pt x="198175" y="32249"/>
                </a:lnTo>
                <a:lnTo>
                  <a:pt x="193481" y="51231"/>
                </a:lnTo>
                <a:lnTo>
                  <a:pt x="190964" y="61229"/>
                </a:lnTo>
                <a:lnTo>
                  <a:pt x="188498" y="68526"/>
                </a:lnTo>
                <a:lnTo>
                  <a:pt x="183667" y="77713"/>
                </a:lnTo>
                <a:lnTo>
                  <a:pt x="180726" y="80006"/>
                </a:lnTo>
                <a:lnTo>
                  <a:pt x="189840" y="80006"/>
                </a:lnTo>
                <a:lnTo>
                  <a:pt x="203175" y="38679"/>
                </a:lnTo>
                <a:lnTo>
                  <a:pt x="236169" y="38679"/>
                </a:lnTo>
                <a:lnTo>
                  <a:pt x="237465" y="32249"/>
                </a:lnTo>
                <a:close/>
              </a:path>
              <a:path w="880110" h="100964">
                <a:moveTo>
                  <a:pt x="285972" y="31838"/>
                </a:moveTo>
                <a:lnTo>
                  <a:pt x="272569" y="31838"/>
                </a:lnTo>
                <a:lnTo>
                  <a:pt x="267246" y="33218"/>
                </a:lnTo>
                <a:lnTo>
                  <a:pt x="257792" y="38728"/>
                </a:lnTo>
                <a:lnTo>
                  <a:pt x="254101" y="42519"/>
                </a:lnTo>
                <a:lnTo>
                  <a:pt x="248791" y="52181"/>
                </a:lnTo>
                <a:lnTo>
                  <a:pt x="247467" y="57624"/>
                </a:lnTo>
                <a:lnTo>
                  <a:pt x="247561" y="68613"/>
                </a:lnTo>
                <a:lnTo>
                  <a:pt x="266957" y="86436"/>
                </a:lnTo>
                <a:lnTo>
                  <a:pt x="277775" y="86436"/>
                </a:lnTo>
                <a:lnTo>
                  <a:pt x="283099" y="85060"/>
                </a:lnTo>
                <a:lnTo>
                  <a:pt x="291772" y="80006"/>
                </a:lnTo>
                <a:lnTo>
                  <a:pt x="266788" y="80006"/>
                </a:lnTo>
                <a:lnTo>
                  <a:pt x="262450" y="78545"/>
                </a:lnTo>
                <a:lnTo>
                  <a:pt x="256258" y="72694"/>
                </a:lnTo>
                <a:lnTo>
                  <a:pt x="254713" y="68613"/>
                </a:lnTo>
                <a:lnTo>
                  <a:pt x="254713" y="58611"/>
                </a:lnTo>
                <a:lnTo>
                  <a:pt x="273556" y="38167"/>
                </a:lnTo>
                <a:lnTo>
                  <a:pt x="296516" y="38167"/>
                </a:lnTo>
                <a:lnTo>
                  <a:pt x="291909" y="33883"/>
                </a:lnTo>
                <a:lnTo>
                  <a:pt x="285972" y="31838"/>
                </a:lnTo>
                <a:close/>
              </a:path>
              <a:path w="880110" h="100964">
                <a:moveTo>
                  <a:pt x="296516" y="38167"/>
                </a:moveTo>
                <a:lnTo>
                  <a:pt x="283556" y="38167"/>
                </a:lnTo>
                <a:lnTo>
                  <a:pt x="287895" y="39646"/>
                </a:lnTo>
                <a:lnTo>
                  <a:pt x="294087" y="45565"/>
                </a:lnTo>
                <a:lnTo>
                  <a:pt x="295635" y="49665"/>
                </a:lnTo>
                <a:lnTo>
                  <a:pt x="295635" y="59667"/>
                </a:lnTo>
                <a:lnTo>
                  <a:pt x="276788" y="80006"/>
                </a:lnTo>
                <a:lnTo>
                  <a:pt x="291772" y="80006"/>
                </a:lnTo>
                <a:lnTo>
                  <a:pt x="292557" y="79548"/>
                </a:lnTo>
                <a:lnTo>
                  <a:pt x="296246" y="75737"/>
                </a:lnTo>
                <a:lnTo>
                  <a:pt x="301553" y="66009"/>
                </a:lnTo>
                <a:lnTo>
                  <a:pt x="302878" y="60548"/>
                </a:lnTo>
                <a:lnTo>
                  <a:pt x="302878" y="47556"/>
                </a:lnTo>
                <a:lnTo>
                  <a:pt x="300686" y="42044"/>
                </a:lnTo>
                <a:lnTo>
                  <a:pt x="296516" y="38167"/>
                </a:lnTo>
                <a:close/>
              </a:path>
              <a:path w="880110" h="100964">
                <a:moveTo>
                  <a:pt x="352813" y="32249"/>
                </a:moveTo>
                <a:lnTo>
                  <a:pt x="323797" y="32249"/>
                </a:lnTo>
                <a:lnTo>
                  <a:pt x="312983" y="85925"/>
                </a:lnTo>
                <a:lnTo>
                  <a:pt x="345127" y="85925"/>
                </a:lnTo>
                <a:lnTo>
                  <a:pt x="350892" y="84446"/>
                </a:lnTo>
                <a:lnTo>
                  <a:pt x="356878" y="80211"/>
                </a:lnTo>
                <a:lnTo>
                  <a:pt x="321249" y="80211"/>
                </a:lnTo>
                <a:lnTo>
                  <a:pt x="325022" y="61539"/>
                </a:lnTo>
                <a:lnTo>
                  <a:pt x="359890" y="61539"/>
                </a:lnTo>
                <a:lnTo>
                  <a:pt x="358394" y="59698"/>
                </a:lnTo>
                <a:lnTo>
                  <a:pt x="352475" y="58270"/>
                </a:lnTo>
                <a:lnTo>
                  <a:pt x="356215" y="57183"/>
                </a:lnTo>
                <a:lnTo>
                  <a:pt x="357963" y="56127"/>
                </a:lnTo>
                <a:lnTo>
                  <a:pt x="326044" y="56127"/>
                </a:lnTo>
                <a:lnTo>
                  <a:pt x="329716" y="37962"/>
                </a:lnTo>
                <a:lnTo>
                  <a:pt x="363254" y="37962"/>
                </a:lnTo>
                <a:lnTo>
                  <a:pt x="362952" y="37350"/>
                </a:lnTo>
                <a:lnTo>
                  <a:pt x="357101" y="33267"/>
                </a:lnTo>
                <a:lnTo>
                  <a:pt x="352813" y="32249"/>
                </a:lnTo>
                <a:close/>
              </a:path>
              <a:path w="880110" h="100964">
                <a:moveTo>
                  <a:pt x="359890" y="61539"/>
                </a:moveTo>
                <a:lnTo>
                  <a:pt x="346995" y="61539"/>
                </a:lnTo>
                <a:lnTo>
                  <a:pt x="349872" y="62114"/>
                </a:lnTo>
                <a:lnTo>
                  <a:pt x="353343" y="64429"/>
                </a:lnTo>
                <a:lnTo>
                  <a:pt x="354210" y="66333"/>
                </a:lnTo>
                <a:lnTo>
                  <a:pt x="354210" y="72522"/>
                </a:lnTo>
                <a:lnTo>
                  <a:pt x="352799" y="75280"/>
                </a:lnTo>
                <a:lnTo>
                  <a:pt x="347150" y="79225"/>
                </a:lnTo>
                <a:lnTo>
                  <a:pt x="343223" y="80211"/>
                </a:lnTo>
                <a:lnTo>
                  <a:pt x="356878" y="80211"/>
                </a:lnTo>
                <a:lnTo>
                  <a:pt x="359261" y="78526"/>
                </a:lnTo>
                <a:lnTo>
                  <a:pt x="361353" y="74430"/>
                </a:lnTo>
                <a:lnTo>
                  <a:pt x="361353" y="63338"/>
                </a:lnTo>
                <a:lnTo>
                  <a:pt x="359890" y="61539"/>
                </a:lnTo>
                <a:close/>
              </a:path>
              <a:path w="880110" h="100964">
                <a:moveTo>
                  <a:pt x="363254" y="37962"/>
                </a:moveTo>
                <a:lnTo>
                  <a:pt x="353325" y="37962"/>
                </a:lnTo>
                <a:lnTo>
                  <a:pt x="357065" y="40445"/>
                </a:lnTo>
                <a:lnTo>
                  <a:pt x="357065" y="48610"/>
                </a:lnTo>
                <a:lnTo>
                  <a:pt x="355690" y="51196"/>
                </a:lnTo>
                <a:lnTo>
                  <a:pt x="350178" y="55140"/>
                </a:lnTo>
                <a:lnTo>
                  <a:pt x="346557" y="56127"/>
                </a:lnTo>
                <a:lnTo>
                  <a:pt x="357963" y="56127"/>
                </a:lnTo>
                <a:lnTo>
                  <a:pt x="359143" y="55415"/>
                </a:lnTo>
                <a:lnTo>
                  <a:pt x="363358" y="50515"/>
                </a:lnTo>
                <a:lnTo>
                  <a:pt x="364412" y="47588"/>
                </a:lnTo>
                <a:lnTo>
                  <a:pt x="364412" y="40309"/>
                </a:lnTo>
                <a:lnTo>
                  <a:pt x="363254" y="37962"/>
                </a:lnTo>
                <a:close/>
              </a:path>
              <a:path w="880110" h="100964">
                <a:moveTo>
                  <a:pt x="410744" y="31838"/>
                </a:moveTo>
                <a:lnTo>
                  <a:pt x="399926" y="31838"/>
                </a:lnTo>
                <a:lnTo>
                  <a:pt x="394757" y="33218"/>
                </a:lnTo>
                <a:lnTo>
                  <a:pt x="385505" y="38728"/>
                </a:lnTo>
                <a:lnTo>
                  <a:pt x="381880" y="42519"/>
                </a:lnTo>
                <a:lnTo>
                  <a:pt x="376642" y="52181"/>
                </a:lnTo>
                <a:lnTo>
                  <a:pt x="375335" y="57624"/>
                </a:lnTo>
                <a:lnTo>
                  <a:pt x="375410" y="68613"/>
                </a:lnTo>
                <a:lnTo>
                  <a:pt x="394145" y="86436"/>
                </a:lnTo>
                <a:lnTo>
                  <a:pt x="402991" y="86436"/>
                </a:lnTo>
                <a:lnTo>
                  <a:pt x="406900" y="85655"/>
                </a:lnTo>
                <a:lnTo>
                  <a:pt x="413974" y="82523"/>
                </a:lnTo>
                <a:lnTo>
                  <a:pt x="417037" y="80312"/>
                </a:lnTo>
                <a:lnTo>
                  <a:pt x="417314" y="80006"/>
                </a:lnTo>
                <a:lnTo>
                  <a:pt x="394656" y="80006"/>
                </a:lnTo>
                <a:lnTo>
                  <a:pt x="390319" y="78545"/>
                </a:lnTo>
                <a:lnTo>
                  <a:pt x="384126" y="72694"/>
                </a:lnTo>
                <a:lnTo>
                  <a:pt x="382578" y="68613"/>
                </a:lnTo>
                <a:lnTo>
                  <a:pt x="382578" y="58611"/>
                </a:lnTo>
                <a:lnTo>
                  <a:pt x="401424" y="38167"/>
                </a:lnTo>
                <a:lnTo>
                  <a:pt x="423116" y="38167"/>
                </a:lnTo>
                <a:lnTo>
                  <a:pt x="421970" y="36856"/>
                </a:lnTo>
                <a:lnTo>
                  <a:pt x="415029" y="32843"/>
                </a:lnTo>
                <a:lnTo>
                  <a:pt x="410744" y="31838"/>
                </a:lnTo>
                <a:close/>
              </a:path>
              <a:path w="880110" h="100964">
                <a:moveTo>
                  <a:pt x="426517" y="77457"/>
                </a:moveTo>
                <a:lnTo>
                  <a:pt x="419623" y="77457"/>
                </a:lnTo>
                <a:lnTo>
                  <a:pt x="417887" y="85925"/>
                </a:lnTo>
                <a:lnTo>
                  <a:pt x="424827" y="85925"/>
                </a:lnTo>
                <a:lnTo>
                  <a:pt x="426517" y="77457"/>
                </a:lnTo>
                <a:close/>
              </a:path>
              <a:path w="880110" h="100964">
                <a:moveTo>
                  <a:pt x="423116" y="38167"/>
                </a:moveTo>
                <a:lnTo>
                  <a:pt x="411425" y="38167"/>
                </a:lnTo>
                <a:lnTo>
                  <a:pt x="415763" y="39646"/>
                </a:lnTo>
                <a:lnTo>
                  <a:pt x="421952" y="45565"/>
                </a:lnTo>
                <a:lnTo>
                  <a:pt x="423499" y="49665"/>
                </a:lnTo>
                <a:lnTo>
                  <a:pt x="423499" y="59667"/>
                </a:lnTo>
                <a:lnTo>
                  <a:pt x="404657" y="80006"/>
                </a:lnTo>
                <a:lnTo>
                  <a:pt x="417314" y="80006"/>
                </a:lnTo>
                <a:lnTo>
                  <a:pt x="419623" y="77457"/>
                </a:lnTo>
                <a:lnTo>
                  <a:pt x="426517" y="77457"/>
                </a:lnTo>
                <a:lnTo>
                  <a:pt x="433301" y="43473"/>
                </a:lnTo>
                <a:lnTo>
                  <a:pt x="426051" y="43473"/>
                </a:lnTo>
                <a:lnTo>
                  <a:pt x="424486" y="39733"/>
                </a:lnTo>
                <a:lnTo>
                  <a:pt x="423116" y="38167"/>
                </a:lnTo>
                <a:close/>
              </a:path>
              <a:path w="880110" h="100964">
                <a:moveTo>
                  <a:pt x="435541" y="32249"/>
                </a:moveTo>
                <a:lnTo>
                  <a:pt x="428298" y="32249"/>
                </a:lnTo>
                <a:lnTo>
                  <a:pt x="426051" y="43473"/>
                </a:lnTo>
                <a:lnTo>
                  <a:pt x="433301" y="43473"/>
                </a:lnTo>
                <a:lnTo>
                  <a:pt x="435541" y="32249"/>
                </a:lnTo>
                <a:close/>
              </a:path>
              <a:path w="880110" h="100964">
                <a:moveTo>
                  <a:pt x="497382" y="32249"/>
                </a:moveTo>
                <a:lnTo>
                  <a:pt x="466393" y="32249"/>
                </a:lnTo>
                <a:lnTo>
                  <a:pt x="459900" y="34066"/>
                </a:lnTo>
                <a:lnTo>
                  <a:pt x="450373" y="41346"/>
                </a:lnTo>
                <a:lnTo>
                  <a:pt x="447993" y="46365"/>
                </a:lnTo>
                <a:lnTo>
                  <a:pt x="447993" y="59973"/>
                </a:lnTo>
                <a:lnTo>
                  <a:pt x="451497" y="64631"/>
                </a:lnTo>
                <a:lnTo>
                  <a:pt x="458503" y="66741"/>
                </a:lnTo>
                <a:lnTo>
                  <a:pt x="440952" y="85925"/>
                </a:lnTo>
                <a:lnTo>
                  <a:pt x="449218" y="85925"/>
                </a:lnTo>
                <a:lnTo>
                  <a:pt x="465237" y="67863"/>
                </a:lnTo>
                <a:lnTo>
                  <a:pt x="490340" y="67863"/>
                </a:lnTo>
                <a:lnTo>
                  <a:pt x="491389" y="62557"/>
                </a:lnTo>
                <a:lnTo>
                  <a:pt x="459727" y="62557"/>
                </a:lnTo>
                <a:lnTo>
                  <a:pt x="455442" y="59255"/>
                </a:lnTo>
                <a:lnTo>
                  <a:pt x="455442" y="48168"/>
                </a:lnTo>
                <a:lnTo>
                  <a:pt x="457076" y="44697"/>
                </a:lnTo>
                <a:lnTo>
                  <a:pt x="463607" y="39801"/>
                </a:lnTo>
                <a:lnTo>
                  <a:pt x="468196" y="38573"/>
                </a:lnTo>
                <a:lnTo>
                  <a:pt x="496132" y="38573"/>
                </a:lnTo>
                <a:lnTo>
                  <a:pt x="497382" y="32249"/>
                </a:lnTo>
                <a:close/>
              </a:path>
              <a:path w="880110" h="100964">
                <a:moveTo>
                  <a:pt x="490340" y="67863"/>
                </a:moveTo>
                <a:lnTo>
                  <a:pt x="483709" y="67863"/>
                </a:lnTo>
                <a:lnTo>
                  <a:pt x="480138" y="85925"/>
                </a:lnTo>
                <a:lnTo>
                  <a:pt x="486769" y="85925"/>
                </a:lnTo>
                <a:lnTo>
                  <a:pt x="490340" y="67863"/>
                </a:lnTo>
                <a:close/>
              </a:path>
              <a:path w="880110" h="100964">
                <a:moveTo>
                  <a:pt x="496132" y="38573"/>
                </a:moveTo>
                <a:lnTo>
                  <a:pt x="489527" y="38573"/>
                </a:lnTo>
                <a:lnTo>
                  <a:pt x="484832" y="62557"/>
                </a:lnTo>
                <a:lnTo>
                  <a:pt x="491389" y="62557"/>
                </a:lnTo>
                <a:lnTo>
                  <a:pt x="496132" y="38573"/>
                </a:lnTo>
                <a:close/>
              </a:path>
              <a:path w="880110" h="100964">
                <a:moveTo>
                  <a:pt x="510616" y="75312"/>
                </a:moveTo>
                <a:lnTo>
                  <a:pt x="507556" y="75312"/>
                </a:lnTo>
                <a:lnTo>
                  <a:pt x="506209" y="75873"/>
                </a:lnTo>
                <a:lnTo>
                  <a:pt x="503966" y="78120"/>
                </a:lnTo>
                <a:lnTo>
                  <a:pt x="503557" y="79124"/>
                </a:lnTo>
                <a:lnTo>
                  <a:pt x="503451" y="82321"/>
                </a:lnTo>
                <a:lnTo>
                  <a:pt x="503661" y="83084"/>
                </a:lnTo>
                <a:lnTo>
                  <a:pt x="504699" y="84805"/>
                </a:lnTo>
                <a:lnTo>
                  <a:pt x="505378" y="85417"/>
                </a:lnTo>
                <a:lnTo>
                  <a:pt x="506263" y="85824"/>
                </a:lnTo>
                <a:lnTo>
                  <a:pt x="499729" y="100825"/>
                </a:lnTo>
                <a:lnTo>
                  <a:pt x="504629" y="100825"/>
                </a:lnTo>
                <a:lnTo>
                  <a:pt x="512498" y="85824"/>
                </a:lnTo>
                <a:lnTo>
                  <a:pt x="513073" y="84787"/>
                </a:lnTo>
                <a:lnTo>
                  <a:pt x="513557" y="83818"/>
                </a:lnTo>
                <a:lnTo>
                  <a:pt x="514173" y="82321"/>
                </a:lnTo>
                <a:lnTo>
                  <a:pt x="514204" y="82152"/>
                </a:lnTo>
                <a:lnTo>
                  <a:pt x="514324" y="79124"/>
                </a:lnTo>
                <a:lnTo>
                  <a:pt x="513830" y="77864"/>
                </a:lnTo>
                <a:lnTo>
                  <a:pt x="511858" y="75824"/>
                </a:lnTo>
                <a:lnTo>
                  <a:pt x="510616" y="75312"/>
                </a:lnTo>
                <a:close/>
              </a:path>
              <a:path w="880110" h="100964">
                <a:moveTo>
                  <a:pt x="617190" y="14494"/>
                </a:moveTo>
                <a:lnTo>
                  <a:pt x="571776" y="14494"/>
                </a:lnTo>
                <a:lnTo>
                  <a:pt x="557491" y="85925"/>
                </a:lnTo>
                <a:lnTo>
                  <a:pt x="564840" y="85925"/>
                </a:lnTo>
                <a:lnTo>
                  <a:pt x="577695" y="21024"/>
                </a:lnTo>
                <a:lnTo>
                  <a:pt x="615762" y="21024"/>
                </a:lnTo>
                <a:lnTo>
                  <a:pt x="617190" y="14494"/>
                </a:lnTo>
                <a:close/>
              </a:path>
              <a:path w="880110" h="100964">
                <a:moveTo>
                  <a:pt x="627498" y="32249"/>
                </a:moveTo>
                <a:lnTo>
                  <a:pt x="620250" y="32249"/>
                </a:lnTo>
                <a:lnTo>
                  <a:pt x="609432" y="85925"/>
                </a:lnTo>
                <a:lnTo>
                  <a:pt x="616678" y="85925"/>
                </a:lnTo>
                <a:lnTo>
                  <a:pt x="621474" y="62045"/>
                </a:lnTo>
                <a:lnTo>
                  <a:pt x="641975" y="62045"/>
                </a:lnTo>
                <a:lnTo>
                  <a:pt x="639845" y="58680"/>
                </a:lnTo>
                <a:lnTo>
                  <a:pt x="642736" y="55821"/>
                </a:lnTo>
                <a:lnTo>
                  <a:pt x="622698" y="55821"/>
                </a:lnTo>
                <a:lnTo>
                  <a:pt x="627498" y="32249"/>
                </a:lnTo>
                <a:close/>
              </a:path>
              <a:path w="880110" h="100964">
                <a:moveTo>
                  <a:pt x="641975" y="62045"/>
                </a:moveTo>
                <a:lnTo>
                  <a:pt x="634128" y="62045"/>
                </a:lnTo>
                <a:lnTo>
                  <a:pt x="648823" y="85925"/>
                </a:lnTo>
                <a:lnTo>
                  <a:pt x="657089" y="85925"/>
                </a:lnTo>
                <a:lnTo>
                  <a:pt x="641975" y="62045"/>
                </a:lnTo>
                <a:close/>
              </a:path>
              <a:path w="880110" h="100964">
                <a:moveTo>
                  <a:pt x="666582" y="32249"/>
                </a:moveTo>
                <a:lnTo>
                  <a:pt x="658417" y="32249"/>
                </a:lnTo>
                <a:lnTo>
                  <a:pt x="634639" y="55821"/>
                </a:lnTo>
                <a:lnTo>
                  <a:pt x="642736" y="55821"/>
                </a:lnTo>
                <a:lnTo>
                  <a:pt x="666582" y="32249"/>
                </a:lnTo>
                <a:close/>
              </a:path>
              <a:path w="880110" h="100964">
                <a:moveTo>
                  <a:pt x="702298" y="31838"/>
                </a:moveTo>
                <a:lnTo>
                  <a:pt x="691480" y="31838"/>
                </a:lnTo>
                <a:lnTo>
                  <a:pt x="686310" y="33218"/>
                </a:lnTo>
                <a:lnTo>
                  <a:pt x="677058" y="38728"/>
                </a:lnTo>
                <a:lnTo>
                  <a:pt x="673434" y="42519"/>
                </a:lnTo>
                <a:lnTo>
                  <a:pt x="668195" y="52181"/>
                </a:lnTo>
                <a:lnTo>
                  <a:pt x="666888" y="57624"/>
                </a:lnTo>
                <a:lnTo>
                  <a:pt x="666963" y="68613"/>
                </a:lnTo>
                <a:lnTo>
                  <a:pt x="685698" y="86436"/>
                </a:lnTo>
                <a:lnTo>
                  <a:pt x="694543" y="86436"/>
                </a:lnTo>
                <a:lnTo>
                  <a:pt x="698453" y="85655"/>
                </a:lnTo>
                <a:lnTo>
                  <a:pt x="705530" y="82523"/>
                </a:lnTo>
                <a:lnTo>
                  <a:pt x="708591" y="80312"/>
                </a:lnTo>
                <a:lnTo>
                  <a:pt x="708868" y="80006"/>
                </a:lnTo>
                <a:lnTo>
                  <a:pt x="686210" y="80006"/>
                </a:lnTo>
                <a:lnTo>
                  <a:pt x="681871" y="78545"/>
                </a:lnTo>
                <a:lnTo>
                  <a:pt x="675679" y="72694"/>
                </a:lnTo>
                <a:lnTo>
                  <a:pt x="674132" y="68613"/>
                </a:lnTo>
                <a:lnTo>
                  <a:pt x="674132" y="58611"/>
                </a:lnTo>
                <a:lnTo>
                  <a:pt x="692978" y="38167"/>
                </a:lnTo>
                <a:lnTo>
                  <a:pt x="714669" y="38167"/>
                </a:lnTo>
                <a:lnTo>
                  <a:pt x="713522" y="36856"/>
                </a:lnTo>
                <a:lnTo>
                  <a:pt x="706586" y="32843"/>
                </a:lnTo>
                <a:lnTo>
                  <a:pt x="702298" y="31838"/>
                </a:lnTo>
                <a:close/>
              </a:path>
              <a:path w="880110" h="100964">
                <a:moveTo>
                  <a:pt x="718071" y="77457"/>
                </a:moveTo>
                <a:lnTo>
                  <a:pt x="711175" y="77457"/>
                </a:lnTo>
                <a:lnTo>
                  <a:pt x="709441" y="85925"/>
                </a:lnTo>
                <a:lnTo>
                  <a:pt x="716381" y="85925"/>
                </a:lnTo>
                <a:lnTo>
                  <a:pt x="718071" y="77457"/>
                </a:lnTo>
                <a:close/>
              </a:path>
              <a:path w="880110" h="100964">
                <a:moveTo>
                  <a:pt x="714669" y="38167"/>
                </a:moveTo>
                <a:lnTo>
                  <a:pt x="702979" y="38167"/>
                </a:lnTo>
                <a:lnTo>
                  <a:pt x="707316" y="39646"/>
                </a:lnTo>
                <a:lnTo>
                  <a:pt x="713505" y="45565"/>
                </a:lnTo>
                <a:lnTo>
                  <a:pt x="715053" y="49665"/>
                </a:lnTo>
                <a:lnTo>
                  <a:pt x="715053" y="59667"/>
                </a:lnTo>
                <a:lnTo>
                  <a:pt x="696210" y="80006"/>
                </a:lnTo>
                <a:lnTo>
                  <a:pt x="708868" y="80006"/>
                </a:lnTo>
                <a:lnTo>
                  <a:pt x="711175" y="77457"/>
                </a:lnTo>
                <a:lnTo>
                  <a:pt x="718071" y="77457"/>
                </a:lnTo>
                <a:lnTo>
                  <a:pt x="724854" y="43473"/>
                </a:lnTo>
                <a:lnTo>
                  <a:pt x="717605" y="43473"/>
                </a:lnTo>
                <a:lnTo>
                  <a:pt x="716039" y="39733"/>
                </a:lnTo>
                <a:lnTo>
                  <a:pt x="714669" y="38167"/>
                </a:lnTo>
                <a:close/>
              </a:path>
              <a:path w="880110" h="100964">
                <a:moveTo>
                  <a:pt x="727095" y="32249"/>
                </a:moveTo>
                <a:lnTo>
                  <a:pt x="719852" y="32249"/>
                </a:lnTo>
                <a:lnTo>
                  <a:pt x="717605" y="43473"/>
                </a:lnTo>
                <a:lnTo>
                  <a:pt x="724854" y="43473"/>
                </a:lnTo>
                <a:lnTo>
                  <a:pt x="727095" y="32249"/>
                </a:lnTo>
                <a:close/>
              </a:path>
              <a:path w="880110" h="100964">
                <a:moveTo>
                  <a:pt x="846085" y="0"/>
                </a:moveTo>
                <a:lnTo>
                  <a:pt x="839044" y="0"/>
                </a:lnTo>
                <a:lnTo>
                  <a:pt x="786386" y="96131"/>
                </a:lnTo>
                <a:lnTo>
                  <a:pt x="793428" y="96131"/>
                </a:lnTo>
                <a:lnTo>
                  <a:pt x="846085" y="0"/>
                </a:lnTo>
                <a:close/>
              </a:path>
              <a:path w="880110" h="100964">
                <a:moveTo>
                  <a:pt x="728934" y="79599"/>
                </a:moveTo>
                <a:lnTo>
                  <a:pt x="727199" y="85824"/>
                </a:lnTo>
                <a:lnTo>
                  <a:pt x="729373" y="86367"/>
                </a:lnTo>
                <a:lnTo>
                  <a:pt x="731145" y="86641"/>
                </a:lnTo>
                <a:lnTo>
                  <a:pt x="735839" y="86641"/>
                </a:lnTo>
                <a:lnTo>
                  <a:pt x="738745" y="85399"/>
                </a:lnTo>
                <a:lnTo>
                  <a:pt x="743713" y="80431"/>
                </a:lnTo>
                <a:lnTo>
                  <a:pt x="743966" y="80006"/>
                </a:lnTo>
                <a:lnTo>
                  <a:pt x="730972" y="80006"/>
                </a:lnTo>
                <a:lnTo>
                  <a:pt x="730158" y="79870"/>
                </a:lnTo>
                <a:lnTo>
                  <a:pt x="728934" y="79599"/>
                </a:lnTo>
                <a:close/>
              </a:path>
              <a:path w="880110" h="100964">
                <a:moveTo>
                  <a:pt x="790296" y="38679"/>
                </a:moveTo>
                <a:lnTo>
                  <a:pt x="782916" y="38679"/>
                </a:lnTo>
                <a:lnTo>
                  <a:pt x="773527" y="85925"/>
                </a:lnTo>
                <a:lnTo>
                  <a:pt x="780774" y="85925"/>
                </a:lnTo>
                <a:lnTo>
                  <a:pt x="790296" y="38679"/>
                </a:lnTo>
                <a:close/>
              </a:path>
              <a:path w="880110" h="100964">
                <a:moveTo>
                  <a:pt x="873568" y="63781"/>
                </a:moveTo>
                <a:lnTo>
                  <a:pt x="866292" y="63781"/>
                </a:lnTo>
                <a:lnTo>
                  <a:pt x="861904" y="85925"/>
                </a:lnTo>
                <a:lnTo>
                  <a:pt x="869147" y="85925"/>
                </a:lnTo>
                <a:lnTo>
                  <a:pt x="873568" y="63781"/>
                </a:lnTo>
                <a:close/>
              </a:path>
              <a:path w="880110" h="100964">
                <a:moveTo>
                  <a:pt x="791592" y="32249"/>
                </a:moveTo>
                <a:lnTo>
                  <a:pt x="752302" y="32249"/>
                </a:lnTo>
                <a:lnTo>
                  <a:pt x="747428" y="51944"/>
                </a:lnTo>
                <a:lnTo>
                  <a:pt x="745091" y="61229"/>
                </a:lnTo>
                <a:lnTo>
                  <a:pt x="742624" y="68526"/>
                </a:lnTo>
                <a:lnTo>
                  <a:pt x="737793" y="77713"/>
                </a:lnTo>
                <a:lnTo>
                  <a:pt x="734852" y="80006"/>
                </a:lnTo>
                <a:lnTo>
                  <a:pt x="743966" y="80006"/>
                </a:lnTo>
                <a:lnTo>
                  <a:pt x="757302" y="38679"/>
                </a:lnTo>
                <a:lnTo>
                  <a:pt x="790296" y="38679"/>
                </a:lnTo>
                <a:lnTo>
                  <a:pt x="791592" y="32249"/>
                </a:lnTo>
                <a:close/>
              </a:path>
              <a:path w="880110" h="100964">
                <a:moveTo>
                  <a:pt x="840985" y="32249"/>
                </a:moveTo>
                <a:lnTo>
                  <a:pt x="833738" y="32249"/>
                </a:lnTo>
                <a:lnTo>
                  <a:pt x="830267" y="49698"/>
                </a:lnTo>
                <a:lnTo>
                  <a:pt x="829984" y="51231"/>
                </a:lnTo>
                <a:lnTo>
                  <a:pt x="829881" y="51944"/>
                </a:lnTo>
                <a:lnTo>
                  <a:pt x="829755" y="58611"/>
                </a:lnTo>
                <a:lnTo>
                  <a:pt x="831340" y="61963"/>
                </a:lnTo>
                <a:lnTo>
                  <a:pt x="837665" y="66521"/>
                </a:lnTo>
                <a:lnTo>
                  <a:pt x="842072" y="67659"/>
                </a:lnTo>
                <a:lnTo>
                  <a:pt x="853570" y="67659"/>
                </a:lnTo>
                <a:lnTo>
                  <a:pt x="859758" y="66366"/>
                </a:lnTo>
                <a:lnTo>
                  <a:pt x="866292" y="63781"/>
                </a:lnTo>
                <a:lnTo>
                  <a:pt x="873568" y="63781"/>
                </a:lnTo>
                <a:lnTo>
                  <a:pt x="873976" y="61739"/>
                </a:lnTo>
                <a:lnTo>
                  <a:pt x="845437" y="61739"/>
                </a:lnTo>
                <a:lnTo>
                  <a:pt x="842478" y="60991"/>
                </a:lnTo>
                <a:lnTo>
                  <a:pt x="838263" y="57999"/>
                </a:lnTo>
                <a:lnTo>
                  <a:pt x="837208" y="55753"/>
                </a:lnTo>
                <a:lnTo>
                  <a:pt x="837309" y="50821"/>
                </a:lnTo>
                <a:lnTo>
                  <a:pt x="840985" y="32249"/>
                </a:lnTo>
                <a:close/>
              </a:path>
              <a:path w="880110" h="100964">
                <a:moveTo>
                  <a:pt x="879864" y="32249"/>
                </a:moveTo>
                <a:lnTo>
                  <a:pt x="872618" y="32249"/>
                </a:lnTo>
                <a:lnTo>
                  <a:pt x="867617" y="57456"/>
                </a:lnTo>
                <a:lnTo>
                  <a:pt x="860813" y="60311"/>
                </a:lnTo>
                <a:lnTo>
                  <a:pt x="854689" y="61739"/>
                </a:lnTo>
                <a:lnTo>
                  <a:pt x="873976" y="61739"/>
                </a:lnTo>
                <a:lnTo>
                  <a:pt x="879864" y="32249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9" name="object 59">
            <a:extLst>
              <a:ext uri="{FF2B5EF4-FFF2-40B4-BE49-F238E27FC236}">
                <a16:creationId xmlns:a16="http://schemas.microsoft.com/office/drawing/2014/main" xmlns="" id="{397489F9-F8C0-4D02-9472-DBDBB140323B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47531" y="4176676"/>
            <a:ext cx="810270" cy="84394"/>
          </a:xfrm>
          <a:prstGeom prst="rect">
            <a:avLst/>
          </a:prstGeom>
        </p:spPr>
      </p:pic>
      <p:pic>
        <p:nvPicPr>
          <p:cNvPr id="221" name="object 61">
            <a:extLst>
              <a:ext uri="{FF2B5EF4-FFF2-40B4-BE49-F238E27FC236}">
                <a16:creationId xmlns:a16="http://schemas.microsoft.com/office/drawing/2014/main" xmlns="" id="{D849EF92-68BD-427F-8063-89916B7063DF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55078" y="4685551"/>
            <a:ext cx="1954950" cy="235732"/>
          </a:xfrm>
          <a:prstGeom prst="rect">
            <a:avLst/>
          </a:prstGeom>
        </p:spPr>
      </p:pic>
      <p:sp>
        <p:nvSpPr>
          <p:cNvPr id="222" name="Прямоугольник 221">
            <a:extLst>
              <a:ext uri="{FF2B5EF4-FFF2-40B4-BE49-F238E27FC236}">
                <a16:creationId xmlns:a16="http://schemas.microsoft.com/office/drawing/2014/main" xmlns="" id="{10C3D992-51A6-45E7-8897-A24FC807238E}"/>
              </a:ext>
            </a:extLst>
          </p:cNvPr>
          <p:cNvSpPr/>
          <p:nvPr/>
        </p:nvSpPr>
        <p:spPr>
          <a:xfrm>
            <a:off x="5752442" y="2875880"/>
            <a:ext cx="3334835" cy="25231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        Общая информация по ТЭЦ-2</a:t>
            </a:r>
          </a:p>
        </p:txBody>
      </p:sp>
      <p:sp>
        <p:nvSpPr>
          <p:cNvPr id="230" name="object 85">
            <a:extLst>
              <a:ext uri="{FF2B5EF4-FFF2-40B4-BE49-F238E27FC236}">
                <a16:creationId xmlns:a16="http://schemas.microsoft.com/office/drawing/2014/main" xmlns="" id="{C3454923-F91D-41F7-B022-9CCE7EBD6667}"/>
              </a:ext>
            </a:extLst>
          </p:cNvPr>
          <p:cNvSpPr/>
          <p:nvPr/>
        </p:nvSpPr>
        <p:spPr>
          <a:xfrm>
            <a:off x="6461504" y="528990"/>
            <a:ext cx="1460295" cy="173484"/>
          </a:xfrm>
          <a:custGeom>
            <a:avLst/>
            <a:gdLst/>
            <a:ahLst/>
            <a:cxnLst/>
            <a:rect l="l" t="t" r="r" b="b"/>
            <a:pathLst>
              <a:path w="1016635" h="106679">
                <a:moveTo>
                  <a:pt x="39001" y="33610"/>
                </a:moveTo>
                <a:lnTo>
                  <a:pt x="22712" y="33610"/>
                </a:lnTo>
                <a:lnTo>
                  <a:pt x="22712" y="91455"/>
                </a:lnTo>
                <a:lnTo>
                  <a:pt x="39001" y="91455"/>
                </a:lnTo>
                <a:lnTo>
                  <a:pt x="39001" y="33610"/>
                </a:lnTo>
                <a:close/>
              </a:path>
              <a:path w="1016635" h="106679">
                <a:moveTo>
                  <a:pt x="61815" y="20163"/>
                </a:moveTo>
                <a:lnTo>
                  <a:pt x="0" y="20163"/>
                </a:lnTo>
                <a:lnTo>
                  <a:pt x="0" y="33610"/>
                </a:lnTo>
                <a:lnTo>
                  <a:pt x="61815" y="33610"/>
                </a:lnTo>
                <a:lnTo>
                  <a:pt x="61815" y="20163"/>
                </a:lnTo>
                <a:close/>
              </a:path>
              <a:path w="1016635" h="106679">
                <a:moveTo>
                  <a:pt x="126079" y="20163"/>
                </a:moveTo>
                <a:lnTo>
                  <a:pt x="72204" y="20163"/>
                </a:lnTo>
                <a:lnTo>
                  <a:pt x="72204" y="91455"/>
                </a:lnTo>
                <a:lnTo>
                  <a:pt x="127400" y="91455"/>
                </a:lnTo>
                <a:lnTo>
                  <a:pt x="127400" y="78218"/>
                </a:lnTo>
                <a:lnTo>
                  <a:pt x="88602" y="78218"/>
                </a:lnTo>
                <a:lnTo>
                  <a:pt x="88602" y="61718"/>
                </a:lnTo>
                <a:lnTo>
                  <a:pt x="121697" y="61718"/>
                </a:lnTo>
                <a:lnTo>
                  <a:pt x="121697" y="48884"/>
                </a:lnTo>
                <a:lnTo>
                  <a:pt x="88602" y="48884"/>
                </a:lnTo>
                <a:lnTo>
                  <a:pt x="88602" y="33404"/>
                </a:lnTo>
                <a:lnTo>
                  <a:pt x="126079" y="33404"/>
                </a:lnTo>
                <a:lnTo>
                  <a:pt x="126079" y="20163"/>
                </a:lnTo>
                <a:close/>
              </a:path>
              <a:path w="1016635" h="106679">
                <a:moveTo>
                  <a:pt x="156937" y="20163"/>
                </a:moveTo>
                <a:lnTo>
                  <a:pt x="140540" y="20163"/>
                </a:lnTo>
                <a:lnTo>
                  <a:pt x="140540" y="91455"/>
                </a:lnTo>
                <a:lnTo>
                  <a:pt x="156937" y="91455"/>
                </a:lnTo>
                <a:lnTo>
                  <a:pt x="156937" y="62737"/>
                </a:lnTo>
                <a:lnTo>
                  <a:pt x="186894" y="62737"/>
                </a:lnTo>
                <a:lnTo>
                  <a:pt x="181580" y="54587"/>
                </a:lnTo>
                <a:lnTo>
                  <a:pt x="185376" y="48985"/>
                </a:lnTo>
                <a:lnTo>
                  <a:pt x="156937" y="48985"/>
                </a:lnTo>
                <a:lnTo>
                  <a:pt x="156937" y="20163"/>
                </a:lnTo>
                <a:close/>
              </a:path>
              <a:path w="1016635" h="106679">
                <a:moveTo>
                  <a:pt x="186894" y="62737"/>
                </a:moveTo>
                <a:lnTo>
                  <a:pt x="168343" y="62737"/>
                </a:lnTo>
                <a:lnTo>
                  <a:pt x="186879" y="91455"/>
                </a:lnTo>
                <a:lnTo>
                  <a:pt x="205618" y="91455"/>
                </a:lnTo>
                <a:lnTo>
                  <a:pt x="186894" y="62737"/>
                </a:lnTo>
                <a:close/>
              </a:path>
              <a:path w="1016635" h="106679">
                <a:moveTo>
                  <a:pt x="204904" y="20163"/>
                </a:moveTo>
                <a:lnTo>
                  <a:pt x="187487" y="20163"/>
                </a:lnTo>
                <a:lnTo>
                  <a:pt x="168749" y="48985"/>
                </a:lnTo>
                <a:lnTo>
                  <a:pt x="185376" y="48985"/>
                </a:lnTo>
                <a:lnTo>
                  <a:pt x="204904" y="20163"/>
                </a:lnTo>
                <a:close/>
              </a:path>
              <a:path w="1016635" h="106679">
                <a:moveTo>
                  <a:pt x="217022" y="78112"/>
                </a:moveTo>
                <a:lnTo>
                  <a:pt x="213051" y="90641"/>
                </a:lnTo>
                <a:lnTo>
                  <a:pt x="217058" y="92271"/>
                </a:lnTo>
                <a:lnTo>
                  <a:pt x="220927" y="93085"/>
                </a:lnTo>
                <a:lnTo>
                  <a:pt x="229481" y="93085"/>
                </a:lnTo>
                <a:lnTo>
                  <a:pt x="233945" y="91692"/>
                </a:lnTo>
                <a:lnTo>
                  <a:pt x="242161" y="86123"/>
                </a:lnTo>
                <a:lnTo>
                  <a:pt x="245675" y="82019"/>
                </a:lnTo>
                <a:lnTo>
                  <a:pt x="247063" y="79438"/>
                </a:lnTo>
                <a:lnTo>
                  <a:pt x="222250" y="79438"/>
                </a:lnTo>
                <a:lnTo>
                  <a:pt x="219873" y="78995"/>
                </a:lnTo>
                <a:lnTo>
                  <a:pt x="217022" y="78112"/>
                </a:lnTo>
                <a:close/>
              </a:path>
              <a:path w="1016635" h="106679">
                <a:moveTo>
                  <a:pt x="224255" y="20163"/>
                </a:moveTo>
                <a:lnTo>
                  <a:pt x="206632" y="20163"/>
                </a:lnTo>
                <a:lnTo>
                  <a:pt x="234745" y="72511"/>
                </a:lnTo>
                <a:lnTo>
                  <a:pt x="234133" y="73328"/>
                </a:lnTo>
                <a:lnTo>
                  <a:pt x="232775" y="75434"/>
                </a:lnTo>
                <a:lnTo>
                  <a:pt x="231282" y="76979"/>
                </a:lnTo>
                <a:lnTo>
                  <a:pt x="228020" y="78948"/>
                </a:lnTo>
                <a:lnTo>
                  <a:pt x="226192" y="79438"/>
                </a:lnTo>
                <a:lnTo>
                  <a:pt x="247063" y="79438"/>
                </a:lnTo>
                <a:lnTo>
                  <a:pt x="258347" y="58456"/>
                </a:lnTo>
                <a:lnTo>
                  <a:pt x="243197" y="58456"/>
                </a:lnTo>
                <a:lnTo>
                  <a:pt x="224255" y="20163"/>
                </a:lnTo>
                <a:close/>
              </a:path>
              <a:path w="1016635" h="106679">
                <a:moveTo>
                  <a:pt x="278942" y="20163"/>
                </a:moveTo>
                <a:lnTo>
                  <a:pt x="262749" y="20163"/>
                </a:lnTo>
                <a:lnTo>
                  <a:pt x="243197" y="58456"/>
                </a:lnTo>
                <a:lnTo>
                  <a:pt x="258347" y="58456"/>
                </a:lnTo>
                <a:lnTo>
                  <a:pt x="278942" y="20163"/>
                </a:lnTo>
                <a:close/>
              </a:path>
              <a:path w="1016635" h="106679">
                <a:moveTo>
                  <a:pt x="390560" y="78012"/>
                </a:moveTo>
                <a:lnTo>
                  <a:pt x="380886" y="78012"/>
                </a:lnTo>
                <a:lnTo>
                  <a:pt x="380886" y="91455"/>
                </a:lnTo>
                <a:lnTo>
                  <a:pt x="375285" y="91455"/>
                </a:lnTo>
                <a:lnTo>
                  <a:pt x="375285" y="106221"/>
                </a:lnTo>
                <a:lnTo>
                  <a:pt x="390560" y="106221"/>
                </a:lnTo>
                <a:lnTo>
                  <a:pt x="390560" y="78012"/>
                </a:lnTo>
                <a:close/>
              </a:path>
              <a:path w="1016635" h="106679">
                <a:moveTo>
                  <a:pt x="303180" y="20163"/>
                </a:moveTo>
                <a:lnTo>
                  <a:pt x="286782" y="20163"/>
                </a:lnTo>
                <a:lnTo>
                  <a:pt x="286782" y="91455"/>
                </a:lnTo>
                <a:lnTo>
                  <a:pt x="364186" y="91455"/>
                </a:lnTo>
                <a:lnTo>
                  <a:pt x="364186" y="78012"/>
                </a:lnTo>
                <a:lnTo>
                  <a:pt x="303180" y="78012"/>
                </a:lnTo>
                <a:lnTo>
                  <a:pt x="303180" y="20163"/>
                </a:lnTo>
                <a:close/>
              </a:path>
              <a:path w="1016635" h="106679">
                <a:moveTo>
                  <a:pt x="380886" y="20163"/>
                </a:moveTo>
                <a:lnTo>
                  <a:pt x="364488" y="20163"/>
                </a:lnTo>
                <a:lnTo>
                  <a:pt x="364488" y="78012"/>
                </a:lnTo>
                <a:lnTo>
                  <a:pt x="364186" y="78012"/>
                </a:lnTo>
                <a:lnTo>
                  <a:pt x="364186" y="91455"/>
                </a:lnTo>
                <a:lnTo>
                  <a:pt x="380886" y="91455"/>
                </a:lnTo>
                <a:lnTo>
                  <a:pt x="380886" y="20163"/>
                </a:lnTo>
                <a:close/>
              </a:path>
              <a:path w="1016635" h="106679">
                <a:moveTo>
                  <a:pt x="342082" y="20163"/>
                </a:moveTo>
                <a:lnTo>
                  <a:pt x="325687" y="20163"/>
                </a:lnTo>
                <a:lnTo>
                  <a:pt x="325687" y="78012"/>
                </a:lnTo>
                <a:lnTo>
                  <a:pt x="342082" y="78012"/>
                </a:lnTo>
                <a:lnTo>
                  <a:pt x="342082" y="20163"/>
                </a:lnTo>
                <a:close/>
              </a:path>
              <a:path w="1016635" h="106679">
                <a:moveTo>
                  <a:pt x="418261" y="20163"/>
                </a:moveTo>
                <a:lnTo>
                  <a:pt x="401864" y="20163"/>
                </a:lnTo>
                <a:lnTo>
                  <a:pt x="401864" y="91455"/>
                </a:lnTo>
                <a:lnTo>
                  <a:pt x="417445" y="91455"/>
                </a:lnTo>
                <a:lnTo>
                  <a:pt x="435689" y="66603"/>
                </a:lnTo>
                <a:lnTo>
                  <a:pt x="418261" y="66603"/>
                </a:lnTo>
                <a:lnTo>
                  <a:pt x="418261" y="20163"/>
                </a:lnTo>
                <a:close/>
              </a:path>
              <a:path w="1016635" h="106679">
                <a:moveTo>
                  <a:pt x="467754" y="45115"/>
                </a:moveTo>
                <a:lnTo>
                  <a:pt x="451464" y="45115"/>
                </a:lnTo>
                <a:lnTo>
                  <a:pt x="451464" y="91455"/>
                </a:lnTo>
                <a:lnTo>
                  <a:pt x="467754" y="91455"/>
                </a:lnTo>
                <a:lnTo>
                  <a:pt x="467754" y="45115"/>
                </a:lnTo>
                <a:close/>
              </a:path>
              <a:path w="1016635" h="106679">
                <a:moveTo>
                  <a:pt x="467754" y="20163"/>
                </a:moveTo>
                <a:lnTo>
                  <a:pt x="452274" y="20163"/>
                </a:lnTo>
                <a:lnTo>
                  <a:pt x="418261" y="66603"/>
                </a:lnTo>
                <a:lnTo>
                  <a:pt x="435689" y="66603"/>
                </a:lnTo>
                <a:lnTo>
                  <a:pt x="451464" y="45115"/>
                </a:lnTo>
                <a:lnTo>
                  <a:pt x="467754" y="45115"/>
                </a:lnTo>
                <a:lnTo>
                  <a:pt x="467754" y="20163"/>
                </a:lnTo>
                <a:close/>
              </a:path>
              <a:path w="1016635" h="106679">
                <a:moveTo>
                  <a:pt x="501876" y="20163"/>
                </a:moveTo>
                <a:lnTo>
                  <a:pt x="485477" y="20163"/>
                </a:lnTo>
                <a:lnTo>
                  <a:pt x="485477" y="91455"/>
                </a:lnTo>
                <a:lnTo>
                  <a:pt x="501058" y="91455"/>
                </a:lnTo>
                <a:lnTo>
                  <a:pt x="519298" y="66603"/>
                </a:lnTo>
                <a:lnTo>
                  <a:pt x="501876" y="66603"/>
                </a:lnTo>
                <a:lnTo>
                  <a:pt x="501876" y="20163"/>
                </a:lnTo>
                <a:close/>
              </a:path>
              <a:path w="1016635" h="106679">
                <a:moveTo>
                  <a:pt x="551369" y="45115"/>
                </a:moveTo>
                <a:lnTo>
                  <a:pt x="535071" y="45115"/>
                </a:lnTo>
                <a:lnTo>
                  <a:pt x="535071" y="91455"/>
                </a:lnTo>
                <a:lnTo>
                  <a:pt x="551369" y="91455"/>
                </a:lnTo>
                <a:lnTo>
                  <a:pt x="551369" y="45115"/>
                </a:lnTo>
                <a:close/>
              </a:path>
              <a:path w="1016635" h="106679">
                <a:moveTo>
                  <a:pt x="551369" y="20163"/>
                </a:moveTo>
                <a:lnTo>
                  <a:pt x="535889" y="20163"/>
                </a:lnTo>
                <a:lnTo>
                  <a:pt x="501876" y="66603"/>
                </a:lnTo>
                <a:lnTo>
                  <a:pt x="519298" y="66603"/>
                </a:lnTo>
                <a:lnTo>
                  <a:pt x="535071" y="45115"/>
                </a:lnTo>
                <a:lnTo>
                  <a:pt x="551369" y="45115"/>
                </a:lnTo>
                <a:lnTo>
                  <a:pt x="551369" y="20163"/>
                </a:lnTo>
                <a:close/>
              </a:path>
              <a:path w="1016635" h="106679">
                <a:moveTo>
                  <a:pt x="509917" y="0"/>
                </a:moveTo>
                <a:lnTo>
                  <a:pt x="498614" y="0"/>
                </a:lnTo>
                <a:lnTo>
                  <a:pt x="498750" y="10389"/>
                </a:lnTo>
                <a:lnTo>
                  <a:pt x="505339" y="15581"/>
                </a:lnTo>
                <a:lnTo>
                  <a:pt x="524959" y="15581"/>
                </a:lnTo>
                <a:lnTo>
                  <a:pt x="529880" y="14259"/>
                </a:lnTo>
                <a:lnTo>
                  <a:pt x="536399" y="8964"/>
                </a:lnTo>
                <a:lnTo>
                  <a:pt x="537055" y="7438"/>
                </a:lnTo>
                <a:lnTo>
                  <a:pt x="512874" y="7438"/>
                </a:lnTo>
                <a:lnTo>
                  <a:pt x="510054" y="4960"/>
                </a:lnTo>
                <a:lnTo>
                  <a:pt x="509917" y="0"/>
                </a:lnTo>
                <a:close/>
              </a:path>
              <a:path w="1016635" h="106679">
                <a:moveTo>
                  <a:pt x="538128" y="0"/>
                </a:moveTo>
                <a:lnTo>
                  <a:pt x="526827" y="0"/>
                </a:lnTo>
                <a:lnTo>
                  <a:pt x="526755" y="2444"/>
                </a:lnTo>
                <a:lnTo>
                  <a:pt x="526009" y="4295"/>
                </a:lnTo>
                <a:lnTo>
                  <a:pt x="523158" y="6808"/>
                </a:lnTo>
                <a:lnTo>
                  <a:pt x="521088" y="7438"/>
                </a:lnTo>
                <a:lnTo>
                  <a:pt x="537055" y="7438"/>
                </a:lnTo>
                <a:lnTo>
                  <a:pt x="538063" y="5093"/>
                </a:lnTo>
                <a:lnTo>
                  <a:pt x="538128" y="0"/>
                </a:lnTo>
                <a:close/>
              </a:path>
              <a:path w="1016635" h="106679">
                <a:moveTo>
                  <a:pt x="647719" y="18943"/>
                </a:moveTo>
                <a:lnTo>
                  <a:pt x="634208" y="18943"/>
                </a:lnTo>
                <a:lnTo>
                  <a:pt x="627598" y="20527"/>
                </a:lnTo>
                <a:lnTo>
                  <a:pt x="615866" y="26831"/>
                </a:lnTo>
                <a:lnTo>
                  <a:pt x="611240" y="31215"/>
                </a:lnTo>
                <a:lnTo>
                  <a:pt x="604526" y="42415"/>
                </a:lnTo>
                <a:lnTo>
                  <a:pt x="602841" y="48747"/>
                </a:lnTo>
                <a:lnTo>
                  <a:pt x="602841" y="62871"/>
                </a:lnTo>
                <a:lnTo>
                  <a:pt x="634175" y="92678"/>
                </a:lnTo>
                <a:lnTo>
                  <a:pt x="647618" y="92678"/>
                </a:lnTo>
                <a:lnTo>
                  <a:pt x="653219" y="91591"/>
                </a:lnTo>
                <a:lnTo>
                  <a:pt x="663267" y="87246"/>
                </a:lnTo>
                <a:lnTo>
                  <a:pt x="667478" y="84089"/>
                </a:lnTo>
                <a:lnTo>
                  <a:pt x="670873" y="79945"/>
                </a:lnTo>
                <a:lnTo>
                  <a:pt x="669442" y="78624"/>
                </a:lnTo>
                <a:lnTo>
                  <a:pt x="637941" y="78624"/>
                </a:lnTo>
                <a:lnTo>
                  <a:pt x="633999" y="77652"/>
                </a:lnTo>
                <a:lnTo>
                  <a:pt x="627084" y="73793"/>
                </a:lnTo>
                <a:lnTo>
                  <a:pt x="624376" y="71081"/>
                </a:lnTo>
                <a:lnTo>
                  <a:pt x="620516" y="64166"/>
                </a:lnTo>
                <a:lnTo>
                  <a:pt x="619545" y="60224"/>
                </a:lnTo>
                <a:lnTo>
                  <a:pt x="619545" y="51398"/>
                </a:lnTo>
                <a:lnTo>
                  <a:pt x="637941" y="32998"/>
                </a:lnTo>
                <a:lnTo>
                  <a:pt x="669328" y="32998"/>
                </a:lnTo>
                <a:lnTo>
                  <a:pt x="670873" y="31572"/>
                </a:lnTo>
                <a:lnTo>
                  <a:pt x="667478" y="27500"/>
                </a:lnTo>
                <a:lnTo>
                  <a:pt x="663285" y="24376"/>
                </a:lnTo>
                <a:lnTo>
                  <a:pt x="653303" y="20030"/>
                </a:lnTo>
                <a:lnTo>
                  <a:pt x="647719" y="18943"/>
                </a:lnTo>
                <a:close/>
              </a:path>
              <a:path w="1016635" h="106679">
                <a:moveTo>
                  <a:pt x="660283" y="70171"/>
                </a:moveTo>
                <a:lnTo>
                  <a:pt x="655459" y="75805"/>
                </a:lnTo>
                <a:lnTo>
                  <a:pt x="649486" y="78624"/>
                </a:lnTo>
                <a:lnTo>
                  <a:pt x="669442" y="78624"/>
                </a:lnTo>
                <a:lnTo>
                  <a:pt x="660283" y="70171"/>
                </a:lnTo>
                <a:close/>
              </a:path>
              <a:path w="1016635" h="106679">
                <a:moveTo>
                  <a:pt x="669328" y="32998"/>
                </a:moveTo>
                <a:lnTo>
                  <a:pt x="649486" y="32998"/>
                </a:lnTo>
                <a:lnTo>
                  <a:pt x="655459" y="35780"/>
                </a:lnTo>
                <a:lnTo>
                  <a:pt x="660283" y="41349"/>
                </a:lnTo>
                <a:lnTo>
                  <a:pt x="669328" y="32998"/>
                </a:lnTo>
                <a:close/>
              </a:path>
              <a:path w="1016635" h="106679">
                <a:moveTo>
                  <a:pt x="884332" y="78112"/>
                </a:moveTo>
                <a:lnTo>
                  <a:pt x="880361" y="90641"/>
                </a:lnTo>
                <a:lnTo>
                  <a:pt x="884364" y="92271"/>
                </a:lnTo>
                <a:lnTo>
                  <a:pt x="888235" y="93085"/>
                </a:lnTo>
                <a:lnTo>
                  <a:pt x="896788" y="93085"/>
                </a:lnTo>
                <a:lnTo>
                  <a:pt x="901259" y="91688"/>
                </a:lnTo>
                <a:lnTo>
                  <a:pt x="909467" y="86130"/>
                </a:lnTo>
                <a:lnTo>
                  <a:pt x="912985" y="82019"/>
                </a:lnTo>
                <a:lnTo>
                  <a:pt x="914373" y="79438"/>
                </a:lnTo>
                <a:lnTo>
                  <a:pt x="889560" y="79438"/>
                </a:lnTo>
                <a:lnTo>
                  <a:pt x="887183" y="78995"/>
                </a:lnTo>
                <a:lnTo>
                  <a:pt x="884332" y="78112"/>
                </a:lnTo>
                <a:close/>
              </a:path>
              <a:path w="1016635" h="106679">
                <a:moveTo>
                  <a:pt x="712631" y="33610"/>
                </a:moveTo>
                <a:lnTo>
                  <a:pt x="696333" y="33610"/>
                </a:lnTo>
                <a:lnTo>
                  <a:pt x="696333" y="91455"/>
                </a:lnTo>
                <a:lnTo>
                  <a:pt x="712631" y="91455"/>
                </a:lnTo>
                <a:lnTo>
                  <a:pt x="712631" y="33610"/>
                </a:lnTo>
                <a:close/>
              </a:path>
              <a:path w="1016635" h="106679">
                <a:moveTo>
                  <a:pt x="782286" y="20163"/>
                </a:moveTo>
                <a:lnTo>
                  <a:pt x="765994" y="20163"/>
                </a:lnTo>
                <a:lnTo>
                  <a:pt x="734220" y="91455"/>
                </a:lnTo>
                <a:lnTo>
                  <a:pt x="751124" y="91455"/>
                </a:lnTo>
                <a:lnTo>
                  <a:pt x="757436" y="76179"/>
                </a:lnTo>
                <a:lnTo>
                  <a:pt x="807331" y="76179"/>
                </a:lnTo>
                <a:lnTo>
                  <a:pt x="801731" y="63654"/>
                </a:lnTo>
                <a:lnTo>
                  <a:pt x="762731" y="63654"/>
                </a:lnTo>
                <a:lnTo>
                  <a:pt x="774039" y="36360"/>
                </a:lnTo>
                <a:lnTo>
                  <a:pt x="789528" y="36360"/>
                </a:lnTo>
                <a:lnTo>
                  <a:pt x="782286" y="20163"/>
                </a:lnTo>
                <a:close/>
              </a:path>
              <a:path w="1016635" h="106679">
                <a:moveTo>
                  <a:pt x="807331" y="76179"/>
                </a:moveTo>
                <a:lnTo>
                  <a:pt x="790538" y="76179"/>
                </a:lnTo>
                <a:lnTo>
                  <a:pt x="796848" y="91455"/>
                </a:lnTo>
                <a:lnTo>
                  <a:pt x="814161" y="91455"/>
                </a:lnTo>
                <a:lnTo>
                  <a:pt x="807331" y="76179"/>
                </a:lnTo>
                <a:close/>
              </a:path>
              <a:path w="1016635" h="106679">
                <a:moveTo>
                  <a:pt x="851745" y="33610"/>
                </a:moveTo>
                <a:lnTo>
                  <a:pt x="835447" y="33610"/>
                </a:lnTo>
                <a:lnTo>
                  <a:pt x="835447" y="91455"/>
                </a:lnTo>
                <a:lnTo>
                  <a:pt x="851745" y="91455"/>
                </a:lnTo>
                <a:lnTo>
                  <a:pt x="851745" y="33610"/>
                </a:lnTo>
                <a:close/>
              </a:path>
              <a:path w="1016635" h="106679">
                <a:moveTo>
                  <a:pt x="891561" y="20163"/>
                </a:moveTo>
                <a:lnTo>
                  <a:pt x="874555" y="20163"/>
                </a:lnTo>
                <a:lnTo>
                  <a:pt x="874555" y="21303"/>
                </a:lnTo>
                <a:lnTo>
                  <a:pt x="902051" y="72511"/>
                </a:lnTo>
                <a:lnTo>
                  <a:pt x="901439" y="73328"/>
                </a:lnTo>
                <a:lnTo>
                  <a:pt x="900083" y="75434"/>
                </a:lnTo>
                <a:lnTo>
                  <a:pt x="898582" y="76986"/>
                </a:lnTo>
                <a:lnTo>
                  <a:pt x="895337" y="78940"/>
                </a:lnTo>
                <a:lnTo>
                  <a:pt x="893498" y="79438"/>
                </a:lnTo>
                <a:lnTo>
                  <a:pt x="914373" y="79438"/>
                </a:lnTo>
                <a:lnTo>
                  <a:pt x="925657" y="58456"/>
                </a:lnTo>
                <a:lnTo>
                  <a:pt x="910504" y="58456"/>
                </a:lnTo>
                <a:lnTo>
                  <a:pt x="891561" y="20163"/>
                </a:lnTo>
                <a:close/>
              </a:path>
              <a:path w="1016635" h="106679">
                <a:moveTo>
                  <a:pt x="789528" y="36360"/>
                </a:moveTo>
                <a:lnTo>
                  <a:pt x="774039" y="36360"/>
                </a:lnTo>
                <a:lnTo>
                  <a:pt x="785340" y="63654"/>
                </a:lnTo>
                <a:lnTo>
                  <a:pt x="801731" y="63654"/>
                </a:lnTo>
                <a:lnTo>
                  <a:pt x="789528" y="36360"/>
                </a:lnTo>
                <a:close/>
              </a:path>
              <a:path w="1016635" h="106679">
                <a:moveTo>
                  <a:pt x="946252" y="20163"/>
                </a:moveTo>
                <a:lnTo>
                  <a:pt x="930056" y="20163"/>
                </a:lnTo>
                <a:lnTo>
                  <a:pt x="910504" y="58456"/>
                </a:lnTo>
                <a:lnTo>
                  <a:pt x="925657" y="58456"/>
                </a:lnTo>
                <a:lnTo>
                  <a:pt x="946252" y="20163"/>
                </a:lnTo>
                <a:close/>
              </a:path>
              <a:path w="1016635" h="106679">
                <a:moveTo>
                  <a:pt x="735440" y="20163"/>
                </a:moveTo>
                <a:lnTo>
                  <a:pt x="673620" y="20163"/>
                </a:lnTo>
                <a:lnTo>
                  <a:pt x="673620" y="33610"/>
                </a:lnTo>
                <a:lnTo>
                  <a:pt x="735440" y="33610"/>
                </a:lnTo>
                <a:lnTo>
                  <a:pt x="735440" y="20163"/>
                </a:lnTo>
                <a:close/>
              </a:path>
              <a:path w="1016635" h="106679">
                <a:moveTo>
                  <a:pt x="873942" y="20163"/>
                </a:moveTo>
                <a:lnTo>
                  <a:pt x="812736" y="20163"/>
                </a:lnTo>
                <a:lnTo>
                  <a:pt x="812736" y="33610"/>
                </a:lnTo>
                <a:lnTo>
                  <a:pt x="874555" y="33610"/>
                </a:lnTo>
                <a:lnTo>
                  <a:pt x="874555" y="21303"/>
                </a:lnTo>
                <a:lnTo>
                  <a:pt x="873942" y="20163"/>
                </a:lnTo>
                <a:close/>
              </a:path>
              <a:path w="1016635" h="106679">
                <a:moveTo>
                  <a:pt x="874555" y="20163"/>
                </a:moveTo>
                <a:lnTo>
                  <a:pt x="873942" y="20163"/>
                </a:lnTo>
                <a:lnTo>
                  <a:pt x="874555" y="21303"/>
                </a:lnTo>
                <a:lnTo>
                  <a:pt x="874555" y="20163"/>
                </a:lnTo>
                <a:close/>
              </a:path>
              <a:path w="1016635" h="106679">
                <a:moveTo>
                  <a:pt x="993268" y="18943"/>
                </a:moveTo>
                <a:lnTo>
                  <a:pt x="979758" y="18943"/>
                </a:lnTo>
                <a:lnTo>
                  <a:pt x="973148" y="20527"/>
                </a:lnTo>
                <a:lnTo>
                  <a:pt x="961412" y="26831"/>
                </a:lnTo>
                <a:lnTo>
                  <a:pt x="956786" y="31222"/>
                </a:lnTo>
                <a:lnTo>
                  <a:pt x="950079" y="42415"/>
                </a:lnTo>
                <a:lnTo>
                  <a:pt x="948387" y="48747"/>
                </a:lnTo>
                <a:lnTo>
                  <a:pt x="948387" y="62871"/>
                </a:lnTo>
                <a:lnTo>
                  <a:pt x="979724" y="92678"/>
                </a:lnTo>
                <a:lnTo>
                  <a:pt x="993167" y="92678"/>
                </a:lnTo>
                <a:lnTo>
                  <a:pt x="998769" y="91591"/>
                </a:lnTo>
                <a:lnTo>
                  <a:pt x="1008816" y="87246"/>
                </a:lnTo>
                <a:lnTo>
                  <a:pt x="1013025" y="84089"/>
                </a:lnTo>
                <a:lnTo>
                  <a:pt x="1016420" y="79945"/>
                </a:lnTo>
                <a:lnTo>
                  <a:pt x="1014989" y="78624"/>
                </a:lnTo>
                <a:lnTo>
                  <a:pt x="983490" y="78624"/>
                </a:lnTo>
                <a:lnTo>
                  <a:pt x="979545" y="77652"/>
                </a:lnTo>
                <a:lnTo>
                  <a:pt x="972633" y="73793"/>
                </a:lnTo>
                <a:lnTo>
                  <a:pt x="969926" y="71081"/>
                </a:lnTo>
                <a:lnTo>
                  <a:pt x="966067" y="64162"/>
                </a:lnTo>
                <a:lnTo>
                  <a:pt x="965092" y="60224"/>
                </a:lnTo>
                <a:lnTo>
                  <a:pt x="965092" y="51398"/>
                </a:lnTo>
                <a:lnTo>
                  <a:pt x="983490" y="32998"/>
                </a:lnTo>
                <a:lnTo>
                  <a:pt x="1014875" y="32998"/>
                </a:lnTo>
                <a:lnTo>
                  <a:pt x="1016420" y="31572"/>
                </a:lnTo>
                <a:lnTo>
                  <a:pt x="1013025" y="27500"/>
                </a:lnTo>
                <a:lnTo>
                  <a:pt x="1008834" y="24376"/>
                </a:lnTo>
                <a:lnTo>
                  <a:pt x="998852" y="20030"/>
                </a:lnTo>
                <a:lnTo>
                  <a:pt x="993268" y="18943"/>
                </a:lnTo>
                <a:close/>
              </a:path>
              <a:path w="1016635" h="106679">
                <a:moveTo>
                  <a:pt x="1005828" y="70171"/>
                </a:moveTo>
                <a:lnTo>
                  <a:pt x="1001005" y="75805"/>
                </a:lnTo>
                <a:lnTo>
                  <a:pt x="995032" y="78624"/>
                </a:lnTo>
                <a:lnTo>
                  <a:pt x="1014989" y="78624"/>
                </a:lnTo>
                <a:lnTo>
                  <a:pt x="1005828" y="70171"/>
                </a:lnTo>
                <a:close/>
              </a:path>
              <a:path w="1016635" h="106679">
                <a:moveTo>
                  <a:pt x="1014875" y="32998"/>
                </a:moveTo>
                <a:lnTo>
                  <a:pt x="995032" y="32998"/>
                </a:lnTo>
                <a:lnTo>
                  <a:pt x="1001005" y="35780"/>
                </a:lnTo>
                <a:lnTo>
                  <a:pt x="1005828" y="41349"/>
                </a:lnTo>
                <a:lnTo>
                  <a:pt x="1014875" y="32998"/>
                </a:lnTo>
                <a:close/>
              </a:path>
            </a:pathLst>
          </a:custGeom>
          <a:solidFill>
            <a:srgbClr val="3E4095"/>
          </a:solidFill>
        </p:spPr>
        <p:txBody>
          <a:bodyPr wrap="square" lIns="0" tIns="0" rIns="0" bIns="0" rtlCol="0"/>
          <a:lstStyle/>
          <a:p>
            <a:endParaRPr sz="11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35" name="Заголовок 6">
            <a:extLst>
              <a:ext uri="{FF2B5EF4-FFF2-40B4-BE49-F238E27FC236}">
                <a16:creationId xmlns:a16="http://schemas.microsoft.com/office/drawing/2014/main" xmlns="" id="{B0ACD3BA-26FC-4ED2-99EB-71CC6814CFA5}"/>
              </a:ext>
            </a:extLst>
          </p:cNvPr>
          <p:cNvSpPr txBox="1">
            <a:spLocks/>
          </p:cNvSpPr>
          <p:nvPr/>
        </p:nvSpPr>
        <p:spPr>
          <a:xfrm>
            <a:off x="51058" y="1950093"/>
            <a:ext cx="2505263" cy="147890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</a:rPr>
              <a:t>ЦЕЛЬ ПРОЕКТА:</a:t>
            </a:r>
          </a:p>
          <a:p>
            <a:pPr algn="ctr"/>
            <a:r>
              <a:rPr lang="ru-RU" sz="1600" b="1" spc="40" dirty="0">
                <a:solidFill>
                  <a:srgbClr val="00206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  <a:cs typeface="Arial"/>
              </a:rPr>
              <a:t>- </a:t>
            </a:r>
            <a:r>
              <a:rPr lang="ru-RU" sz="1200" b="1" spc="40" dirty="0">
                <a:solidFill>
                  <a:srgbClr val="00206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  <a:cs typeface="Arial"/>
              </a:rPr>
              <a:t>Снижение негативного влияния станции на экологическую обстановку города Алматы за счет перевода ТЭЦ-2 на сжигание газа</a:t>
            </a:r>
            <a:endParaRPr lang="ru-RU" sz="1200" spc="40" dirty="0">
              <a:solidFill>
                <a:srgbClr val="002060"/>
              </a:solidFill>
              <a:latin typeface="Arial Narrow" panose="020B0606020202030204" pitchFamily="34" charset="0"/>
              <a:cs typeface="Arial"/>
            </a:endParaRPr>
          </a:p>
          <a:p>
            <a:pPr marL="92075" marR="72390">
              <a:lnSpc>
                <a:spcPct val="118700"/>
              </a:lnSpc>
              <a:spcBef>
                <a:spcPts val="95"/>
              </a:spcBef>
              <a:buFontTx/>
              <a:buChar char="-"/>
            </a:pPr>
            <a:endParaRPr lang="ru-RU" sz="1200" spc="40" dirty="0">
              <a:solidFill>
                <a:srgbClr val="002060"/>
              </a:solidFill>
              <a:latin typeface="Arial Narrow" panose="020B0606020202030204" pitchFamily="34" charset="0"/>
              <a:cs typeface="Arial"/>
            </a:endParaRPr>
          </a:p>
          <a:p>
            <a:pPr algn="ctr"/>
            <a:endParaRPr lang="ru-RU" sz="1100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236" name="Таблица 235">
            <a:extLst>
              <a:ext uri="{FF2B5EF4-FFF2-40B4-BE49-F238E27FC236}">
                <a16:creationId xmlns:a16="http://schemas.microsoft.com/office/drawing/2014/main" xmlns="" id="{D20D93A0-DA33-4D6E-878F-4A7EC6006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343194"/>
              </p:ext>
            </p:extLst>
          </p:nvPr>
        </p:nvGraphicFramePr>
        <p:xfrm>
          <a:off x="2691971" y="3122881"/>
          <a:ext cx="9309529" cy="245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7261">
                  <a:extLst>
                    <a:ext uri="{9D8B030D-6E8A-4147-A177-3AD203B41FA5}">
                      <a16:colId xmlns:a16="http://schemas.microsoft.com/office/drawing/2014/main" xmlns="" val="1478129872"/>
                    </a:ext>
                  </a:extLst>
                </a:gridCol>
                <a:gridCol w="2256134">
                  <a:extLst>
                    <a:ext uri="{9D8B030D-6E8A-4147-A177-3AD203B41FA5}">
                      <a16:colId xmlns:a16="http://schemas.microsoft.com/office/drawing/2014/main" xmlns="" val="3120574675"/>
                    </a:ext>
                  </a:extLst>
                </a:gridCol>
                <a:gridCol w="2256134">
                  <a:extLst>
                    <a:ext uri="{9D8B030D-6E8A-4147-A177-3AD203B41FA5}">
                      <a16:colId xmlns:a16="http://schemas.microsoft.com/office/drawing/2014/main" xmlns="" val="2095732085"/>
                    </a:ext>
                  </a:extLst>
                </a:gridCol>
              </a:tblGrid>
              <a:tr h="220534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Arial Narrow" panose="020B0606020202030204" pitchFamily="34" charset="0"/>
                        </a:rPr>
                        <a:t>Показатели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Arial Narrow" panose="020B0606020202030204" pitchFamily="34" charset="0"/>
                        </a:rPr>
                        <a:t>Текущее состояние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Arial Narrow" panose="020B0606020202030204" pitchFamily="34" charset="0"/>
                        </a:rPr>
                        <a:t>После реализации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7917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Установленная мощность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257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Электрическая, МВт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510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557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97775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Тепловая, Гкал/ч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1411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10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06181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Выработка электроэнергии, </a:t>
                      </a:r>
                      <a:r>
                        <a:rPr lang="ru-RU" sz="10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млн.кВтч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417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536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378963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Отпуск тепла, </a:t>
                      </a:r>
                      <a:r>
                        <a:rPr lang="ru-RU" sz="10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тыс.Гкал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130.4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41710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Расход топлива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1424.3 </a:t>
                      </a:r>
                      <a:r>
                        <a:rPr lang="ru-RU" sz="10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млн.тонн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угля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1 122,5 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млн. м</a:t>
                      </a:r>
                      <a:r>
                        <a:rPr lang="ru-RU" sz="9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3 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газа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43435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Удельный расход условного топлива на отпуск электроэнергии, г у т/ </a:t>
                      </a:r>
                      <a:r>
                        <a:rPr lang="ru-RU" sz="10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кВтч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436.5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196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2254222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Удельный расход условного топлива на отпуск тепла, кг у т/Гкал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130.4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461620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Снижение выбросов загрязняющих веществ, тыс. тонн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37.3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2.7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43" name="Заголовок 6">
            <a:extLst>
              <a:ext uri="{FF2B5EF4-FFF2-40B4-BE49-F238E27FC236}">
                <a16:creationId xmlns:a16="http://schemas.microsoft.com/office/drawing/2014/main" xmlns="" id="{06A74387-4074-41F9-9F30-0FB4935CC48B}"/>
              </a:ext>
            </a:extLst>
          </p:cNvPr>
          <p:cNvSpPr txBox="1">
            <a:spLocks/>
          </p:cNvSpPr>
          <p:nvPr/>
        </p:nvSpPr>
        <p:spPr>
          <a:xfrm>
            <a:off x="122879" y="3447714"/>
            <a:ext cx="2399090" cy="74886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</a:rPr>
              <a:t>СТОИМОСТЬ ПРОЕКТА по ТЭО:</a:t>
            </a:r>
          </a:p>
          <a:p>
            <a:pPr algn="ctr"/>
            <a:r>
              <a:rPr lang="ru-RU" sz="1300" spc="40" dirty="0">
                <a:solidFill>
                  <a:srgbClr val="002060"/>
                </a:solidFill>
                <a:latin typeface="Arial Narrow" panose="020B0606020202030204" pitchFamily="34" charset="0"/>
                <a:cs typeface="Arial"/>
              </a:rPr>
              <a:t>388,9 </a:t>
            </a:r>
            <a:r>
              <a:rPr lang="ru-RU" sz="1300" spc="40" dirty="0" err="1">
                <a:solidFill>
                  <a:srgbClr val="002060"/>
                </a:solidFill>
                <a:latin typeface="Arial Narrow" panose="020B0606020202030204" pitchFamily="34" charset="0"/>
                <a:cs typeface="Arial"/>
              </a:rPr>
              <a:t>млрд.тенге</a:t>
            </a:r>
            <a:endParaRPr lang="ru-RU" sz="1200" spc="40" dirty="0">
              <a:solidFill>
                <a:srgbClr val="002060"/>
              </a:solidFill>
              <a:latin typeface="Arial Narrow" panose="020B0606020202030204" pitchFamily="34" charset="0"/>
              <a:cs typeface="Arial"/>
            </a:endParaRPr>
          </a:p>
          <a:p>
            <a:pPr algn="ctr"/>
            <a:endParaRPr lang="ru-RU" sz="1100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4" name="Заголовок 6">
            <a:extLst>
              <a:ext uri="{FF2B5EF4-FFF2-40B4-BE49-F238E27FC236}">
                <a16:creationId xmlns:a16="http://schemas.microsoft.com/office/drawing/2014/main" xmlns="" id="{CA4BBFB6-4DC9-4965-9C10-1B5EB03FA284}"/>
              </a:ext>
            </a:extLst>
          </p:cNvPr>
          <p:cNvSpPr txBox="1">
            <a:spLocks/>
          </p:cNvSpPr>
          <p:nvPr/>
        </p:nvSpPr>
        <p:spPr>
          <a:xfrm>
            <a:off x="16706" y="4253900"/>
            <a:ext cx="2505263" cy="74886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</a:rPr>
              <a:t>ВВОД В ЭКСПЛУАТАЦИЮ</a:t>
            </a:r>
          </a:p>
          <a:p>
            <a:pPr algn="ctr"/>
            <a:r>
              <a:rPr lang="ru-RU" sz="1300" spc="40" dirty="0">
                <a:solidFill>
                  <a:srgbClr val="002060"/>
                </a:solidFill>
                <a:latin typeface="Arial Narrow" panose="020B0606020202030204" pitchFamily="34" charset="0"/>
                <a:cs typeface="Arial"/>
              </a:rPr>
              <a:t>2026 год</a:t>
            </a:r>
          </a:p>
          <a:p>
            <a:pPr algn="ctr"/>
            <a:endParaRPr lang="ru-RU" sz="1200" spc="40" dirty="0">
              <a:solidFill>
                <a:srgbClr val="002060"/>
              </a:solidFill>
              <a:latin typeface="Arial Narrow" panose="020B0606020202030204" pitchFamily="34" charset="0"/>
              <a:cs typeface="Arial"/>
            </a:endParaRPr>
          </a:p>
          <a:p>
            <a:pPr algn="ctr"/>
            <a:endParaRPr lang="ru-RU" sz="1100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3" name="Рисунок 2" descr="Попасть в яблочко">
            <a:extLst>
              <a:ext uri="{FF2B5EF4-FFF2-40B4-BE49-F238E27FC236}">
                <a16:creationId xmlns:a16="http://schemas.microsoft.com/office/drawing/2014/main" xmlns="" id="{CCA4612C-43F1-4A35-B7E6-B34F7202720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58529" y="2034709"/>
            <a:ext cx="310524" cy="310524"/>
          </a:xfrm>
          <a:prstGeom prst="rect">
            <a:avLst/>
          </a:prstGeom>
        </p:spPr>
      </p:pic>
      <p:pic>
        <p:nvPicPr>
          <p:cNvPr id="6" name="Рисунок 5" descr="Монеты">
            <a:extLst>
              <a:ext uri="{FF2B5EF4-FFF2-40B4-BE49-F238E27FC236}">
                <a16:creationId xmlns:a16="http://schemas.microsoft.com/office/drawing/2014/main" xmlns="" id="{138C3A02-EABF-4FAC-B228-1A81C9F7B21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58529" y="3841818"/>
            <a:ext cx="343172" cy="34317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3B1BF50-7967-0A8F-5CF8-148A20B7FC3A}"/>
              </a:ext>
            </a:extLst>
          </p:cNvPr>
          <p:cNvSpPr/>
          <p:nvPr/>
        </p:nvSpPr>
        <p:spPr>
          <a:xfrm>
            <a:off x="1477288" y="303694"/>
            <a:ext cx="20654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900686">
              <a:spcBef>
                <a:spcPct val="0"/>
              </a:spcBef>
            </a:pPr>
            <a:endParaRPr lang="kk-KZ" sz="1200" b="1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1900686">
              <a:spcBef>
                <a:spcPct val="0"/>
              </a:spcBef>
            </a:pPr>
            <a:endParaRPr lang="kk-KZ" sz="1200" b="1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1900686">
              <a:spcBef>
                <a:spcPct val="0"/>
              </a:spcBef>
            </a:pPr>
            <a:endParaRPr lang="kk-KZ" sz="1200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1900686">
              <a:spcBef>
                <a:spcPct val="0"/>
              </a:spcBef>
            </a:pPr>
            <a:endParaRPr lang="kk-KZ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Google Shape;103;p2" descr="Picture background">
            <a:extLst>
              <a:ext uri="{FF2B5EF4-FFF2-40B4-BE49-F238E27FC236}">
                <a16:creationId xmlns:a16="http://schemas.microsoft.com/office/drawing/2014/main" xmlns="" id="{97C2CDDE-75E9-4EF6-B107-F60070F2C799}"/>
              </a:ext>
            </a:extLst>
          </p:cNvPr>
          <p:cNvSpPr/>
          <p:nvPr/>
        </p:nvSpPr>
        <p:spPr>
          <a:xfrm>
            <a:off x="5624181" y="571540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" name="Google Shape;104;p2">
            <a:extLst>
              <a:ext uri="{FF2B5EF4-FFF2-40B4-BE49-F238E27FC236}">
                <a16:creationId xmlns:a16="http://schemas.microsoft.com/office/drawing/2014/main" xmlns="" id="{33E08080-5B74-4773-BDE3-8D13BD19E98A}"/>
              </a:ext>
            </a:extLst>
          </p:cNvPr>
          <p:cNvGrpSpPr/>
          <p:nvPr/>
        </p:nvGrpSpPr>
        <p:grpSpPr>
          <a:xfrm>
            <a:off x="616613" y="5592294"/>
            <a:ext cx="11186829" cy="1265706"/>
            <a:chOff x="203462" y="3306102"/>
            <a:chExt cx="12331736" cy="1395242"/>
          </a:xfrm>
        </p:grpSpPr>
        <p:cxnSp>
          <p:nvCxnSpPr>
            <p:cNvPr id="59" name="Google Shape;105;p2">
              <a:extLst>
                <a:ext uri="{FF2B5EF4-FFF2-40B4-BE49-F238E27FC236}">
                  <a16:creationId xmlns:a16="http://schemas.microsoft.com/office/drawing/2014/main" xmlns="" id="{97C399D3-EA94-49AD-9A54-B6180BF97B60}"/>
                </a:ext>
              </a:extLst>
            </p:cNvPr>
            <p:cNvCxnSpPr/>
            <p:nvPr/>
          </p:nvCxnSpPr>
          <p:spPr>
            <a:xfrm>
              <a:off x="326137" y="3965000"/>
              <a:ext cx="11881115" cy="0"/>
            </a:xfrm>
            <a:prstGeom prst="straightConnector1">
              <a:avLst/>
            </a:prstGeom>
            <a:noFill/>
            <a:ln w="34925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60" name="Google Shape;106;p2">
              <a:extLst>
                <a:ext uri="{FF2B5EF4-FFF2-40B4-BE49-F238E27FC236}">
                  <a16:creationId xmlns:a16="http://schemas.microsoft.com/office/drawing/2014/main" xmlns="" id="{6339B4E8-0069-44AD-B0D2-E76D0130012F}"/>
                </a:ext>
              </a:extLst>
            </p:cNvPr>
            <p:cNvSpPr txBox="1"/>
            <p:nvPr/>
          </p:nvSpPr>
          <p:spPr>
            <a:xfrm>
              <a:off x="203462" y="4145945"/>
              <a:ext cx="1629221" cy="2098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4990"/>
                </a:buClr>
                <a:buSzPts val="997"/>
                <a:buFont typeface="Arial"/>
                <a:buNone/>
              </a:pPr>
              <a:r>
                <a:rPr lang="ru-RU" sz="997" b="1" u="none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Передача участка</a:t>
              </a:r>
              <a:endParaRPr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004990"/>
                </a:buClr>
                <a:buSzPts val="998"/>
                <a:buFont typeface="Arial"/>
                <a:buNone/>
              </a:pPr>
              <a:endParaRPr sz="997" b="1" u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107;p2">
              <a:extLst>
                <a:ext uri="{FF2B5EF4-FFF2-40B4-BE49-F238E27FC236}">
                  <a16:creationId xmlns:a16="http://schemas.microsoft.com/office/drawing/2014/main" xmlns="" id="{59E74DE8-D8CD-4521-B42E-80CB5397ED1F}"/>
                </a:ext>
              </a:extLst>
            </p:cNvPr>
            <p:cNvSpPr/>
            <p:nvPr/>
          </p:nvSpPr>
          <p:spPr>
            <a:xfrm>
              <a:off x="8445505" y="3748976"/>
              <a:ext cx="362766" cy="369330"/>
            </a:xfrm>
            <a:prstGeom prst="ellipse">
              <a:avLst/>
            </a:prstGeom>
            <a:solidFill>
              <a:srgbClr val="0070C0"/>
            </a:solidFill>
            <a:ln w="952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81625" rIns="91425" bIns="816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07" b="1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65" name="Google Shape;108;p2">
              <a:extLst>
                <a:ext uri="{FF2B5EF4-FFF2-40B4-BE49-F238E27FC236}">
                  <a16:creationId xmlns:a16="http://schemas.microsoft.com/office/drawing/2014/main" xmlns="" id="{66F376E9-0AB7-44BD-BAA2-B36D8579D416}"/>
                </a:ext>
              </a:extLst>
            </p:cNvPr>
            <p:cNvSpPr/>
            <p:nvPr/>
          </p:nvSpPr>
          <p:spPr>
            <a:xfrm>
              <a:off x="10720029" y="3748976"/>
              <a:ext cx="362766" cy="369330"/>
            </a:xfrm>
            <a:prstGeom prst="ellipse">
              <a:avLst/>
            </a:prstGeom>
            <a:solidFill>
              <a:srgbClr val="0070C0"/>
            </a:solidFill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81625" rIns="91425" bIns="816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07" b="1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66" name="Google Shape;109;p2">
              <a:extLst>
                <a:ext uri="{FF2B5EF4-FFF2-40B4-BE49-F238E27FC236}">
                  <a16:creationId xmlns:a16="http://schemas.microsoft.com/office/drawing/2014/main" xmlns="" id="{351B2964-64D5-4EF6-9238-1ABEF0A4C737}"/>
                </a:ext>
              </a:extLst>
            </p:cNvPr>
            <p:cNvSpPr/>
            <p:nvPr/>
          </p:nvSpPr>
          <p:spPr>
            <a:xfrm>
              <a:off x="6756863" y="3765669"/>
              <a:ext cx="362766" cy="369330"/>
            </a:xfrm>
            <a:prstGeom prst="ellipse">
              <a:avLst/>
            </a:prstGeom>
            <a:solidFill>
              <a:srgbClr val="0070C0"/>
            </a:solidFill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81625" rIns="91425" bIns="816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0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 dirty="0"/>
            </a:p>
          </p:txBody>
        </p:sp>
        <p:sp>
          <p:nvSpPr>
            <p:cNvPr id="67" name="Google Shape;110;p2">
              <a:extLst>
                <a:ext uri="{FF2B5EF4-FFF2-40B4-BE49-F238E27FC236}">
                  <a16:creationId xmlns:a16="http://schemas.microsoft.com/office/drawing/2014/main" xmlns="" id="{8214A65B-E95C-4683-B5CF-C8C5499D58A7}"/>
                </a:ext>
              </a:extLst>
            </p:cNvPr>
            <p:cNvSpPr/>
            <p:nvPr/>
          </p:nvSpPr>
          <p:spPr>
            <a:xfrm>
              <a:off x="4956663" y="3748976"/>
              <a:ext cx="362766" cy="369330"/>
            </a:xfrm>
            <a:prstGeom prst="ellipse">
              <a:avLst/>
            </a:prstGeom>
            <a:solidFill>
              <a:srgbClr val="0070C0"/>
            </a:solidFill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81625" rIns="91425" bIns="816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0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dirty="0"/>
            </a:p>
          </p:txBody>
        </p:sp>
        <p:sp>
          <p:nvSpPr>
            <p:cNvPr id="68" name="Google Shape;111;p2">
              <a:extLst>
                <a:ext uri="{FF2B5EF4-FFF2-40B4-BE49-F238E27FC236}">
                  <a16:creationId xmlns:a16="http://schemas.microsoft.com/office/drawing/2014/main" xmlns="" id="{261ED62E-7519-4EA0-91E8-B1B0964D1A6D}"/>
                </a:ext>
              </a:extLst>
            </p:cNvPr>
            <p:cNvSpPr/>
            <p:nvPr/>
          </p:nvSpPr>
          <p:spPr>
            <a:xfrm>
              <a:off x="3427328" y="3751503"/>
              <a:ext cx="362766" cy="369331"/>
            </a:xfrm>
            <a:prstGeom prst="ellipse">
              <a:avLst/>
            </a:prstGeom>
            <a:solidFill>
              <a:srgbClr val="0070C0"/>
            </a:solidFill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81625" rIns="91425" bIns="816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0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dirty="0"/>
            </a:p>
          </p:txBody>
        </p:sp>
        <p:sp>
          <p:nvSpPr>
            <p:cNvPr id="69" name="Google Shape;112;p2">
              <a:extLst>
                <a:ext uri="{FF2B5EF4-FFF2-40B4-BE49-F238E27FC236}">
                  <a16:creationId xmlns:a16="http://schemas.microsoft.com/office/drawing/2014/main" xmlns="" id="{B53B00E1-AABF-44F3-9010-EB4DDD126013}"/>
                </a:ext>
              </a:extLst>
            </p:cNvPr>
            <p:cNvSpPr/>
            <p:nvPr/>
          </p:nvSpPr>
          <p:spPr>
            <a:xfrm>
              <a:off x="836690" y="3760748"/>
              <a:ext cx="362766" cy="369331"/>
            </a:xfrm>
            <a:prstGeom prst="ellipse">
              <a:avLst/>
            </a:prstGeom>
            <a:solidFill>
              <a:srgbClr val="92D050"/>
            </a:solidFill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81625" rIns="91425" bIns="816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07" b="1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70" name="Google Shape;113;p2">
              <a:extLst>
                <a:ext uri="{FF2B5EF4-FFF2-40B4-BE49-F238E27FC236}">
                  <a16:creationId xmlns:a16="http://schemas.microsoft.com/office/drawing/2014/main" xmlns="" id="{13548618-93FD-4C07-A46A-3979F9DA901D}"/>
                </a:ext>
              </a:extLst>
            </p:cNvPr>
            <p:cNvSpPr/>
            <p:nvPr/>
          </p:nvSpPr>
          <p:spPr>
            <a:xfrm>
              <a:off x="7367476" y="4098192"/>
              <a:ext cx="2495315" cy="440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9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Ввод в эксплуатацию 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9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 3 ПК </a:t>
              </a:r>
              <a:endParaRPr sz="997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114;p2">
              <a:extLst>
                <a:ext uri="{FF2B5EF4-FFF2-40B4-BE49-F238E27FC236}">
                  <a16:creationId xmlns:a16="http://schemas.microsoft.com/office/drawing/2014/main" xmlns="" id="{04DACC17-A6AB-41A0-8DA1-6D23C1495A5F}"/>
                </a:ext>
              </a:extLst>
            </p:cNvPr>
            <p:cNvSpPr txBox="1"/>
            <p:nvPr/>
          </p:nvSpPr>
          <p:spPr>
            <a:xfrm>
              <a:off x="9366847" y="4151727"/>
              <a:ext cx="3168351" cy="5496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4990"/>
                </a:buClr>
                <a:buSzPts val="997"/>
                <a:buFont typeface="Arial"/>
                <a:buNone/>
              </a:pPr>
              <a:r>
                <a:rPr lang="ru-RU" sz="997" b="1" u="none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Формирование финальной документации, устранение недостатков </a:t>
              </a:r>
              <a:r>
                <a:rPr lang="ru-RU" sz="1089" b="1" u="none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	</a:t>
              </a:r>
              <a:endParaRPr dirty="0"/>
            </a:p>
          </p:txBody>
        </p:sp>
        <p:sp>
          <p:nvSpPr>
            <p:cNvPr id="72" name="Google Shape;115;p2">
              <a:extLst>
                <a:ext uri="{FF2B5EF4-FFF2-40B4-BE49-F238E27FC236}">
                  <a16:creationId xmlns:a16="http://schemas.microsoft.com/office/drawing/2014/main" xmlns="" id="{E001AB37-4F62-47C1-A7FD-8C4AFE0B8EA1}"/>
                </a:ext>
              </a:extLst>
            </p:cNvPr>
            <p:cNvSpPr txBox="1"/>
            <p:nvPr/>
          </p:nvSpPr>
          <p:spPr>
            <a:xfrm>
              <a:off x="3170783" y="3376101"/>
              <a:ext cx="864520" cy="2197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4990"/>
                </a:buClr>
                <a:buSzPts val="997"/>
                <a:buFont typeface="Arial"/>
                <a:buNone/>
              </a:pPr>
              <a:r>
                <a:rPr lang="ru-RU" sz="997" b="1" u="none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12.2025</a:t>
              </a:r>
              <a:endParaRPr dirty="0"/>
            </a:p>
          </p:txBody>
        </p:sp>
        <p:sp>
          <p:nvSpPr>
            <p:cNvPr id="73" name="Google Shape;116;p2">
              <a:extLst>
                <a:ext uri="{FF2B5EF4-FFF2-40B4-BE49-F238E27FC236}">
                  <a16:creationId xmlns:a16="http://schemas.microsoft.com/office/drawing/2014/main" xmlns="" id="{93387AE8-DF66-450E-94EC-1970322C43C2}"/>
                </a:ext>
              </a:extLst>
            </p:cNvPr>
            <p:cNvSpPr txBox="1"/>
            <p:nvPr/>
          </p:nvSpPr>
          <p:spPr>
            <a:xfrm>
              <a:off x="6469737" y="3368904"/>
              <a:ext cx="930750" cy="2001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4990"/>
                </a:buClr>
                <a:buSzPts val="997"/>
                <a:buFont typeface="Arial"/>
                <a:buNone/>
              </a:pPr>
              <a:r>
                <a:rPr lang="ru-RU" sz="997" b="1" u="none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06.2026</a:t>
              </a:r>
              <a:endParaRPr sz="997" b="1" u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117;p2">
              <a:extLst>
                <a:ext uri="{FF2B5EF4-FFF2-40B4-BE49-F238E27FC236}">
                  <a16:creationId xmlns:a16="http://schemas.microsoft.com/office/drawing/2014/main" xmlns="" id="{26EF0D1A-7712-48BC-9164-5CC25013E47F}"/>
                </a:ext>
              </a:extLst>
            </p:cNvPr>
            <p:cNvSpPr/>
            <p:nvPr/>
          </p:nvSpPr>
          <p:spPr>
            <a:xfrm>
              <a:off x="646672" y="3306102"/>
              <a:ext cx="708945" cy="2714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07.2023</a:t>
              </a:r>
              <a:endParaRPr sz="10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118;p2">
              <a:extLst>
                <a:ext uri="{FF2B5EF4-FFF2-40B4-BE49-F238E27FC236}">
                  <a16:creationId xmlns:a16="http://schemas.microsoft.com/office/drawing/2014/main" xmlns="" id="{0097EB1D-B546-412E-B24C-B1B88F71B357}"/>
                </a:ext>
              </a:extLst>
            </p:cNvPr>
            <p:cNvSpPr/>
            <p:nvPr/>
          </p:nvSpPr>
          <p:spPr>
            <a:xfrm>
              <a:off x="10449751" y="3317685"/>
              <a:ext cx="903322" cy="271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9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31.12.2026</a:t>
              </a:r>
              <a:endParaRPr sz="997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119;p2">
              <a:extLst>
                <a:ext uri="{FF2B5EF4-FFF2-40B4-BE49-F238E27FC236}">
                  <a16:creationId xmlns:a16="http://schemas.microsoft.com/office/drawing/2014/main" xmlns="" id="{6150A000-D5BB-4558-A56F-B602044749E1}"/>
                </a:ext>
              </a:extLst>
            </p:cNvPr>
            <p:cNvSpPr/>
            <p:nvPr/>
          </p:nvSpPr>
          <p:spPr>
            <a:xfrm>
              <a:off x="2722560" y="4092638"/>
              <a:ext cx="1769181" cy="440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9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Ввод в эксплуатацию 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9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 ВК</a:t>
              </a:r>
              <a:endParaRPr sz="997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120;p2">
              <a:extLst>
                <a:ext uri="{FF2B5EF4-FFF2-40B4-BE49-F238E27FC236}">
                  <a16:creationId xmlns:a16="http://schemas.microsoft.com/office/drawing/2014/main" xmlns="" id="{A0CC71ED-5F5D-4832-AA26-E4575D9D4CD0}"/>
                </a:ext>
              </a:extLst>
            </p:cNvPr>
            <p:cNvSpPr/>
            <p:nvPr/>
          </p:nvSpPr>
          <p:spPr>
            <a:xfrm>
              <a:off x="4311919" y="4094029"/>
              <a:ext cx="1769181" cy="440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9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Ввод в эксплуатацию 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9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 1 ПК </a:t>
              </a:r>
              <a:endParaRPr sz="997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121;p2">
              <a:extLst>
                <a:ext uri="{FF2B5EF4-FFF2-40B4-BE49-F238E27FC236}">
                  <a16:creationId xmlns:a16="http://schemas.microsoft.com/office/drawing/2014/main" xmlns="" id="{A584F418-2E64-4424-B08C-613BEA931BE1}"/>
                </a:ext>
              </a:extLst>
            </p:cNvPr>
            <p:cNvSpPr/>
            <p:nvPr/>
          </p:nvSpPr>
          <p:spPr>
            <a:xfrm>
              <a:off x="6078919" y="4098193"/>
              <a:ext cx="1769181" cy="440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9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Ввод в эксплуатацию 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97" b="1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 2 ПК </a:t>
              </a:r>
              <a:endParaRPr sz="997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122;p2">
              <a:extLst>
                <a:ext uri="{FF2B5EF4-FFF2-40B4-BE49-F238E27FC236}">
                  <a16:creationId xmlns:a16="http://schemas.microsoft.com/office/drawing/2014/main" xmlns="" id="{68A9A119-D0FB-4079-9F2A-F96B1536FF50}"/>
                </a:ext>
              </a:extLst>
            </p:cNvPr>
            <p:cNvSpPr txBox="1"/>
            <p:nvPr/>
          </p:nvSpPr>
          <p:spPr>
            <a:xfrm>
              <a:off x="8141939" y="3362658"/>
              <a:ext cx="930750" cy="2001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4990"/>
                </a:buClr>
                <a:buSzPts val="997"/>
                <a:buFont typeface="Arial"/>
                <a:buNone/>
              </a:pPr>
              <a:r>
                <a:rPr lang="ru-RU" sz="997" b="1" u="none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09.2026</a:t>
              </a:r>
              <a:endParaRPr sz="997" b="1" u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0" name="Google Shape;123;p2">
            <a:extLst>
              <a:ext uri="{FF2B5EF4-FFF2-40B4-BE49-F238E27FC236}">
                <a16:creationId xmlns:a16="http://schemas.microsoft.com/office/drawing/2014/main" xmlns="" id="{ACF96A47-8312-47F3-93B7-A2386FEA0945}"/>
              </a:ext>
            </a:extLst>
          </p:cNvPr>
          <p:cNvSpPr/>
          <p:nvPr/>
        </p:nvSpPr>
        <p:spPr>
          <a:xfrm>
            <a:off x="2399090" y="6015233"/>
            <a:ext cx="329086" cy="335041"/>
          </a:xfrm>
          <a:prstGeom prst="ellipse">
            <a:avLst/>
          </a:prstGeom>
          <a:solidFill>
            <a:srgbClr val="92D050"/>
          </a:soli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81625" rIns="91425" bIns="816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7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dirty="0"/>
          </a:p>
        </p:txBody>
      </p:sp>
      <p:sp>
        <p:nvSpPr>
          <p:cNvPr id="81" name="Google Shape;124;p2">
            <a:extLst>
              <a:ext uri="{FF2B5EF4-FFF2-40B4-BE49-F238E27FC236}">
                <a16:creationId xmlns:a16="http://schemas.microsoft.com/office/drawing/2014/main" xmlns="" id="{CA1AF828-E7DB-4433-879B-874BEECF8EBC}"/>
              </a:ext>
            </a:extLst>
          </p:cNvPr>
          <p:cNvSpPr txBox="1"/>
          <p:nvPr/>
        </p:nvSpPr>
        <p:spPr>
          <a:xfrm>
            <a:off x="1751202" y="6358846"/>
            <a:ext cx="1477960" cy="190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990"/>
              </a:buClr>
              <a:buSzPts val="997"/>
              <a:buFont typeface="Arial"/>
              <a:buNone/>
            </a:pPr>
            <a:r>
              <a:rPr lang="ru-RU" sz="997" b="1" u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Начало СМР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990"/>
              </a:buClr>
              <a:buSzPts val="998"/>
              <a:buFont typeface="Arial"/>
              <a:buNone/>
            </a:pPr>
            <a:endParaRPr sz="997" b="1" u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125;p2">
            <a:extLst>
              <a:ext uri="{FF2B5EF4-FFF2-40B4-BE49-F238E27FC236}">
                <a16:creationId xmlns:a16="http://schemas.microsoft.com/office/drawing/2014/main" xmlns="" id="{83FBF5A7-E053-4118-9519-FB7E98ED0319}"/>
              </a:ext>
            </a:extLst>
          </p:cNvPr>
          <p:cNvSpPr/>
          <p:nvPr/>
        </p:nvSpPr>
        <p:spPr>
          <a:xfrm>
            <a:off x="2217200" y="5597262"/>
            <a:ext cx="64312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07.2024</a:t>
            </a:r>
            <a:endParaRPr sz="10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126;p2">
            <a:extLst>
              <a:ext uri="{FF2B5EF4-FFF2-40B4-BE49-F238E27FC236}">
                <a16:creationId xmlns:a16="http://schemas.microsoft.com/office/drawing/2014/main" xmlns="" id="{0D6566C5-D97C-425B-BFF8-CDD99187668E}"/>
              </a:ext>
            </a:extLst>
          </p:cNvPr>
          <p:cNvSpPr txBox="1"/>
          <p:nvPr/>
        </p:nvSpPr>
        <p:spPr>
          <a:xfrm>
            <a:off x="4670890" y="5652445"/>
            <a:ext cx="844337" cy="1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990"/>
              </a:buClr>
              <a:buSzPts val="997"/>
              <a:buFont typeface="Arial"/>
              <a:buNone/>
            </a:pPr>
            <a:r>
              <a:rPr lang="ru-RU" sz="997" b="1" u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04.2026</a:t>
            </a:r>
            <a:endParaRPr sz="997" b="1" u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A3CC8E67-C87C-4393-99B8-5D8F61401A58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2" y="631019"/>
            <a:ext cx="2383824" cy="12107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237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-8805"/>
            <a:ext cx="12192000" cy="535229"/>
          </a:xfrm>
          <a:solidFill>
            <a:srgbClr val="002060"/>
          </a:solidFill>
        </p:spPr>
        <p:txBody>
          <a:bodyPr anchor="ctr">
            <a:noAutofit/>
          </a:bodyPr>
          <a:lstStyle/>
          <a:p>
            <a:pPr marL="12700" marR="5080" algn="ctr">
              <a:lnSpc>
                <a:spcPct val="116799"/>
              </a:lnSpc>
              <a:spcBef>
                <a:spcPts val="95"/>
              </a:spcBef>
            </a:pPr>
            <a:r>
              <a:rPr lang="ru-RU" b="1" spc="8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="1" spc="195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b="1" spc="145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="1" spc="10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онст</a:t>
            </a:r>
            <a:r>
              <a:rPr lang="ru-RU" b="1" spc="8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="1" spc="12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укция Алматинской </a:t>
            </a:r>
            <a:r>
              <a:rPr lang="ru-RU" b="1" spc="65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ТЭЦ-3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A07A03C-55AB-4B92-B29F-732A8054F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10710340" y="6309521"/>
            <a:ext cx="1142761" cy="419101"/>
          </a:xfrm>
        </p:spPr>
        <p:txBody>
          <a:bodyPr/>
          <a:lstStyle/>
          <a:p>
            <a:fld id="{CE9BB456-D799-4470-87E7-3465752C08A9}" type="slidenum">
              <a:rPr lang="ru-RU" smtClean="0">
                <a:solidFill>
                  <a:schemeClr val="bg1"/>
                </a:solidFill>
                <a:latin typeface="Trebuchet MS" panose="020B0603020202020204" pitchFamily="34" charset="0"/>
              </a:rPr>
              <a:t>3</a:t>
            </a:fld>
            <a:endParaRPr lang="ru-RU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154" name="object 50">
            <a:extLst>
              <a:ext uri="{FF2B5EF4-FFF2-40B4-BE49-F238E27FC236}">
                <a16:creationId xmlns:a16="http://schemas.microsoft.com/office/drawing/2014/main" xmlns="" id="{CC3208E0-5B7D-4F42-8175-611E32C2EA2D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1572" y="1362039"/>
            <a:ext cx="141941" cy="82212"/>
          </a:xfrm>
          <a:prstGeom prst="rect">
            <a:avLst/>
          </a:prstGeom>
        </p:spPr>
      </p:pic>
      <p:pic>
        <p:nvPicPr>
          <p:cNvPr id="158" name="object 54">
            <a:extLst>
              <a:ext uri="{FF2B5EF4-FFF2-40B4-BE49-F238E27FC236}">
                <a16:creationId xmlns:a16="http://schemas.microsoft.com/office/drawing/2014/main" xmlns="" id="{F1F06ECA-D1A9-4DBA-B6F6-C773EFF639AE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1136" y="1460439"/>
            <a:ext cx="141942" cy="82214"/>
          </a:xfrm>
          <a:prstGeom prst="rect">
            <a:avLst/>
          </a:prstGeom>
        </p:spPr>
      </p:pic>
      <p:sp>
        <p:nvSpPr>
          <p:cNvPr id="180" name="object 76">
            <a:extLst>
              <a:ext uri="{FF2B5EF4-FFF2-40B4-BE49-F238E27FC236}">
                <a16:creationId xmlns:a16="http://schemas.microsoft.com/office/drawing/2014/main" xmlns="" id="{CF60A266-151A-42DE-B4C6-948E94DFA452}"/>
              </a:ext>
            </a:extLst>
          </p:cNvPr>
          <p:cNvSpPr/>
          <p:nvPr/>
        </p:nvSpPr>
        <p:spPr>
          <a:xfrm>
            <a:off x="1018227" y="1790299"/>
            <a:ext cx="24765" cy="14604"/>
          </a:xfrm>
          <a:custGeom>
            <a:avLst/>
            <a:gdLst/>
            <a:ahLst/>
            <a:cxnLst/>
            <a:rect l="l" t="t" r="r" b="b"/>
            <a:pathLst>
              <a:path w="24765" h="14605">
                <a:moveTo>
                  <a:pt x="15721" y="0"/>
                </a:moveTo>
                <a:lnTo>
                  <a:pt x="8708" y="7"/>
                </a:lnTo>
                <a:lnTo>
                  <a:pt x="4373" y="2509"/>
                </a:lnTo>
                <a:lnTo>
                  <a:pt x="27" y="5019"/>
                </a:lnTo>
                <a:lnTo>
                  <a:pt x="0" y="9076"/>
                </a:lnTo>
                <a:lnTo>
                  <a:pt x="8628" y="14094"/>
                </a:lnTo>
                <a:lnTo>
                  <a:pt x="15638" y="14086"/>
                </a:lnTo>
                <a:lnTo>
                  <a:pt x="24317" y="9076"/>
                </a:lnTo>
                <a:lnTo>
                  <a:pt x="24349" y="5019"/>
                </a:lnTo>
                <a:lnTo>
                  <a:pt x="15721" y="0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>
              <a:solidFill>
                <a:srgbClr val="002060"/>
              </a:solidFill>
            </a:endParaRPr>
          </a:p>
        </p:txBody>
      </p:sp>
      <p:sp>
        <p:nvSpPr>
          <p:cNvPr id="185" name="object 83">
            <a:extLst>
              <a:ext uri="{FF2B5EF4-FFF2-40B4-BE49-F238E27FC236}">
                <a16:creationId xmlns:a16="http://schemas.microsoft.com/office/drawing/2014/main" xmlns="" id="{C820E16C-8CD6-4787-A316-5ADFA2819356}"/>
              </a:ext>
            </a:extLst>
          </p:cNvPr>
          <p:cNvSpPr/>
          <p:nvPr/>
        </p:nvSpPr>
        <p:spPr>
          <a:xfrm>
            <a:off x="4062251" y="674512"/>
            <a:ext cx="7762559" cy="1844962"/>
          </a:xfrm>
          <a:custGeom>
            <a:avLst/>
            <a:gdLst/>
            <a:ahLst/>
            <a:cxnLst/>
            <a:rect l="l" t="t" r="r" b="b"/>
            <a:pathLst>
              <a:path w="3897629" h="814070">
                <a:moveTo>
                  <a:pt x="3794561" y="0"/>
                </a:moveTo>
                <a:lnTo>
                  <a:pt x="103028" y="0"/>
                </a:lnTo>
                <a:lnTo>
                  <a:pt x="63025" y="8129"/>
                </a:lnTo>
                <a:lnTo>
                  <a:pt x="30265" y="30263"/>
                </a:lnTo>
                <a:lnTo>
                  <a:pt x="8129" y="63022"/>
                </a:lnTo>
                <a:lnTo>
                  <a:pt x="0" y="103024"/>
                </a:lnTo>
                <a:lnTo>
                  <a:pt x="0" y="710873"/>
                </a:lnTo>
                <a:lnTo>
                  <a:pt x="8129" y="750876"/>
                </a:lnTo>
                <a:lnTo>
                  <a:pt x="30265" y="783635"/>
                </a:lnTo>
                <a:lnTo>
                  <a:pt x="63025" y="805769"/>
                </a:lnTo>
                <a:lnTo>
                  <a:pt x="103028" y="813898"/>
                </a:lnTo>
                <a:lnTo>
                  <a:pt x="3794561" y="813898"/>
                </a:lnTo>
                <a:lnTo>
                  <a:pt x="3834565" y="805769"/>
                </a:lnTo>
                <a:lnTo>
                  <a:pt x="3867323" y="783635"/>
                </a:lnTo>
                <a:lnTo>
                  <a:pt x="3889457" y="750876"/>
                </a:lnTo>
                <a:lnTo>
                  <a:pt x="3897586" y="710873"/>
                </a:lnTo>
                <a:lnTo>
                  <a:pt x="3897586" y="103024"/>
                </a:lnTo>
                <a:lnTo>
                  <a:pt x="3889457" y="63022"/>
                </a:lnTo>
                <a:lnTo>
                  <a:pt x="3867323" y="30263"/>
                </a:lnTo>
                <a:lnTo>
                  <a:pt x="3834565" y="8129"/>
                </a:lnTo>
                <a:lnTo>
                  <a:pt x="3794561" y="0"/>
                </a:lnTo>
                <a:close/>
              </a:path>
            </a:pathLst>
          </a:custGeom>
          <a:solidFill>
            <a:srgbClr val="FEFEFE"/>
          </a:solidFill>
          <a:ln>
            <a:solidFill>
              <a:srgbClr val="66CCFF"/>
            </a:solidFill>
          </a:ln>
        </p:spPr>
        <p:txBody>
          <a:bodyPr wrap="square" lIns="0" tIns="0" rIns="0" bIns="0" rtlCol="0"/>
          <a:lstStyle/>
          <a:p>
            <a:endParaRPr sz="1050" dirty="0">
              <a:solidFill>
                <a:srgbClr val="002060"/>
              </a:solidFill>
            </a:endParaRPr>
          </a:p>
        </p:txBody>
      </p:sp>
      <p:sp>
        <p:nvSpPr>
          <p:cNvPr id="190" name="object 115">
            <a:extLst>
              <a:ext uri="{FF2B5EF4-FFF2-40B4-BE49-F238E27FC236}">
                <a16:creationId xmlns:a16="http://schemas.microsoft.com/office/drawing/2014/main" xmlns="" id="{A1928B5E-223D-40A5-8135-BB3DE3B39B90}"/>
              </a:ext>
            </a:extLst>
          </p:cNvPr>
          <p:cNvSpPr txBox="1"/>
          <p:nvPr/>
        </p:nvSpPr>
        <p:spPr>
          <a:xfrm>
            <a:off x="4106689" y="693884"/>
            <a:ext cx="7521387" cy="179600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72390" indent="-60325" algn="just">
              <a:spcBef>
                <a:spcPts val="145"/>
              </a:spcBef>
              <a:buFontTx/>
              <a:buChar char="•"/>
              <a:tabLst>
                <a:tab pos="73025" algn="l"/>
              </a:tabLst>
            </a:pP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10 октября 2022 года разработано ТЭО с получением положительного заключения РГП «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Госэкспертиза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 </a:t>
            </a:r>
          </a:p>
          <a:p>
            <a:pPr marL="72390" indent="-60325" algn="just">
              <a:spcBef>
                <a:spcPts val="145"/>
              </a:spcBef>
              <a:buFontTx/>
              <a:buChar char="•"/>
              <a:tabLst>
                <a:tab pos="73025" algn="l"/>
              </a:tabLst>
            </a:pP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17 марта 2023 года подписан договор с РФЦ по покупке услуги по поддержанию готовности электрической мощности</a:t>
            </a:r>
          </a:p>
          <a:p>
            <a:pPr marL="72390" indent="-60325" algn="just">
              <a:spcBef>
                <a:spcPts val="145"/>
              </a:spcBef>
              <a:buFontTx/>
              <a:buChar char="•"/>
              <a:tabLst>
                <a:tab pos="73025" algn="l"/>
              </a:tabLst>
            </a:pP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08 сентября 2023 года – подписан ЕРС-контракт с консорциумом в составе ТОО «KBI 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Energy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Group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 совместно с ТОО «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Энерго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Спец Строй», ТОО «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СтандартЭнерго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KZ», ТОО «СТРОЙИНДУСТРИЯ»</a:t>
            </a:r>
          </a:p>
          <a:p>
            <a:pPr marL="72390" indent="-60325" algn="just">
              <a:spcBef>
                <a:spcPts val="145"/>
              </a:spcBef>
              <a:buFontTx/>
              <a:buChar char="•"/>
              <a:tabLst>
                <a:tab pos="73025" algn="l"/>
              </a:tabLst>
            </a:pP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30</a:t>
            </a:r>
            <a:r>
              <a:rPr lang="en-US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kk-KZ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ноября 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2023 года - заключено Соглашение о совместной реализации проекта с ЕАБР  </a:t>
            </a:r>
            <a:endParaRPr lang="en-US" sz="900" spc="45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72390" indent="-60325" algn="just">
              <a:spcBef>
                <a:spcPts val="145"/>
              </a:spcBef>
              <a:buFontTx/>
              <a:buChar char="•"/>
              <a:tabLst>
                <a:tab pos="73025" algn="l"/>
              </a:tabLst>
            </a:pP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15.02.2024г. подписан договор между EPC Подрядчиком и 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Ansaldo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Energy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на поставку газотурбинного оборудования </a:t>
            </a:r>
            <a:endParaRPr lang="en-US" sz="900" spc="45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72390" indent="-60325" algn="just">
              <a:spcBef>
                <a:spcPts val="145"/>
              </a:spcBef>
              <a:buFontTx/>
              <a:buChar char="•"/>
              <a:tabLst>
                <a:tab pos="73025" algn="l"/>
              </a:tabLst>
            </a:pP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24.06.2024г. подписан договор между EPC Подрядчиком и 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Dongfang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Electric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International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Corporation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на поставку основного оборудования (паровые турбины и генераторы)</a:t>
            </a:r>
          </a:p>
          <a:p>
            <a:pPr marL="72390" indent="-60325" algn="just">
              <a:spcBef>
                <a:spcPts val="145"/>
              </a:spcBef>
              <a:buFontTx/>
              <a:buChar char="•"/>
              <a:tabLst>
                <a:tab pos="73025" algn="l"/>
              </a:tabLst>
            </a:pP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01.07.2024г. ЕРС-подрядчиком заключен договор с АО "ЗИО-Подольск" на поставку основного оборудования (котел-утилизатор)</a:t>
            </a:r>
          </a:p>
          <a:p>
            <a:pPr marL="72390" indent="-60325" algn="just">
              <a:spcBef>
                <a:spcPts val="145"/>
              </a:spcBef>
              <a:buFontTx/>
              <a:buChar char="•"/>
              <a:tabLst>
                <a:tab pos="73025" algn="l"/>
              </a:tabLst>
            </a:pP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09.09.2024г. заключен договор с РГП «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Госэкспертиза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 на прохождение комплексной вневедомственной государственной экспертизы. ПСД загружена на Портал РГП «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Госэкспертиза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</a:p>
          <a:p>
            <a:pPr marL="72390" indent="-60325" algn="just">
              <a:spcBef>
                <a:spcPts val="145"/>
              </a:spcBef>
              <a:buFontTx/>
              <a:buChar char="•"/>
              <a:tabLst>
                <a:tab pos="73025" algn="l"/>
              </a:tabLst>
            </a:pP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12.12.2024 года на заводе 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Ansaldo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900" spc="45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Energia</a:t>
            </a:r>
            <a:r>
              <a:rPr lang="ru-RU" sz="900" spc="45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в Генуе (Италия) проведены успешные испытания ротора генератора AE94.2</a:t>
            </a:r>
          </a:p>
        </p:txBody>
      </p:sp>
      <p:pic>
        <p:nvPicPr>
          <p:cNvPr id="216" name="object 54">
            <a:extLst>
              <a:ext uri="{FF2B5EF4-FFF2-40B4-BE49-F238E27FC236}">
                <a16:creationId xmlns:a16="http://schemas.microsoft.com/office/drawing/2014/main" xmlns="" id="{C5E4F50A-E601-4693-B300-6F0FF0BB3C98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248348" y="3635824"/>
            <a:ext cx="1435517" cy="82353"/>
          </a:xfrm>
          <a:prstGeom prst="rect">
            <a:avLst/>
          </a:prstGeom>
        </p:spPr>
      </p:pic>
      <p:pic>
        <p:nvPicPr>
          <p:cNvPr id="217" name="object 55">
            <a:extLst>
              <a:ext uri="{FF2B5EF4-FFF2-40B4-BE49-F238E27FC236}">
                <a16:creationId xmlns:a16="http://schemas.microsoft.com/office/drawing/2014/main" xmlns="" id="{1E743BCF-5D5B-4B8A-A3EC-BDF7E0E213F4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247531" y="3795517"/>
            <a:ext cx="1095289" cy="91843"/>
          </a:xfrm>
          <a:prstGeom prst="rect">
            <a:avLst/>
          </a:prstGeom>
        </p:spPr>
      </p:pic>
      <p:sp>
        <p:nvSpPr>
          <p:cNvPr id="218" name="object 56">
            <a:extLst>
              <a:ext uri="{FF2B5EF4-FFF2-40B4-BE49-F238E27FC236}">
                <a16:creationId xmlns:a16="http://schemas.microsoft.com/office/drawing/2014/main" xmlns="" id="{98934ACB-DEF1-4231-8D7C-CF1B1AD5E726}"/>
              </a:ext>
            </a:extLst>
          </p:cNvPr>
          <p:cNvSpPr/>
          <p:nvPr/>
        </p:nvSpPr>
        <p:spPr>
          <a:xfrm>
            <a:off x="4237837" y="3966289"/>
            <a:ext cx="880110" cy="100965"/>
          </a:xfrm>
          <a:custGeom>
            <a:avLst/>
            <a:gdLst/>
            <a:ahLst/>
            <a:cxnLst/>
            <a:rect l="l" t="t" r="r" b="b"/>
            <a:pathLst>
              <a:path w="880110" h="100964">
                <a:moveTo>
                  <a:pt x="87655" y="31838"/>
                </a:moveTo>
                <a:lnTo>
                  <a:pt x="74869" y="31838"/>
                </a:lnTo>
                <a:lnTo>
                  <a:pt x="69781" y="33218"/>
                </a:lnTo>
                <a:lnTo>
                  <a:pt x="60735" y="38728"/>
                </a:lnTo>
                <a:lnTo>
                  <a:pt x="57195" y="42519"/>
                </a:lnTo>
                <a:lnTo>
                  <a:pt x="52095" y="52181"/>
                </a:lnTo>
                <a:lnTo>
                  <a:pt x="50816" y="57589"/>
                </a:lnTo>
                <a:lnTo>
                  <a:pt x="50816" y="70653"/>
                </a:lnTo>
                <a:lnTo>
                  <a:pt x="53045" y="76230"/>
                </a:lnTo>
                <a:lnTo>
                  <a:pt x="61959" y="84395"/>
                </a:lnTo>
                <a:lnTo>
                  <a:pt x="68064" y="86436"/>
                </a:lnTo>
                <a:lnTo>
                  <a:pt x="80037" y="86436"/>
                </a:lnTo>
                <a:lnTo>
                  <a:pt x="84034" y="85737"/>
                </a:lnTo>
                <a:lnTo>
                  <a:pt x="91587" y="82951"/>
                </a:lnTo>
                <a:lnTo>
                  <a:pt x="94733" y="80992"/>
                </a:lnTo>
                <a:lnTo>
                  <a:pt x="95720" y="80006"/>
                </a:lnTo>
                <a:lnTo>
                  <a:pt x="70311" y="80006"/>
                </a:lnTo>
                <a:lnTo>
                  <a:pt x="65699" y="78577"/>
                </a:lnTo>
                <a:lnTo>
                  <a:pt x="59507" y="72863"/>
                </a:lnTo>
                <a:lnTo>
                  <a:pt x="57962" y="68713"/>
                </a:lnTo>
                <a:lnTo>
                  <a:pt x="58064" y="61128"/>
                </a:lnTo>
                <a:lnTo>
                  <a:pt x="103168" y="61128"/>
                </a:lnTo>
                <a:lnTo>
                  <a:pt x="103647" y="58748"/>
                </a:lnTo>
                <a:lnTo>
                  <a:pt x="103773" y="57589"/>
                </a:lnTo>
                <a:lnTo>
                  <a:pt x="103884" y="55721"/>
                </a:lnTo>
                <a:lnTo>
                  <a:pt x="58776" y="55721"/>
                </a:lnTo>
                <a:lnTo>
                  <a:pt x="60137" y="50278"/>
                </a:lnTo>
                <a:lnTo>
                  <a:pt x="62722" y="45957"/>
                </a:lnTo>
                <a:lnTo>
                  <a:pt x="70344" y="39560"/>
                </a:lnTo>
                <a:lnTo>
                  <a:pt x="74937" y="37962"/>
                </a:lnTo>
                <a:lnTo>
                  <a:pt x="97608" y="37962"/>
                </a:lnTo>
                <a:lnTo>
                  <a:pt x="93339" y="33865"/>
                </a:lnTo>
                <a:lnTo>
                  <a:pt x="87655" y="31838"/>
                </a:lnTo>
                <a:close/>
              </a:path>
              <a:path w="880110" h="100964">
                <a:moveTo>
                  <a:pt x="32349" y="21024"/>
                </a:moveTo>
                <a:lnTo>
                  <a:pt x="25001" y="21024"/>
                </a:lnTo>
                <a:lnTo>
                  <a:pt x="12142" y="85925"/>
                </a:lnTo>
                <a:lnTo>
                  <a:pt x="19489" y="85925"/>
                </a:lnTo>
                <a:lnTo>
                  <a:pt x="32349" y="21024"/>
                </a:lnTo>
                <a:close/>
              </a:path>
              <a:path w="880110" h="100964">
                <a:moveTo>
                  <a:pt x="93985" y="73271"/>
                </a:moveTo>
                <a:lnTo>
                  <a:pt x="92011" y="75380"/>
                </a:lnTo>
                <a:lnTo>
                  <a:pt x="89477" y="77029"/>
                </a:lnTo>
                <a:lnTo>
                  <a:pt x="83285" y="79413"/>
                </a:lnTo>
                <a:lnTo>
                  <a:pt x="79969" y="80006"/>
                </a:lnTo>
                <a:lnTo>
                  <a:pt x="95720" y="80006"/>
                </a:lnTo>
                <a:lnTo>
                  <a:pt x="97250" y="78477"/>
                </a:lnTo>
                <a:lnTo>
                  <a:pt x="93985" y="73271"/>
                </a:lnTo>
                <a:close/>
              </a:path>
              <a:path w="880110" h="100964">
                <a:moveTo>
                  <a:pt x="97608" y="37962"/>
                </a:moveTo>
                <a:lnTo>
                  <a:pt x="85412" y="37962"/>
                </a:lnTo>
                <a:lnTo>
                  <a:pt x="89495" y="39340"/>
                </a:lnTo>
                <a:lnTo>
                  <a:pt x="95619" y="44852"/>
                </a:lnTo>
                <a:lnTo>
                  <a:pt x="97148" y="48747"/>
                </a:lnTo>
                <a:lnTo>
                  <a:pt x="97048" y="55721"/>
                </a:lnTo>
                <a:lnTo>
                  <a:pt x="103884" y="55721"/>
                </a:lnTo>
                <a:lnTo>
                  <a:pt x="103884" y="47520"/>
                </a:lnTo>
                <a:lnTo>
                  <a:pt x="101775" y="41962"/>
                </a:lnTo>
                <a:lnTo>
                  <a:pt x="97608" y="37962"/>
                </a:lnTo>
                <a:close/>
              </a:path>
              <a:path w="880110" h="100964">
                <a:moveTo>
                  <a:pt x="58981" y="14494"/>
                </a:moveTo>
                <a:lnTo>
                  <a:pt x="1324" y="14494"/>
                </a:lnTo>
                <a:lnTo>
                  <a:pt x="0" y="21024"/>
                </a:lnTo>
                <a:lnTo>
                  <a:pt x="57656" y="21024"/>
                </a:lnTo>
                <a:lnTo>
                  <a:pt x="58981" y="14494"/>
                </a:lnTo>
                <a:close/>
              </a:path>
              <a:path w="880110" h="100964">
                <a:moveTo>
                  <a:pt x="172972" y="32249"/>
                </a:moveTo>
                <a:lnTo>
                  <a:pt x="124804" y="32249"/>
                </a:lnTo>
                <a:lnTo>
                  <a:pt x="114086" y="85925"/>
                </a:lnTo>
                <a:lnTo>
                  <a:pt x="121334" y="85925"/>
                </a:lnTo>
                <a:lnTo>
                  <a:pt x="130622" y="38679"/>
                </a:lnTo>
                <a:lnTo>
                  <a:pt x="171688" y="38679"/>
                </a:lnTo>
                <a:lnTo>
                  <a:pt x="172972" y="32249"/>
                </a:lnTo>
                <a:close/>
              </a:path>
              <a:path w="880110" h="100964">
                <a:moveTo>
                  <a:pt x="171688" y="38679"/>
                </a:moveTo>
                <a:lnTo>
                  <a:pt x="164296" y="38679"/>
                </a:lnTo>
                <a:lnTo>
                  <a:pt x="155012" y="85925"/>
                </a:lnTo>
                <a:lnTo>
                  <a:pt x="162255" y="85925"/>
                </a:lnTo>
                <a:lnTo>
                  <a:pt x="171688" y="38679"/>
                </a:lnTo>
                <a:close/>
              </a:path>
              <a:path w="880110" h="100964">
                <a:moveTo>
                  <a:pt x="174807" y="79599"/>
                </a:moveTo>
                <a:lnTo>
                  <a:pt x="173073" y="85824"/>
                </a:lnTo>
                <a:lnTo>
                  <a:pt x="175251" y="86367"/>
                </a:lnTo>
                <a:lnTo>
                  <a:pt x="177018" y="86641"/>
                </a:lnTo>
                <a:lnTo>
                  <a:pt x="181712" y="86641"/>
                </a:lnTo>
                <a:lnTo>
                  <a:pt x="184622" y="85399"/>
                </a:lnTo>
                <a:lnTo>
                  <a:pt x="189586" y="80431"/>
                </a:lnTo>
                <a:lnTo>
                  <a:pt x="189840" y="80006"/>
                </a:lnTo>
                <a:lnTo>
                  <a:pt x="176850" y="80006"/>
                </a:lnTo>
                <a:lnTo>
                  <a:pt x="176032" y="79870"/>
                </a:lnTo>
                <a:lnTo>
                  <a:pt x="174807" y="79599"/>
                </a:lnTo>
                <a:close/>
              </a:path>
              <a:path w="880110" h="100964">
                <a:moveTo>
                  <a:pt x="236169" y="38679"/>
                </a:moveTo>
                <a:lnTo>
                  <a:pt x="228790" y="38679"/>
                </a:lnTo>
                <a:lnTo>
                  <a:pt x="219401" y="85925"/>
                </a:lnTo>
                <a:lnTo>
                  <a:pt x="226648" y="85925"/>
                </a:lnTo>
                <a:lnTo>
                  <a:pt x="236169" y="38679"/>
                </a:lnTo>
                <a:close/>
              </a:path>
              <a:path w="880110" h="100964">
                <a:moveTo>
                  <a:pt x="237465" y="32249"/>
                </a:moveTo>
                <a:lnTo>
                  <a:pt x="198175" y="32249"/>
                </a:lnTo>
                <a:lnTo>
                  <a:pt x="193481" y="51231"/>
                </a:lnTo>
                <a:lnTo>
                  <a:pt x="190964" y="61229"/>
                </a:lnTo>
                <a:lnTo>
                  <a:pt x="188498" y="68526"/>
                </a:lnTo>
                <a:lnTo>
                  <a:pt x="183667" y="77713"/>
                </a:lnTo>
                <a:lnTo>
                  <a:pt x="180726" y="80006"/>
                </a:lnTo>
                <a:lnTo>
                  <a:pt x="189840" y="80006"/>
                </a:lnTo>
                <a:lnTo>
                  <a:pt x="203175" y="38679"/>
                </a:lnTo>
                <a:lnTo>
                  <a:pt x="236169" y="38679"/>
                </a:lnTo>
                <a:lnTo>
                  <a:pt x="237465" y="32249"/>
                </a:lnTo>
                <a:close/>
              </a:path>
              <a:path w="880110" h="100964">
                <a:moveTo>
                  <a:pt x="285972" y="31838"/>
                </a:moveTo>
                <a:lnTo>
                  <a:pt x="272569" y="31838"/>
                </a:lnTo>
                <a:lnTo>
                  <a:pt x="267246" y="33218"/>
                </a:lnTo>
                <a:lnTo>
                  <a:pt x="257792" y="38728"/>
                </a:lnTo>
                <a:lnTo>
                  <a:pt x="254101" y="42519"/>
                </a:lnTo>
                <a:lnTo>
                  <a:pt x="248791" y="52181"/>
                </a:lnTo>
                <a:lnTo>
                  <a:pt x="247467" y="57624"/>
                </a:lnTo>
                <a:lnTo>
                  <a:pt x="247561" y="68613"/>
                </a:lnTo>
                <a:lnTo>
                  <a:pt x="266957" y="86436"/>
                </a:lnTo>
                <a:lnTo>
                  <a:pt x="277775" y="86436"/>
                </a:lnTo>
                <a:lnTo>
                  <a:pt x="283099" y="85060"/>
                </a:lnTo>
                <a:lnTo>
                  <a:pt x="291772" y="80006"/>
                </a:lnTo>
                <a:lnTo>
                  <a:pt x="266788" y="80006"/>
                </a:lnTo>
                <a:lnTo>
                  <a:pt x="262450" y="78545"/>
                </a:lnTo>
                <a:lnTo>
                  <a:pt x="256258" y="72694"/>
                </a:lnTo>
                <a:lnTo>
                  <a:pt x="254713" y="68613"/>
                </a:lnTo>
                <a:lnTo>
                  <a:pt x="254713" y="58611"/>
                </a:lnTo>
                <a:lnTo>
                  <a:pt x="273556" y="38167"/>
                </a:lnTo>
                <a:lnTo>
                  <a:pt x="296516" y="38167"/>
                </a:lnTo>
                <a:lnTo>
                  <a:pt x="291909" y="33883"/>
                </a:lnTo>
                <a:lnTo>
                  <a:pt x="285972" y="31838"/>
                </a:lnTo>
                <a:close/>
              </a:path>
              <a:path w="880110" h="100964">
                <a:moveTo>
                  <a:pt x="296516" y="38167"/>
                </a:moveTo>
                <a:lnTo>
                  <a:pt x="283556" y="38167"/>
                </a:lnTo>
                <a:lnTo>
                  <a:pt x="287895" y="39646"/>
                </a:lnTo>
                <a:lnTo>
                  <a:pt x="294087" y="45565"/>
                </a:lnTo>
                <a:lnTo>
                  <a:pt x="295635" y="49665"/>
                </a:lnTo>
                <a:lnTo>
                  <a:pt x="295635" y="59667"/>
                </a:lnTo>
                <a:lnTo>
                  <a:pt x="276788" y="80006"/>
                </a:lnTo>
                <a:lnTo>
                  <a:pt x="291772" y="80006"/>
                </a:lnTo>
                <a:lnTo>
                  <a:pt x="292557" y="79548"/>
                </a:lnTo>
                <a:lnTo>
                  <a:pt x="296246" y="75737"/>
                </a:lnTo>
                <a:lnTo>
                  <a:pt x="301553" y="66009"/>
                </a:lnTo>
                <a:lnTo>
                  <a:pt x="302878" y="60548"/>
                </a:lnTo>
                <a:lnTo>
                  <a:pt x="302878" y="47556"/>
                </a:lnTo>
                <a:lnTo>
                  <a:pt x="300686" y="42044"/>
                </a:lnTo>
                <a:lnTo>
                  <a:pt x="296516" y="38167"/>
                </a:lnTo>
                <a:close/>
              </a:path>
              <a:path w="880110" h="100964">
                <a:moveTo>
                  <a:pt x="352813" y="32249"/>
                </a:moveTo>
                <a:lnTo>
                  <a:pt x="323797" y="32249"/>
                </a:lnTo>
                <a:lnTo>
                  <a:pt x="312983" y="85925"/>
                </a:lnTo>
                <a:lnTo>
                  <a:pt x="345127" y="85925"/>
                </a:lnTo>
                <a:lnTo>
                  <a:pt x="350892" y="84446"/>
                </a:lnTo>
                <a:lnTo>
                  <a:pt x="356878" y="80211"/>
                </a:lnTo>
                <a:lnTo>
                  <a:pt x="321249" y="80211"/>
                </a:lnTo>
                <a:lnTo>
                  <a:pt x="325022" y="61539"/>
                </a:lnTo>
                <a:lnTo>
                  <a:pt x="359890" y="61539"/>
                </a:lnTo>
                <a:lnTo>
                  <a:pt x="358394" y="59698"/>
                </a:lnTo>
                <a:lnTo>
                  <a:pt x="352475" y="58270"/>
                </a:lnTo>
                <a:lnTo>
                  <a:pt x="356215" y="57183"/>
                </a:lnTo>
                <a:lnTo>
                  <a:pt x="357963" y="56127"/>
                </a:lnTo>
                <a:lnTo>
                  <a:pt x="326044" y="56127"/>
                </a:lnTo>
                <a:lnTo>
                  <a:pt x="329716" y="37962"/>
                </a:lnTo>
                <a:lnTo>
                  <a:pt x="363254" y="37962"/>
                </a:lnTo>
                <a:lnTo>
                  <a:pt x="362952" y="37350"/>
                </a:lnTo>
                <a:lnTo>
                  <a:pt x="357101" y="33267"/>
                </a:lnTo>
                <a:lnTo>
                  <a:pt x="352813" y="32249"/>
                </a:lnTo>
                <a:close/>
              </a:path>
              <a:path w="880110" h="100964">
                <a:moveTo>
                  <a:pt x="359890" y="61539"/>
                </a:moveTo>
                <a:lnTo>
                  <a:pt x="346995" y="61539"/>
                </a:lnTo>
                <a:lnTo>
                  <a:pt x="349872" y="62114"/>
                </a:lnTo>
                <a:lnTo>
                  <a:pt x="353343" y="64429"/>
                </a:lnTo>
                <a:lnTo>
                  <a:pt x="354210" y="66333"/>
                </a:lnTo>
                <a:lnTo>
                  <a:pt x="354210" y="72522"/>
                </a:lnTo>
                <a:lnTo>
                  <a:pt x="352799" y="75280"/>
                </a:lnTo>
                <a:lnTo>
                  <a:pt x="347150" y="79225"/>
                </a:lnTo>
                <a:lnTo>
                  <a:pt x="343223" y="80211"/>
                </a:lnTo>
                <a:lnTo>
                  <a:pt x="356878" y="80211"/>
                </a:lnTo>
                <a:lnTo>
                  <a:pt x="359261" y="78526"/>
                </a:lnTo>
                <a:lnTo>
                  <a:pt x="361353" y="74430"/>
                </a:lnTo>
                <a:lnTo>
                  <a:pt x="361353" y="63338"/>
                </a:lnTo>
                <a:lnTo>
                  <a:pt x="359890" y="61539"/>
                </a:lnTo>
                <a:close/>
              </a:path>
              <a:path w="880110" h="100964">
                <a:moveTo>
                  <a:pt x="363254" y="37962"/>
                </a:moveTo>
                <a:lnTo>
                  <a:pt x="353325" y="37962"/>
                </a:lnTo>
                <a:lnTo>
                  <a:pt x="357065" y="40445"/>
                </a:lnTo>
                <a:lnTo>
                  <a:pt x="357065" y="48610"/>
                </a:lnTo>
                <a:lnTo>
                  <a:pt x="355690" y="51196"/>
                </a:lnTo>
                <a:lnTo>
                  <a:pt x="350178" y="55140"/>
                </a:lnTo>
                <a:lnTo>
                  <a:pt x="346557" y="56127"/>
                </a:lnTo>
                <a:lnTo>
                  <a:pt x="357963" y="56127"/>
                </a:lnTo>
                <a:lnTo>
                  <a:pt x="359143" y="55415"/>
                </a:lnTo>
                <a:lnTo>
                  <a:pt x="363358" y="50515"/>
                </a:lnTo>
                <a:lnTo>
                  <a:pt x="364412" y="47588"/>
                </a:lnTo>
                <a:lnTo>
                  <a:pt x="364412" y="40309"/>
                </a:lnTo>
                <a:lnTo>
                  <a:pt x="363254" y="37962"/>
                </a:lnTo>
                <a:close/>
              </a:path>
              <a:path w="880110" h="100964">
                <a:moveTo>
                  <a:pt x="410744" y="31838"/>
                </a:moveTo>
                <a:lnTo>
                  <a:pt x="399926" y="31838"/>
                </a:lnTo>
                <a:lnTo>
                  <a:pt x="394757" y="33218"/>
                </a:lnTo>
                <a:lnTo>
                  <a:pt x="385505" y="38728"/>
                </a:lnTo>
                <a:lnTo>
                  <a:pt x="381880" y="42519"/>
                </a:lnTo>
                <a:lnTo>
                  <a:pt x="376642" y="52181"/>
                </a:lnTo>
                <a:lnTo>
                  <a:pt x="375335" y="57624"/>
                </a:lnTo>
                <a:lnTo>
                  <a:pt x="375410" y="68613"/>
                </a:lnTo>
                <a:lnTo>
                  <a:pt x="394145" y="86436"/>
                </a:lnTo>
                <a:lnTo>
                  <a:pt x="402991" y="86436"/>
                </a:lnTo>
                <a:lnTo>
                  <a:pt x="406900" y="85655"/>
                </a:lnTo>
                <a:lnTo>
                  <a:pt x="413974" y="82523"/>
                </a:lnTo>
                <a:lnTo>
                  <a:pt x="417037" y="80312"/>
                </a:lnTo>
                <a:lnTo>
                  <a:pt x="417314" y="80006"/>
                </a:lnTo>
                <a:lnTo>
                  <a:pt x="394656" y="80006"/>
                </a:lnTo>
                <a:lnTo>
                  <a:pt x="390319" y="78545"/>
                </a:lnTo>
                <a:lnTo>
                  <a:pt x="384126" y="72694"/>
                </a:lnTo>
                <a:lnTo>
                  <a:pt x="382578" y="68613"/>
                </a:lnTo>
                <a:lnTo>
                  <a:pt x="382578" y="58611"/>
                </a:lnTo>
                <a:lnTo>
                  <a:pt x="401424" y="38167"/>
                </a:lnTo>
                <a:lnTo>
                  <a:pt x="423116" y="38167"/>
                </a:lnTo>
                <a:lnTo>
                  <a:pt x="421970" y="36856"/>
                </a:lnTo>
                <a:lnTo>
                  <a:pt x="415029" y="32843"/>
                </a:lnTo>
                <a:lnTo>
                  <a:pt x="410744" y="31838"/>
                </a:lnTo>
                <a:close/>
              </a:path>
              <a:path w="880110" h="100964">
                <a:moveTo>
                  <a:pt x="426517" y="77457"/>
                </a:moveTo>
                <a:lnTo>
                  <a:pt x="419623" y="77457"/>
                </a:lnTo>
                <a:lnTo>
                  <a:pt x="417887" y="85925"/>
                </a:lnTo>
                <a:lnTo>
                  <a:pt x="424827" y="85925"/>
                </a:lnTo>
                <a:lnTo>
                  <a:pt x="426517" y="77457"/>
                </a:lnTo>
                <a:close/>
              </a:path>
              <a:path w="880110" h="100964">
                <a:moveTo>
                  <a:pt x="423116" y="38167"/>
                </a:moveTo>
                <a:lnTo>
                  <a:pt x="411425" y="38167"/>
                </a:lnTo>
                <a:lnTo>
                  <a:pt x="415763" y="39646"/>
                </a:lnTo>
                <a:lnTo>
                  <a:pt x="421952" y="45565"/>
                </a:lnTo>
                <a:lnTo>
                  <a:pt x="423499" y="49665"/>
                </a:lnTo>
                <a:lnTo>
                  <a:pt x="423499" y="59667"/>
                </a:lnTo>
                <a:lnTo>
                  <a:pt x="404657" y="80006"/>
                </a:lnTo>
                <a:lnTo>
                  <a:pt x="417314" y="80006"/>
                </a:lnTo>
                <a:lnTo>
                  <a:pt x="419623" y="77457"/>
                </a:lnTo>
                <a:lnTo>
                  <a:pt x="426517" y="77457"/>
                </a:lnTo>
                <a:lnTo>
                  <a:pt x="433301" y="43473"/>
                </a:lnTo>
                <a:lnTo>
                  <a:pt x="426051" y="43473"/>
                </a:lnTo>
                <a:lnTo>
                  <a:pt x="424486" y="39733"/>
                </a:lnTo>
                <a:lnTo>
                  <a:pt x="423116" y="38167"/>
                </a:lnTo>
                <a:close/>
              </a:path>
              <a:path w="880110" h="100964">
                <a:moveTo>
                  <a:pt x="435541" y="32249"/>
                </a:moveTo>
                <a:lnTo>
                  <a:pt x="428298" y="32249"/>
                </a:lnTo>
                <a:lnTo>
                  <a:pt x="426051" y="43473"/>
                </a:lnTo>
                <a:lnTo>
                  <a:pt x="433301" y="43473"/>
                </a:lnTo>
                <a:lnTo>
                  <a:pt x="435541" y="32249"/>
                </a:lnTo>
                <a:close/>
              </a:path>
              <a:path w="880110" h="100964">
                <a:moveTo>
                  <a:pt x="497382" y="32249"/>
                </a:moveTo>
                <a:lnTo>
                  <a:pt x="466393" y="32249"/>
                </a:lnTo>
                <a:lnTo>
                  <a:pt x="459900" y="34066"/>
                </a:lnTo>
                <a:lnTo>
                  <a:pt x="450373" y="41346"/>
                </a:lnTo>
                <a:lnTo>
                  <a:pt x="447993" y="46365"/>
                </a:lnTo>
                <a:lnTo>
                  <a:pt x="447993" y="59973"/>
                </a:lnTo>
                <a:lnTo>
                  <a:pt x="451497" y="64631"/>
                </a:lnTo>
                <a:lnTo>
                  <a:pt x="458503" y="66741"/>
                </a:lnTo>
                <a:lnTo>
                  <a:pt x="440952" y="85925"/>
                </a:lnTo>
                <a:lnTo>
                  <a:pt x="449218" y="85925"/>
                </a:lnTo>
                <a:lnTo>
                  <a:pt x="465237" y="67863"/>
                </a:lnTo>
                <a:lnTo>
                  <a:pt x="490340" y="67863"/>
                </a:lnTo>
                <a:lnTo>
                  <a:pt x="491389" y="62557"/>
                </a:lnTo>
                <a:lnTo>
                  <a:pt x="459727" y="62557"/>
                </a:lnTo>
                <a:lnTo>
                  <a:pt x="455442" y="59255"/>
                </a:lnTo>
                <a:lnTo>
                  <a:pt x="455442" y="48168"/>
                </a:lnTo>
                <a:lnTo>
                  <a:pt x="457076" y="44697"/>
                </a:lnTo>
                <a:lnTo>
                  <a:pt x="463607" y="39801"/>
                </a:lnTo>
                <a:lnTo>
                  <a:pt x="468196" y="38573"/>
                </a:lnTo>
                <a:lnTo>
                  <a:pt x="496132" y="38573"/>
                </a:lnTo>
                <a:lnTo>
                  <a:pt x="497382" y="32249"/>
                </a:lnTo>
                <a:close/>
              </a:path>
              <a:path w="880110" h="100964">
                <a:moveTo>
                  <a:pt x="490340" y="67863"/>
                </a:moveTo>
                <a:lnTo>
                  <a:pt x="483709" y="67863"/>
                </a:lnTo>
                <a:lnTo>
                  <a:pt x="480138" y="85925"/>
                </a:lnTo>
                <a:lnTo>
                  <a:pt x="486769" y="85925"/>
                </a:lnTo>
                <a:lnTo>
                  <a:pt x="490340" y="67863"/>
                </a:lnTo>
                <a:close/>
              </a:path>
              <a:path w="880110" h="100964">
                <a:moveTo>
                  <a:pt x="496132" y="38573"/>
                </a:moveTo>
                <a:lnTo>
                  <a:pt x="489527" y="38573"/>
                </a:lnTo>
                <a:lnTo>
                  <a:pt x="484832" y="62557"/>
                </a:lnTo>
                <a:lnTo>
                  <a:pt x="491389" y="62557"/>
                </a:lnTo>
                <a:lnTo>
                  <a:pt x="496132" y="38573"/>
                </a:lnTo>
                <a:close/>
              </a:path>
              <a:path w="880110" h="100964">
                <a:moveTo>
                  <a:pt x="510616" y="75312"/>
                </a:moveTo>
                <a:lnTo>
                  <a:pt x="507556" y="75312"/>
                </a:lnTo>
                <a:lnTo>
                  <a:pt x="506209" y="75873"/>
                </a:lnTo>
                <a:lnTo>
                  <a:pt x="503966" y="78120"/>
                </a:lnTo>
                <a:lnTo>
                  <a:pt x="503557" y="79124"/>
                </a:lnTo>
                <a:lnTo>
                  <a:pt x="503451" y="82321"/>
                </a:lnTo>
                <a:lnTo>
                  <a:pt x="503661" y="83084"/>
                </a:lnTo>
                <a:lnTo>
                  <a:pt x="504699" y="84805"/>
                </a:lnTo>
                <a:lnTo>
                  <a:pt x="505378" y="85417"/>
                </a:lnTo>
                <a:lnTo>
                  <a:pt x="506263" y="85824"/>
                </a:lnTo>
                <a:lnTo>
                  <a:pt x="499729" y="100825"/>
                </a:lnTo>
                <a:lnTo>
                  <a:pt x="504629" y="100825"/>
                </a:lnTo>
                <a:lnTo>
                  <a:pt x="512498" y="85824"/>
                </a:lnTo>
                <a:lnTo>
                  <a:pt x="513073" y="84787"/>
                </a:lnTo>
                <a:lnTo>
                  <a:pt x="513557" y="83818"/>
                </a:lnTo>
                <a:lnTo>
                  <a:pt x="514173" y="82321"/>
                </a:lnTo>
                <a:lnTo>
                  <a:pt x="514204" y="82152"/>
                </a:lnTo>
                <a:lnTo>
                  <a:pt x="514324" y="79124"/>
                </a:lnTo>
                <a:lnTo>
                  <a:pt x="513830" y="77864"/>
                </a:lnTo>
                <a:lnTo>
                  <a:pt x="511858" y="75824"/>
                </a:lnTo>
                <a:lnTo>
                  <a:pt x="510616" y="75312"/>
                </a:lnTo>
                <a:close/>
              </a:path>
              <a:path w="880110" h="100964">
                <a:moveTo>
                  <a:pt x="617190" y="14494"/>
                </a:moveTo>
                <a:lnTo>
                  <a:pt x="571776" y="14494"/>
                </a:lnTo>
                <a:lnTo>
                  <a:pt x="557491" y="85925"/>
                </a:lnTo>
                <a:lnTo>
                  <a:pt x="564840" y="85925"/>
                </a:lnTo>
                <a:lnTo>
                  <a:pt x="577695" y="21024"/>
                </a:lnTo>
                <a:lnTo>
                  <a:pt x="615762" y="21024"/>
                </a:lnTo>
                <a:lnTo>
                  <a:pt x="617190" y="14494"/>
                </a:lnTo>
                <a:close/>
              </a:path>
              <a:path w="880110" h="100964">
                <a:moveTo>
                  <a:pt x="627498" y="32249"/>
                </a:moveTo>
                <a:lnTo>
                  <a:pt x="620250" y="32249"/>
                </a:lnTo>
                <a:lnTo>
                  <a:pt x="609432" y="85925"/>
                </a:lnTo>
                <a:lnTo>
                  <a:pt x="616678" y="85925"/>
                </a:lnTo>
                <a:lnTo>
                  <a:pt x="621474" y="62045"/>
                </a:lnTo>
                <a:lnTo>
                  <a:pt x="641975" y="62045"/>
                </a:lnTo>
                <a:lnTo>
                  <a:pt x="639845" y="58680"/>
                </a:lnTo>
                <a:lnTo>
                  <a:pt x="642736" y="55821"/>
                </a:lnTo>
                <a:lnTo>
                  <a:pt x="622698" y="55821"/>
                </a:lnTo>
                <a:lnTo>
                  <a:pt x="627498" y="32249"/>
                </a:lnTo>
                <a:close/>
              </a:path>
              <a:path w="880110" h="100964">
                <a:moveTo>
                  <a:pt x="641975" y="62045"/>
                </a:moveTo>
                <a:lnTo>
                  <a:pt x="634128" y="62045"/>
                </a:lnTo>
                <a:lnTo>
                  <a:pt x="648823" y="85925"/>
                </a:lnTo>
                <a:lnTo>
                  <a:pt x="657089" y="85925"/>
                </a:lnTo>
                <a:lnTo>
                  <a:pt x="641975" y="62045"/>
                </a:lnTo>
                <a:close/>
              </a:path>
              <a:path w="880110" h="100964">
                <a:moveTo>
                  <a:pt x="666582" y="32249"/>
                </a:moveTo>
                <a:lnTo>
                  <a:pt x="658417" y="32249"/>
                </a:lnTo>
                <a:lnTo>
                  <a:pt x="634639" y="55821"/>
                </a:lnTo>
                <a:lnTo>
                  <a:pt x="642736" y="55821"/>
                </a:lnTo>
                <a:lnTo>
                  <a:pt x="666582" y="32249"/>
                </a:lnTo>
                <a:close/>
              </a:path>
              <a:path w="880110" h="100964">
                <a:moveTo>
                  <a:pt x="702298" y="31838"/>
                </a:moveTo>
                <a:lnTo>
                  <a:pt x="691480" y="31838"/>
                </a:lnTo>
                <a:lnTo>
                  <a:pt x="686310" y="33218"/>
                </a:lnTo>
                <a:lnTo>
                  <a:pt x="677058" y="38728"/>
                </a:lnTo>
                <a:lnTo>
                  <a:pt x="673434" y="42519"/>
                </a:lnTo>
                <a:lnTo>
                  <a:pt x="668195" y="52181"/>
                </a:lnTo>
                <a:lnTo>
                  <a:pt x="666888" y="57624"/>
                </a:lnTo>
                <a:lnTo>
                  <a:pt x="666963" y="68613"/>
                </a:lnTo>
                <a:lnTo>
                  <a:pt x="685698" y="86436"/>
                </a:lnTo>
                <a:lnTo>
                  <a:pt x="694543" y="86436"/>
                </a:lnTo>
                <a:lnTo>
                  <a:pt x="698453" y="85655"/>
                </a:lnTo>
                <a:lnTo>
                  <a:pt x="705530" y="82523"/>
                </a:lnTo>
                <a:lnTo>
                  <a:pt x="708591" y="80312"/>
                </a:lnTo>
                <a:lnTo>
                  <a:pt x="708868" y="80006"/>
                </a:lnTo>
                <a:lnTo>
                  <a:pt x="686210" y="80006"/>
                </a:lnTo>
                <a:lnTo>
                  <a:pt x="681871" y="78545"/>
                </a:lnTo>
                <a:lnTo>
                  <a:pt x="675679" y="72694"/>
                </a:lnTo>
                <a:lnTo>
                  <a:pt x="674132" y="68613"/>
                </a:lnTo>
                <a:lnTo>
                  <a:pt x="674132" y="58611"/>
                </a:lnTo>
                <a:lnTo>
                  <a:pt x="692978" y="38167"/>
                </a:lnTo>
                <a:lnTo>
                  <a:pt x="714669" y="38167"/>
                </a:lnTo>
                <a:lnTo>
                  <a:pt x="713522" y="36856"/>
                </a:lnTo>
                <a:lnTo>
                  <a:pt x="706586" y="32843"/>
                </a:lnTo>
                <a:lnTo>
                  <a:pt x="702298" y="31838"/>
                </a:lnTo>
                <a:close/>
              </a:path>
              <a:path w="880110" h="100964">
                <a:moveTo>
                  <a:pt x="718071" y="77457"/>
                </a:moveTo>
                <a:lnTo>
                  <a:pt x="711175" y="77457"/>
                </a:lnTo>
                <a:lnTo>
                  <a:pt x="709441" y="85925"/>
                </a:lnTo>
                <a:lnTo>
                  <a:pt x="716381" y="85925"/>
                </a:lnTo>
                <a:lnTo>
                  <a:pt x="718071" y="77457"/>
                </a:lnTo>
                <a:close/>
              </a:path>
              <a:path w="880110" h="100964">
                <a:moveTo>
                  <a:pt x="714669" y="38167"/>
                </a:moveTo>
                <a:lnTo>
                  <a:pt x="702979" y="38167"/>
                </a:lnTo>
                <a:lnTo>
                  <a:pt x="707316" y="39646"/>
                </a:lnTo>
                <a:lnTo>
                  <a:pt x="713505" y="45565"/>
                </a:lnTo>
                <a:lnTo>
                  <a:pt x="715053" y="49665"/>
                </a:lnTo>
                <a:lnTo>
                  <a:pt x="715053" y="59667"/>
                </a:lnTo>
                <a:lnTo>
                  <a:pt x="696210" y="80006"/>
                </a:lnTo>
                <a:lnTo>
                  <a:pt x="708868" y="80006"/>
                </a:lnTo>
                <a:lnTo>
                  <a:pt x="711175" y="77457"/>
                </a:lnTo>
                <a:lnTo>
                  <a:pt x="718071" y="77457"/>
                </a:lnTo>
                <a:lnTo>
                  <a:pt x="724854" y="43473"/>
                </a:lnTo>
                <a:lnTo>
                  <a:pt x="717605" y="43473"/>
                </a:lnTo>
                <a:lnTo>
                  <a:pt x="716039" y="39733"/>
                </a:lnTo>
                <a:lnTo>
                  <a:pt x="714669" y="38167"/>
                </a:lnTo>
                <a:close/>
              </a:path>
              <a:path w="880110" h="100964">
                <a:moveTo>
                  <a:pt x="727095" y="32249"/>
                </a:moveTo>
                <a:lnTo>
                  <a:pt x="719852" y="32249"/>
                </a:lnTo>
                <a:lnTo>
                  <a:pt x="717605" y="43473"/>
                </a:lnTo>
                <a:lnTo>
                  <a:pt x="724854" y="43473"/>
                </a:lnTo>
                <a:lnTo>
                  <a:pt x="727095" y="32249"/>
                </a:lnTo>
                <a:close/>
              </a:path>
              <a:path w="880110" h="100964">
                <a:moveTo>
                  <a:pt x="846085" y="0"/>
                </a:moveTo>
                <a:lnTo>
                  <a:pt x="839044" y="0"/>
                </a:lnTo>
                <a:lnTo>
                  <a:pt x="786386" y="96131"/>
                </a:lnTo>
                <a:lnTo>
                  <a:pt x="793428" y="96131"/>
                </a:lnTo>
                <a:lnTo>
                  <a:pt x="846085" y="0"/>
                </a:lnTo>
                <a:close/>
              </a:path>
              <a:path w="880110" h="100964">
                <a:moveTo>
                  <a:pt x="728934" y="79599"/>
                </a:moveTo>
                <a:lnTo>
                  <a:pt x="727199" y="85824"/>
                </a:lnTo>
                <a:lnTo>
                  <a:pt x="729373" y="86367"/>
                </a:lnTo>
                <a:lnTo>
                  <a:pt x="731145" y="86641"/>
                </a:lnTo>
                <a:lnTo>
                  <a:pt x="735839" y="86641"/>
                </a:lnTo>
                <a:lnTo>
                  <a:pt x="738745" y="85399"/>
                </a:lnTo>
                <a:lnTo>
                  <a:pt x="743713" y="80431"/>
                </a:lnTo>
                <a:lnTo>
                  <a:pt x="743966" y="80006"/>
                </a:lnTo>
                <a:lnTo>
                  <a:pt x="730972" y="80006"/>
                </a:lnTo>
                <a:lnTo>
                  <a:pt x="730158" y="79870"/>
                </a:lnTo>
                <a:lnTo>
                  <a:pt x="728934" y="79599"/>
                </a:lnTo>
                <a:close/>
              </a:path>
              <a:path w="880110" h="100964">
                <a:moveTo>
                  <a:pt x="790296" y="38679"/>
                </a:moveTo>
                <a:lnTo>
                  <a:pt x="782916" y="38679"/>
                </a:lnTo>
                <a:lnTo>
                  <a:pt x="773527" y="85925"/>
                </a:lnTo>
                <a:lnTo>
                  <a:pt x="780774" y="85925"/>
                </a:lnTo>
                <a:lnTo>
                  <a:pt x="790296" y="38679"/>
                </a:lnTo>
                <a:close/>
              </a:path>
              <a:path w="880110" h="100964">
                <a:moveTo>
                  <a:pt x="873568" y="63781"/>
                </a:moveTo>
                <a:lnTo>
                  <a:pt x="866292" y="63781"/>
                </a:lnTo>
                <a:lnTo>
                  <a:pt x="861904" y="85925"/>
                </a:lnTo>
                <a:lnTo>
                  <a:pt x="869147" y="85925"/>
                </a:lnTo>
                <a:lnTo>
                  <a:pt x="873568" y="63781"/>
                </a:lnTo>
                <a:close/>
              </a:path>
              <a:path w="880110" h="100964">
                <a:moveTo>
                  <a:pt x="791592" y="32249"/>
                </a:moveTo>
                <a:lnTo>
                  <a:pt x="752302" y="32249"/>
                </a:lnTo>
                <a:lnTo>
                  <a:pt x="747428" y="51944"/>
                </a:lnTo>
                <a:lnTo>
                  <a:pt x="745091" y="61229"/>
                </a:lnTo>
                <a:lnTo>
                  <a:pt x="742624" y="68526"/>
                </a:lnTo>
                <a:lnTo>
                  <a:pt x="737793" y="77713"/>
                </a:lnTo>
                <a:lnTo>
                  <a:pt x="734852" y="80006"/>
                </a:lnTo>
                <a:lnTo>
                  <a:pt x="743966" y="80006"/>
                </a:lnTo>
                <a:lnTo>
                  <a:pt x="757302" y="38679"/>
                </a:lnTo>
                <a:lnTo>
                  <a:pt x="790296" y="38679"/>
                </a:lnTo>
                <a:lnTo>
                  <a:pt x="791592" y="32249"/>
                </a:lnTo>
                <a:close/>
              </a:path>
              <a:path w="880110" h="100964">
                <a:moveTo>
                  <a:pt x="840985" y="32249"/>
                </a:moveTo>
                <a:lnTo>
                  <a:pt x="833738" y="32249"/>
                </a:lnTo>
                <a:lnTo>
                  <a:pt x="830267" y="49698"/>
                </a:lnTo>
                <a:lnTo>
                  <a:pt x="829984" y="51231"/>
                </a:lnTo>
                <a:lnTo>
                  <a:pt x="829881" y="51944"/>
                </a:lnTo>
                <a:lnTo>
                  <a:pt x="829755" y="58611"/>
                </a:lnTo>
                <a:lnTo>
                  <a:pt x="831340" y="61963"/>
                </a:lnTo>
                <a:lnTo>
                  <a:pt x="837665" y="66521"/>
                </a:lnTo>
                <a:lnTo>
                  <a:pt x="842072" y="67659"/>
                </a:lnTo>
                <a:lnTo>
                  <a:pt x="853570" y="67659"/>
                </a:lnTo>
                <a:lnTo>
                  <a:pt x="859758" y="66366"/>
                </a:lnTo>
                <a:lnTo>
                  <a:pt x="866292" y="63781"/>
                </a:lnTo>
                <a:lnTo>
                  <a:pt x="873568" y="63781"/>
                </a:lnTo>
                <a:lnTo>
                  <a:pt x="873976" y="61739"/>
                </a:lnTo>
                <a:lnTo>
                  <a:pt x="845437" y="61739"/>
                </a:lnTo>
                <a:lnTo>
                  <a:pt x="842478" y="60991"/>
                </a:lnTo>
                <a:lnTo>
                  <a:pt x="838263" y="57999"/>
                </a:lnTo>
                <a:lnTo>
                  <a:pt x="837208" y="55753"/>
                </a:lnTo>
                <a:lnTo>
                  <a:pt x="837309" y="50821"/>
                </a:lnTo>
                <a:lnTo>
                  <a:pt x="840985" y="32249"/>
                </a:lnTo>
                <a:close/>
              </a:path>
              <a:path w="880110" h="100964">
                <a:moveTo>
                  <a:pt x="879864" y="32249"/>
                </a:moveTo>
                <a:lnTo>
                  <a:pt x="872618" y="32249"/>
                </a:lnTo>
                <a:lnTo>
                  <a:pt x="867617" y="57456"/>
                </a:lnTo>
                <a:lnTo>
                  <a:pt x="860813" y="60311"/>
                </a:lnTo>
                <a:lnTo>
                  <a:pt x="854689" y="61739"/>
                </a:lnTo>
                <a:lnTo>
                  <a:pt x="873976" y="61739"/>
                </a:lnTo>
                <a:lnTo>
                  <a:pt x="879864" y="32249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9" name="object 59">
            <a:extLst>
              <a:ext uri="{FF2B5EF4-FFF2-40B4-BE49-F238E27FC236}">
                <a16:creationId xmlns:a16="http://schemas.microsoft.com/office/drawing/2014/main" xmlns="" id="{397489F9-F8C0-4D02-9472-DBDBB140323B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47531" y="4176676"/>
            <a:ext cx="810270" cy="84394"/>
          </a:xfrm>
          <a:prstGeom prst="rect">
            <a:avLst/>
          </a:prstGeom>
        </p:spPr>
      </p:pic>
      <p:pic>
        <p:nvPicPr>
          <p:cNvPr id="221" name="object 61">
            <a:extLst>
              <a:ext uri="{FF2B5EF4-FFF2-40B4-BE49-F238E27FC236}">
                <a16:creationId xmlns:a16="http://schemas.microsoft.com/office/drawing/2014/main" xmlns="" id="{D849EF92-68BD-427F-8063-89916B7063DF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55078" y="4685551"/>
            <a:ext cx="1954950" cy="235732"/>
          </a:xfrm>
          <a:prstGeom prst="rect">
            <a:avLst/>
          </a:prstGeom>
        </p:spPr>
      </p:pic>
      <p:sp>
        <p:nvSpPr>
          <p:cNvPr id="222" name="Прямоугольник 221">
            <a:extLst>
              <a:ext uri="{FF2B5EF4-FFF2-40B4-BE49-F238E27FC236}">
                <a16:creationId xmlns:a16="http://schemas.microsoft.com/office/drawing/2014/main" xmlns="" id="{10C3D992-51A6-45E7-8897-A24FC807238E}"/>
              </a:ext>
            </a:extLst>
          </p:cNvPr>
          <p:cNvSpPr/>
          <p:nvPr/>
        </p:nvSpPr>
        <p:spPr>
          <a:xfrm>
            <a:off x="5913230" y="2623258"/>
            <a:ext cx="3334835" cy="25231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        Общая информация по ТЭЦ-3</a:t>
            </a:r>
          </a:p>
        </p:txBody>
      </p:sp>
      <p:sp>
        <p:nvSpPr>
          <p:cNvPr id="230" name="object 85">
            <a:extLst>
              <a:ext uri="{FF2B5EF4-FFF2-40B4-BE49-F238E27FC236}">
                <a16:creationId xmlns:a16="http://schemas.microsoft.com/office/drawing/2014/main" xmlns="" id="{C3454923-F91D-41F7-B022-9CCE7EBD6667}"/>
              </a:ext>
            </a:extLst>
          </p:cNvPr>
          <p:cNvSpPr/>
          <p:nvPr/>
        </p:nvSpPr>
        <p:spPr>
          <a:xfrm>
            <a:off x="6461504" y="528990"/>
            <a:ext cx="1460295" cy="173484"/>
          </a:xfrm>
          <a:custGeom>
            <a:avLst/>
            <a:gdLst/>
            <a:ahLst/>
            <a:cxnLst/>
            <a:rect l="l" t="t" r="r" b="b"/>
            <a:pathLst>
              <a:path w="1016635" h="106679">
                <a:moveTo>
                  <a:pt x="39001" y="33610"/>
                </a:moveTo>
                <a:lnTo>
                  <a:pt x="22712" y="33610"/>
                </a:lnTo>
                <a:lnTo>
                  <a:pt x="22712" y="91455"/>
                </a:lnTo>
                <a:lnTo>
                  <a:pt x="39001" y="91455"/>
                </a:lnTo>
                <a:lnTo>
                  <a:pt x="39001" y="33610"/>
                </a:lnTo>
                <a:close/>
              </a:path>
              <a:path w="1016635" h="106679">
                <a:moveTo>
                  <a:pt x="61815" y="20163"/>
                </a:moveTo>
                <a:lnTo>
                  <a:pt x="0" y="20163"/>
                </a:lnTo>
                <a:lnTo>
                  <a:pt x="0" y="33610"/>
                </a:lnTo>
                <a:lnTo>
                  <a:pt x="61815" y="33610"/>
                </a:lnTo>
                <a:lnTo>
                  <a:pt x="61815" y="20163"/>
                </a:lnTo>
                <a:close/>
              </a:path>
              <a:path w="1016635" h="106679">
                <a:moveTo>
                  <a:pt x="126079" y="20163"/>
                </a:moveTo>
                <a:lnTo>
                  <a:pt x="72204" y="20163"/>
                </a:lnTo>
                <a:lnTo>
                  <a:pt x="72204" y="91455"/>
                </a:lnTo>
                <a:lnTo>
                  <a:pt x="127400" y="91455"/>
                </a:lnTo>
                <a:lnTo>
                  <a:pt x="127400" y="78218"/>
                </a:lnTo>
                <a:lnTo>
                  <a:pt x="88602" y="78218"/>
                </a:lnTo>
                <a:lnTo>
                  <a:pt x="88602" y="61718"/>
                </a:lnTo>
                <a:lnTo>
                  <a:pt x="121697" y="61718"/>
                </a:lnTo>
                <a:lnTo>
                  <a:pt x="121697" y="48884"/>
                </a:lnTo>
                <a:lnTo>
                  <a:pt x="88602" y="48884"/>
                </a:lnTo>
                <a:lnTo>
                  <a:pt x="88602" y="33404"/>
                </a:lnTo>
                <a:lnTo>
                  <a:pt x="126079" y="33404"/>
                </a:lnTo>
                <a:lnTo>
                  <a:pt x="126079" y="20163"/>
                </a:lnTo>
                <a:close/>
              </a:path>
              <a:path w="1016635" h="106679">
                <a:moveTo>
                  <a:pt x="156937" y="20163"/>
                </a:moveTo>
                <a:lnTo>
                  <a:pt x="140540" y="20163"/>
                </a:lnTo>
                <a:lnTo>
                  <a:pt x="140540" y="91455"/>
                </a:lnTo>
                <a:lnTo>
                  <a:pt x="156937" y="91455"/>
                </a:lnTo>
                <a:lnTo>
                  <a:pt x="156937" y="62737"/>
                </a:lnTo>
                <a:lnTo>
                  <a:pt x="186894" y="62737"/>
                </a:lnTo>
                <a:lnTo>
                  <a:pt x="181580" y="54587"/>
                </a:lnTo>
                <a:lnTo>
                  <a:pt x="185376" y="48985"/>
                </a:lnTo>
                <a:lnTo>
                  <a:pt x="156937" y="48985"/>
                </a:lnTo>
                <a:lnTo>
                  <a:pt x="156937" y="20163"/>
                </a:lnTo>
                <a:close/>
              </a:path>
              <a:path w="1016635" h="106679">
                <a:moveTo>
                  <a:pt x="186894" y="62737"/>
                </a:moveTo>
                <a:lnTo>
                  <a:pt x="168343" y="62737"/>
                </a:lnTo>
                <a:lnTo>
                  <a:pt x="186879" y="91455"/>
                </a:lnTo>
                <a:lnTo>
                  <a:pt x="205618" y="91455"/>
                </a:lnTo>
                <a:lnTo>
                  <a:pt x="186894" y="62737"/>
                </a:lnTo>
                <a:close/>
              </a:path>
              <a:path w="1016635" h="106679">
                <a:moveTo>
                  <a:pt x="204904" y="20163"/>
                </a:moveTo>
                <a:lnTo>
                  <a:pt x="187487" y="20163"/>
                </a:lnTo>
                <a:lnTo>
                  <a:pt x="168749" y="48985"/>
                </a:lnTo>
                <a:lnTo>
                  <a:pt x="185376" y="48985"/>
                </a:lnTo>
                <a:lnTo>
                  <a:pt x="204904" y="20163"/>
                </a:lnTo>
                <a:close/>
              </a:path>
              <a:path w="1016635" h="106679">
                <a:moveTo>
                  <a:pt x="217022" y="78112"/>
                </a:moveTo>
                <a:lnTo>
                  <a:pt x="213051" y="90641"/>
                </a:lnTo>
                <a:lnTo>
                  <a:pt x="217058" y="92271"/>
                </a:lnTo>
                <a:lnTo>
                  <a:pt x="220927" y="93085"/>
                </a:lnTo>
                <a:lnTo>
                  <a:pt x="229481" y="93085"/>
                </a:lnTo>
                <a:lnTo>
                  <a:pt x="233945" y="91692"/>
                </a:lnTo>
                <a:lnTo>
                  <a:pt x="242161" y="86123"/>
                </a:lnTo>
                <a:lnTo>
                  <a:pt x="245675" y="82019"/>
                </a:lnTo>
                <a:lnTo>
                  <a:pt x="247063" y="79438"/>
                </a:lnTo>
                <a:lnTo>
                  <a:pt x="222250" y="79438"/>
                </a:lnTo>
                <a:lnTo>
                  <a:pt x="219873" y="78995"/>
                </a:lnTo>
                <a:lnTo>
                  <a:pt x="217022" y="78112"/>
                </a:lnTo>
                <a:close/>
              </a:path>
              <a:path w="1016635" h="106679">
                <a:moveTo>
                  <a:pt x="224255" y="20163"/>
                </a:moveTo>
                <a:lnTo>
                  <a:pt x="206632" y="20163"/>
                </a:lnTo>
                <a:lnTo>
                  <a:pt x="234745" y="72511"/>
                </a:lnTo>
                <a:lnTo>
                  <a:pt x="234133" y="73328"/>
                </a:lnTo>
                <a:lnTo>
                  <a:pt x="232775" y="75434"/>
                </a:lnTo>
                <a:lnTo>
                  <a:pt x="231282" y="76979"/>
                </a:lnTo>
                <a:lnTo>
                  <a:pt x="228020" y="78948"/>
                </a:lnTo>
                <a:lnTo>
                  <a:pt x="226192" y="79438"/>
                </a:lnTo>
                <a:lnTo>
                  <a:pt x="247063" y="79438"/>
                </a:lnTo>
                <a:lnTo>
                  <a:pt x="258347" y="58456"/>
                </a:lnTo>
                <a:lnTo>
                  <a:pt x="243197" y="58456"/>
                </a:lnTo>
                <a:lnTo>
                  <a:pt x="224255" y="20163"/>
                </a:lnTo>
                <a:close/>
              </a:path>
              <a:path w="1016635" h="106679">
                <a:moveTo>
                  <a:pt x="278942" y="20163"/>
                </a:moveTo>
                <a:lnTo>
                  <a:pt x="262749" y="20163"/>
                </a:lnTo>
                <a:lnTo>
                  <a:pt x="243197" y="58456"/>
                </a:lnTo>
                <a:lnTo>
                  <a:pt x="258347" y="58456"/>
                </a:lnTo>
                <a:lnTo>
                  <a:pt x="278942" y="20163"/>
                </a:lnTo>
                <a:close/>
              </a:path>
              <a:path w="1016635" h="106679">
                <a:moveTo>
                  <a:pt x="390560" y="78012"/>
                </a:moveTo>
                <a:lnTo>
                  <a:pt x="380886" y="78012"/>
                </a:lnTo>
                <a:lnTo>
                  <a:pt x="380886" y="91455"/>
                </a:lnTo>
                <a:lnTo>
                  <a:pt x="375285" y="91455"/>
                </a:lnTo>
                <a:lnTo>
                  <a:pt x="375285" y="106221"/>
                </a:lnTo>
                <a:lnTo>
                  <a:pt x="390560" y="106221"/>
                </a:lnTo>
                <a:lnTo>
                  <a:pt x="390560" y="78012"/>
                </a:lnTo>
                <a:close/>
              </a:path>
              <a:path w="1016635" h="106679">
                <a:moveTo>
                  <a:pt x="303180" y="20163"/>
                </a:moveTo>
                <a:lnTo>
                  <a:pt x="286782" y="20163"/>
                </a:lnTo>
                <a:lnTo>
                  <a:pt x="286782" y="91455"/>
                </a:lnTo>
                <a:lnTo>
                  <a:pt x="364186" y="91455"/>
                </a:lnTo>
                <a:lnTo>
                  <a:pt x="364186" y="78012"/>
                </a:lnTo>
                <a:lnTo>
                  <a:pt x="303180" y="78012"/>
                </a:lnTo>
                <a:lnTo>
                  <a:pt x="303180" y="20163"/>
                </a:lnTo>
                <a:close/>
              </a:path>
              <a:path w="1016635" h="106679">
                <a:moveTo>
                  <a:pt x="380886" y="20163"/>
                </a:moveTo>
                <a:lnTo>
                  <a:pt x="364488" y="20163"/>
                </a:lnTo>
                <a:lnTo>
                  <a:pt x="364488" y="78012"/>
                </a:lnTo>
                <a:lnTo>
                  <a:pt x="364186" y="78012"/>
                </a:lnTo>
                <a:lnTo>
                  <a:pt x="364186" y="91455"/>
                </a:lnTo>
                <a:lnTo>
                  <a:pt x="380886" y="91455"/>
                </a:lnTo>
                <a:lnTo>
                  <a:pt x="380886" y="20163"/>
                </a:lnTo>
                <a:close/>
              </a:path>
              <a:path w="1016635" h="106679">
                <a:moveTo>
                  <a:pt x="342082" y="20163"/>
                </a:moveTo>
                <a:lnTo>
                  <a:pt x="325687" y="20163"/>
                </a:lnTo>
                <a:lnTo>
                  <a:pt x="325687" y="78012"/>
                </a:lnTo>
                <a:lnTo>
                  <a:pt x="342082" y="78012"/>
                </a:lnTo>
                <a:lnTo>
                  <a:pt x="342082" y="20163"/>
                </a:lnTo>
                <a:close/>
              </a:path>
              <a:path w="1016635" h="106679">
                <a:moveTo>
                  <a:pt x="418261" y="20163"/>
                </a:moveTo>
                <a:lnTo>
                  <a:pt x="401864" y="20163"/>
                </a:lnTo>
                <a:lnTo>
                  <a:pt x="401864" y="91455"/>
                </a:lnTo>
                <a:lnTo>
                  <a:pt x="417445" y="91455"/>
                </a:lnTo>
                <a:lnTo>
                  <a:pt x="435689" y="66603"/>
                </a:lnTo>
                <a:lnTo>
                  <a:pt x="418261" y="66603"/>
                </a:lnTo>
                <a:lnTo>
                  <a:pt x="418261" y="20163"/>
                </a:lnTo>
                <a:close/>
              </a:path>
              <a:path w="1016635" h="106679">
                <a:moveTo>
                  <a:pt x="467754" y="45115"/>
                </a:moveTo>
                <a:lnTo>
                  <a:pt x="451464" y="45115"/>
                </a:lnTo>
                <a:lnTo>
                  <a:pt x="451464" y="91455"/>
                </a:lnTo>
                <a:lnTo>
                  <a:pt x="467754" y="91455"/>
                </a:lnTo>
                <a:lnTo>
                  <a:pt x="467754" y="45115"/>
                </a:lnTo>
                <a:close/>
              </a:path>
              <a:path w="1016635" h="106679">
                <a:moveTo>
                  <a:pt x="467754" y="20163"/>
                </a:moveTo>
                <a:lnTo>
                  <a:pt x="452274" y="20163"/>
                </a:lnTo>
                <a:lnTo>
                  <a:pt x="418261" y="66603"/>
                </a:lnTo>
                <a:lnTo>
                  <a:pt x="435689" y="66603"/>
                </a:lnTo>
                <a:lnTo>
                  <a:pt x="451464" y="45115"/>
                </a:lnTo>
                <a:lnTo>
                  <a:pt x="467754" y="45115"/>
                </a:lnTo>
                <a:lnTo>
                  <a:pt x="467754" y="20163"/>
                </a:lnTo>
                <a:close/>
              </a:path>
              <a:path w="1016635" h="106679">
                <a:moveTo>
                  <a:pt x="501876" y="20163"/>
                </a:moveTo>
                <a:lnTo>
                  <a:pt x="485477" y="20163"/>
                </a:lnTo>
                <a:lnTo>
                  <a:pt x="485477" y="91455"/>
                </a:lnTo>
                <a:lnTo>
                  <a:pt x="501058" y="91455"/>
                </a:lnTo>
                <a:lnTo>
                  <a:pt x="519298" y="66603"/>
                </a:lnTo>
                <a:lnTo>
                  <a:pt x="501876" y="66603"/>
                </a:lnTo>
                <a:lnTo>
                  <a:pt x="501876" y="20163"/>
                </a:lnTo>
                <a:close/>
              </a:path>
              <a:path w="1016635" h="106679">
                <a:moveTo>
                  <a:pt x="551369" y="45115"/>
                </a:moveTo>
                <a:lnTo>
                  <a:pt x="535071" y="45115"/>
                </a:lnTo>
                <a:lnTo>
                  <a:pt x="535071" y="91455"/>
                </a:lnTo>
                <a:lnTo>
                  <a:pt x="551369" y="91455"/>
                </a:lnTo>
                <a:lnTo>
                  <a:pt x="551369" y="45115"/>
                </a:lnTo>
                <a:close/>
              </a:path>
              <a:path w="1016635" h="106679">
                <a:moveTo>
                  <a:pt x="551369" y="20163"/>
                </a:moveTo>
                <a:lnTo>
                  <a:pt x="535889" y="20163"/>
                </a:lnTo>
                <a:lnTo>
                  <a:pt x="501876" y="66603"/>
                </a:lnTo>
                <a:lnTo>
                  <a:pt x="519298" y="66603"/>
                </a:lnTo>
                <a:lnTo>
                  <a:pt x="535071" y="45115"/>
                </a:lnTo>
                <a:lnTo>
                  <a:pt x="551369" y="45115"/>
                </a:lnTo>
                <a:lnTo>
                  <a:pt x="551369" y="20163"/>
                </a:lnTo>
                <a:close/>
              </a:path>
              <a:path w="1016635" h="106679">
                <a:moveTo>
                  <a:pt x="509917" y="0"/>
                </a:moveTo>
                <a:lnTo>
                  <a:pt x="498614" y="0"/>
                </a:lnTo>
                <a:lnTo>
                  <a:pt x="498750" y="10389"/>
                </a:lnTo>
                <a:lnTo>
                  <a:pt x="505339" y="15581"/>
                </a:lnTo>
                <a:lnTo>
                  <a:pt x="524959" y="15581"/>
                </a:lnTo>
                <a:lnTo>
                  <a:pt x="529880" y="14259"/>
                </a:lnTo>
                <a:lnTo>
                  <a:pt x="536399" y="8964"/>
                </a:lnTo>
                <a:lnTo>
                  <a:pt x="537055" y="7438"/>
                </a:lnTo>
                <a:lnTo>
                  <a:pt x="512874" y="7438"/>
                </a:lnTo>
                <a:lnTo>
                  <a:pt x="510054" y="4960"/>
                </a:lnTo>
                <a:lnTo>
                  <a:pt x="509917" y="0"/>
                </a:lnTo>
                <a:close/>
              </a:path>
              <a:path w="1016635" h="106679">
                <a:moveTo>
                  <a:pt x="538128" y="0"/>
                </a:moveTo>
                <a:lnTo>
                  <a:pt x="526827" y="0"/>
                </a:lnTo>
                <a:lnTo>
                  <a:pt x="526755" y="2444"/>
                </a:lnTo>
                <a:lnTo>
                  <a:pt x="526009" y="4295"/>
                </a:lnTo>
                <a:lnTo>
                  <a:pt x="523158" y="6808"/>
                </a:lnTo>
                <a:lnTo>
                  <a:pt x="521088" y="7438"/>
                </a:lnTo>
                <a:lnTo>
                  <a:pt x="537055" y="7438"/>
                </a:lnTo>
                <a:lnTo>
                  <a:pt x="538063" y="5093"/>
                </a:lnTo>
                <a:lnTo>
                  <a:pt x="538128" y="0"/>
                </a:lnTo>
                <a:close/>
              </a:path>
              <a:path w="1016635" h="106679">
                <a:moveTo>
                  <a:pt x="647719" y="18943"/>
                </a:moveTo>
                <a:lnTo>
                  <a:pt x="634208" y="18943"/>
                </a:lnTo>
                <a:lnTo>
                  <a:pt x="627598" y="20527"/>
                </a:lnTo>
                <a:lnTo>
                  <a:pt x="615866" y="26831"/>
                </a:lnTo>
                <a:lnTo>
                  <a:pt x="611240" y="31215"/>
                </a:lnTo>
                <a:lnTo>
                  <a:pt x="604526" y="42415"/>
                </a:lnTo>
                <a:lnTo>
                  <a:pt x="602841" y="48747"/>
                </a:lnTo>
                <a:lnTo>
                  <a:pt x="602841" y="62871"/>
                </a:lnTo>
                <a:lnTo>
                  <a:pt x="634175" y="92678"/>
                </a:lnTo>
                <a:lnTo>
                  <a:pt x="647618" y="92678"/>
                </a:lnTo>
                <a:lnTo>
                  <a:pt x="653219" y="91591"/>
                </a:lnTo>
                <a:lnTo>
                  <a:pt x="663267" y="87246"/>
                </a:lnTo>
                <a:lnTo>
                  <a:pt x="667478" y="84089"/>
                </a:lnTo>
                <a:lnTo>
                  <a:pt x="670873" y="79945"/>
                </a:lnTo>
                <a:lnTo>
                  <a:pt x="669442" y="78624"/>
                </a:lnTo>
                <a:lnTo>
                  <a:pt x="637941" y="78624"/>
                </a:lnTo>
                <a:lnTo>
                  <a:pt x="633999" y="77652"/>
                </a:lnTo>
                <a:lnTo>
                  <a:pt x="627084" y="73793"/>
                </a:lnTo>
                <a:lnTo>
                  <a:pt x="624376" y="71081"/>
                </a:lnTo>
                <a:lnTo>
                  <a:pt x="620516" y="64166"/>
                </a:lnTo>
                <a:lnTo>
                  <a:pt x="619545" y="60224"/>
                </a:lnTo>
                <a:lnTo>
                  <a:pt x="619545" y="51398"/>
                </a:lnTo>
                <a:lnTo>
                  <a:pt x="637941" y="32998"/>
                </a:lnTo>
                <a:lnTo>
                  <a:pt x="669328" y="32998"/>
                </a:lnTo>
                <a:lnTo>
                  <a:pt x="670873" y="31572"/>
                </a:lnTo>
                <a:lnTo>
                  <a:pt x="667478" y="27500"/>
                </a:lnTo>
                <a:lnTo>
                  <a:pt x="663285" y="24376"/>
                </a:lnTo>
                <a:lnTo>
                  <a:pt x="653303" y="20030"/>
                </a:lnTo>
                <a:lnTo>
                  <a:pt x="647719" y="18943"/>
                </a:lnTo>
                <a:close/>
              </a:path>
              <a:path w="1016635" h="106679">
                <a:moveTo>
                  <a:pt x="660283" y="70171"/>
                </a:moveTo>
                <a:lnTo>
                  <a:pt x="655459" y="75805"/>
                </a:lnTo>
                <a:lnTo>
                  <a:pt x="649486" y="78624"/>
                </a:lnTo>
                <a:lnTo>
                  <a:pt x="669442" y="78624"/>
                </a:lnTo>
                <a:lnTo>
                  <a:pt x="660283" y="70171"/>
                </a:lnTo>
                <a:close/>
              </a:path>
              <a:path w="1016635" h="106679">
                <a:moveTo>
                  <a:pt x="669328" y="32998"/>
                </a:moveTo>
                <a:lnTo>
                  <a:pt x="649486" y="32998"/>
                </a:lnTo>
                <a:lnTo>
                  <a:pt x="655459" y="35780"/>
                </a:lnTo>
                <a:lnTo>
                  <a:pt x="660283" y="41349"/>
                </a:lnTo>
                <a:lnTo>
                  <a:pt x="669328" y="32998"/>
                </a:lnTo>
                <a:close/>
              </a:path>
              <a:path w="1016635" h="106679">
                <a:moveTo>
                  <a:pt x="884332" y="78112"/>
                </a:moveTo>
                <a:lnTo>
                  <a:pt x="880361" y="90641"/>
                </a:lnTo>
                <a:lnTo>
                  <a:pt x="884364" y="92271"/>
                </a:lnTo>
                <a:lnTo>
                  <a:pt x="888235" y="93085"/>
                </a:lnTo>
                <a:lnTo>
                  <a:pt x="896788" y="93085"/>
                </a:lnTo>
                <a:lnTo>
                  <a:pt x="901259" y="91688"/>
                </a:lnTo>
                <a:lnTo>
                  <a:pt x="909467" y="86130"/>
                </a:lnTo>
                <a:lnTo>
                  <a:pt x="912985" y="82019"/>
                </a:lnTo>
                <a:lnTo>
                  <a:pt x="914373" y="79438"/>
                </a:lnTo>
                <a:lnTo>
                  <a:pt x="889560" y="79438"/>
                </a:lnTo>
                <a:lnTo>
                  <a:pt x="887183" y="78995"/>
                </a:lnTo>
                <a:lnTo>
                  <a:pt x="884332" y="78112"/>
                </a:lnTo>
                <a:close/>
              </a:path>
              <a:path w="1016635" h="106679">
                <a:moveTo>
                  <a:pt x="712631" y="33610"/>
                </a:moveTo>
                <a:lnTo>
                  <a:pt x="696333" y="33610"/>
                </a:lnTo>
                <a:lnTo>
                  <a:pt x="696333" y="91455"/>
                </a:lnTo>
                <a:lnTo>
                  <a:pt x="712631" y="91455"/>
                </a:lnTo>
                <a:lnTo>
                  <a:pt x="712631" y="33610"/>
                </a:lnTo>
                <a:close/>
              </a:path>
              <a:path w="1016635" h="106679">
                <a:moveTo>
                  <a:pt x="782286" y="20163"/>
                </a:moveTo>
                <a:lnTo>
                  <a:pt x="765994" y="20163"/>
                </a:lnTo>
                <a:lnTo>
                  <a:pt x="734220" y="91455"/>
                </a:lnTo>
                <a:lnTo>
                  <a:pt x="751124" y="91455"/>
                </a:lnTo>
                <a:lnTo>
                  <a:pt x="757436" y="76179"/>
                </a:lnTo>
                <a:lnTo>
                  <a:pt x="807331" y="76179"/>
                </a:lnTo>
                <a:lnTo>
                  <a:pt x="801731" y="63654"/>
                </a:lnTo>
                <a:lnTo>
                  <a:pt x="762731" y="63654"/>
                </a:lnTo>
                <a:lnTo>
                  <a:pt x="774039" y="36360"/>
                </a:lnTo>
                <a:lnTo>
                  <a:pt x="789528" y="36360"/>
                </a:lnTo>
                <a:lnTo>
                  <a:pt x="782286" y="20163"/>
                </a:lnTo>
                <a:close/>
              </a:path>
              <a:path w="1016635" h="106679">
                <a:moveTo>
                  <a:pt x="807331" y="76179"/>
                </a:moveTo>
                <a:lnTo>
                  <a:pt x="790538" y="76179"/>
                </a:lnTo>
                <a:lnTo>
                  <a:pt x="796848" y="91455"/>
                </a:lnTo>
                <a:lnTo>
                  <a:pt x="814161" y="91455"/>
                </a:lnTo>
                <a:lnTo>
                  <a:pt x="807331" y="76179"/>
                </a:lnTo>
                <a:close/>
              </a:path>
              <a:path w="1016635" h="106679">
                <a:moveTo>
                  <a:pt x="851745" y="33610"/>
                </a:moveTo>
                <a:lnTo>
                  <a:pt x="835447" y="33610"/>
                </a:lnTo>
                <a:lnTo>
                  <a:pt x="835447" y="91455"/>
                </a:lnTo>
                <a:lnTo>
                  <a:pt x="851745" y="91455"/>
                </a:lnTo>
                <a:lnTo>
                  <a:pt x="851745" y="33610"/>
                </a:lnTo>
                <a:close/>
              </a:path>
              <a:path w="1016635" h="106679">
                <a:moveTo>
                  <a:pt x="891561" y="20163"/>
                </a:moveTo>
                <a:lnTo>
                  <a:pt x="874555" y="20163"/>
                </a:lnTo>
                <a:lnTo>
                  <a:pt x="874555" y="21303"/>
                </a:lnTo>
                <a:lnTo>
                  <a:pt x="902051" y="72511"/>
                </a:lnTo>
                <a:lnTo>
                  <a:pt x="901439" y="73328"/>
                </a:lnTo>
                <a:lnTo>
                  <a:pt x="900083" y="75434"/>
                </a:lnTo>
                <a:lnTo>
                  <a:pt x="898582" y="76986"/>
                </a:lnTo>
                <a:lnTo>
                  <a:pt x="895337" y="78940"/>
                </a:lnTo>
                <a:lnTo>
                  <a:pt x="893498" y="79438"/>
                </a:lnTo>
                <a:lnTo>
                  <a:pt x="914373" y="79438"/>
                </a:lnTo>
                <a:lnTo>
                  <a:pt x="925657" y="58456"/>
                </a:lnTo>
                <a:lnTo>
                  <a:pt x="910504" y="58456"/>
                </a:lnTo>
                <a:lnTo>
                  <a:pt x="891561" y="20163"/>
                </a:lnTo>
                <a:close/>
              </a:path>
              <a:path w="1016635" h="106679">
                <a:moveTo>
                  <a:pt x="789528" y="36360"/>
                </a:moveTo>
                <a:lnTo>
                  <a:pt x="774039" y="36360"/>
                </a:lnTo>
                <a:lnTo>
                  <a:pt x="785340" y="63654"/>
                </a:lnTo>
                <a:lnTo>
                  <a:pt x="801731" y="63654"/>
                </a:lnTo>
                <a:lnTo>
                  <a:pt x="789528" y="36360"/>
                </a:lnTo>
                <a:close/>
              </a:path>
              <a:path w="1016635" h="106679">
                <a:moveTo>
                  <a:pt x="946252" y="20163"/>
                </a:moveTo>
                <a:lnTo>
                  <a:pt x="930056" y="20163"/>
                </a:lnTo>
                <a:lnTo>
                  <a:pt x="910504" y="58456"/>
                </a:lnTo>
                <a:lnTo>
                  <a:pt x="925657" y="58456"/>
                </a:lnTo>
                <a:lnTo>
                  <a:pt x="946252" y="20163"/>
                </a:lnTo>
                <a:close/>
              </a:path>
              <a:path w="1016635" h="106679">
                <a:moveTo>
                  <a:pt x="735440" y="20163"/>
                </a:moveTo>
                <a:lnTo>
                  <a:pt x="673620" y="20163"/>
                </a:lnTo>
                <a:lnTo>
                  <a:pt x="673620" y="33610"/>
                </a:lnTo>
                <a:lnTo>
                  <a:pt x="735440" y="33610"/>
                </a:lnTo>
                <a:lnTo>
                  <a:pt x="735440" y="20163"/>
                </a:lnTo>
                <a:close/>
              </a:path>
              <a:path w="1016635" h="106679">
                <a:moveTo>
                  <a:pt x="873942" y="20163"/>
                </a:moveTo>
                <a:lnTo>
                  <a:pt x="812736" y="20163"/>
                </a:lnTo>
                <a:lnTo>
                  <a:pt x="812736" y="33610"/>
                </a:lnTo>
                <a:lnTo>
                  <a:pt x="874555" y="33610"/>
                </a:lnTo>
                <a:lnTo>
                  <a:pt x="874555" y="21303"/>
                </a:lnTo>
                <a:lnTo>
                  <a:pt x="873942" y="20163"/>
                </a:lnTo>
                <a:close/>
              </a:path>
              <a:path w="1016635" h="106679">
                <a:moveTo>
                  <a:pt x="874555" y="20163"/>
                </a:moveTo>
                <a:lnTo>
                  <a:pt x="873942" y="20163"/>
                </a:lnTo>
                <a:lnTo>
                  <a:pt x="874555" y="21303"/>
                </a:lnTo>
                <a:lnTo>
                  <a:pt x="874555" y="20163"/>
                </a:lnTo>
                <a:close/>
              </a:path>
              <a:path w="1016635" h="106679">
                <a:moveTo>
                  <a:pt x="993268" y="18943"/>
                </a:moveTo>
                <a:lnTo>
                  <a:pt x="979758" y="18943"/>
                </a:lnTo>
                <a:lnTo>
                  <a:pt x="973148" y="20527"/>
                </a:lnTo>
                <a:lnTo>
                  <a:pt x="961412" y="26831"/>
                </a:lnTo>
                <a:lnTo>
                  <a:pt x="956786" y="31222"/>
                </a:lnTo>
                <a:lnTo>
                  <a:pt x="950079" y="42415"/>
                </a:lnTo>
                <a:lnTo>
                  <a:pt x="948387" y="48747"/>
                </a:lnTo>
                <a:lnTo>
                  <a:pt x="948387" y="62871"/>
                </a:lnTo>
                <a:lnTo>
                  <a:pt x="979724" y="92678"/>
                </a:lnTo>
                <a:lnTo>
                  <a:pt x="993167" y="92678"/>
                </a:lnTo>
                <a:lnTo>
                  <a:pt x="998769" y="91591"/>
                </a:lnTo>
                <a:lnTo>
                  <a:pt x="1008816" y="87246"/>
                </a:lnTo>
                <a:lnTo>
                  <a:pt x="1013025" y="84089"/>
                </a:lnTo>
                <a:lnTo>
                  <a:pt x="1016420" y="79945"/>
                </a:lnTo>
                <a:lnTo>
                  <a:pt x="1014989" y="78624"/>
                </a:lnTo>
                <a:lnTo>
                  <a:pt x="983490" y="78624"/>
                </a:lnTo>
                <a:lnTo>
                  <a:pt x="979545" y="77652"/>
                </a:lnTo>
                <a:lnTo>
                  <a:pt x="972633" y="73793"/>
                </a:lnTo>
                <a:lnTo>
                  <a:pt x="969926" y="71081"/>
                </a:lnTo>
                <a:lnTo>
                  <a:pt x="966067" y="64162"/>
                </a:lnTo>
                <a:lnTo>
                  <a:pt x="965092" y="60224"/>
                </a:lnTo>
                <a:lnTo>
                  <a:pt x="965092" y="51398"/>
                </a:lnTo>
                <a:lnTo>
                  <a:pt x="983490" y="32998"/>
                </a:lnTo>
                <a:lnTo>
                  <a:pt x="1014875" y="32998"/>
                </a:lnTo>
                <a:lnTo>
                  <a:pt x="1016420" y="31572"/>
                </a:lnTo>
                <a:lnTo>
                  <a:pt x="1013025" y="27500"/>
                </a:lnTo>
                <a:lnTo>
                  <a:pt x="1008834" y="24376"/>
                </a:lnTo>
                <a:lnTo>
                  <a:pt x="998852" y="20030"/>
                </a:lnTo>
                <a:lnTo>
                  <a:pt x="993268" y="18943"/>
                </a:lnTo>
                <a:close/>
              </a:path>
              <a:path w="1016635" h="106679">
                <a:moveTo>
                  <a:pt x="1005828" y="70171"/>
                </a:moveTo>
                <a:lnTo>
                  <a:pt x="1001005" y="75805"/>
                </a:lnTo>
                <a:lnTo>
                  <a:pt x="995032" y="78624"/>
                </a:lnTo>
                <a:lnTo>
                  <a:pt x="1014989" y="78624"/>
                </a:lnTo>
                <a:lnTo>
                  <a:pt x="1005828" y="70171"/>
                </a:lnTo>
                <a:close/>
              </a:path>
              <a:path w="1016635" h="106679">
                <a:moveTo>
                  <a:pt x="1014875" y="32998"/>
                </a:moveTo>
                <a:lnTo>
                  <a:pt x="995032" y="32998"/>
                </a:lnTo>
                <a:lnTo>
                  <a:pt x="1001005" y="35780"/>
                </a:lnTo>
                <a:lnTo>
                  <a:pt x="1005828" y="41349"/>
                </a:lnTo>
                <a:lnTo>
                  <a:pt x="1014875" y="32998"/>
                </a:lnTo>
                <a:close/>
              </a:path>
            </a:pathLst>
          </a:custGeom>
          <a:solidFill>
            <a:srgbClr val="3E4095"/>
          </a:solidFill>
        </p:spPr>
        <p:txBody>
          <a:bodyPr wrap="square" lIns="0" tIns="0" rIns="0" bIns="0" rtlCol="0"/>
          <a:lstStyle/>
          <a:p>
            <a:endParaRPr sz="11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35" name="Заголовок 6">
            <a:extLst>
              <a:ext uri="{FF2B5EF4-FFF2-40B4-BE49-F238E27FC236}">
                <a16:creationId xmlns:a16="http://schemas.microsoft.com/office/drawing/2014/main" xmlns="" id="{B0ACD3BA-26FC-4ED2-99EB-71CC6814CFA5}"/>
              </a:ext>
            </a:extLst>
          </p:cNvPr>
          <p:cNvSpPr txBox="1">
            <a:spLocks/>
          </p:cNvSpPr>
          <p:nvPr/>
        </p:nvSpPr>
        <p:spPr>
          <a:xfrm>
            <a:off x="37912" y="1444251"/>
            <a:ext cx="3373301" cy="147890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</a:rPr>
              <a:t>ЦЕЛЬ ПРОЕКТА:</a:t>
            </a:r>
          </a:p>
          <a:p>
            <a:pPr algn="ctr"/>
            <a:r>
              <a:rPr lang="ru-RU" sz="1600" b="1" spc="40" dirty="0">
                <a:solidFill>
                  <a:srgbClr val="00206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  <a:cs typeface="Arial"/>
              </a:rPr>
              <a:t>- </a:t>
            </a:r>
            <a:r>
              <a:rPr lang="ru-RU" sz="1200" spc="40" dirty="0">
                <a:solidFill>
                  <a:srgbClr val="002060"/>
                </a:solidFill>
                <a:latin typeface="Arial Narrow" panose="020B0606020202030204" pitchFamily="34" charset="0"/>
                <a:cs typeface="Arial"/>
              </a:rPr>
              <a:t>замена оборудования, выработавшего свой парковый ресурс</a:t>
            </a:r>
          </a:p>
          <a:p>
            <a:pPr marL="92075" marR="72390">
              <a:lnSpc>
                <a:spcPct val="118700"/>
              </a:lnSpc>
              <a:spcBef>
                <a:spcPts val="95"/>
              </a:spcBef>
              <a:buFontTx/>
              <a:buChar char="-"/>
            </a:pPr>
            <a:r>
              <a:rPr lang="ru-RU" sz="1200" spc="40" dirty="0">
                <a:solidFill>
                  <a:srgbClr val="002060"/>
                </a:solidFill>
                <a:latin typeface="Arial Narrow" panose="020B0606020202030204" pitchFamily="34" charset="0"/>
                <a:cs typeface="Arial"/>
              </a:rPr>
              <a:t> уменьшение выбросов загрязняющих веществ</a:t>
            </a:r>
          </a:p>
          <a:p>
            <a:pPr marL="92075" marR="72390">
              <a:lnSpc>
                <a:spcPct val="118700"/>
              </a:lnSpc>
              <a:spcBef>
                <a:spcPts val="95"/>
              </a:spcBef>
              <a:buFontTx/>
              <a:buChar char="-"/>
            </a:pPr>
            <a:r>
              <a:rPr lang="ru-RU" sz="1200" spc="40" dirty="0">
                <a:solidFill>
                  <a:srgbClr val="002060"/>
                </a:solidFill>
                <a:latin typeface="Arial Narrow" panose="020B0606020202030204" pitchFamily="34" charset="0"/>
                <a:cs typeface="Arial"/>
              </a:rPr>
              <a:t> покрытия дефицита регулирующей мощности</a:t>
            </a:r>
          </a:p>
          <a:p>
            <a:pPr marL="92075" marR="72390">
              <a:lnSpc>
                <a:spcPct val="118700"/>
              </a:lnSpc>
              <a:spcBef>
                <a:spcPts val="95"/>
              </a:spcBef>
              <a:buFontTx/>
              <a:buChar char="-"/>
            </a:pPr>
            <a:endParaRPr lang="ru-RU" sz="1200" spc="40" dirty="0">
              <a:solidFill>
                <a:srgbClr val="002060"/>
              </a:solidFill>
              <a:latin typeface="Arial Narrow" panose="020B0606020202030204" pitchFamily="34" charset="0"/>
              <a:cs typeface="Arial"/>
            </a:endParaRPr>
          </a:p>
          <a:p>
            <a:pPr algn="ctr"/>
            <a:endParaRPr lang="ru-RU" sz="1100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236" name="Таблица 235">
            <a:extLst>
              <a:ext uri="{FF2B5EF4-FFF2-40B4-BE49-F238E27FC236}">
                <a16:creationId xmlns:a16="http://schemas.microsoft.com/office/drawing/2014/main" xmlns="" id="{D20D93A0-DA33-4D6E-878F-4A7EC6006E4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62252" y="2877671"/>
          <a:ext cx="7298612" cy="260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1022">
                  <a:extLst>
                    <a:ext uri="{9D8B030D-6E8A-4147-A177-3AD203B41FA5}">
                      <a16:colId xmlns:a16="http://schemas.microsoft.com/office/drawing/2014/main" xmlns="" val="1478129872"/>
                    </a:ext>
                  </a:extLst>
                </a:gridCol>
                <a:gridCol w="1768795">
                  <a:extLst>
                    <a:ext uri="{9D8B030D-6E8A-4147-A177-3AD203B41FA5}">
                      <a16:colId xmlns:a16="http://schemas.microsoft.com/office/drawing/2014/main" xmlns="" val="3120574675"/>
                    </a:ext>
                  </a:extLst>
                </a:gridCol>
                <a:gridCol w="1768795">
                  <a:extLst>
                    <a:ext uri="{9D8B030D-6E8A-4147-A177-3AD203B41FA5}">
                      <a16:colId xmlns:a16="http://schemas.microsoft.com/office/drawing/2014/main" xmlns="" val="2095732085"/>
                    </a:ext>
                  </a:extLst>
                </a:gridCol>
              </a:tblGrid>
              <a:tr h="220534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Arial Narrow" panose="020B0606020202030204" pitchFamily="34" charset="0"/>
                        </a:rPr>
                        <a:t>Показатели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Arial Narrow" panose="020B0606020202030204" pitchFamily="34" charset="0"/>
                        </a:rPr>
                        <a:t>Текущее состояние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Arial Narrow" panose="020B0606020202030204" pitchFamily="34" charset="0"/>
                        </a:rPr>
                        <a:t>После реализации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7917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5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Установленная мощность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257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Электрическая, МВт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544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97775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Тепловая, Гкал/ч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335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10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160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06181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Выработка электроэнергии, </a:t>
                      </a:r>
                      <a:r>
                        <a:rPr lang="ru-RU" sz="10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млн.кВтч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879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2 859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378963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Отпуск тепла, </a:t>
                      </a:r>
                      <a:r>
                        <a:rPr lang="ru-RU" sz="10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тыс.Гкал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95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41710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Расход топлива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0,92 </a:t>
                      </a:r>
                      <a:r>
                        <a:rPr lang="ru-RU" sz="10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млн.тонн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угля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684 млн. м</a:t>
                      </a:r>
                      <a:r>
                        <a:rPr lang="ru-RU" sz="9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3 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газа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43435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Удельный расход условного топлива на отпуск электроэнергии, г у т/ </a:t>
                      </a:r>
                      <a:r>
                        <a:rPr lang="ru-RU" sz="10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кВтч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529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278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2254222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Удельный расход условного топлива на отпуск тепла, кг у т/Гкал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461620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Снижение выбросов загрязняющих веществ, тыс. тонн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13,9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1,6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41" name="Содержимое 6" descr="ТЭЦ-1.jpg">
            <a:extLst>
              <a:ext uri="{FF2B5EF4-FFF2-40B4-BE49-F238E27FC236}">
                <a16:creationId xmlns:a16="http://schemas.microsoft.com/office/drawing/2014/main" xmlns="" id="{A1CF5DF1-9D41-4982-8C5F-954B26C8BB0A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056" y="540661"/>
            <a:ext cx="1296987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Заголовок 6">
            <a:extLst>
              <a:ext uri="{FF2B5EF4-FFF2-40B4-BE49-F238E27FC236}">
                <a16:creationId xmlns:a16="http://schemas.microsoft.com/office/drawing/2014/main" xmlns="" id="{06A74387-4074-41F9-9F30-0FB4935CC48B}"/>
              </a:ext>
            </a:extLst>
          </p:cNvPr>
          <p:cNvSpPr txBox="1">
            <a:spLocks/>
          </p:cNvSpPr>
          <p:nvPr/>
        </p:nvSpPr>
        <p:spPr>
          <a:xfrm>
            <a:off x="0" y="2879400"/>
            <a:ext cx="3373301" cy="74886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</a:rPr>
              <a:t>СТОИМОСТЬ ПРОЕКТА по ТЭО:</a:t>
            </a:r>
          </a:p>
          <a:p>
            <a:pPr algn="ctr"/>
            <a:r>
              <a:rPr lang="ru-RU" sz="1300" spc="40" dirty="0">
                <a:solidFill>
                  <a:srgbClr val="002060"/>
                </a:solidFill>
                <a:latin typeface="Arial Narrow" panose="020B0606020202030204" pitchFamily="34" charset="0"/>
                <a:cs typeface="Arial"/>
              </a:rPr>
              <a:t>273 </a:t>
            </a:r>
            <a:r>
              <a:rPr lang="ru-RU" sz="1300" spc="40" dirty="0" err="1">
                <a:solidFill>
                  <a:srgbClr val="002060"/>
                </a:solidFill>
                <a:latin typeface="Arial Narrow" panose="020B0606020202030204" pitchFamily="34" charset="0"/>
                <a:cs typeface="Arial"/>
              </a:rPr>
              <a:t>млрд.тенге</a:t>
            </a:r>
            <a:endParaRPr lang="ru-RU" sz="1200" spc="40" dirty="0">
              <a:solidFill>
                <a:srgbClr val="002060"/>
              </a:solidFill>
              <a:latin typeface="Arial Narrow" panose="020B0606020202030204" pitchFamily="34" charset="0"/>
              <a:cs typeface="Arial"/>
            </a:endParaRPr>
          </a:p>
          <a:p>
            <a:pPr algn="ctr"/>
            <a:endParaRPr lang="ru-RU" sz="1100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4" name="Заголовок 6">
            <a:extLst>
              <a:ext uri="{FF2B5EF4-FFF2-40B4-BE49-F238E27FC236}">
                <a16:creationId xmlns:a16="http://schemas.microsoft.com/office/drawing/2014/main" xmlns="" id="{CA4BBFB6-4DC9-4965-9C10-1B5EB03FA284}"/>
              </a:ext>
            </a:extLst>
          </p:cNvPr>
          <p:cNvSpPr txBox="1">
            <a:spLocks/>
          </p:cNvSpPr>
          <p:nvPr/>
        </p:nvSpPr>
        <p:spPr>
          <a:xfrm>
            <a:off x="14926" y="3640456"/>
            <a:ext cx="3373301" cy="74886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</a:rPr>
              <a:t>ВВОД В ЭКСПЛУАТАЦИЮ</a:t>
            </a:r>
          </a:p>
          <a:p>
            <a:pPr algn="ctr"/>
            <a:r>
              <a:rPr lang="ru-RU" sz="1300" spc="40" dirty="0">
                <a:solidFill>
                  <a:srgbClr val="002060"/>
                </a:solidFill>
                <a:latin typeface="Arial Narrow" panose="020B0606020202030204" pitchFamily="34" charset="0"/>
                <a:cs typeface="Arial"/>
              </a:rPr>
              <a:t>2026 год</a:t>
            </a:r>
          </a:p>
          <a:p>
            <a:pPr algn="ctr"/>
            <a:endParaRPr lang="ru-RU" sz="1200" spc="40" dirty="0">
              <a:solidFill>
                <a:srgbClr val="002060"/>
              </a:solidFill>
              <a:latin typeface="Arial Narrow" panose="020B0606020202030204" pitchFamily="34" charset="0"/>
              <a:cs typeface="Arial"/>
            </a:endParaRPr>
          </a:p>
          <a:p>
            <a:pPr algn="ctr"/>
            <a:endParaRPr lang="ru-RU" sz="1100" dirty="0">
              <a:solidFill>
                <a:srgbClr val="00206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3" name="Рисунок 2" descr="Попасть в яблочко">
            <a:extLst>
              <a:ext uri="{FF2B5EF4-FFF2-40B4-BE49-F238E27FC236}">
                <a16:creationId xmlns:a16="http://schemas.microsoft.com/office/drawing/2014/main" xmlns="" id="{CCA4612C-43F1-4A35-B7E6-B34F7202720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67189" y="1537118"/>
            <a:ext cx="310524" cy="310524"/>
          </a:xfrm>
          <a:prstGeom prst="rect">
            <a:avLst/>
          </a:prstGeom>
        </p:spPr>
      </p:pic>
      <p:pic>
        <p:nvPicPr>
          <p:cNvPr id="6" name="Рисунок 5" descr="Монеты">
            <a:extLst>
              <a:ext uri="{FF2B5EF4-FFF2-40B4-BE49-F238E27FC236}">
                <a16:creationId xmlns:a16="http://schemas.microsoft.com/office/drawing/2014/main" xmlns="" id="{138C3A02-EABF-4FAC-B228-1A81C9F7B21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111517" y="3292652"/>
            <a:ext cx="343172" cy="343172"/>
          </a:xfrm>
          <a:prstGeom prst="rect">
            <a:avLst/>
          </a:prstGeom>
        </p:spPr>
      </p:pic>
      <p:cxnSp>
        <p:nvCxnSpPr>
          <p:cNvPr id="49" name="Прямая со стрелкой 50">
            <a:extLst>
              <a:ext uri="{FF2B5EF4-FFF2-40B4-BE49-F238E27FC236}">
                <a16:creationId xmlns:a16="http://schemas.microsoft.com/office/drawing/2014/main" xmlns="" id="{3ABFFE2C-2223-4D04-AC99-939ACEE715C5}"/>
              </a:ext>
            </a:extLst>
          </p:cNvPr>
          <p:cNvCxnSpPr>
            <a:cxnSpLocks/>
          </p:cNvCxnSpPr>
          <p:nvPr/>
        </p:nvCxnSpPr>
        <p:spPr>
          <a:xfrm>
            <a:off x="734687" y="6081570"/>
            <a:ext cx="10357086" cy="2846"/>
          </a:xfrm>
          <a:prstGeom prst="straightConnector1">
            <a:avLst/>
          </a:prstGeom>
          <a:ln w="349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одзаголовок 3">
            <a:extLst>
              <a:ext uri="{FF2B5EF4-FFF2-40B4-BE49-F238E27FC236}">
                <a16:creationId xmlns:a16="http://schemas.microsoft.com/office/drawing/2014/main" xmlns="" id="{D5425C41-FDFD-4253-976C-9D312B448D63}"/>
              </a:ext>
            </a:extLst>
          </p:cNvPr>
          <p:cNvSpPr txBox="1">
            <a:spLocks/>
          </p:cNvSpPr>
          <p:nvPr/>
        </p:nvSpPr>
        <p:spPr bwMode="auto">
          <a:xfrm>
            <a:off x="2380896" y="6411362"/>
            <a:ext cx="2063955" cy="434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9376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46088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93763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341438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789113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463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035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1607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179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ctr" defTabSz="914400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None/>
            </a:pP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Заключение ДС </a:t>
            </a:r>
          </a:p>
          <a:p>
            <a:pPr marL="0" lvl="1" indent="0" algn="ctr" defTabSz="914400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None/>
            </a:pP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с ТОО «РФЦ»</a:t>
            </a:r>
          </a:p>
          <a:p>
            <a:pPr marL="0" lvl="1" indent="0" algn="ctr" defTabSz="914400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None/>
            </a:pP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07.2024</a:t>
            </a:r>
          </a:p>
        </p:txBody>
      </p:sp>
      <p:sp>
        <p:nvSpPr>
          <p:cNvPr id="52" name="Овал 73">
            <a:extLst>
              <a:ext uri="{FF2B5EF4-FFF2-40B4-BE49-F238E27FC236}">
                <a16:creationId xmlns:a16="http://schemas.microsoft.com/office/drawing/2014/main" xmlns="" id="{CBD46406-5866-4FA6-8CCC-BE244EB557C0}"/>
              </a:ext>
            </a:extLst>
          </p:cNvPr>
          <p:cNvSpPr/>
          <p:nvPr/>
        </p:nvSpPr>
        <p:spPr>
          <a:xfrm>
            <a:off x="6282101" y="5940189"/>
            <a:ext cx="362766" cy="36933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Овал 73">
            <a:extLst>
              <a:ext uri="{FF2B5EF4-FFF2-40B4-BE49-F238E27FC236}">
                <a16:creationId xmlns:a16="http://schemas.microsoft.com/office/drawing/2014/main" xmlns="" id="{3798742E-0F0E-4D20-A3E9-C707098B82B8}"/>
              </a:ext>
            </a:extLst>
          </p:cNvPr>
          <p:cNvSpPr/>
          <p:nvPr/>
        </p:nvSpPr>
        <p:spPr>
          <a:xfrm>
            <a:off x="10043683" y="5905520"/>
            <a:ext cx="362766" cy="39296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>
              <a:defRPr/>
            </a:pP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54" name="Овал 73">
            <a:extLst>
              <a:ext uri="{FF2B5EF4-FFF2-40B4-BE49-F238E27FC236}">
                <a16:creationId xmlns:a16="http://schemas.microsoft.com/office/drawing/2014/main" xmlns="" id="{FFD87518-3999-4F40-99F9-9BEA6AB42866}"/>
              </a:ext>
            </a:extLst>
          </p:cNvPr>
          <p:cNvSpPr/>
          <p:nvPr/>
        </p:nvSpPr>
        <p:spPr>
          <a:xfrm>
            <a:off x="4876418" y="5940189"/>
            <a:ext cx="362766" cy="36933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>
              <a:defRPr/>
            </a:pP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55" name="Овал 73">
            <a:extLst>
              <a:ext uri="{FF2B5EF4-FFF2-40B4-BE49-F238E27FC236}">
                <a16:creationId xmlns:a16="http://schemas.microsoft.com/office/drawing/2014/main" xmlns="" id="{2AC6D516-748D-4B3D-A785-3399BBC0DC3D}"/>
              </a:ext>
            </a:extLst>
          </p:cNvPr>
          <p:cNvSpPr/>
          <p:nvPr/>
        </p:nvSpPr>
        <p:spPr>
          <a:xfrm>
            <a:off x="3231491" y="5925424"/>
            <a:ext cx="362766" cy="36933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>
              <a:defRPr/>
            </a:pP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56" name="Овал 73">
            <a:extLst>
              <a:ext uri="{FF2B5EF4-FFF2-40B4-BE49-F238E27FC236}">
                <a16:creationId xmlns:a16="http://schemas.microsoft.com/office/drawing/2014/main" xmlns="" id="{7E66A9EA-B368-46D3-9C28-28ACF79F2DEE}"/>
              </a:ext>
            </a:extLst>
          </p:cNvPr>
          <p:cNvSpPr/>
          <p:nvPr/>
        </p:nvSpPr>
        <p:spPr>
          <a:xfrm>
            <a:off x="2030484" y="5913912"/>
            <a:ext cx="362766" cy="36933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>
              <a:defRPr/>
            </a:pP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7" name="Овал 73">
            <a:extLst>
              <a:ext uri="{FF2B5EF4-FFF2-40B4-BE49-F238E27FC236}">
                <a16:creationId xmlns:a16="http://schemas.microsoft.com/office/drawing/2014/main" xmlns="" id="{59744329-3219-45E9-A546-39E44AD0956A}"/>
              </a:ext>
            </a:extLst>
          </p:cNvPr>
          <p:cNvSpPr/>
          <p:nvPr/>
        </p:nvSpPr>
        <p:spPr>
          <a:xfrm>
            <a:off x="1100227" y="5917980"/>
            <a:ext cx="362766" cy="36933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>
              <a:defRPr/>
            </a:pP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8" name="Овал 73">
            <a:extLst>
              <a:ext uri="{FF2B5EF4-FFF2-40B4-BE49-F238E27FC236}">
                <a16:creationId xmlns:a16="http://schemas.microsoft.com/office/drawing/2014/main" xmlns="" id="{E831BD3D-C86B-495B-900C-268D809EE544}"/>
              </a:ext>
            </a:extLst>
          </p:cNvPr>
          <p:cNvSpPr/>
          <p:nvPr/>
        </p:nvSpPr>
        <p:spPr>
          <a:xfrm>
            <a:off x="8162892" y="5940190"/>
            <a:ext cx="362766" cy="36933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>
              <a:defRPr/>
            </a:pP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61" name="Подзаголовок 3">
            <a:extLst>
              <a:ext uri="{FF2B5EF4-FFF2-40B4-BE49-F238E27FC236}">
                <a16:creationId xmlns:a16="http://schemas.microsoft.com/office/drawing/2014/main" xmlns="" id="{E2D53088-4FA7-40DD-A65A-EA82F4B981AF}"/>
              </a:ext>
            </a:extLst>
          </p:cNvPr>
          <p:cNvSpPr txBox="1">
            <a:spLocks/>
          </p:cNvSpPr>
          <p:nvPr/>
        </p:nvSpPr>
        <p:spPr bwMode="auto">
          <a:xfrm>
            <a:off x="5597856" y="6442613"/>
            <a:ext cx="1868389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9376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46088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93763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341438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789113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463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035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1607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179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Заключение РГП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«</a:t>
            </a:r>
            <a:r>
              <a:rPr lang="ru-RU" sz="800" b="1" dirty="0" err="1">
                <a:solidFill>
                  <a:srgbClr val="0A2E57"/>
                </a:solidFill>
                <a:latin typeface="Arial" charset="0"/>
                <a:cs typeface="Arial" charset="0"/>
              </a:rPr>
              <a:t>Госэкспертиза</a:t>
            </a: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»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03.2025</a:t>
            </a:r>
          </a:p>
        </p:txBody>
      </p:sp>
      <p:sp>
        <p:nvSpPr>
          <p:cNvPr id="62" name="Подзаголовок 3">
            <a:extLst>
              <a:ext uri="{FF2B5EF4-FFF2-40B4-BE49-F238E27FC236}">
                <a16:creationId xmlns:a16="http://schemas.microsoft.com/office/drawing/2014/main" xmlns="" id="{9A3EC28E-F502-475A-BB5F-AE9B06857A29}"/>
              </a:ext>
            </a:extLst>
          </p:cNvPr>
          <p:cNvSpPr txBox="1">
            <a:spLocks/>
          </p:cNvSpPr>
          <p:nvPr/>
        </p:nvSpPr>
        <p:spPr bwMode="auto">
          <a:xfrm>
            <a:off x="9487785" y="6363929"/>
            <a:ext cx="1474561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9376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46088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93763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341438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789113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463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035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1607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179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None/>
            </a:pPr>
            <a:r>
              <a:rPr lang="ru-RU" altLang="ru-RU" sz="800" b="1" dirty="0">
                <a:solidFill>
                  <a:srgbClr val="002060"/>
                </a:solidFill>
                <a:latin typeface="Arial" charset="0"/>
                <a:cs typeface="Arial" charset="0"/>
              </a:rPr>
              <a:t>2026</a:t>
            </a:r>
          </a:p>
          <a:p>
            <a:pPr marL="0" lvl="1" algn="ctr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None/>
            </a:pPr>
            <a:r>
              <a:rPr lang="ru-RU" altLang="ru-RU" sz="800" b="1" dirty="0">
                <a:solidFill>
                  <a:srgbClr val="002060"/>
                </a:solidFill>
                <a:latin typeface="Arial" charset="0"/>
                <a:cs typeface="Arial" charset="0"/>
              </a:rPr>
              <a:t>Завершение реализации проекта</a:t>
            </a:r>
          </a:p>
          <a:p>
            <a:pPr algn="ctr">
              <a:lnSpc>
                <a:spcPct val="100000"/>
              </a:lnSpc>
              <a:spcBef>
                <a:spcPts val="300"/>
              </a:spcBef>
              <a:buClr>
                <a:srgbClr val="004990"/>
              </a:buClr>
              <a:buFontTx/>
              <a:buNone/>
            </a:pPr>
            <a:r>
              <a:rPr lang="en-US" altLang="ru-RU" sz="800" b="1" dirty="0">
                <a:solidFill>
                  <a:srgbClr val="002060"/>
                </a:solidFill>
                <a:latin typeface="Arial" panose="020B0604020202020204" pitchFamily="34" charset="0"/>
                <a:ea typeface="PT Sans"/>
                <a:cs typeface="Arial" panose="020B0604020202020204" pitchFamily="34" charset="0"/>
              </a:rPr>
              <a:t>	</a:t>
            </a:r>
          </a:p>
        </p:txBody>
      </p:sp>
      <p:sp>
        <p:nvSpPr>
          <p:cNvPr id="63" name="Подзаголовок 3">
            <a:extLst>
              <a:ext uri="{FF2B5EF4-FFF2-40B4-BE49-F238E27FC236}">
                <a16:creationId xmlns:a16="http://schemas.microsoft.com/office/drawing/2014/main" xmlns="" id="{913C033C-02B7-4DCA-A69C-D1CC34682150}"/>
              </a:ext>
            </a:extLst>
          </p:cNvPr>
          <p:cNvSpPr txBox="1">
            <a:spLocks/>
          </p:cNvSpPr>
          <p:nvPr/>
        </p:nvSpPr>
        <p:spPr bwMode="auto">
          <a:xfrm>
            <a:off x="4128351" y="5499403"/>
            <a:ext cx="1849859" cy="453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9376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46088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93763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341438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789113" indent="-171450" defTabSz="89376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463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035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1607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17913" indent="-171450" defTabSz="8937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ctr" defTabSz="914400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None/>
            </a:pP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Завершение разработки проектно-сметной документации стадии «Проект»</a:t>
            </a:r>
          </a:p>
          <a:p>
            <a:pPr marL="0" lvl="1" indent="0" algn="ctr" defTabSz="914400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None/>
            </a:pP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09.2024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3B1BF50-7967-0A8F-5CF8-148A20B7FC3A}"/>
              </a:ext>
            </a:extLst>
          </p:cNvPr>
          <p:cNvSpPr/>
          <p:nvPr/>
        </p:nvSpPr>
        <p:spPr>
          <a:xfrm>
            <a:off x="1477288" y="303694"/>
            <a:ext cx="20654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900686">
              <a:spcBef>
                <a:spcPct val="0"/>
              </a:spcBef>
            </a:pPr>
            <a:endParaRPr lang="kk-KZ" sz="1200" b="1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1900686">
              <a:spcBef>
                <a:spcPct val="0"/>
              </a:spcBef>
            </a:pPr>
            <a:endParaRPr lang="kk-KZ" sz="1200" b="1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1900686">
              <a:spcBef>
                <a:spcPct val="0"/>
              </a:spcBef>
            </a:pPr>
            <a:r>
              <a:rPr lang="kk-KZ" sz="1200" dirty="0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+mj-cs"/>
              </a:rPr>
              <a:t>Год ввода в эксплуатацию 1962</a:t>
            </a:r>
          </a:p>
          <a:p>
            <a:pPr defTabSz="1900686">
              <a:spcBef>
                <a:spcPct val="0"/>
              </a:spcBef>
            </a:pPr>
            <a:r>
              <a:rPr lang="kk-KZ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Износ – 77%</a:t>
            </a:r>
          </a:p>
          <a:p>
            <a:pPr defTabSz="1900686">
              <a:spcBef>
                <a:spcPct val="0"/>
              </a:spcBef>
            </a:pPr>
            <a:endParaRPr lang="kk-KZ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2431F557-A70B-4AC1-8204-400C0D8AC596}"/>
              </a:ext>
            </a:extLst>
          </p:cNvPr>
          <p:cNvSpPr/>
          <p:nvPr/>
        </p:nvSpPr>
        <p:spPr>
          <a:xfrm>
            <a:off x="585881" y="6264906"/>
            <a:ext cx="135622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</a:pPr>
            <a:r>
              <a:rPr lang="ru-RU" alt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Заключен</a:t>
            </a:r>
            <a:br>
              <a:rPr lang="ru-RU" alt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</a:br>
            <a:r>
              <a:rPr lang="ru-RU" alt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ЕРС-контракт</a:t>
            </a:r>
          </a:p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</a:pPr>
            <a:r>
              <a:rPr lang="ru-RU" alt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03.2023</a:t>
            </a:r>
          </a:p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</a:pPr>
            <a:r>
              <a:rPr lang="ru-RU" altLang="ru-RU" sz="1100" b="1" dirty="0">
                <a:solidFill>
                  <a:srgbClr val="0A2E57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61FCFFC2-103F-464F-838B-FCB35B3CB241}"/>
              </a:ext>
            </a:extLst>
          </p:cNvPr>
          <p:cNvSpPr/>
          <p:nvPr/>
        </p:nvSpPr>
        <p:spPr>
          <a:xfrm>
            <a:off x="1683666" y="5392570"/>
            <a:ext cx="1041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</a:pPr>
            <a:r>
              <a:rPr lang="ru-RU" alt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Заключение</a:t>
            </a:r>
            <a:endParaRPr lang="en-US" altLang="ru-RU" sz="800" b="1" dirty="0">
              <a:solidFill>
                <a:srgbClr val="0A2E57"/>
              </a:solidFill>
              <a:latin typeface="Arial" charset="0"/>
              <a:cs typeface="Arial" charset="0"/>
            </a:endParaRPr>
          </a:p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</a:pPr>
            <a:r>
              <a:rPr lang="ru-RU" alt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ССРП с ЕАБР</a:t>
            </a:r>
          </a:p>
          <a:p>
            <a:pPr marL="0" lvl="1" algn="ctr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</a:pPr>
            <a:r>
              <a:rPr lang="ru-RU" alt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11.2023</a:t>
            </a:r>
            <a:endParaRPr lang="en-US" altLang="ru-RU" sz="800" b="1" dirty="0">
              <a:solidFill>
                <a:srgbClr val="0A2E57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C7237085-A627-4B17-9614-CD8A392233A9}"/>
              </a:ext>
            </a:extLst>
          </p:cNvPr>
          <p:cNvSpPr/>
          <p:nvPr/>
        </p:nvSpPr>
        <p:spPr>
          <a:xfrm>
            <a:off x="7921799" y="5616258"/>
            <a:ext cx="8449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Начало СМР</a:t>
            </a:r>
          </a:p>
          <a:p>
            <a:pPr lvl="0" algn="ctr">
              <a:buNone/>
            </a:pPr>
            <a:r>
              <a:rPr lang="ru-RU" sz="800" b="1" dirty="0">
                <a:solidFill>
                  <a:srgbClr val="0A2E57"/>
                </a:solidFill>
                <a:latin typeface="Arial" charset="0"/>
                <a:cs typeface="Arial" charset="0"/>
              </a:rPr>
              <a:t>03.2025</a:t>
            </a:r>
          </a:p>
        </p:txBody>
      </p:sp>
    </p:spTree>
    <p:extLst>
      <p:ext uri="{BB962C8B-B14F-4D97-AF65-F5344CB8AC3E}">
        <p14:creationId xmlns:p14="http://schemas.microsoft.com/office/powerpoint/2010/main" val="89867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9"/>
          <p:cNvSpPr/>
          <p:nvPr/>
        </p:nvSpPr>
        <p:spPr>
          <a:xfrm>
            <a:off x="0" y="-12704"/>
            <a:ext cx="12188079" cy="622304"/>
          </a:xfrm>
          <a:prstGeom prst="rect">
            <a:avLst/>
          </a:prstGeom>
          <a:solidFill>
            <a:srgbClr val="0A2E57"/>
          </a:solidFill>
          <a:ln>
            <a:noFill/>
          </a:ln>
        </p:spPr>
        <p:txBody>
          <a:bodyPr spcFirstLastPara="1" wrap="square" lIns="108000" tIns="36000" rIns="108000" bIns="720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solidFill>
                <a:srgbClr val="8296B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323" name="Google Shape;32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20" y="55599"/>
            <a:ext cx="1520080" cy="47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7999" y="64904"/>
            <a:ext cx="1520080" cy="42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19"/>
          <p:cNvSpPr/>
          <p:nvPr/>
        </p:nvSpPr>
        <p:spPr>
          <a:xfrm>
            <a:off x="629728" y="2513140"/>
            <a:ext cx="10644997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Спасибо за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Внимание!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5118</TotalTime>
  <Words>681</Words>
  <Application>Microsoft Office PowerPoint</Application>
  <PresentationFormat>Широкоэкранный</PresentationFormat>
  <Paragraphs>161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Impact</vt:lpstr>
      <vt:lpstr>PT Sans</vt:lpstr>
      <vt:lpstr>Trebuchet MS</vt:lpstr>
      <vt:lpstr>Wingdings</vt:lpstr>
      <vt:lpstr>Тема Office</vt:lpstr>
      <vt:lpstr>Презентация PowerPoint</vt:lpstr>
      <vt:lpstr>Модернизация Алматинской ТЭЦ-2</vt:lpstr>
      <vt:lpstr>Реконструкция Алматинской ТЭЦ-3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Стратегические показатели</dc:title>
  <dc:creator>Мамырбекова Жанар</dc:creator>
  <cp:lastModifiedBy>Zhanna Abdukasovna</cp:lastModifiedBy>
  <cp:revision>587</cp:revision>
  <cp:lastPrinted>2023-04-25T03:43:38Z</cp:lastPrinted>
  <dcterms:created xsi:type="dcterms:W3CDTF">2023-02-16T08:16:08Z</dcterms:created>
  <dcterms:modified xsi:type="dcterms:W3CDTF">2025-02-17T09:42:01Z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NoClassification</vt:lpwstr>
  </property>
  <property fmtid="{D5CDD505-2E9C-101B-9397-08002B2CF9AE}" pid="3" name="ClassificationDisplay">
    <vt:lpwstr>[No Classification] </vt:lpwstr>
  </property>
  <property fmtid="{D5CDD505-2E9C-101B-9397-08002B2CF9AE}" pid="4" name="Verifier">
    <vt:lpwstr>IyCHJSc6Ni2APpMzOzkqPA==</vt:lpwstr>
  </property>
  <property fmtid="{D5CDD505-2E9C-101B-9397-08002B2CF9AE}" pid="5" name="PolicyName">
    <vt:lpwstr>IyBkiiooNjePMZkxLiQsPTo=</vt:lpwstr>
  </property>
  <property fmtid="{D5CDD505-2E9C-101B-9397-08002B2CF9AE}" pid="6" name="PolicyID">
    <vt:lpwstr/>
  </property>
  <property fmtid="{D5CDD505-2E9C-101B-9397-08002B2CF9AE}" pid="7" name="DomainID">
    <vt:lpwstr/>
  </property>
  <property fmtid="{D5CDD505-2E9C-101B-9397-08002B2CF9AE}" pid="8" name="HText">
    <vt:lpwstr/>
  </property>
  <property fmtid="{D5CDD505-2E9C-101B-9397-08002B2CF9AE}" pid="9" name="FText">
    <vt:lpwstr/>
  </property>
  <property fmtid="{D5CDD505-2E9C-101B-9397-08002B2CF9AE}" pid="10" name="WMark">
    <vt:lpwstr/>
  </property>
  <property fmtid="{D5CDD505-2E9C-101B-9397-08002B2CF9AE}" pid="11" name="Set">
    <vt:lpwstr>Ky4oOiM=</vt:lpwstr>
  </property>
  <property fmtid="{D5CDD505-2E9C-101B-9397-08002B2CF9AE}" pid="12" name="Version">
    <vt:lpwstr>Xw==</vt:lpwstr>
  </property>
</Properties>
</file>