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jpeg"/>
  <Override PartName="/ppt/media/image3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0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sldIdLst>
    <p:sldId id="256" r:id="rId2"/>
    <p:sldId id="637" r:id="rId3"/>
    <p:sldId id="621" r:id="rId4"/>
    <p:sldId id="626" r:id="rId5"/>
    <p:sldId id="630" r:id="rId6"/>
    <p:sldId id="629" r:id="rId7"/>
    <p:sldId id="664" r:id="rId8"/>
    <p:sldId id="665" r:id="rId9"/>
    <p:sldId id="615" r:id="rId10"/>
    <p:sldId id="633" r:id="rId11"/>
    <p:sldId id="654" r:id="rId12"/>
    <p:sldId id="656" r:id="rId13"/>
    <p:sldId id="634" r:id="rId14"/>
    <p:sldId id="595" r:id="rId15"/>
    <p:sldId id="607" r:id="rId16"/>
    <p:sldId id="622" r:id="rId17"/>
    <p:sldId id="610" r:id="rId18"/>
    <p:sldId id="635" r:id="rId19"/>
    <p:sldId id="659" r:id="rId20"/>
    <p:sldId id="663" r:id="rId21"/>
    <p:sldId id="636" r:id="rId22"/>
    <p:sldId id="666" r:id="rId23"/>
    <p:sldId id="657" r:id="rId24"/>
    <p:sldId id="639" r:id="rId25"/>
    <p:sldId id="643" r:id="rId26"/>
    <p:sldId id="642" r:id="rId27"/>
    <p:sldId id="644" r:id="rId28"/>
    <p:sldId id="645" r:id="rId29"/>
    <p:sldId id="646" r:id="rId30"/>
    <p:sldId id="647" r:id="rId31"/>
    <p:sldId id="648" r:id="rId32"/>
    <p:sldId id="649" r:id="rId33"/>
    <p:sldId id="650" r:id="rId34"/>
    <p:sldId id="651" r:id="rId3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ЗЭ" initials="У" lastIdx="1" clrIdx="0">
    <p:extLst>
      <p:ext uri="{19B8F6BF-5375-455C-9EA6-DF929625EA0E}">
        <p15:presenceInfo xmlns:p15="http://schemas.microsoft.com/office/powerpoint/2012/main" userId="УЗЭ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95" autoAdjust="0"/>
    <p:restoredTop sz="96400" autoAdjust="0"/>
  </p:normalViewPr>
  <p:slideViewPr>
    <p:cSldViewPr snapToGrid="0" showGuides="1">
      <p:cViewPr varScale="1">
        <p:scale>
          <a:sx n="109" d="100"/>
          <a:sy n="109" d="100"/>
        </p:scale>
        <p:origin x="138" y="222"/>
      </p:cViewPr>
      <p:guideLst>
        <p:guide orient="horz" pos="2160"/>
        <p:guide pos="3817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-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00000">
                  <a:alpha val="14000"/>
                </a:srgbClr>
              </a:solidFill>
            </a:ln>
          </c:spPr>
          <c:dPt>
            <c:idx val="0"/>
            <c:bubble3D val="0"/>
            <c:explosion val="20"/>
            <c:spPr>
              <a:solidFill>
                <a:srgbClr val="C00000">
                  <a:alpha val="46000"/>
                </a:srgbClr>
              </a:solidFill>
              <a:ln w="19050">
                <a:solidFill>
                  <a:srgbClr val="C00000">
                    <a:alpha val="1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F3-FC44-BEFA-94381A53CB0E}"/>
              </c:ext>
            </c:extLst>
          </c:dPt>
          <c:dPt>
            <c:idx val="1"/>
            <c:bubble3D val="0"/>
            <c:explosion val="11"/>
            <c:spPr>
              <a:solidFill>
                <a:srgbClr val="C00000">
                  <a:alpha val="25000"/>
                </a:srgbClr>
              </a:solidFill>
              <a:ln w="19050">
                <a:solidFill>
                  <a:srgbClr val="C00000">
                    <a:alpha val="1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F3-FC44-BEFA-94381A53CB0E}"/>
              </c:ext>
            </c:extLst>
          </c:dPt>
          <c:dPt>
            <c:idx val="2"/>
            <c:bubble3D val="0"/>
            <c:explosion val="20"/>
            <c:spPr>
              <a:solidFill>
                <a:srgbClr val="C00000">
                  <a:alpha val="5000"/>
                </a:srgbClr>
              </a:solidFill>
              <a:ln w="19050">
                <a:solidFill>
                  <a:srgbClr val="C00000">
                    <a:alpha val="1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F3-FC44-BEFA-94381A53CB0E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C00000">
                    <a:alpha val="1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F3-FC44-BEFA-94381A53CB0E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  <a:alpha val="46000"/>
                </a:schemeClr>
              </a:solidFill>
              <a:ln w="19050">
                <a:solidFill>
                  <a:srgbClr val="C00000">
                    <a:alpha val="1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BF3-FC44-BEFA-94381A53CB0E}"/>
              </c:ext>
            </c:extLst>
          </c:dPt>
          <c:dPt>
            <c:idx val="5"/>
            <c:bubble3D val="0"/>
            <c:spPr>
              <a:solidFill>
                <a:schemeClr val="tx1">
                  <a:lumMod val="50000"/>
                  <a:lumOff val="50000"/>
                  <a:alpha val="20000"/>
                </a:schemeClr>
              </a:solidFill>
              <a:ln w="19050">
                <a:solidFill>
                  <a:srgbClr val="C00000">
                    <a:alpha val="1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BF3-FC44-BEFA-94381A53CB0E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  <a:alpha val="8000"/>
                </a:schemeClr>
              </a:solidFill>
              <a:ln w="19050">
                <a:solidFill>
                  <a:srgbClr val="C00000">
                    <a:alpha val="1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BF3-FC44-BEFA-94381A53CB0E}"/>
              </c:ext>
            </c:extLst>
          </c:dPt>
          <c:dPt>
            <c:idx val="7"/>
            <c:bubble3D val="0"/>
            <c:spPr>
              <a:solidFill>
                <a:schemeClr val="tx1">
                  <a:lumMod val="50000"/>
                  <a:lumOff val="50000"/>
                  <a:alpha val="6000"/>
                </a:schemeClr>
              </a:solidFill>
              <a:ln w="19050">
                <a:solidFill>
                  <a:srgbClr val="C00000">
                    <a:alpha val="1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BF3-FC44-BEFA-94381A53CB0E}"/>
              </c:ext>
            </c:extLst>
          </c:dPt>
          <c:cat>
            <c:strRef>
              <c:f>Лист1!$A$2:$A$9</c:f>
              <c:strCache>
                <c:ptCount val="8"/>
                <c:pt idx="0">
                  <c:v>население</c:v>
                </c:pt>
                <c:pt idx="1">
                  <c:v>общественный совет</c:v>
                </c:pt>
                <c:pt idx="2">
                  <c:v>детупаты</c:v>
                </c:pt>
                <c:pt idx="3">
                  <c:v>КСЭК</c:v>
                </c:pt>
                <c:pt idx="4">
                  <c:v>КЭРК</c:v>
                </c:pt>
                <c:pt idx="5">
                  <c:v>МВД</c:v>
                </c:pt>
                <c:pt idx="6">
                  <c:v>КТРМ</c:v>
                </c:pt>
                <c:pt idx="7">
                  <c:v>КТИ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17</c:v>
                </c:pt>
                <c:pt idx="1">
                  <c:v>17</c:v>
                </c:pt>
                <c:pt idx="2">
                  <c:v>17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BF3-FC44-BEFA-94381A53C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34530BA6-8021-47C6-8A03-D46A61C8C533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5FA69E16-D7AD-4306-9D4A-971990EDB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0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69E16-D7AD-4306-9D4A-971990EDBFE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12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31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64409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32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90871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33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0940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34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5754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3f2933610d_0_0:notes"/>
          <p:cNvSpPr txBox="1">
            <a:spLocks noGrp="1"/>
          </p:cNvSpPr>
          <p:nvPr>
            <p:ph type="body" idx="1"/>
          </p:nvPr>
        </p:nvSpPr>
        <p:spPr>
          <a:xfrm>
            <a:off x="679925" y="4691000"/>
            <a:ext cx="5439300" cy="44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g23f293361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865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69E16-D7AD-4306-9D4A-971990EDBFE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30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25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67072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26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96928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27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8538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28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18408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29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12424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81639-4134-4E91-AF9C-FAB5B57BAD50}" type="slidenum">
              <a:rPr lang="ru-KZ" smtClean="0"/>
              <a:t>30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8762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77756" y="200828"/>
            <a:ext cx="8836489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A57809F-EE08-4D95-8FA2-3325D1D632F4}" type="datetime1">
              <a:rPr lang="en-US" sz="2400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6933" defTabSz="1219170">
              <a:spcBef>
                <a:spcPts val="1100"/>
              </a:spcBef>
            </a:pPr>
            <a:r>
              <a:rPr lang="ru-RU" spc="-7">
                <a:solidFill>
                  <a:prstClr val="black"/>
                </a:solidFill>
              </a:rPr>
              <a:t>Слайд</a:t>
            </a:r>
            <a:r>
              <a:rPr lang="ru-RU" spc="-13">
                <a:solidFill>
                  <a:prstClr val="black"/>
                </a:solidFill>
              </a:rPr>
              <a:t> </a:t>
            </a:r>
            <a:r>
              <a:rPr lang="ru-RU" spc="120">
                <a:solidFill>
                  <a:prstClr val="black"/>
                </a:solidFill>
              </a:rPr>
              <a:t>№</a:t>
            </a:r>
            <a:r>
              <a:rPr lang="ru-RU" spc="-7">
                <a:solidFill>
                  <a:prstClr val="black"/>
                </a:solidFill>
              </a:rPr>
              <a:t> </a:t>
            </a:r>
            <a:fld id="{81D60167-4931-47E6-BA6A-407CBD079E47}" type="slidenum">
              <a:rPr smtClean="0">
                <a:solidFill>
                  <a:prstClr val="black"/>
                </a:solidFill>
              </a:rPr>
              <a:pPr marL="16933" defTabSz="1219170">
                <a:spcBef>
                  <a:spcPts val="1100"/>
                </a:spcBef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0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556" y="245533"/>
            <a:ext cx="11316885" cy="430887"/>
          </a:xfrm>
        </p:spPr>
        <p:txBody>
          <a:bodyPr lIns="0" tIns="0" rIns="0" bIns="0"/>
          <a:lstStyle>
            <a:lvl1pPr>
              <a:defRPr sz="2800" b="1" i="0" u="heavy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AA11532-5C46-4AB9-93B2-9B86472089F7}" type="datetime1">
              <a:rPr lang="en-US" sz="2400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6933" defTabSz="1219170">
              <a:spcBef>
                <a:spcPts val="1100"/>
              </a:spcBef>
            </a:pPr>
            <a:r>
              <a:rPr lang="ru-RU" spc="-7">
                <a:solidFill>
                  <a:prstClr val="black"/>
                </a:solidFill>
              </a:rPr>
              <a:t>Слайд</a:t>
            </a:r>
            <a:r>
              <a:rPr lang="ru-RU" spc="-13">
                <a:solidFill>
                  <a:prstClr val="black"/>
                </a:solidFill>
              </a:rPr>
              <a:t> </a:t>
            </a:r>
            <a:r>
              <a:rPr lang="ru-RU" spc="120">
                <a:solidFill>
                  <a:prstClr val="black"/>
                </a:solidFill>
              </a:rPr>
              <a:t>№</a:t>
            </a:r>
            <a:r>
              <a:rPr lang="ru-RU" spc="-7">
                <a:solidFill>
                  <a:prstClr val="black"/>
                </a:solidFill>
              </a:rPr>
              <a:t> </a:t>
            </a:r>
            <a:fld id="{81D60167-4931-47E6-BA6A-407CBD079E47}" type="slidenum">
              <a:rPr smtClean="0">
                <a:solidFill>
                  <a:prstClr val="black"/>
                </a:solidFill>
              </a:rPr>
              <a:pPr marL="16933" defTabSz="1219170">
                <a:spcBef>
                  <a:spcPts val="1100"/>
                </a:spcBef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3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556" y="245533"/>
            <a:ext cx="11316885" cy="430887"/>
          </a:xfrm>
        </p:spPr>
        <p:txBody>
          <a:bodyPr lIns="0" tIns="0" rIns="0" bIns="0"/>
          <a:lstStyle>
            <a:lvl1pPr>
              <a:defRPr sz="2800" b="1" i="0" u="heavy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1C2B288-D7A4-4C89-AE5D-41A5F05A1FEA}" type="datetime1">
              <a:rPr lang="en-US" sz="2400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6933" defTabSz="1219170">
              <a:spcBef>
                <a:spcPts val="1100"/>
              </a:spcBef>
            </a:pPr>
            <a:r>
              <a:rPr lang="ru-RU" spc="-7">
                <a:solidFill>
                  <a:prstClr val="black"/>
                </a:solidFill>
              </a:rPr>
              <a:t>Слайд</a:t>
            </a:r>
            <a:r>
              <a:rPr lang="ru-RU" spc="-13">
                <a:solidFill>
                  <a:prstClr val="black"/>
                </a:solidFill>
              </a:rPr>
              <a:t> </a:t>
            </a:r>
            <a:r>
              <a:rPr lang="ru-RU" spc="120">
                <a:solidFill>
                  <a:prstClr val="black"/>
                </a:solidFill>
              </a:rPr>
              <a:t>№</a:t>
            </a:r>
            <a:r>
              <a:rPr lang="ru-RU" spc="-7">
                <a:solidFill>
                  <a:prstClr val="black"/>
                </a:solidFill>
              </a:rPr>
              <a:t> </a:t>
            </a:r>
            <a:fld id="{81D60167-4931-47E6-BA6A-407CBD079E47}" type="slidenum">
              <a:rPr smtClean="0">
                <a:solidFill>
                  <a:prstClr val="black"/>
                </a:solidFill>
              </a:rPr>
              <a:pPr marL="16933" defTabSz="1219170">
                <a:spcBef>
                  <a:spcPts val="1100"/>
                </a:spcBef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6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556" y="245533"/>
            <a:ext cx="11316885" cy="430887"/>
          </a:xfrm>
        </p:spPr>
        <p:txBody>
          <a:bodyPr lIns="0" tIns="0" rIns="0" bIns="0"/>
          <a:lstStyle>
            <a:lvl1pPr>
              <a:defRPr sz="2800" b="1" i="0" u="heavy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6D9C6E5-E841-474E-802D-3823BD478BD5}" type="datetime1">
              <a:rPr lang="en-US" sz="2400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6933" defTabSz="1219170">
              <a:spcBef>
                <a:spcPts val="1100"/>
              </a:spcBef>
            </a:pPr>
            <a:r>
              <a:rPr lang="ru-RU" spc="-7">
                <a:solidFill>
                  <a:prstClr val="black"/>
                </a:solidFill>
              </a:rPr>
              <a:t>Слайд</a:t>
            </a:r>
            <a:r>
              <a:rPr lang="ru-RU" spc="-13">
                <a:solidFill>
                  <a:prstClr val="black"/>
                </a:solidFill>
              </a:rPr>
              <a:t> </a:t>
            </a:r>
            <a:r>
              <a:rPr lang="ru-RU" spc="120">
                <a:solidFill>
                  <a:prstClr val="black"/>
                </a:solidFill>
              </a:rPr>
              <a:t>№</a:t>
            </a:r>
            <a:r>
              <a:rPr lang="ru-RU" spc="-7">
                <a:solidFill>
                  <a:prstClr val="black"/>
                </a:solidFill>
              </a:rPr>
              <a:t> </a:t>
            </a:r>
            <a:fld id="{81D60167-4931-47E6-BA6A-407CBD079E47}" type="slidenum">
              <a:rPr smtClean="0">
                <a:solidFill>
                  <a:prstClr val="black"/>
                </a:solidFill>
              </a:rPr>
              <a:pPr marL="16933" defTabSz="1219170">
                <a:spcBef>
                  <a:spcPts val="1100"/>
                </a:spcBef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0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A63680D-DD74-4B74-A008-62D52FFA9252}" type="datetime1">
              <a:rPr lang="en-US" sz="2400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6933" defTabSz="1219170">
              <a:spcBef>
                <a:spcPts val="1100"/>
              </a:spcBef>
            </a:pPr>
            <a:r>
              <a:rPr lang="ru-RU" spc="-7">
                <a:solidFill>
                  <a:prstClr val="black"/>
                </a:solidFill>
              </a:rPr>
              <a:t>Слайд</a:t>
            </a:r>
            <a:r>
              <a:rPr lang="ru-RU" spc="-13">
                <a:solidFill>
                  <a:prstClr val="black"/>
                </a:solidFill>
              </a:rPr>
              <a:t> </a:t>
            </a:r>
            <a:r>
              <a:rPr lang="ru-RU" spc="120">
                <a:solidFill>
                  <a:prstClr val="black"/>
                </a:solidFill>
              </a:rPr>
              <a:t>№</a:t>
            </a:r>
            <a:r>
              <a:rPr lang="ru-RU" spc="-7">
                <a:solidFill>
                  <a:prstClr val="black"/>
                </a:solidFill>
              </a:rPr>
              <a:t> </a:t>
            </a:r>
            <a:fld id="{81D60167-4931-47E6-BA6A-407CBD079E47}" type="slidenum">
              <a:rPr smtClean="0">
                <a:solidFill>
                  <a:prstClr val="black"/>
                </a:solidFill>
              </a:rPr>
              <a:pPr marL="16933" defTabSz="1219170">
                <a:spcBef>
                  <a:spcPts val="1100"/>
                </a:spcBef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7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18F50-4EAE-FF47-131D-847ECA8E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F7E5A-BE6A-4E81-9A88-C382DF88EF4E}" type="datetime1">
              <a:rPr lang="en-US" smtClean="0"/>
              <a:t>11/11/2024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9C5D12-2DBE-9BE0-A953-B165A8C3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A56D3-4859-D6DC-B24B-1212CA71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00D6-1D32-41DD-8FD0-6EFCA5C914F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4820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40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556" y="245533"/>
            <a:ext cx="11316885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 u="heavy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437" y="1192784"/>
            <a:ext cx="1155276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248CBF7-DA4F-434F-B17C-686516C29492}" type="datetime1">
              <a:rPr lang="en-US" sz="2400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2536" y="6472610"/>
            <a:ext cx="123867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6933" defTabSz="1219170">
              <a:spcBef>
                <a:spcPts val="1100"/>
              </a:spcBef>
            </a:pPr>
            <a:r>
              <a:rPr lang="ru-RU" spc="-7">
                <a:solidFill>
                  <a:prstClr val="black"/>
                </a:solidFill>
              </a:rPr>
              <a:t>Слайд</a:t>
            </a:r>
            <a:r>
              <a:rPr lang="ru-RU" spc="-13">
                <a:solidFill>
                  <a:prstClr val="black"/>
                </a:solidFill>
              </a:rPr>
              <a:t> </a:t>
            </a:r>
            <a:r>
              <a:rPr lang="ru-RU" spc="120">
                <a:solidFill>
                  <a:prstClr val="black"/>
                </a:solidFill>
              </a:rPr>
              <a:t>№</a:t>
            </a:r>
            <a:r>
              <a:rPr lang="ru-RU" spc="-7">
                <a:solidFill>
                  <a:prstClr val="black"/>
                </a:solidFill>
              </a:rPr>
              <a:t> </a:t>
            </a:r>
            <a:fld id="{81D60167-4931-47E6-BA6A-407CBD079E47}" type="slidenum">
              <a:rPr smtClean="0">
                <a:solidFill>
                  <a:prstClr val="black"/>
                </a:solidFill>
              </a:rPr>
              <a:pPr marL="16933" defTabSz="1219170">
                <a:spcBef>
                  <a:spcPts val="1100"/>
                </a:spcBef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9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4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3.png"/><Relationship Id="rId5" Type="http://schemas.openxmlformats.org/officeDocument/2006/relationships/image" Target="../media/image21.jfif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24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.sv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.svg"/><Relationship Id="rId7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png"/><Relationship Id="rId7" Type="http://schemas.openxmlformats.org/officeDocument/2006/relationships/image" Target="../media/image5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.sv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sv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0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12.svg"/><Relationship Id="rId10" Type="http://schemas.openxmlformats.org/officeDocument/2006/relationships/image" Target="../media/image15.svg"/><Relationship Id="rId4" Type="http://schemas.openxmlformats.org/officeDocument/2006/relationships/image" Target="../media/image64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0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hyperlink" Target="https://waqi.info/ru/" TargetMode="Externa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29.svg"/><Relationship Id="rId3" Type="http://schemas.openxmlformats.org/officeDocument/2006/relationships/image" Target="../media/image60.jpg"/><Relationship Id="rId7" Type="http://schemas.openxmlformats.org/officeDocument/2006/relationships/image" Target="../media/image23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25.svg"/><Relationship Id="rId1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1.png"/><Relationship Id="rId18" Type="http://schemas.openxmlformats.org/officeDocument/2006/relationships/image" Target="../media/image43.svg"/><Relationship Id="rId26" Type="http://schemas.openxmlformats.org/officeDocument/2006/relationships/image" Target="../media/image88.png"/><Relationship Id="rId39" Type="http://schemas.openxmlformats.org/officeDocument/2006/relationships/image" Target="../media/image64.svg"/><Relationship Id="rId3" Type="http://schemas.openxmlformats.org/officeDocument/2006/relationships/image" Target="../media/image60.jpg"/><Relationship Id="rId21" Type="http://schemas.openxmlformats.org/officeDocument/2006/relationships/image" Target="../media/image85.jpeg"/><Relationship Id="rId34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37.svg"/><Relationship Id="rId17" Type="http://schemas.openxmlformats.org/officeDocument/2006/relationships/image" Target="../media/image83.png"/><Relationship Id="rId25" Type="http://schemas.openxmlformats.org/officeDocument/2006/relationships/image" Target="../media/image50.svg"/><Relationship Id="rId33" Type="http://schemas.openxmlformats.org/officeDocument/2006/relationships/image" Target="../media/image58.svg"/><Relationship Id="rId38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24" Type="http://schemas.openxmlformats.org/officeDocument/2006/relationships/image" Target="../media/image87.png"/><Relationship Id="rId32" Type="http://schemas.openxmlformats.org/officeDocument/2006/relationships/image" Target="../media/image91.png"/><Relationship Id="rId37" Type="http://schemas.openxmlformats.org/officeDocument/2006/relationships/image" Target="../media/image62.svg"/><Relationship Id="rId40" Type="http://schemas.openxmlformats.org/officeDocument/2006/relationships/image" Target="../media/image95.png"/><Relationship Id="rId5" Type="http://schemas.openxmlformats.org/officeDocument/2006/relationships/image" Target="../media/image76.jpeg"/><Relationship Id="rId15" Type="http://schemas.openxmlformats.org/officeDocument/2006/relationships/image" Target="../media/image82.png"/><Relationship Id="rId23" Type="http://schemas.openxmlformats.org/officeDocument/2006/relationships/image" Target="../media/image48.svg"/><Relationship Id="rId28" Type="http://schemas.openxmlformats.org/officeDocument/2006/relationships/image" Target="../media/image89.png"/><Relationship Id="rId36" Type="http://schemas.openxmlformats.org/officeDocument/2006/relationships/image" Target="../media/image93.png"/><Relationship Id="rId10" Type="http://schemas.openxmlformats.org/officeDocument/2006/relationships/image" Target="../media/image31.svg"/><Relationship Id="rId19" Type="http://schemas.openxmlformats.org/officeDocument/2006/relationships/image" Target="../media/image84.png"/><Relationship Id="rId31" Type="http://schemas.openxmlformats.org/officeDocument/2006/relationships/image" Target="../media/image56.svg"/><Relationship Id="rId4" Type="http://schemas.openxmlformats.org/officeDocument/2006/relationships/image" Target="../media/image75.gif"/><Relationship Id="rId9" Type="http://schemas.openxmlformats.org/officeDocument/2006/relationships/image" Target="../media/image79.png"/><Relationship Id="rId14" Type="http://schemas.openxmlformats.org/officeDocument/2006/relationships/image" Target="../media/image39.svg"/><Relationship Id="rId22" Type="http://schemas.openxmlformats.org/officeDocument/2006/relationships/image" Target="../media/image86.png"/><Relationship Id="rId27" Type="http://schemas.openxmlformats.org/officeDocument/2006/relationships/image" Target="../media/image52.svg"/><Relationship Id="rId30" Type="http://schemas.openxmlformats.org/officeDocument/2006/relationships/image" Target="../media/image90.png"/><Relationship Id="rId35" Type="http://schemas.openxmlformats.org/officeDocument/2006/relationships/image" Target="../media/image6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66.png"/><Relationship Id="rId3" Type="http://schemas.openxmlformats.org/officeDocument/2006/relationships/image" Target="../media/image60.jpg"/><Relationship Id="rId7" Type="http://schemas.openxmlformats.org/officeDocument/2006/relationships/image" Target="../media/image98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svg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Relationship Id="rId1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90.svg"/><Relationship Id="rId3" Type="http://schemas.openxmlformats.org/officeDocument/2006/relationships/image" Target="../media/image60.jpg"/><Relationship Id="rId7" Type="http://schemas.openxmlformats.org/officeDocument/2006/relationships/image" Target="../media/image84.sv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11" Type="http://schemas.openxmlformats.org/officeDocument/2006/relationships/image" Target="../media/image88.svg"/><Relationship Id="rId5" Type="http://schemas.openxmlformats.org/officeDocument/2006/relationships/image" Target="../media/image40.svg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openxmlformats.org/officeDocument/2006/relationships/image" Target="../media/image8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50027"/>
            <a:ext cx="12192000" cy="6525260"/>
            <a:chOff x="0" y="249936"/>
            <a:chExt cx="9144000" cy="489394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1999"/>
              <a:ext cx="9143999" cy="4381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27119" y="249936"/>
              <a:ext cx="1889760" cy="18897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06597" y="3103152"/>
            <a:ext cx="9248756" cy="217153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ru-RU" u="none" spc="-33" dirty="0">
                <a:solidFill>
                  <a:srgbClr val="1F4E79"/>
                </a:solidFill>
              </a:rPr>
              <a:t>УПРАВЛЕНИЕ ЭКОЛОГИИ И ОКРУЖАЮЩЕЙ СРЕДЫ ГОРОД</a:t>
            </a:r>
            <a:r>
              <a:rPr lang="kk-KZ" u="none" spc="-33" dirty="0">
                <a:solidFill>
                  <a:srgbClr val="1F4E79"/>
                </a:solidFill>
              </a:rPr>
              <a:t>А</a:t>
            </a:r>
            <a:r>
              <a:rPr lang="ru-RU" u="none" spc="-33" dirty="0">
                <a:solidFill>
                  <a:srgbClr val="1F4E79"/>
                </a:solidFill>
              </a:rPr>
              <a:t> </a:t>
            </a:r>
            <a:r>
              <a:rPr lang="ru-RU" u="none" spc="-33" dirty="0" smtClean="0">
                <a:solidFill>
                  <a:srgbClr val="1F4E79"/>
                </a:solidFill>
              </a:rPr>
              <a:t>АЛМАТЫ</a:t>
            </a:r>
            <a:br>
              <a:rPr lang="ru-RU" u="none" spc="-33" dirty="0" smtClean="0">
                <a:solidFill>
                  <a:srgbClr val="1F4E79"/>
                </a:solidFill>
              </a:rPr>
            </a:br>
            <a:r>
              <a:rPr lang="ru-RU" u="none" spc="-33" dirty="0">
                <a:solidFill>
                  <a:srgbClr val="1F4E79"/>
                </a:solidFill>
              </a:rPr>
              <a:t/>
            </a:r>
            <a:br>
              <a:rPr lang="ru-RU" u="none" spc="-33" dirty="0">
                <a:solidFill>
                  <a:srgbClr val="1F4E79"/>
                </a:solidFill>
              </a:rPr>
            </a:br>
            <a:r>
              <a:rPr lang="ru-RU" u="none" spc="-33" dirty="0">
                <a:solidFill>
                  <a:srgbClr val="1F4E79"/>
                </a:solidFill>
              </a:rPr>
              <a:t> </a:t>
            </a:r>
            <a:r>
              <a:rPr lang="ru-RU" sz="2400" u="none" spc="-33" dirty="0" smtClean="0">
                <a:solidFill>
                  <a:srgbClr val="1F4E79"/>
                </a:solidFill>
              </a:rPr>
              <a:t>отчет о проделанной работе и освоению бюджетных средств за 9 месяцев 2024 года</a:t>
            </a:r>
            <a:endParaRPr u="none" spc="-13" dirty="0">
              <a:solidFill>
                <a:srgbClr val="1F4E7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defTabSz="1219170">
              <a:spcBef>
                <a:spcPts val="1100"/>
              </a:spcBef>
            </a:pPr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7879" y="1243674"/>
            <a:ext cx="2362728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43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320</a:t>
            </a:r>
            <a:r>
              <a:rPr sz="4300" b="1" spc="-7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тыс.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ru-RU" sz="1500" spc="-2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деревьев и кустарников</a:t>
            </a:r>
            <a:endParaRPr sz="15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026" y="3942734"/>
            <a:ext cx="3387633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kk-KZ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839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66675" marR="5080" indent="-635" algn="ctr">
              <a:spcBef>
                <a:spcPts val="60"/>
              </a:spcBef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Протоколов о незаконной вырубке</a:t>
            </a:r>
          </a:p>
          <a:p>
            <a:pPr marL="66675" marR="5080" indent="-635" algn="ctr">
              <a:spcBef>
                <a:spcPts val="60"/>
              </a:spcBef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по ст. 386  КоАП РК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72303" y="707344"/>
            <a:ext cx="10191750" cy="5080"/>
          </a:xfrm>
          <a:custGeom>
            <a:avLst/>
            <a:gdLst/>
            <a:ahLst/>
            <a:cxnLst/>
            <a:rect l="l" t="t" r="r" b="b"/>
            <a:pathLst>
              <a:path w="10191750" h="5079">
                <a:moveTo>
                  <a:pt x="0" y="4592"/>
                </a:moveTo>
                <a:lnTo>
                  <a:pt x="10191679" y="0"/>
                </a:lnTo>
              </a:path>
            </a:pathLst>
          </a:custGeom>
          <a:ln w="19050">
            <a:solidFill>
              <a:srgbClr val="2F5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964560" y="1616297"/>
            <a:ext cx="836331" cy="187605"/>
            <a:chOff x="4424357" y="1896403"/>
            <a:chExt cx="744857" cy="267335"/>
          </a:xfrm>
        </p:grpSpPr>
        <p:sp>
          <p:nvSpPr>
            <p:cNvPr id="9" name="object 9"/>
            <p:cNvSpPr/>
            <p:nvPr/>
          </p:nvSpPr>
          <p:spPr>
            <a:xfrm>
              <a:off x="4424357" y="1896403"/>
              <a:ext cx="744855" cy="267335"/>
            </a:xfrm>
            <a:custGeom>
              <a:avLst/>
              <a:gdLst/>
              <a:ahLst/>
              <a:cxnLst/>
              <a:rect l="l" t="t" r="r" b="b"/>
              <a:pathLst>
                <a:path w="744854" h="267335">
                  <a:moveTo>
                    <a:pt x="610781" y="0"/>
                  </a:moveTo>
                  <a:lnTo>
                    <a:pt x="610781" y="66805"/>
                  </a:lnTo>
                  <a:lnTo>
                    <a:pt x="0" y="66805"/>
                  </a:lnTo>
                  <a:lnTo>
                    <a:pt x="0" y="200416"/>
                  </a:lnTo>
                  <a:lnTo>
                    <a:pt x="610781" y="200416"/>
                  </a:lnTo>
                  <a:lnTo>
                    <a:pt x="610781" y="267221"/>
                  </a:lnTo>
                  <a:lnTo>
                    <a:pt x="744392" y="133611"/>
                  </a:lnTo>
                  <a:lnTo>
                    <a:pt x="610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24359" y="1896403"/>
              <a:ext cx="744855" cy="267335"/>
            </a:xfrm>
            <a:custGeom>
              <a:avLst/>
              <a:gdLst/>
              <a:ahLst/>
              <a:cxnLst/>
              <a:rect l="l" t="t" r="r" b="b"/>
              <a:pathLst>
                <a:path w="744854" h="267335">
                  <a:moveTo>
                    <a:pt x="0" y="66805"/>
                  </a:moveTo>
                  <a:lnTo>
                    <a:pt x="610781" y="66805"/>
                  </a:lnTo>
                  <a:lnTo>
                    <a:pt x="610781" y="0"/>
                  </a:lnTo>
                  <a:lnTo>
                    <a:pt x="744393" y="133611"/>
                  </a:lnTo>
                  <a:lnTo>
                    <a:pt x="610781" y="267223"/>
                  </a:lnTo>
                  <a:lnTo>
                    <a:pt x="610781" y="200417"/>
                  </a:lnTo>
                  <a:lnTo>
                    <a:pt x="0" y="200417"/>
                  </a:lnTo>
                  <a:lnTo>
                    <a:pt x="0" y="6680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994093" y="1407116"/>
            <a:ext cx="83331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Microsoft Sans Serif"/>
                <a:cs typeface="Microsoft Sans Serif"/>
              </a:rPr>
              <a:t>и</a:t>
            </a:r>
            <a:r>
              <a:rPr sz="1500" spc="-30" dirty="0">
                <a:latin typeface="Microsoft Sans Serif"/>
                <a:cs typeface="Microsoft Sans Serif"/>
              </a:rPr>
              <a:t>з</a:t>
            </a:r>
            <a:r>
              <a:rPr sz="1500" dirty="0">
                <a:latin typeface="Microsoft Sans Serif"/>
                <a:cs typeface="Microsoft Sans Serif"/>
              </a:rPr>
              <a:t> </a:t>
            </a:r>
            <a:r>
              <a:rPr sz="1500" spc="-30" dirty="0">
                <a:latin typeface="Microsoft Sans Serif"/>
                <a:cs typeface="Microsoft Sans Serif"/>
              </a:rPr>
              <a:t>н</a:t>
            </a:r>
            <a:r>
              <a:rPr sz="1500" spc="-20" dirty="0">
                <a:latin typeface="Microsoft Sans Serif"/>
                <a:cs typeface="Microsoft Sans Serif"/>
              </a:rPr>
              <a:t>их</a:t>
            </a:r>
            <a:r>
              <a:rPr sz="1500" dirty="0">
                <a:latin typeface="Microsoft Sans Serif"/>
                <a:cs typeface="Microsoft Sans Serif"/>
              </a:rPr>
              <a:t>: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164845" y="1243673"/>
            <a:ext cx="2985624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4300" b="1" spc="-1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38,522</a:t>
            </a:r>
            <a:r>
              <a:rPr sz="4300" b="1" spc="-11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тыс.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11125" marR="100965" algn="ctr">
              <a:lnSpc>
                <a:spcPct val="100000"/>
              </a:lnSpc>
              <a:spcBef>
                <a:spcPts val="40"/>
              </a:spcBef>
            </a:pPr>
            <a:r>
              <a:rPr lang="kk-KZ" sz="1500" spc="-3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Высажено в весенний период т. г. </a:t>
            </a:r>
            <a:endParaRPr sz="15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96293" y="4141662"/>
            <a:ext cx="4600575" cy="746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635" algn="ctr">
              <a:lnSpc>
                <a:spcPts val="1300"/>
              </a:lnSpc>
              <a:spcBef>
                <a:spcPts val="120"/>
              </a:spcBef>
            </a:pP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5080" indent="-635" algn="ctr">
              <a:lnSpc>
                <a:spcPts val="1300"/>
              </a:lnSpc>
              <a:spcBef>
                <a:spcPts val="120"/>
              </a:spcBef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Наложено штрафов на сумму 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5080" indent="-635" algn="ctr">
              <a:lnSpc>
                <a:spcPts val="1300"/>
              </a:lnSpc>
              <a:spcBef>
                <a:spcPts val="120"/>
              </a:spcBef>
            </a:pPr>
            <a:endParaRPr lang="ru-RU" sz="2400" b="1" spc="-5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R="5080" indent="-635" algn="ctr">
              <a:lnSpc>
                <a:spcPts val="1300"/>
              </a:lnSpc>
              <a:spcBef>
                <a:spcPts val="120"/>
              </a:spcBef>
            </a:pPr>
            <a:r>
              <a:rPr lang="ru-RU" sz="24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10 млн 388 тыс. 365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тенге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object 6"/>
          <p:cNvSpPr txBox="1"/>
          <p:nvPr/>
        </p:nvSpPr>
        <p:spPr>
          <a:xfrm>
            <a:off x="1572303" y="147815"/>
            <a:ext cx="1341239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2700">
              <a:spcBef>
                <a:spcPts val="100"/>
              </a:spcBef>
              <a:defRPr sz="2400" b="1" i="0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ЗЕЛЕНЫЙ ФОНД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026" y="126769"/>
            <a:ext cx="977790" cy="977790"/>
          </a:xfrm>
          <a:prstGeom prst="rect">
            <a:avLst/>
          </a:prstGeom>
        </p:spPr>
      </p:pic>
      <p:sp>
        <p:nvSpPr>
          <p:cNvPr id="41" name="object 3"/>
          <p:cNvSpPr txBox="1"/>
          <p:nvPr/>
        </p:nvSpPr>
        <p:spPr>
          <a:xfrm>
            <a:off x="8804366" y="1255347"/>
            <a:ext cx="2699657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kk-KZ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281 </a:t>
            </a:r>
            <a:r>
              <a:rPr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тыс</a:t>
            </a:r>
            <a:r>
              <a:rPr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kk-KZ" sz="15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Осенью т. г. </a:t>
            </a:r>
            <a:endParaRPr sz="15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43" name="object 15"/>
          <p:cNvSpPr txBox="1"/>
          <p:nvPr/>
        </p:nvSpPr>
        <p:spPr>
          <a:xfrm>
            <a:off x="9161357" y="4136597"/>
            <a:ext cx="29052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635" algn="ctr">
              <a:spcBef>
                <a:spcPts val="100"/>
              </a:spcBef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По ст. 340 УК РК возбуждено </a:t>
            </a:r>
            <a:r>
              <a:rPr lang="ru-RU" sz="32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4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уголовных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дел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а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139527" y="4514874"/>
            <a:ext cx="811607" cy="2299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26" y="2577641"/>
            <a:ext cx="11598359" cy="93321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31059" y="2602985"/>
            <a:ext cx="11446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заявлений на вырубку деревьев. Из них: выдано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127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разрешений на вырубку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10 816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деревьев и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271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кустарников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(компенсационные обязательства – </a:t>
            </a:r>
            <a:r>
              <a:rPr lang="ru-RU" sz="1600" b="1" i="1" dirty="0">
                <a:latin typeface="Cambria" panose="02040503050406030204" pitchFamily="18" charset="0"/>
                <a:ea typeface="Cambria" panose="02040503050406030204" pitchFamily="18" charset="0"/>
              </a:rPr>
              <a:t>108, 160 тыс.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деревьев, </a:t>
            </a:r>
            <a:r>
              <a:rPr lang="ru-RU" sz="1600" b="1" i="1" dirty="0">
                <a:latin typeface="Cambria" panose="02040503050406030204" pitchFamily="18" charset="0"/>
                <a:ea typeface="Cambria" panose="02040503050406030204" pitchFamily="18" charset="0"/>
              </a:rPr>
              <a:t>2710 шт.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кустарников)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отозвано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115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заявлений по инициативе заявителя, выдано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272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мотивированных отказов.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5694" y="5306237"/>
            <a:ext cx="11598359" cy="106389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rot="10800000" flipV="1">
            <a:off x="419545" y="5484241"/>
            <a:ext cx="113445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Доля обеспеченности зелеными насаждениями в 2023 г. -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кв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м/чел;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План 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на 2024 год –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ru-RU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кв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м/чел;  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посадка 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– не менее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320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тыс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шт</a:t>
            </a:r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1303763A-8C55-4F1F-B6E3-2EF80E18E7F7}"/>
              </a:ext>
            </a:extLst>
          </p:cNvPr>
          <p:cNvSpPr txBox="1"/>
          <p:nvPr/>
        </p:nvSpPr>
        <p:spPr>
          <a:xfrm>
            <a:off x="4220836" y="4265455"/>
            <a:ext cx="83331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Microsoft Sans Serif"/>
                <a:cs typeface="Microsoft Sans Serif"/>
              </a:rPr>
              <a:t>и</a:t>
            </a:r>
            <a:r>
              <a:rPr sz="1500" spc="-30" dirty="0">
                <a:latin typeface="Microsoft Sans Serif"/>
                <a:cs typeface="Microsoft Sans Serif"/>
              </a:rPr>
              <a:t>з</a:t>
            </a:r>
            <a:r>
              <a:rPr sz="1500" dirty="0">
                <a:latin typeface="Microsoft Sans Serif"/>
                <a:cs typeface="Microsoft Sans Serif"/>
              </a:rPr>
              <a:t> </a:t>
            </a:r>
            <a:r>
              <a:rPr sz="1500" spc="-30" dirty="0">
                <a:latin typeface="Microsoft Sans Serif"/>
                <a:cs typeface="Microsoft Sans Serif"/>
              </a:rPr>
              <a:t>н</a:t>
            </a:r>
            <a:r>
              <a:rPr sz="1500" spc="-20" dirty="0">
                <a:latin typeface="Microsoft Sans Serif"/>
                <a:cs typeface="Microsoft Sans Serif"/>
              </a:rPr>
              <a:t>их</a:t>
            </a:r>
            <a:r>
              <a:rPr sz="1500" dirty="0">
                <a:latin typeface="Microsoft Sans Serif"/>
                <a:cs typeface="Microsoft Sans Serif"/>
              </a:rPr>
              <a:t>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10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694790" y="2233924"/>
            <a:ext cx="1649245" cy="851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32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тыс.</a:t>
            </a:r>
            <a:endParaRPr sz="1800" dirty="0">
              <a:latin typeface="Arial"/>
              <a:cs typeface="Arial"/>
            </a:endParaRPr>
          </a:p>
          <a:p>
            <a:pPr marR="5080" indent="-635" algn="ctr">
              <a:lnSpc>
                <a:spcPts val="1300"/>
              </a:lnSpc>
              <a:spcBef>
                <a:spcPts val="120"/>
              </a:spcBef>
            </a:pPr>
            <a:r>
              <a:rPr sz="1100" b="1" spc="-5" dirty="0">
                <a:latin typeface="Arial"/>
                <a:cs typeface="Arial"/>
              </a:rPr>
              <a:t>Количество 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аварийных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деревьев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72303" y="707344"/>
            <a:ext cx="10191750" cy="5080"/>
          </a:xfrm>
          <a:custGeom>
            <a:avLst/>
            <a:gdLst/>
            <a:ahLst/>
            <a:cxnLst/>
            <a:rect l="l" t="t" r="r" b="b"/>
            <a:pathLst>
              <a:path w="10191750" h="5079">
                <a:moveTo>
                  <a:pt x="0" y="4592"/>
                </a:moveTo>
                <a:lnTo>
                  <a:pt x="10191679" y="0"/>
                </a:lnTo>
              </a:path>
            </a:pathLst>
          </a:custGeom>
          <a:ln w="19050">
            <a:solidFill>
              <a:srgbClr val="2F5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57731" y="718983"/>
            <a:ext cx="1014696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spc="15" dirty="0" smtClean="0">
                <a:latin typeface="Arial"/>
                <a:cs typeface="Arial"/>
              </a:rPr>
              <a:t>В 2022 году </a:t>
            </a:r>
            <a:r>
              <a:rPr lang="ru-RU" sz="2000" b="1" spc="15" dirty="0">
                <a:latin typeface="Arial"/>
                <a:cs typeface="Arial"/>
              </a:rPr>
              <a:t>п</a:t>
            </a:r>
            <a:r>
              <a:rPr sz="2000" b="1" spc="15" dirty="0" err="1" smtClean="0">
                <a:latin typeface="Arial"/>
                <a:cs typeface="Arial"/>
              </a:rPr>
              <a:t>ринята</a:t>
            </a:r>
            <a:r>
              <a:rPr sz="2000" b="1" spc="15" dirty="0" smtClean="0">
                <a:latin typeface="Arial"/>
                <a:cs typeface="Arial"/>
              </a:rPr>
              <a:t> </a:t>
            </a:r>
            <a:r>
              <a:rPr lang="kk-KZ" sz="2000" b="1" spc="15" dirty="0" err="1">
                <a:latin typeface="Arial"/>
                <a:cs typeface="Arial"/>
              </a:rPr>
              <a:t>п</a:t>
            </a:r>
            <a:r>
              <a:rPr sz="2000" b="1" spc="15" dirty="0" err="1" smtClean="0">
                <a:latin typeface="Arial"/>
                <a:cs typeface="Arial"/>
              </a:rPr>
              <a:t>рограмма</a:t>
            </a:r>
            <a:r>
              <a:rPr sz="2000" b="1" spc="15" dirty="0" smtClean="0">
                <a:latin typeface="Arial"/>
                <a:cs typeface="Arial"/>
              </a:rPr>
              <a:t> </a:t>
            </a:r>
            <a:r>
              <a:rPr sz="2000" b="1" spc="5" dirty="0" err="1" smtClean="0">
                <a:latin typeface="Arial"/>
                <a:cs typeface="Arial"/>
              </a:rPr>
              <a:t>по</a:t>
            </a:r>
            <a:r>
              <a:rPr sz="2000" b="1" spc="20" dirty="0" smtClean="0">
                <a:latin typeface="Arial"/>
                <a:cs typeface="Arial"/>
              </a:rPr>
              <a:t> </a:t>
            </a:r>
            <a:r>
              <a:rPr sz="2000" b="1" spc="15" dirty="0">
                <a:latin typeface="Arial"/>
                <a:cs typeface="Arial"/>
              </a:rPr>
              <a:t>вырубке </a:t>
            </a:r>
            <a:r>
              <a:rPr sz="2000" b="1" spc="15" dirty="0" err="1">
                <a:latin typeface="Arial"/>
                <a:cs typeface="Arial"/>
              </a:rPr>
              <a:t>аварийных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10" dirty="0" err="1" smtClean="0">
                <a:latin typeface="Arial"/>
                <a:cs typeface="Arial"/>
              </a:rPr>
              <a:t>деревьев</a:t>
            </a:r>
            <a:r>
              <a:rPr lang="ru-RU" sz="2000" b="1" spc="20" dirty="0">
                <a:latin typeface="Arial"/>
                <a:cs typeface="Arial"/>
              </a:rPr>
              <a:t> </a:t>
            </a:r>
            <a:r>
              <a:rPr sz="2000" b="1" spc="5" dirty="0" err="1" smtClean="0">
                <a:latin typeface="Arial"/>
                <a:cs typeface="Arial"/>
              </a:rPr>
              <a:t>до</a:t>
            </a:r>
            <a:r>
              <a:rPr sz="2000" b="1" spc="15" dirty="0" smtClean="0">
                <a:latin typeface="Arial"/>
                <a:cs typeface="Arial"/>
              </a:rPr>
              <a:t> </a:t>
            </a:r>
            <a:r>
              <a:rPr sz="2000" b="1" spc="10" dirty="0" smtClean="0">
                <a:solidFill>
                  <a:srgbClr val="C00000"/>
                </a:solidFill>
                <a:latin typeface="Arial"/>
                <a:cs typeface="Arial"/>
              </a:rPr>
              <a:t>2026</a:t>
            </a:r>
            <a:r>
              <a:rPr lang="ru-RU" sz="200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10" dirty="0" err="1" smtClean="0">
                <a:latin typeface="Arial"/>
                <a:cs typeface="Arial"/>
              </a:rPr>
              <a:t>года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34154" y="2243068"/>
            <a:ext cx="1848750" cy="687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sz="32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млрд.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тенге</a:t>
            </a:r>
            <a:endParaRPr sz="180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60"/>
              </a:spcBef>
            </a:pPr>
            <a:r>
              <a:rPr sz="1100" b="1" spc="-5" dirty="0">
                <a:latin typeface="Arial"/>
                <a:cs typeface="Arial"/>
              </a:rPr>
              <a:t>Выделенная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сумма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03619" y="2258308"/>
            <a:ext cx="1185132" cy="687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50</a:t>
            </a:r>
            <a:r>
              <a:rPr sz="32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тыс.</a:t>
            </a:r>
            <a:endParaRPr sz="1800">
              <a:latin typeface="Arial"/>
              <a:cs typeface="Arial"/>
            </a:endParaRPr>
          </a:p>
          <a:p>
            <a:pPr marL="66675">
              <a:lnSpc>
                <a:spcPct val="100000"/>
              </a:lnSpc>
              <a:spcBef>
                <a:spcPts val="60"/>
              </a:spcBef>
            </a:pPr>
            <a:r>
              <a:rPr sz="1100" b="1" spc="-5" dirty="0">
                <a:latin typeface="Arial"/>
                <a:cs typeface="Arial"/>
              </a:rPr>
              <a:t>Компенсация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16534" y="3133084"/>
            <a:ext cx="1649245" cy="851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17</a:t>
            </a:r>
            <a:r>
              <a:rPr sz="32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тыс.</a:t>
            </a:r>
            <a:endParaRPr sz="1800" dirty="0">
              <a:latin typeface="Arial"/>
              <a:cs typeface="Arial"/>
            </a:endParaRPr>
          </a:p>
          <a:p>
            <a:pPr marR="5080" indent="-635" algn="ctr">
              <a:lnSpc>
                <a:spcPts val="1300"/>
              </a:lnSpc>
              <a:spcBef>
                <a:spcPts val="120"/>
              </a:spcBef>
            </a:pPr>
            <a:r>
              <a:rPr sz="1100" b="1" spc="-5" dirty="0">
                <a:latin typeface="Arial"/>
                <a:cs typeface="Arial"/>
              </a:rPr>
              <a:t>Количество 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аварийных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деревьев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72347" y="3136131"/>
            <a:ext cx="2275762" cy="687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3,8</a:t>
            </a:r>
            <a:r>
              <a:rPr sz="32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млрд.</a:t>
            </a:r>
            <a:r>
              <a:rPr sz="1800" b="1" spc="3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тенге</a:t>
            </a:r>
            <a:endParaRPr sz="180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60"/>
              </a:spcBef>
            </a:pPr>
            <a:r>
              <a:rPr sz="1100" b="1" spc="-5" dirty="0">
                <a:latin typeface="Arial"/>
                <a:cs typeface="Arial"/>
              </a:rPr>
              <a:t>Выделенная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сумма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84550" y="3136131"/>
            <a:ext cx="1433639" cy="687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C00000"/>
                </a:solidFill>
                <a:latin typeface="Arial"/>
                <a:cs typeface="Arial"/>
              </a:rPr>
              <a:t>170</a:t>
            </a:r>
            <a:r>
              <a:rPr sz="32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тыс.</a:t>
            </a:r>
            <a:endParaRPr sz="1800" dirty="0">
              <a:latin typeface="Arial"/>
              <a:cs typeface="Arial"/>
            </a:endParaRPr>
          </a:p>
          <a:p>
            <a:pPr marR="4445" algn="ctr">
              <a:lnSpc>
                <a:spcPct val="100000"/>
              </a:lnSpc>
              <a:spcBef>
                <a:spcPts val="60"/>
              </a:spcBef>
            </a:pPr>
            <a:r>
              <a:rPr sz="1100" b="1" spc="-5" dirty="0">
                <a:latin typeface="Arial"/>
                <a:cs typeface="Arial"/>
              </a:rPr>
              <a:t>Компенсация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274656" y="1910030"/>
            <a:ext cx="4603666" cy="3472680"/>
            <a:chOff x="9342119" y="4529327"/>
            <a:chExt cx="2847340" cy="2329180"/>
          </a:xfrm>
        </p:grpSpPr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2119" y="4529327"/>
              <a:ext cx="2846831" cy="23286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7975" y="4725635"/>
              <a:ext cx="2425423" cy="1741839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99636" y="2478780"/>
            <a:ext cx="10892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2400" b="1" spc="-9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г.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9636" y="3338316"/>
            <a:ext cx="10892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24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г.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6" name="object 6"/>
          <p:cNvSpPr txBox="1"/>
          <p:nvPr/>
        </p:nvSpPr>
        <p:spPr>
          <a:xfrm>
            <a:off x="1856862" y="160515"/>
            <a:ext cx="96226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2700">
              <a:spcBef>
                <a:spcPts val="100"/>
              </a:spcBef>
              <a:defRPr sz="2400" b="1" i="0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ОБНОВЛЕНИЕ ЗЕЛЕНОГО ФОНДА</a:t>
            </a: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7"/>
          </p:nvPr>
        </p:nvSpPr>
        <p:spPr>
          <a:xfrm>
            <a:off x="12546623" y="6539627"/>
            <a:ext cx="361400" cy="195282"/>
          </a:xfrm>
        </p:spPr>
        <p:txBody>
          <a:bodyPr/>
          <a:lstStyle/>
          <a:p>
            <a:pPr marL="16933" defTabSz="1219170">
              <a:spcBef>
                <a:spcPts val="1100"/>
              </a:spcBef>
            </a:pPr>
            <a:endParaRPr dirty="0">
              <a:solidFill>
                <a:prstClr val="black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01026" y="126769"/>
            <a:ext cx="977790" cy="977790"/>
          </a:xfrm>
          <a:prstGeom prst="rect">
            <a:avLst/>
          </a:prstGeom>
        </p:spPr>
      </p:pic>
      <p:sp>
        <p:nvSpPr>
          <p:cNvPr id="41" name="object 15"/>
          <p:cNvSpPr txBox="1"/>
          <p:nvPr/>
        </p:nvSpPr>
        <p:spPr>
          <a:xfrm>
            <a:off x="1686287" y="3969086"/>
            <a:ext cx="1649245" cy="10310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17</a:t>
            </a:r>
            <a:r>
              <a:rPr sz="32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тыс.</a:t>
            </a:r>
            <a:endParaRPr sz="1800" dirty="0">
              <a:latin typeface="Arial"/>
              <a:cs typeface="Arial"/>
            </a:endParaRPr>
          </a:p>
          <a:p>
            <a:pPr marR="5080" indent="-635" algn="ctr">
              <a:lnSpc>
                <a:spcPts val="1300"/>
              </a:lnSpc>
              <a:spcBef>
                <a:spcPts val="120"/>
              </a:spcBef>
            </a:pPr>
            <a:r>
              <a:rPr sz="1100" b="1" spc="-5" dirty="0" err="1" smtClean="0">
                <a:latin typeface="Arial"/>
                <a:cs typeface="Arial"/>
              </a:rPr>
              <a:t>Количество</a:t>
            </a:r>
            <a:r>
              <a:rPr sz="1100" b="1" spc="-5" dirty="0" smtClean="0">
                <a:latin typeface="Arial"/>
                <a:cs typeface="Arial"/>
              </a:rPr>
              <a:t> </a:t>
            </a:r>
            <a:r>
              <a:rPr sz="1100" b="1" dirty="0" smtClean="0">
                <a:latin typeface="Arial"/>
                <a:cs typeface="Arial"/>
              </a:rPr>
              <a:t> </a:t>
            </a:r>
            <a:r>
              <a:rPr sz="1100" b="1" spc="-5" dirty="0" err="1" smtClean="0">
                <a:latin typeface="Arial"/>
                <a:cs typeface="Arial"/>
              </a:rPr>
              <a:t>аварийных</a:t>
            </a:r>
            <a:r>
              <a:rPr sz="1100" b="1" spc="-50" dirty="0" smtClean="0">
                <a:latin typeface="Arial"/>
                <a:cs typeface="Arial"/>
              </a:rPr>
              <a:t> </a:t>
            </a:r>
            <a:r>
              <a:rPr sz="1100" b="1" spc="-5" dirty="0" err="1" smtClean="0">
                <a:latin typeface="Arial"/>
                <a:cs typeface="Arial"/>
              </a:rPr>
              <a:t>деревьев</a:t>
            </a:r>
            <a:endParaRPr sz="1100" b="1" spc="-5" dirty="0" smtClean="0">
              <a:latin typeface="Arial"/>
              <a:cs typeface="Arial"/>
            </a:endParaRPr>
          </a:p>
          <a:p>
            <a:pPr marR="5080" indent="-635" algn="ctr">
              <a:lnSpc>
                <a:spcPts val="1300"/>
              </a:lnSpc>
              <a:spcBef>
                <a:spcPts val="120"/>
              </a:spcBef>
            </a:pPr>
            <a:r>
              <a:rPr lang="kk-KZ" sz="1100" dirty="0" smtClean="0">
                <a:latin typeface="Arial"/>
                <a:cs typeface="Arial"/>
              </a:rPr>
              <a:t>(Районные Акиматы)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3" name="object 17"/>
          <p:cNvSpPr txBox="1"/>
          <p:nvPr/>
        </p:nvSpPr>
        <p:spPr>
          <a:xfrm>
            <a:off x="5654303" y="3972133"/>
            <a:ext cx="1433639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10" dirty="0" smtClean="0">
                <a:solidFill>
                  <a:srgbClr val="C00000"/>
                </a:solidFill>
                <a:latin typeface="Arial"/>
                <a:cs typeface="Arial"/>
              </a:rPr>
              <a:t>170</a:t>
            </a:r>
            <a:r>
              <a:rPr sz="3200" b="1" spc="-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тыс.</a:t>
            </a:r>
            <a:endParaRPr sz="1800" dirty="0">
              <a:latin typeface="Arial"/>
              <a:cs typeface="Arial"/>
            </a:endParaRPr>
          </a:p>
          <a:p>
            <a:pPr marR="4445" algn="ctr">
              <a:lnSpc>
                <a:spcPct val="100000"/>
              </a:lnSpc>
              <a:spcBef>
                <a:spcPts val="60"/>
              </a:spcBef>
            </a:pPr>
            <a:r>
              <a:rPr sz="1100" b="1" spc="-5" dirty="0" err="1" smtClean="0">
                <a:latin typeface="Arial"/>
                <a:cs typeface="Arial"/>
              </a:rPr>
              <a:t>Компенсация</a:t>
            </a:r>
            <a:endParaRPr lang="kk-KZ" sz="1100" b="1" spc="-5" dirty="0" smtClean="0">
              <a:latin typeface="Arial"/>
              <a:cs typeface="Arial"/>
            </a:endParaRPr>
          </a:p>
          <a:p>
            <a:pPr marR="4445" algn="ctr">
              <a:lnSpc>
                <a:spcPct val="100000"/>
              </a:lnSpc>
              <a:spcBef>
                <a:spcPts val="60"/>
              </a:spcBef>
            </a:pPr>
            <a:r>
              <a:rPr lang="kk-KZ" sz="1100" b="1" spc="-5" dirty="0" smtClean="0">
                <a:latin typeface="Arial"/>
                <a:cs typeface="Arial"/>
              </a:rPr>
              <a:t>(УЭиОС)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4" name="object 35"/>
          <p:cNvSpPr txBox="1"/>
          <p:nvPr/>
        </p:nvSpPr>
        <p:spPr>
          <a:xfrm>
            <a:off x="669389" y="4174317"/>
            <a:ext cx="10892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ru-RU" sz="2400" b="1" dirty="0" smtClean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2400" b="1" spc="-9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г.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45" name="object 8"/>
          <p:cNvGrpSpPr/>
          <p:nvPr/>
        </p:nvGrpSpPr>
        <p:grpSpPr>
          <a:xfrm>
            <a:off x="3926077" y="4239850"/>
            <a:ext cx="849123" cy="150326"/>
            <a:chOff x="4411659" y="1883703"/>
            <a:chExt cx="770255" cy="292735"/>
          </a:xfrm>
        </p:grpSpPr>
        <p:sp>
          <p:nvSpPr>
            <p:cNvPr id="46" name="object 9"/>
            <p:cNvSpPr/>
            <p:nvPr/>
          </p:nvSpPr>
          <p:spPr>
            <a:xfrm>
              <a:off x="4424359" y="1896403"/>
              <a:ext cx="744855" cy="267335"/>
            </a:xfrm>
            <a:custGeom>
              <a:avLst/>
              <a:gdLst/>
              <a:ahLst/>
              <a:cxnLst/>
              <a:rect l="l" t="t" r="r" b="b"/>
              <a:pathLst>
                <a:path w="744854" h="267335">
                  <a:moveTo>
                    <a:pt x="610781" y="0"/>
                  </a:moveTo>
                  <a:lnTo>
                    <a:pt x="610781" y="66805"/>
                  </a:lnTo>
                  <a:lnTo>
                    <a:pt x="0" y="66805"/>
                  </a:lnTo>
                  <a:lnTo>
                    <a:pt x="0" y="200416"/>
                  </a:lnTo>
                  <a:lnTo>
                    <a:pt x="610781" y="200416"/>
                  </a:lnTo>
                  <a:lnTo>
                    <a:pt x="610781" y="267221"/>
                  </a:lnTo>
                  <a:lnTo>
                    <a:pt x="744392" y="133611"/>
                  </a:lnTo>
                  <a:lnTo>
                    <a:pt x="610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0"/>
            <p:cNvSpPr/>
            <p:nvPr/>
          </p:nvSpPr>
          <p:spPr>
            <a:xfrm>
              <a:off x="4424359" y="1896403"/>
              <a:ext cx="744855" cy="267335"/>
            </a:xfrm>
            <a:custGeom>
              <a:avLst/>
              <a:gdLst/>
              <a:ahLst/>
              <a:cxnLst/>
              <a:rect l="l" t="t" r="r" b="b"/>
              <a:pathLst>
                <a:path w="744854" h="267335">
                  <a:moveTo>
                    <a:pt x="0" y="66805"/>
                  </a:moveTo>
                  <a:lnTo>
                    <a:pt x="610781" y="66805"/>
                  </a:lnTo>
                  <a:lnTo>
                    <a:pt x="610781" y="0"/>
                  </a:lnTo>
                  <a:lnTo>
                    <a:pt x="744393" y="133611"/>
                  </a:lnTo>
                  <a:lnTo>
                    <a:pt x="610781" y="267223"/>
                  </a:lnTo>
                  <a:lnTo>
                    <a:pt x="610781" y="200417"/>
                  </a:lnTo>
                  <a:lnTo>
                    <a:pt x="0" y="200417"/>
                  </a:lnTo>
                  <a:lnTo>
                    <a:pt x="0" y="6680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10"/>
          <p:cNvSpPr txBox="1"/>
          <p:nvPr/>
        </p:nvSpPr>
        <p:spPr>
          <a:xfrm>
            <a:off x="669120" y="1074859"/>
            <a:ext cx="2173512" cy="99835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36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млн.</a:t>
            </a:r>
            <a:endParaRPr sz="2000" dirty="0">
              <a:latin typeface="Arial"/>
              <a:cs typeface="Arial"/>
            </a:endParaRPr>
          </a:p>
          <a:p>
            <a:pPr algn="ctr">
              <a:spcBef>
                <a:spcPts val="100"/>
              </a:spcBef>
            </a:pPr>
            <a:r>
              <a:rPr lang="ru-RU" sz="1200" b="1" spc="-5" dirty="0">
                <a:latin typeface="Arial"/>
                <a:cs typeface="Arial"/>
              </a:rPr>
              <a:t>д</a:t>
            </a:r>
            <a:r>
              <a:rPr sz="1200" b="1" spc="-5" dirty="0" err="1" smtClean="0">
                <a:latin typeface="Arial"/>
                <a:cs typeface="Arial"/>
              </a:rPr>
              <a:t>еревьев</a:t>
            </a:r>
            <a:r>
              <a:rPr lang="ru-RU" sz="1200" b="1" spc="-5" dirty="0" smtClean="0">
                <a:latin typeface="Arial"/>
                <a:cs typeface="Arial"/>
              </a:rPr>
              <a:t> </a:t>
            </a:r>
            <a:r>
              <a:rPr lang="ru-RU" sz="1200" b="1" dirty="0">
                <a:latin typeface="Arial"/>
                <a:cs typeface="Arial"/>
              </a:rPr>
              <a:t>в</a:t>
            </a:r>
            <a:r>
              <a:rPr lang="ru-RU" sz="1200" b="1" spc="-25" dirty="0">
                <a:latin typeface="Arial"/>
                <a:cs typeface="Arial"/>
              </a:rPr>
              <a:t> </a:t>
            </a:r>
            <a:r>
              <a:rPr lang="ru-RU" sz="1200" b="1" dirty="0" smtClean="0">
                <a:latin typeface="Arial"/>
                <a:cs typeface="Arial"/>
              </a:rPr>
              <a:t>городе</a:t>
            </a:r>
            <a:endParaRPr lang="ru-RU" sz="1200" b="1" spc="-5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 smtClean="0">
                <a:latin typeface="Arial"/>
                <a:cs typeface="Arial"/>
              </a:rPr>
              <a:t>(взрослых и прижившихся)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2" name="object 11"/>
          <p:cNvSpPr txBox="1"/>
          <p:nvPr/>
        </p:nvSpPr>
        <p:spPr>
          <a:xfrm>
            <a:off x="4469179" y="1074859"/>
            <a:ext cx="1468120" cy="80581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485</a:t>
            </a:r>
            <a:r>
              <a:rPr sz="36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тыс.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ослабленные</a:t>
            </a:r>
            <a:endParaRPr sz="1200">
              <a:latin typeface="Arial"/>
              <a:cs typeface="Arial"/>
            </a:endParaRPr>
          </a:p>
        </p:txBody>
      </p:sp>
      <p:sp>
        <p:nvSpPr>
          <p:cNvPr id="73" name="object 12"/>
          <p:cNvSpPr txBox="1"/>
          <p:nvPr/>
        </p:nvSpPr>
        <p:spPr>
          <a:xfrm>
            <a:off x="6876492" y="1074859"/>
            <a:ext cx="1214120" cy="80581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lang="ru-RU" sz="3600" b="1" spc="-5" dirty="0" smtClean="0">
                <a:solidFill>
                  <a:srgbClr val="C00000"/>
                </a:solidFill>
                <a:latin typeface="Arial"/>
                <a:cs typeface="Arial"/>
              </a:rPr>
              <a:t>61</a:t>
            </a:r>
            <a:r>
              <a:rPr sz="3600" b="1" spc="-8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тыс.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аварийные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4" name="object 13"/>
          <p:cNvSpPr/>
          <p:nvPr/>
        </p:nvSpPr>
        <p:spPr>
          <a:xfrm>
            <a:off x="3232816" y="1591178"/>
            <a:ext cx="744855" cy="204470"/>
          </a:xfrm>
          <a:custGeom>
            <a:avLst/>
            <a:gdLst/>
            <a:ahLst/>
            <a:cxnLst/>
            <a:rect l="l" t="t" r="r" b="b"/>
            <a:pathLst>
              <a:path w="744854" h="204470">
                <a:moveTo>
                  <a:pt x="642272" y="0"/>
                </a:moveTo>
                <a:lnTo>
                  <a:pt x="642272" y="51060"/>
                </a:lnTo>
                <a:lnTo>
                  <a:pt x="0" y="51060"/>
                </a:lnTo>
                <a:lnTo>
                  <a:pt x="0" y="153181"/>
                </a:lnTo>
                <a:lnTo>
                  <a:pt x="642272" y="153181"/>
                </a:lnTo>
                <a:lnTo>
                  <a:pt x="642272" y="204241"/>
                </a:lnTo>
                <a:lnTo>
                  <a:pt x="744392" y="102120"/>
                </a:lnTo>
                <a:lnTo>
                  <a:pt x="6422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4"/>
          <p:cNvSpPr txBox="1"/>
          <p:nvPr/>
        </p:nvSpPr>
        <p:spPr>
          <a:xfrm>
            <a:off x="3243074" y="1390328"/>
            <a:ext cx="6235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Microsoft Sans Serif"/>
                <a:cs typeface="Microsoft Sans Serif"/>
              </a:rPr>
              <a:t>и</a:t>
            </a:r>
            <a:r>
              <a:rPr sz="1500" spc="-30" dirty="0">
                <a:latin typeface="Microsoft Sans Serif"/>
                <a:cs typeface="Microsoft Sans Serif"/>
              </a:rPr>
              <a:t>з</a:t>
            </a:r>
            <a:r>
              <a:rPr sz="1500" dirty="0">
                <a:latin typeface="Microsoft Sans Serif"/>
                <a:cs typeface="Microsoft Sans Serif"/>
              </a:rPr>
              <a:t> </a:t>
            </a:r>
            <a:r>
              <a:rPr sz="1500" spc="-30" dirty="0">
                <a:latin typeface="Microsoft Sans Serif"/>
                <a:cs typeface="Microsoft Sans Serif"/>
              </a:rPr>
              <a:t>н</a:t>
            </a:r>
            <a:r>
              <a:rPr sz="1500" spc="-20" dirty="0">
                <a:latin typeface="Microsoft Sans Serif"/>
                <a:cs typeface="Microsoft Sans Serif"/>
              </a:rPr>
              <a:t>их</a:t>
            </a:r>
            <a:r>
              <a:rPr sz="1500" dirty="0">
                <a:latin typeface="Microsoft Sans Serif"/>
                <a:cs typeface="Microsoft Sans Serif"/>
              </a:rPr>
              <a:t>: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76" name="object 15"/>
          <p:cNvSpPr txBox="1"/>
          <p:nvPr/>
        </p:nvSpPr>
        <p:spPr>
          <a:xfrm>
            <a:off x="8993887" y="1074859"/>
            <a:ext cx="2577465" cy="98298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3600" b="1" spc="-5" dirty="0" smtClean="0">
                <a:solidFill>
                  <a:srgbClr val="C00000"/>
                </a:solidFill>
                <a:latin typeface="Arial"/>
                <a:cs typeface="Arial"/>
              </a:rPr>
              <a:t>12</a:t>
            </a:r>
            <a:r>
              <a:rPr lang="ru-RU" sz="3600" b="1" spc="-5" dirty="0" smtClean="0">
                <a:solidFill>
                  <a:srgbClr val="C00000"/>
                </a:solidFill>
                <a:latin typeface="Arial"/>
                <a:cs typeface="Arial"/>
              </a:rPr>
              <a:t>,5</a:t>
            </a:r>
            <a:r>
              <a:rPr sz="3600" b="1" spc="-5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кв.м</a:t>
            </a:r>
            <a:endParaRPr sz="2000" dirty="0">
              <a:latin typeface="Arial"/>
              <a:cs typeface="Arial"/>
            </a:endParaRPr>
          </a:p>
          <a:p>
            <a:pPr marL="12700" marR="5080" algn="ctr">
              <a:lnSpc>
                <a:spcPts val="1390"/>
              </a:lnSpc>
              <a:spcBef>
                <a:spcPts val="185"/>
              </a:spcBef>
            </a:pPr>
            <a:r>
              <a:rPr sz="1200" b="1" spc="-5" dirty="0">
                <a:latin typeface="Arial"/>
                <a:cs typeface="Arial"/>
              </a:rPr>
              <a:t>площадь </a:t>
            </a:r>
            <a:r>
              <a:rPr sz="1200" b="1" spc="-5" dirty="0">
                <a:solidFill>
                  <a:srgbClr val="009051"/>
                </a:solidFill>
                <a:latin typeface="Arial"/>
                <a:cs typeface="Arial"/>
              </a:rPr>
              <a:t>зеленых </a:t>
            </a:r>
            <a:r>
              <a:rPr sz="1200" b="1" spc="-5" dirty="0">
                <a:latin typeface="Arial"/>
                <a:cs typeface="Arial"/>
              </a:rPr>
              <a:t>насаждений </a:t>
            </a:r>
            <a:r>
              <a:rPr sz="1200" b="1" dirty="0">
                <a:latin typeface="Arial"/>
                <a:cs typeface="Arial"/>
              </a:rPr>
              <a:t>на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одного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жителя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162770"/>
              </p:ext>
            </p:extLst>
          </p:nvPr>
        </p:nvGraphicFramePr>
        <p:xfrm>
          <a:off x="498276" y="5109603"/>
          <a:ext cx="11506201" cy="1395578"/>
        </p:xfrm>
        <a:graphic>
          <a:graphicData uri="http://schemas.openxmlformats.org/drawingml/2006/table">
            <a:tbl>
              <a:tblPr firstRow="1" bandRow="1"/>
              <a:tblGrid>
                <a:gridCol w="2748580">
                  <a:extLst>
                    <a:ext uri="{9D8B030D-6E8A-4147-A177-3AD203B41FA5}">
                      <a16:colId xmlns:a16="http://schemas.microsoft.com/office/drawing/2014/main" val="1024542580"/>
                    </a:ext>
                  </a:extLst>
                </a:gridCol>
                <a:gridCol w="1555364">
                  <a:extLst>
                    <a:ext uri="{9D8B030D-6E8A-4147-A177-3AD203B41FA5}">
                      <a16:colId xmlns:a16="http://schemas.microsoft.com/office/drawing/2014/main" val="2847415930"/>
                    </a:ext>
                  </a:extLst>
                </a:gridCol>
                <a:gridCol w="1723669">
                  <a:extLst>
                    <a:ext uri="{9D8B030D-6E8A-4147-A177-3AD203B41FA5}">
                      <a16:colId xmlns:a16="http://schemas.microsoft.com/office/drawing/2014/main" val="976603660"/>
                    </a:ext>
                  </a:extLst>
                </a:gridCol>
                <a:gridCol w="1722506">
                  <a:extLst>
                    <a:ext uri="{9D8B030D-6E8A-4147-A177-3AD203B41FA5}">
                      <a16:colId xmlns:a16="http://schemas.microsoft.com/office/drawing/2014/main" val="460440232"/>
                    </a:ext>
                  </a:extLst>
                </a:gridCol>
                <a:gridCol w="1723669">
                  <a:extLst>
                    <a:ext uri="{9D8B030D-6E8A-4147-A177-3AD203B41FA5}">
                      <a16:colId xmlns:a16="http://schemas.microsoft.com/office/drawing/2014/main" val="1717905506"/>
                    </a:ext>
                  </a:extLst>
                </a:gridCol>
                <a:gridCol w="2032413">
                  <a:extLst>
                    <a:ext uri="{9D8B030D-6E8A-4147-A177-3AD203B41FA5}">
                      <a16:colId xmlns:a16="http://schemas.microsoft.com/office/drawing/2014/main" val="4172322255"/>
                    </a:ext>
                  </a:extLst>
                </a:gridCol>
              </a:tblGrid>
              <a:tr h="2751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94260"/>
                  </a:ext>
                </a:extLst>
              </a:tr>
              <a:tr h="2751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сносу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6,7 тыс.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тыс.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тыс.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тыс.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тыс.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248650"/>
                  </a:ext>
                </a:extLst>
              </a:tr>
              <a:tr h="702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</a:t>
                      </a:r>
                      <a:r>
                        <a:rPr lang="ru-RU" sz="1800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компенсацион</a:t>
                      </a:r>
                      <a:r>
                        <a:rPr lang="ru-RU" sz="18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посадке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 тыс.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 тыс.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 тыс.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 тыс.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 тыс.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47" marR="20247" marT="10124" marB="10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235869"/>
                  </a:ext>
                </a:extLst>
              </a:tr>
            </a:tbl>
          </a:graphicData>
        </a:graphic>
      </p:graphicFrame>
      <p:sp>
        <p:nvSpPr>
          <p:cNvPr id="31" name="Номер слайда 1"/>
          <p:cNvSpPr txBox="1">
            <a:spLocks/>
          </p:cNvSpPr>
          <p:nvPr/>
        </p:nvSpPr>
        <p:spPr>
          <a:xfrm>
            <a:off x="10860158" y="6560071"/>
            <a:ext cx="123867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600" b="0" i="0" kern="1200">
                <a:solidFill>
                  <a:schemeClr val="tx1"/>
                </a:solidFill>
                <a:latin typeface="Microsoft Sans Serif"/>
                <a:ea typeface="+mn-ea"/>
                <a:cs typeface="Microsoft Sans Serif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algn="r" defTabSz="1219170">
              <a:spcBef>
                <a:spcPts val="1100"/>
              </a:spcBef>
            </a:pPr>
            <a:r>
              <a:rPr lang="ru-RU" dirty="0" smtClean="0">
                <a:solidFill>
                  <a:prstClr val="black"/>
                </a:solidFill>
              </a:rPr>
              <a:t>11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5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572303" y="707344"/>
            <a:ext cx="10191750" cy="5080"/>
          </a:xfrm>
          <a:custGeom>
            <a:avLst/>
            <a:gdLst/>
            <a:ahLst/>
            <a:cxnLst/>
            <a:rect l="l" t="t" r="r" b="b"/>
            <a:pathLst>
              <a:path w="10191750" h="5079">
                <a:moveTo>
                  <a:pt x="0" y="4592"/>
                </a:moveTo>
                <a:lnTo>
                  <a:pt x="10191679" y="0"/>
                </a:lnTo>
              </a:path>
            </a:pathLst>
          </a:custGeom>
          <a:ln w="19050">
            <a:solidFill>
              <a:srgbClr val="2F55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6"/>
          <p:cNvSpPr txBox="1"/>
          <p:nvPr/>
        </p:nvSpPr>
        <p:spPr>
          <a:xfrm>
            <a:off x="1572303" y="0"/>
            <a:ext cx="1028852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2700">
              <a:spcBef>
                <a:spcPts val="100"/>
              </a:spcBef>
              <a:defRPr sz="2400" b="1" i="0" u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КОЛИЧЕСТВО ПО ВЫРУБКЕ И САНИТАРНОЙ ОБРЕЗКЕ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ДЕРЕВЬЕВ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2024 ГОД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026" y="126769"/>
            <a:ext cx="977790" cy="97779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292466"/>
              </p:ext>
            </p:extLst>
          </p:nvPr>
        </p:nvGraphicFramePr>
        <p:xfrm>
          <a:off x="444445" y="1268935"/>
          <a:ext cx="11319608" cy="505112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112448">
                  <a:extLst>
                    <a:ext uri="{9D8B030D-6E8A-4147-A177-3AD203B41FA5}">
                      <a16:colId xmlns:a16="http://schemas.microsoft.com/office/drawing/2014/main" val="957108205"/>
                    </a:ext>
                  </a:extLst>
                </a:gridCol>
                <a:gridCol w="3839706">
                  <a:extLst>
                    <a:ext uri="{9D8B030D-6E8A-4147-A177-3AD203B41FA5}">
                      <a16:colId xmlns:a16="http://schemas.microsoft.com/office/drawing/2014/main" val="2369723868"/>
                    </a:ext>
                  </a:extLst>
                </a:gridCol>
                <a:gridCol w="3367454">
                  <a:extLst>
                    <a:ext uri="{9D8B030D-6E8A-4147-A177-3AD203B41FA5}">
                      <a16:colId xmlns:a16="http://schemas.microsoft.com/office/drawing/2014/main" val="1023812492"/>
                    </a:ext>
                  </a:extLst>
                </a:gridCol>
              </a:tblGrid>
              <a:tr h="78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Вырубка,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Санитарная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обрезка, шт.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002476"/>
                  </a:ext>
                </a:extLst>
              </a:tr>
              <a:tr h="5096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Алатауский район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31672"/>
                  </a:ext>
                </a:extLst>
              </a:tr>
              <a:tr h="5227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b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Алмалинский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172513"/>
                  </a:ext>
                </a:extLst>
              </a:tr>
              <a:tr h="522731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b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Ауэзовский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370648"/>
                  </a:ext>
                </a:extLst>
              </a:tr>
              <a:tr h="496593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b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Бостандыкский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222850"/>
                  </a:ext>
                </a:extLst>
              </a:tr>
              <a:tr h="483526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b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Жетысуский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236691"/>
                  </a:ext>
                </a:extLst>
              </a:tr>
              <a:tr h="522731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b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Медеуский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790672"/>
                  </a:ext>
                </a:extLst>
              </a:tr>
              <a:tr h="535799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b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Наурызбайский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131173"/>
                  </a:ext>
                </a:extLst>
              </a:tr>
              <a:tr h="419887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b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Турксибский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354877"/>
                  </a:ext>
                </a:extLst>
              </a:tr>
              <a:tr h="198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16 925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94312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12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flipV="1">
            <a:off x="1628648" y="591311"/>
            <a:ext cx="5537083" cy="45719"/>
          </a:xfrm>
          <a:custGeom>
            <a:avLst/>
            <a:gdLst/>
            <a:ahLst/>
            <a:cxnLst/>
            <a:rect l="l" t="t" r="r" b="b"/>
            <a:pathLst>
              <a:path w="10367010">
                <a:moveTo>
                  <a:pt x="0" y="0"/>
                </a:moveTo>
                <a:lnTo>
                  <a:pt x="10366418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28648" y="106391"/>
            <a:ext cx="75680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ОБРАБОТКА ЗЕЛЕНЫХ НАСАЖДЕНИЙ</a:t>
            </a:r>
            <a:r>
              <a:rPr lang="ru-RU"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sz="2400" u="none" kern="1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63344" y="1751504"/>
            <a:ext cx="3446873" cy="13702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6355" rIns="0" bIns="0" rtlCol="0">
            <a:spAutoFit/>
          </a:bodyPr>
          <a:lstStyle/>
          <a:p>
            <a:pPr marL="48260" algn="ctr">
              <a:lnSpc>
                <a:spcPts val="2125"/>
              </a:lnSpc>
              <a:tabLst>
                <a:tab pos="334645" algn="l"/>
                <a:tab pos="335280" algn="l"/>
              </a:tabLst>
            </a:pPr>
            <a:r>
              <a:rPr lang="kk-KZ" sz="1600" b="1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Периоды обработки</a:t>
            </a:r>
          </a:p>
          <a:p>
            <a:pPr marL="334645" indent="-286385">
              <a:lnSpc>
                <a:spcPts val="2125"/>
              </a:lnSpc>
              <a:buFontTx/>
              <a:buChar char="•"/>
              <a:tabLst>
                <a:tab pos="334645" algn="l"/>
                <a:tab pos="335280" algn="l"/>
              </a:tabLst>
            </a:pP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1-й</a:t>
            </a:r>
            <a:r>
              <a:rPr sz="1400" spc="1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этап: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1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апреля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20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20" dirty="0" err="1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мая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1400" spc="-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;</a:t>
            </a:r>
            <a:endParaRPr lang="ru-RU" sz="1400" spc="15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334645" indent="-286385">
              <a:lnSpc>
                <a:spcPts val="2125"/>
              </a:lnSpc>
              <a:buFontTx/>
              <a:buChar char="•"/>
              <a:tabLst>
                <a:tab pos="334645" algn="l"/>
                <a:tab pos="335280" algn="l"/>
              </a:tabLst>
            </a:pP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2-й</a:t>
            </a:r>
            <a:r>
              <a:rPr sz="1400" spc="1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этап: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30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мая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30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5" dirty="0" err="1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июня</a:t>
            </a:r>
            <a:r>
              <a:rPr sz="1400" spc="-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;</a:t>
            </a:r>
            <a:endParaRPr lang="kk-KZ" sz="14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334645" indent="-286385">
              <a:lnSpc>
                <a:spcPts val="2125"/>
              </a:lnSpc>
              <a:buChar char="•"/>
              <a:tabLst>
                <a:tab pos="334645" algn="l"/>
                <a:tab pos="335280" algn="l"/>
              </a:tabLst>
            </a:pP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3-й</a:t>
            </a:r>
            <a:r>
              <a:rPr sz="1400" spc="1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этап: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10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1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июля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10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10" dirty="0" err="1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августа</a:t>
            </a:r>
            <a:r>
              <a:rPr sz="1400" spc="-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;</a:t>
            </a:r>
            <a:endParaRPr lang="kk-KZ" sz="14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334645" indent="-286385">
              <a:lnSpc>
                <a:spcPct val="100000"/>
              </a:lnSpc>
              <a:spcBef>
                <a:spcPts val="45"/>
              </a:spcBef>
              <a:buChar char="•"/>
              <a:tabLst>
                <a:tab pos="334645" algn="l"/>
                <a:tab pos="335280" algn="l"/>
              </a:tabLst>
            </a:pP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4-й</a:t>
            </a:r>
            <a:r>
              <a:rPr sz="1400" spc="1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этап: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20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1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августа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</a:t>
            </a:r>
            <a:r>
              <a:rPr sz="1400" spc="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20</a:t>
            </a:r>
            <a:r>
              <a:rPr sz="1400" spc="15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1400" spc="-10" dirty="0" err="1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сентября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pic>
        <p:nvPicPr>
          <p:cNvPr id="26" name="object 26"/>
          <p:cNvPicPr/>
          <p:nvPr/>
        </p:nvPicPr>
        <p:blipFill rotWithShape="1">
          <a:blip r:embed="rId2" cstate="print"/>
          <a:srcRect l="24697" r="15600"/>
          <a:stretch/>
        </p:blipFill>
        <p:spPr>
          <a:xfrm>
            <a:off x="385598" y="3329278"/>
            <a:ext cx="1950454" cy="231417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 rotWithShape="1">
          <a:blip r:embed="rId3" cstate="print"/>
          <a:srcRect r="4987"/>
          <a:stretch/>
        </p:blipFill>
        <p:spPr>
          <a:xfrm>
            <a:off x="2522361" y="3329277"/>
            <a:ext cx="1931684" cy="231417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484" y="3476592"/>
            <a:ext cx="1221606" cy="162880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934201" y="5219705"/>
            <a:ext cx="50549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1950" algn="l"/>
              </a:tabLst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В настоящее время существуют различные биопрепараты отечественного и зарубежного производства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(«</a:t>
            </a:r>
            <a:r>
              <a:rPr lang="ru-RU" sz="14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Аккобелек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», </a:t>
            </a:r>
            <a:r>
              <a:rPr lang="ru-RU" sz="14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Актарофит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ru-RU" sz="14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Битоксибациллин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Грин-</a:t>
            </a:r>
            <a:r>
              <a:rPr lang="ru-RU" sz="14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голд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),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рекомендуемые Институтом защиты и карантина растений, которые показали свою эффективность при применении в условиях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Алматы 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1000" y="2159726"/>
            <a:ext cx="6172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1950" algn="l"/>
              </a:tabLs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связи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 завозом зеленых насаждений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из других стран возникают проблемы ввоза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инвазивных вредителей монофагов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то есть каждый вид пилильщиков паразитирует только на определенном диком или культурном растении, повреждая его и питаясь его тканями. Наибольший вред вредители монофаги наносят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дубам и тополям. 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7" y="3329277"/>
            <a:ext cx="1931684" cy="2314171"/>
          </a:xfrm>
          <a:prstGeom prst="rect">
            <a:avLst/>
          </a:prstGeom>
        </p:spPr>
      </p:pic>
      <p:sp>
        <p:nvSpPr>
          <p:cNvPr id="56" name="object 8"/>
          <p:cNvSpPr/>
          <p:nvPr/>
        </p:nvSpPr>
        <p:spPr>
          <a:xfrm flipH="1">
            <a:off x="6759637" y="1698785"/>
            <a:ext cx="52516" cy="5029200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01026" y="5673797"/>
            <a:ext cx="6366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1950" algn="l"/>
              </a:tabLst>
            </a:pPr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*По рекомендации европейских ученых проводится усиленная обработка </a:t>
            </a:r>
            <a:r>
              <a:rPr lang="ru-RU" sz="1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новым методом  </a:t>
            </a:r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(4-х кратная обработка дубов и 2-х кратная  тополей во время 1 этапа)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543800" y="1676400"/>
            <a:ext cx="4148906" cy="1600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70" y="759919"/>
            <a:ext cx="1958987" cy="147268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60" y="774552"/>
            <a:ext cx="1963574" cy="1472680"/>
          </a:xfrm>
          <a:prstGeom prst="rect">
            <a:avLst/>
          </a:prstGeom>
        </p:spPr>
      </p:pic>
      <p:pic>
        <p:nvPicPr>
          <p:cNvPr id="6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46249" y="611435"/>
            <a:ext cx="1661564" cy="1071694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7608962" y="775191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5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16920" y="611435"/>
            <a:ext cx="1661564" cy="1071694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9179633" y="775191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9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88648" y="610796"/>
            <a:ext cx="1661564" cy="1071694"/>
          </a:xfrm>
          <a:prstGeom prst="rect">
            <a:avLst/>
          </a:prstGeom>
        </p:spPr>
      </p:pic>
      <p:sp>
        <p:nvSpPr>
          <p:cNvPr id="70" name="Прямоугольник 69"/>
          <p:cNvSpPr/>
          <p:nvPr/>
        </p:nvSpPr>
        <p:spPr>
          <a:xfrm>
            <a:off x="10751361" y="774552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object 20"/>
          <p:cNvSpPr txBox="1"/>
          <p:nvPr/>
        </p:nvSpPr>
        <p:spPr>
          <a:xfrm>
            <a:off x="7494310" y="801944"/>
            <a:ext cx="1457841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kk-KZ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2,3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36525" algn="ctr">
              <a:lnSpc>
                <a:spcPct val="100000"/>
              </a:lnSpc>
              <a:spcBef>
                <a:spcPts val="40"/>
              </a:spcBef>
            </a:pPr>
            <a:r>
              <a:rPr lang="kk-KZ" sz="14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млн. </a:t>
            </a:r>
            <a:r>
              <a:rPr lang="kk-KZ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деревьев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55323" y="815301"/>
            <a:ext cx="1037906" cy="610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  <a:tabLst>
                <a:tab pos="85725" algn="l"/>
              </a:tabLst>
            </a:pPr>
            <a:r>
              <a:rPr lang="kk-KZ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4</a:t>
            </a:r>
          </a:p>
          <a:p>
            <a:pPr marL="136525" algn="ctr">
              <a:lnSpc>
                <a:spcPct val="100000"/>
              </a:lnSpc>
              <a:spcBef>
                <a:spcPts val="100"/>
              </a:spcBef>
              <a:tabLst>
                <a:tab pos="85725" algn="l"/>
              </a:tabLst>
            </a:pPr>
            <a:r>
              <a:rPr sz="1400" b="1" spc="-1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компани</a:t>
            </a:r>
            <a:r>
              <a:rPr lang="ru-RU" sz="14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и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41" name="object 20"/>
          <p:cNvSpPr txBox="1"/>
          <p:nvPr/>
        </p:nvSpPr>
        <p:spPr>
          <a:xfrm>
            <a:off x="10733061" y="810945"/>
            <a:ext cx="1256063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kk-KZ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4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36525" algn="ctr">
              <a:lnSpc>
                <a:spcPct val="100000"/>
              </a:lnSpc>
              <a:spcBef>
                <a:spcPts val="40"/>
              </a:spcBef>
            </a:pPr>
            <a:r>
              <a:rPr lang="kk-KZ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этапа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1945" y="3590892"/>
            <a:ext cx="1475708" cy="143996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r="6737" b="35185"/>
          <a:stretch/>
        </p:blipFill>
        <p:spPr>
          <a:xfrm>
            <a:off x="7467600" y="3580953"/>
            <a:ext cx="1472004" cy="145869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1026" y="126769"/>
            <a:ext cx="977790" cy="9777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287381" y="6164867"/>
            <a:ext cx="63502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2024 год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выделено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533,7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млн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тг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на обработку не менее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2,3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млн деревьев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13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flipV="1">
            <a:off x="1628648" y="582570"/>
            <a:ext cx="6715252" cy="54460"/>
          </a:xfrm>
          <a:custGeom>
            <a:avLst/>
            <a:gdLst/>
            <a:ahLst/>
            <a:cxnLst/>
            <a:rect l="l" t="t" r="r" b="b"/>
            <a:pathLst>
              <a:path w="10367010">
                <a:moveTo>
                  <a:pt x="0" y="0"/>
                </a:moveTo>
                <a:lnTo>
                  <a:pt x="10366418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08730" y="134295"/>
            <a:ext cx="951960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ДЕКОРАТИВНО-ЦВЕТОЧНОЕ ОЗЕЛЕНЕНИЕ</a:t>
            </a:r>
            <a:r>
              <a:rPr lang="ru-RU"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endParaRPr sz="2400" u="none" kern="1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1801" y="777091"/>
            <a:ext cx="1818016" cy="241668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" y="3657600"/>
            <a:ext cx="1430390" cy="1119280"/>
          </a:xfrm>
          <a:prstGeom prst="rect">
            <a:avLst/>
          </a:prstGeom>
        </p:spPr>
      </p:pic>
      <p:pic>
        <p:nvPicPr>
          <p:cNvPr id="33" name="Picture 2" descr="E:\ТОО ФИРМА  ЛЭУ\ФОТО  ТОО Фирма ЛЭУ\2020\фото 2020\PJED43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r="14316"/>
          <a:stretch/>
        </p:blipFill>
        <p:spPr bwMode="auto">
          <a:xfrm>
            <a:off x="10185738" y="777091"/>
            <a:ext cx="1818016" cy="24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99" y="777091"/>
            <a:ext cx="1818016" cy="2415968"/>
          </a:xfrm>
          <a:prstGeom prst="rect">
            <a:avLst/>
          </a:prstGeom>
        </p:spPr>
      </p:pic>
      <p:sp>
        <p:nvSpPr>
          <p:cNvPr id="35" name="object 5"/>
          <p:cNvSpPr txBox="1"/>
          <p:nvPr/>
        </p:nvSpPr>
        <p:spPr>
          <a:xfrm>
            <a:off x="333248" y="3378200"/>
            <a:ext cx="2622420" cy="2745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Многолетники</a:t>
            </a:r>
            <a:endParaRPr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36" name="object 5"/>
          <p:cNvSpPr txBox="1"/>
          <p:nvPr/>
        </p:nvSpPr>
        <p:spPr>
          <a:xfrm>
            <a:off x="333248" y="4800600"/>
            <a:ext cx="2622420" cy="2745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Однолетники</a:t>
            </a:r>
            <a:endParaRPr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9354"/>
          <a:stretch/>
        </p:blipFill>
        <p:spPr>
          <a:xfrm>
            <a:off x="1905000" y="3657600"/>
            <a:ext cx="1430390" cy="1119280"/>
          </a:xfrm>
          <a:prstGeom prst="rect">
            <a:avLst/>
          </a:prstGeom>
        </p:spPr>
      </p:pic>
      <p:sp>
        <p:nvSpPr>
          <p:cNvPr id="39" name="object 5"/>
          <p:cNvSpPr txBox="1"/>
          <p:nvPr/>
        </p:nvSpPr>
        <p:spPr>
          <a:xfrm>
            <a:off x="333248" y="4578811"/>
            <a:ext cx="885952" cy="209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200" b="1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Гайлардия</a:t>
            </a:r>
            <a:endParaRPr sz="1200" b="1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40" name="object 5"/>
          <p:cNvSpPr txBox="1"/>
          <p:nvPr/>
        </p:nvSpPr>
        <p:spPr>
          <a:xfrm>
            <a:off x="1894474" y="4566951"/>
            <a:ext cx="809752" cy="209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2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Эхинацея</a:t>
            </a:r>
            <a:endParaRPr sz="1200" b="1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24"/>
          <a:stretch/>
        </p:blipFill>
        <p:spPr>
          <a:xfrm>
            <a:off x="3463356" y="3657600"/>
            <a:ext cx="1430390" cy="1119280"/>
          </a:xfrm>
          <a:prstGeom prst="rect">
            <a:avLst/>
          </a:prstGeom>
        </p:spPr>
      </p:pic>
      <p:sp>
        <p:nvSpPr>
          <p:cNvPr id="42" name="object 5"/>
          <p:cNvSpPr txBox="1"/>
          <p:nvPr/>
        </p:nvSpPr>
        <p:spPr>
          <a:xfrm>
            <a:off x="3463356" y="4585511"/>
            <a:ext cx="727644" cy="209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2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Шалфей</a:t>
            </a:r>
            <a:endParaRPr sz="1200" b="1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38141" y="3657600"/>
            <a:ext cx="1430390" cy="1119280"/>
          </a:xfrm>
          <a:prstGeom prst="rect">
            <a:avLst/>
          </a:prstGeom>
        </p:spPr>
      </p:pic>
      <p:sp>
        <p:nvSpPr>
          <p:cNvPr id="44" name="object 5"/>
          <p:cNvSpPr txBox="1"/>
          <p:nvPr/>
        </p:nvSpPr>
        <p:spPr>
          <a:xfrm>
            <a:off x="5029200" y="4590671"/>
            <a:ext cx="456050" cy="209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2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Роза</a:t>
            </a:r>
            <a:endParaRPr sz="1200" b="1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/>
          <a:stretch/>
        </p:blipFill>
        <p:spPr>
          <a:xfrm>
            <a:off x="1905000" y="5137611"/>
            <a:ext cx="1430390" cy="1119280"/>
          </a:xfrm>
          <a:prstGeom prst="rect">
            <a:avLst/>
          </a:prstGeom>
        </p:spPr>
      </p:pic>
      <p:sp>
        <p:nvSpPr>
          <p:cNvPr id="47" name="object 5"/>
          <p:cNvSpPr txBox="1"/>
          <p:nvPr/>
        </p:nvSpPr>
        <p:spPr>
          <a:xfrm>
            <a:off x="1905000" y="6057147"/>
            <a:ext cx="809752" cy="209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2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Петунья</a:t>
            </a:r>
            <a:endParaRPr sz="1200" b="1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30" y="5137611"/>
            <a:ext cx="1440916" cy="1119280"/>
          </a:xfrm>
          <a:prstGeom prst="rect">
            <a:avLst/>
          </a:prstGeom>
        </p:spPr>
      </p:pic>
      <p:sp>
        <p:nvSpPr>
          <p:cNvPr id="49" name="object 5"/>
          <p:cNvSpPr txBox="1"/>
          <p:nvPr/>
        </p:nvSpPr>
        <p:spPr>
          <a:xfrm>
            <a:off x="3452830" y="6046962"/>
            <a:ext cx="809752" cy="209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200" b="1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Таггетис</a:t>
            </a:r>
            <a:endParaRPr sz="1200" b="1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2" y="5142826"/>
            <a:ext cx="1448896" cy="1119280"/>
          </a:xfrm>
          <a:prstGeom prst="rect">
            <a:avLst/>
          </a:prstGeom>
        </p:spPr>
      </p:pic>
      <p:sp>
        <p:nvSpPr>
          <p:cNvPr id="52" name="object 5"/>
          <p:cNvSpPr txBox="1"/>
          <p:nvPr/>
        </p:nvSpPr>
        <p:spPr>
          <a:xfrm>
            <a:off x="314742" y="6056268"/>
            <a:ext cx="809752" cy="209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200" b="1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Сальвия</a:t>
            </a:r>
            <a:endParaRPr sz="1200" b="1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9200" y="5137611"/>
            <a:ext cx="1430391" cy="1119280"/>
          </a:xfrm>
          <a:prstGeom prst="rect">
            <a:avLst/>
          </a:prstGeom>
        </p:spPr>
      </p:pic>
      <p:sp>
        <p:nvSpPr>
          <p:cNvPr id="54" name="object 5"/>
          <p:cNvSpPr txBox="1"/>
          <p:nvPr/>
        </p:nvSpPr>
        <p:spPr>
          <a:xfrm>
            <a:off x="5027691" y="6046961"/>
            <a:ext cx="809752" cy="209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25"/>
              </a:spcBef>
              <a:tabLst>
                <a:tab pos="298450" algn="l"/>
              </a:tabLst>
            </a:pPr>
            <a:r>
              <a:rPr lang="ru-RU" sz="1200" b="1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Агератум</a:t>
            </a:r>
            <a:endParaRPr sz="1200" b="1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7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29748" y="885746"/>
            <a:ext cx="1661564" cy="1071694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1379761" y="1011142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object 20"/>
          <p:cNvSpPr txBox="1"/>
          <p:nvPr/>
        </p:nvSpPr>
        <p:spPr>
          <a:xfrm>
            <a:off x="1334780" y="1013471"/>
            <a:ext cx="1256063" cy="609600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7</a:t>
            </a:r>
            <a:endParaRPr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36525" algn="ctr">
              <a:lnSpc>
                <a:spcPct val="100000"/>
              </a:lnSpc>
              <a:spcBef>
                <a:spcPts val="40"/>
              </a:spcBef>
            </a:pPr>
            <a:r>
              <a:rPr lang="kk-KZ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компаний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76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588759" y="856218"/>
            <a:ext cx="3482133" cy="1071694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2933690" y="1017300"/>
            <a:ext cx="2846233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object 20"/>
          <p:cNvSpPr txBox="1"/>
          <p:nvPr/>
        </p:nvSpPr>
        <p:spPr>
          <a:xfrm>
            <a:off x="2878782" y="1056665"/>
            <a:ext cx="2932448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191 144 </a:t>
            </a:r>
            <a:r>
              <a:rPr lang="ru-RU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кв.м</a:t>
            </a:r>
            <a:endParaRPr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36525" algn="ctr">
              <a:lnSpc>
                <a:spcPct val="100000"/>
              </a:lnSpc>
              <a:spcBef>
                <a:spcPts val="40"/>
              </a:spcBef>
            </a:pPr>
            <a:r>
              <a:rPr lang="kk-KZ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объем на 2024 год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81" name="object 30"/>
          <p:cNvSpPr txBox="1"/>
          <p:nvPr/>
        </p:nvSpPr>
        <p:spPr>
          <a:xfrm>
            <a:off x="7710801" y="5841031"/>
            <a:ext cx="3340795" cy="575156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r>
              <a:rPr lang="ru-RU" sz="1500" spc="-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Однолетники – </a:t>
            </a:r>
            <a:r>
              <a:rPr lang="ru-RU" sz="1500" b="1" spc="-2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75 226 </a:t>
            </a:r>
            <a:r>
              <a:rPr lang="ru-RU" sz="1500" spc="-2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кв.м</a:t>
            </a:r>
            <a:endParaRPr sz="15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r>
              <a:rPr lang="ru-RU" sz="1500" spc="-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Многолетники – </a:t>
            </a:r>
            <a:r>
              <a:rPr lang="ru-RU" sz="1500" b="1" spc="-2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115 918 </a:t>
            </a:r>
            <a:r>
              <a:rPr lang="ru-RU" sz="1500" spc="-2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кв.м</a:t>
            </a:r>
            <a:endParaRPr sz="15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57" name="object 30"/>
          <p:cNvSpPr txBox="1"/>
          <p:nvPr/>
        </p:nvSpPr>
        <p:spPr>
          <a:xfrm>
            <a:off x="381001" y="2455004"/>
            <a:ext cx="2137498" cy="1077858"/>
          </a:xfrm>
          <a:prstGeom prst="rect">
            <a:avLst/>
          </a:prstGeom>
          <a:noFill/>
        </p:spPr>
        <p:txBody>
          <a:bodyPr vert="horz" wrap="square" lIns="0" tIns="61594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r>
              <a:rPr lang="kk-KZ" sz="1400" spc="-2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ТОО «Фирма ЛЭУ»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ТОО </a:t>
            </a:r>
            <a:r>
              <a:rPr lang="ru-RU" sz="1400" spc="-3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«Грин Ланд</a:t>
            </a: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»</a:t>
            </a:r>
          </a:p>
          <a:p>
            <a:pPr marL="298450" indent="-285750"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r>
              <a:rPr lang="ru-RU" sz="1400" spc="-3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ТОО </a:t>
            </a: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«</a:t>
            </a:r>
            <a:r>
              <a:rPr lang="en-US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Green</a:t>
            </a: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en-US" sz="1400" spc="-3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D</a:t>
            </a:r>
            <a:r>
              <a:rPr lang="en-US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ream</a:t>
            </a: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»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59" name="object 30"/>
          <p:cNvSpPr txBox="1"/>
          <p:nvPr/>
        </p:nvSpPr>
        <p:spPr>
          <a:xfrm>
            <a:off x="2714752" y="2336840"/>
            <a:ext cx="3340795" cy="544379"/>
          </a:xfrm>
          <a:prstGeom prst="rect">
            <a:avLst/>
          </a:prstGeom>
          <a:noFill/>
        </p:spPr>
        <p:txBody>
          <a:bodyPr vert="horz" wrap="square" lIns="0" tIns="61594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r>
              <a:rPr lang="ru-RU" sz="1400" spc="-3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ТОО «</a:t>
            </a:r>
            <a:r>
              <a:rPr lang="en-US" sz="1400" spc="-3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Stamp service</a:t>
            </a:r>
            <a:r>
              <a:rPr lang="ru-RU" sz="1400" spc="-3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»</a:t>
            </a:r>
            <a:endParaRPr lang="en-US" sz="1400" spc="-3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98450" indent="-285750"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ТОО </a:t>
            </a:r>
            <a:r>
              <a:rPr lang="ru-RU" sz="1400" spc="-3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«Флора дизайн сервис»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111456"/>
              </p:ext>
            </p:extLst>
          </p:nvPr>
        </p:nvGraphicFramePr>
        <p:xfrm>
          <a:off x="7672167" y="3352800"/>
          <a:ext cx="3529233" cy="1905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Многолетники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Однолетники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0" name="object 20"/>
          <p:cNvSpPr txBox="1"/>
          <p:nvPr/>
        </p:nvSpPr>
        <p:spPr>
          <a:xfrm>
            <a:off x="8235723" y="5428760"/>
            <a:ext cx="190793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2024 год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1026" y="126769"/>
            <a:ext cx="977790" cy="977790"/>
          </a:xfrm>
          <a:prstGeom prst="rect">
            <a:avLst/>
          </a:prstGeom>
        </p:spPr>
      </p:pic>
      <p:sp>
        <p:nvSpPr>
          <p:cNvPr id="37" name="object 30"/>
          <p:cNvSpPr txBox="1"/>
          <p:nvPr/>
        </p:nvSpPr>
        <p:spPr>
          <a:xfrm>
            <a:off x="2699408" y="2865579"/>
            <a:ext cx="3340795" cy="544379"/>
          </a:xfrm>
          <a:prstGeom prst="rect">
            <a:avLst/>
          </a:prstGeom>
          <a:noFill/>
        </p:spPr>
        <p:txBody>
          <a:bodyPr vert="horz" wrap="square" lIns="0" tIns="61594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r>
              <a:rPr lang="ru-RU" sz="1400" spc="-3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ТОО </a:t>
            </a: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«Магнолия </a:t>
            </a:r>
            <a:r>
              <a:rPr lang="ru-RU" sz="1400" spc="-30" dirty="0" err="1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Дистард</a:t>
            </a: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»</a:t>
            </a:r>
            <a:endParaRPr lang="en-US" sz="1400" spc="-3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98450" indent="-285750">
              <a:spcBef>
                <a:spcPts val="385"/>
              </a:spcBef>
              <a:buFont typeface="Wingdings"/>
              <a:buChar char=""/>
              <a:tabLst>
                <a:tab pos="298450" algn="l"/>
              </a:tabLst>
            </a:pP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ТОО «</a:t>
            </a:r>
            <a:r>
              <a:rPr lang="ru-RU" sz="1400" spc="-30" dirty="0" err="1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Зеленстрой</a:t>
            </a:r>
            <a:r>
              <a:rPr lang="ru-RU" sz="1400" spc="-30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НС»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14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4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231" y="122915"/>
            <a:ext cx="10642082" cy="377555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ВОДОХОЗЯЙСТВЕННАЯ СИСТЕМА ГОРОДА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8507" y="4534277"/>
            <a:ext cx="6082280" cy="983774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marR="3258" algn="ctr">
              <a:lnSpc>
                <a:spcPct val="99400"/>
              </a:lnSpc>
              <a:spcBef>
                <a:spcPts val="67"/>
              </a:spcBef>
            </a:pPr>
            <a:r>
              <a:rPr lang="ru-RU" sz="1600" b="1" spc="-6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целях управления водохозяйственной системой города планируется разработка </a:t>
            </a:r>
            <a:r>
              <a:rPr lang="ru-RU" sz="1600" b="1" spc="-6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мастер-плана</a:t>
            </a:r>
            <a:r>
              <a:rPr lang="ru-RU" sz="1600" b="1" spc="-6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и </a:t>
            </a:r>
            <a:r>
              <a:rPr lang="ru-RU" sz="1600" b="1" spc="-6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ТЭО</a:t>
            </a:r>
            <a:r>
              <a:rPr lang="ru-RU" sz="1600" b="1" spc="-6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по комплексному и рациональному управлению </a:t>
            </a:r>
            <a:br>
              <a:rPr lang="ru-RU" sz="1600" b="1" spc="-6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1600" b="1" spc="-6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водными ресурсами</a:t>
            </a:r>
            <a:endParaRPr sz="16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02523" y="519071"/>
            <a:ext cx="6849208" cy="84514"/>
          </a:xfrm>
          <a:custGeom>
            <a:avLst/>
            <a:gdLst/>
            <a:ahLst/>
            <a:cxnLst/>
            <a:rect l="l" t="t" r="r" b="b"/>
            <a:pathLst>
              <a:path w="17659985">
                <a:moveTo>
                  <a:pt x="0" y="0"/>
                </a:moveTo>
                <a:lnTo>
                  <a:pt x="17659819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ctr"/>
            <a:endParaRPr sz="1154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" descr="C:\Users\Акимат\Desktop\карта 109 рек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7544" y="678884"/>
            <a:ext cx="5176998" cy="580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665059" y="863659"/>
            <a:ext cx="2573504" cy="657590"/>
          </a:xfrm>
          <a:prstGeom prst="rect">
            <a:avLst/>
          </a:prstGeom>
          <a:solidFill>
            <a:srgbClr val="FBFBFB"/>
          </a:solidFill>
          <a:ln w="6350" cap="sq">
            <a:noFill/>
            <a:miter lim="800000"/>
          </a:ln>
          <a:effectLst>
            <a:outerShdw blurRad="177800" sx="97000" sy="97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endParaRPr lang="ru-RU" sz="1100" dirty="0" err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3F8EF6-B56F-45E5-AB8E-64E4F632865A}"/>
              </a:ext>
            </a:extLst>
          </p:cNvPr>
          <p:cNvSpPr txBox="1"/>
          <p:nvPr/>
        </p:nvSpPr>
        <p:spPr>
          <a:xfrm>
            <a:off x="4152865" y="1226793"/>
            <a:ext cx="1597892" cy="27347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defTabSz="394142">
              <a:lnSpc>
                <a:spcPct val="107000"/>
              </a:lnSpc>
              <a:spcBef>
                <a:spcPts val="600"/>
              </a:spcBef>
              <a:buSzPct val="90000"/>
            </a:pPr>
            <a:r>
              <a:rPr lang="ru-RU" sz="1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Рек</a:t>
            </a:r>
            <a:endParaRPr lang="ru-RU" sz="1100" b="1" baseline="30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8DC18-70A7-4317-9069-D2994363A6AD}"/>
              </a:ext>
            </a:extLst>
          </p:cNvPr>
          <p:cNvSpPr txBox="1"/>
          <p:nvPr/>
        </p:nvSpPr>
        <p:spPr>
          <a:xfrm>
            <a:off x="4390117" y="882259"/>
            <a:ext cx="112338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defTabSz="394142">
              <a:buSzPct val="90000"/>
            </a:pPr>
            <a:r>
              <a:rPr lang="ru-RU" sz="2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49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00231" y="840376"/>
            <a:ext cx="2583720" cy="657590"/>
          </a:xfrm>
          <a:prstGeom prst="rect">
            <a:avLst/>
          </a:prstGeom>
          <a:solidFill>
            <a:srgbClr val="FBFBFB"/>
          </a:solidFill>
          <a:ln w="6350" cap="sq">
            <a:noFill/>
            <a:miter lim="800000"/>
          </a:ln>
          <a:effectLst>
            <a:outerShdw blurRad="177800" sx="97000" sy="97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endParaRPr lang="ru-RU" sz="1100" dirty="0" err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EEC212-9A87-440E-AF4D-8508EA6A26A3}"/>
              </a:ext>
            </a:extLst>
          </p:cNvPr>
          <p:cNvSpPr txBox="1"/>
          <p:nvPr/>
        </p:nvSpPr>
        <p:spPr>
          <a:xfrm>
            <a:off x="900231" y="1215512"/>
            <a:ext cx="2562046" cy="2616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defTabSz="394142">
              <a:buSzPct val="90000"/>
            </a:pPr>
            <a:r>
              <a:rPr lang="ru-RU" sz="1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Водотоков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F3FCE5-0715-4091-B33B-B41CD6FA2FFA}"/>
              </a:ext>
            </a:extLst>
          </p:cNvPr>
          <p:cNvSpPr txBox="1"/>
          <p:nvPr/>
        </p:nvSpPr>
        <p:spPr>
          <a:xfrm>
            <a:off x="1698805" y="847969"/>
            <a:ext cx="1014019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defTabSz="394142">
              <a:buSzPct val="90000"/>
            </a:pPr>
            <a:r>
              <a:rPr lang="ru-RU" sz="2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109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00231" y="1542587"/>
            <a:ext cx="5338331" cy="637728"/>
          </a:xfrm>
          <a:prstGeom prst="rect">
            <a:avLst/>
          </a:prstGeom>
          <a:solidFill>
            <a:srgbClr val="FBFBFB"/>
          </a:solidFill>
          <a:ln w="6350" cap="sq">
            <a:noFill/>
            <a:miter lim="800000"/>
          </a:ln>
          <a:effectLst>
            <a:outerShdw blurRad="177800" sx="97000" sy="97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endParaRPr lang="ru-RU" sz="1100" dirty="0" err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88DC18-70A7-4317-9069-D2994363A6AD}"/>
              </a:ext>
            </a:extLst>
          </p:cNvPr>
          <p:cNvSpPr txBox="1"/>
          <p:nvPr/>
        </p:nvSpPr>
        <p:spPr>
          <a:xfrm>
            <a:off x="908004" y="1784114"/>
            <a:ext cx="5322784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defTabSz="394142">
              <a:buSzPct val="90000"/>
            </a:pPr>
            <a:r>
              <a:rPr lang="ru-RU" sz="2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586,2 км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F8EF6-B56F-45E5-AB8E-64E4F632865A}"/>
              </a:ext>
            </a:extLst>
          </p:cNvPr>
          <p:cNvSpPr txBox="1"/>
          <p:nvPr/>
        </p:nvSpPr>
        <p:spPr>
          <a:xfrm>
            <a:off x="918153" y="1532603"/>
            <a:ext cx="5302489" cy="27347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defTabSz="394142">
              <a:lnSpc>
                <a:spcPct val="107000"/>
              </a:lnSpc>
              <a:spcBef>
                <a:spcPts val="600"/>
              </a:spcBef>
              <a:buSzPct val="90000"/>
            </a:pPr>
            <a:r>
              <a:rPr lang="ru-RU" sz="1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Общая протяженность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00231" y="2245780"/>
            <a:ext cx="5338331" cy="1696617"/>
          </a:xfrm>
          <a:prstGeom prst="rect">
            <a:avLst/>
          </a:prstGeom>
          <a:solidFill>
            <a:srgbClr val="FBFBFB"/>
          </a:solidFill>
          <a:ln w="6350" cap="sq">
            <a:noFill/>
            <a:miter lim="800000"/>
          </a:ln>
          <a:effectLst>
            <a:outerShdw blurRad="177800" sx="97000" sy="97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endParaRPr lang="ru-RU" sz="1100" dirty="0" err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6193" y="2265588"/>
            <a:ext cx="5098713" cy="29452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ru-RU" sz="1200" b="1" kern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Гидротехнических сооружений </a:t>
            </a:r>
            <a:r>
              <a:rPr lang="ru-RU" sz="14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– </a:t>
            </a:r>
            <a:r>
              <a:rPr lang="ru-RU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48</a:t>
            </a:r>
            <a:r>
              <a:rPr lang="ru-RU" sz="14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 </a:t>
            </a:r>
            <a:br>
              <a:rPr lang="ru-RU" sz="14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</a:br>
            <a:r>
              <a:rPr lang="ru-RU" sz="1400" kern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(</a:t>
            </a:r>
            <a:r>
              <a:rPr lang="ru-RU" sz="1200" kern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из них на балансе:</a:t>
            </a:r>
          </a:p>
          <a:p>
            <a:pPr algn="ctr"/>
            <a:r>
              <a:rPr lang="ru-RU" sz="1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9</a:t>
            </a:r>
            <a:r>
              <a:rPr lang="ru-RU" sz="1200" kern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городского </a:t>
            </a:r>
            <a:r>
              <a:rPr lang="ru-RU" sz="1200" kern="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акимата</a:t>
            </a:r>
            <a:r>
              <a:rPr lang="ru-RU" sz="1200" kern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Казселезащиты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b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бесхозных и 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16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частные) </a:t>
            </a:r>
          </a:p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Каналов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30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(магистральные, оросительные, распределительные)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Коллекторов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16 </a:t>
            </a:r>
          </a:p>
        </p:txBody>
      </p:sp>
      <p:sp>
        <p:nvSpPr>
          <p:cNvPr id="26" name="object 14"/>
          <p:cNvSpPr/>
          <p:nvPr/>
        </p:nvSpPr>
        <p:spPr>
          <a:xfrm>
            <a:off x="433927" y="4322198"/>
            <a:ext cx="6202493" cy="1319130"/>
          </a:xfrm>
          <a:custGeom>
            <a:avLst/>
            <a:gdLst/>
            <a:ahLst/>
            <a:cxnLst/>
            <a:rect l="l" t="t" r="r" b="b"/>
            <a:pathLst>
              <a:path w="5506720" h="2905125">
                <a:moveTo>
                  <a:pt x="0" y="484136"/>
                </a:moveTo>
                <a:lnTo>
                  <a:pt x="2216" y="437510"/>
                </a:lnTo>
                <a:lnTo>
                  <a:pt x="8729" y="392138"/>
                </a:lnTo>
                <a:lnTo>
                  <a:pt x="19337" y="348223"/>
                </a:lnTo>
                <a:lnTo>
                  <a:pt x="33836" y="305967"/>
                </a:lnTo>
                <a:lnTo>
                  <a:pt x="52023" y="265575"/>
                </a:lnTo>
                <a:lnTo>
                  <a:pt x="73697" y="227247"/>
                </a:lnTo>
                <a:lnTo>
                  <a:pt x="98653" y="191189"/>
                </a:lnTo>
                <a:lnTo>
                  <a:pt x="126689" y="157602"/>
                </a:lnTo>
                <a:lnTo>
                  <a:pt x="157602" y="126689"/>
                </a:lnTo>
                <a:lnTo>
                  <a:pt x="191189" y="98653"/>
                </a:lnTo>
                <a:lnTo>
                  <a:pt x="227247" y="73697"/>
                </a:lnTo>
                <a:lnTo>
                  <a:pt x="265575" y="52023"/>
                </a:lnTo>
                <a:lnTo>
                  <a:pt x="305967" y="33836"/>
                </a:lnTo>
                <a:lnTo>
                  <a:pt x="348223" y="19337"/>
                </a:lnTo>
                <a:lnTo>
                  <a:pt x="392138" y="8729"/>
                </a:lnTo>
                <a:lnTo>
                  <a:pt x="437510" y="2216"/>
                </a:lnTo>
                <a:lnTo>
                  <a:pt x="484136" y="0"/>
                </a:lnTo>
                <a:lnTo>
                  <a:pt x="5022075" y="0"/>
                </a:lnTo>
                <a:lnTo>
                  <a:pt x="5068701" y="2216"/>
                </a:lnTo>
                <a:lnTo>
                  <a:pt x="5114073" y="8729"/>
                </a:lnTo>
                <a:lnTo>
                  <a:pt x="5157988" y="19337"/>
                </a:lnTo>
                <a:lnTo>
                  <a:pt x="5200244" y="33836"/>
                </a:lnTo>
                <a:lnTo>
                  <a:pt x="5240636" y="52023"/>
                </a:lnTo>
                <a:lnTo>
                  <a:pt x="5278964" y="73697"/>
                </a:lnTo>
                <a:lnTo>
                  <a:pt x="5315022" y="98653"/>
                </a:lnTo>
                <a:lnTo>
                  <a:pt x="5348609" y="126689"/>
                </a:lnTo>
                <a:lnTo>
                  <a:pt x="5379522" y="157602"/>
                </a:lnTo>
                <a:lnTo>
                  <a:pt x="5407558" y="191189"/>
                </a:lnTo>
                <a:lnTo>
                  <a:pt x="5432514" y="227247"/>
                </a:lnTo>
                <a:lnTo>
                  <a:pt x="5454188" y="265575"/>
                </a:lnTo>
                <a:lnTo>
                  <a:pt x="5472375" y="305967"/>
                </a:lnTo>
                <a:lnTo>
                  <a:pt x="5486874" y="348223"/>
                </a:lnTo>
                <a:lnTo>
                  <a:pt x="5497482" y="392138"/>
                </a:lnTo>
                <a:lnTo>
                  <a:pt x="5503995" y="437510"/>
                </a:lnTo>
                <a:lnTo>
                  <a:pt x="5506212" y="484136"/>
                </a:lnTo>
                <a:lnTo>
                  <a:pt x="5506212" y="2420607"/>
                </a:lnTo>
                <a:lnTo>
                  <a:pt x="5503995" y="2467233"/>
                </a:lnTo>
                <a:lnTo>
                  <a:pt x="5497482" y="2512605"/>
                </a:lnTo>
                <a:lnTo>
                  <a:pt x="5486874" y="2556520"/>
                </a:lnTo>
                <a:lnTo>
                  <a:pt x="5472375" y="2598776"/>
                </a:lnTo>
                <a:lnTo>
                  <a:pt x="5454188" y="2639168"/>
                </a:lnTo>
                <a:lnTo>
                  <a:pt x="5432514" y="2677496"/>
                </a:lnTo>
                <a:lnTo>
                  <a:pt x="5407558" y="2713554"/>
                </a:lnTo>
                <a:lnTo>
                  <a:pt x="5379522" y="2747141"/>
                </a:lnTo>
                <a:lnTo>
                  <a:pt x="5348609" y="2778054"/>
                </a:lnTo>
                <a:lnTo>
                  <a:pt x="5315022" y="2806090"/>
                </a:lnTo>
                <a:lnTo>
                  <a:pt x="5278964" y="2831046"/>
                </a:lnTo>
                <a:lnTo>
                  <a:pt x="5240636" y="2852720"/>
                </a:lnTo>
                <a:lnTo>
                  <a:pt x="5200244" y="2870907"/>
                </a:lnTo>
                <a:lnTo>
                  <a:pt x="5157988" y="2885406"/>
                </a:lnTo>
                <a:lnTo>
                  <a:pt x="5114073" y="2896014"/>
                </a:lnTo>
                <a:lnTo>
                  <a:pt x="5068701" y="2902527"/>
                </a:lnTo>
                <a:lnTo>
                  <a:pt x="5022075" y="2904743"/>
                </a:lnTo>
                <a:lnTo>
                  <a:pt x="484136" y="2904743"/>
                </a:lnTo>
                <a:lnTo>
                  <a:pt x="437510" y="2902527"/>
                </a:lnTo>
                <a:lnTo>
                  <a:pt x="392138" y="2896014"/>
                </a:lnTo>
                <a:lnTo>
                  <a:pt x="348223" y="2885406"/>
                </a:lnTo>
                <a:lnTo>
                  <a:pt x="305967" y="2870907"/>
                </a:lnTo>
                <a:lnTo>
                  <a:pt x="265575" y="2852720"/>
                </a:lnTo>
                <a:lnTo>
                  <a:pt x="227247" y="2831046"/>
                </a:lnTo>
                <a:lnTo>
                  <a:pt x="191189" y="2806090"/>
                </a:lnTo>
                <a:lnTo>
                  <a:pt x="157602" y="2778054"/>
                </a:lnTo>
                <a:lnTo>
                  <a:pt x="126689" y="2747141"/>
                </a:lnTo>
                <a:lnTo>
                  <a:pt x="98653" y="2713554"/>
                </a:lnTo>
                <a:lnTo>
                  <a:pt x="73697" y="2677496"/>
                </a:lnTo>
                <a:lnTo>
                  <a:pt x="52023" y="2639168"/>
                </a:lnTo>
                <a:lnTo>
                  <a:pt x="33836" y="2598776"/>
                </a:lnTo>
                <a:lnTo>
                  <a:pt x="19337" y="2556520"/>
                </a:lnTo>
                <a:lnTo>
                  <a:pt x="8729" y="2512605"/>
                </a:lnTo>
                <a:lnTo>
                  <a:pt x="2216" y="2467233"/>
                </a:lnTo>
                <a:lnTo>
                  <a:pt x="0" y="2420607"/>
                </a:lnTo>
                <a:lnTo>
                  <a:pt x="0" y="484136"/>
                </a:lnTo>
                <a:close/>
              </a:path>
            </a:pathLst>
          </a:custGeom>
          <a:ln w="1219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154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98805" y="5810266"/>
            <a:ext cx="3963441" cy="864989"/>
          </a:xfrm>
          <a:prstGeom prst="rect">
            <a:avLst/>
          </a:prstGeom>
          <a:solidFill>
            <a:srgbClr val="FBFBFB"/>
          </a:solidFill>
          <a:ln w="6350" cap="sq">
            <a:noFill/>
            <a:miter lim="800000"/>
          </a:ln>
          <a:effectLst>
            <a:outerShdw blurRad="177800" sx="97000" sy="97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endParaRPr lang="ru-RU" sz="1100" dirty="0" err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EEC212-9A87-440E-AF4D-8508EA6A26A3}"/>
              </a:ext>
            </a:extLst>
          </p:cNvPr>
          <p:cNvSpPr txBox="1"/>
          <p:nvPr/>
        </p:nvSpPr>
        <p:spPr>
          <a:xfrm>
            <a:off x="1777933" y="6111677"/>
            <a:ext cx="3814699" cy="60016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defTabSz="394142">
              <a:buSzPct val="90000"/>
            </a:pPr>
            <a:r>
              <a:rPr lang="ru-RU" sz="1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Выделено на 2024 </a:t>
            </a:r>
            <a:r>
              <a:rPr lang="ru-RU" sz="11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год, </a:t>
            </a:r>
          </a:p>
          <a:p>
            <a:pPr algn="ctr" defTabSz="394142">
              <a:buSzPct val="90000"/>
            </a:pPr>
            <a:r>
              <a:rPr lang="ru-RU" sz="11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проводится конкурс </a:t>
            </a:r>
            <a:r>
              <a:rPr lang="ru-RU" sz="11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госзакупок</a:t>
            </a:r>
            <a:r>
              <a:rPr lang="ru-RU" sz="11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заключение договора-ориентировочно-ноябрь </a:t>
            </a:r>
            <a:r>
              <a:rPr lang="ru-RU" sz="11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т.г</a:t>
            </a:r>
            <a:r>
              <a:rPr lang="ru-RU" sz="11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lang="ru-RU" sz="11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F3FCE5-0715-4091-B33B-B41CD6FA2FFA}"/>
              </a:ext>
            </a:extLst>
          </p:cNvPr>
          <p:cNvSpPr txBox="1"/>
          <p:nvPr/>
        </p:nvSpPr>
        <p:spPr>
          <a:xfrm>
            <a:off x="2712824" y="5804797"/>
            <a:ext cx="1963024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defTabSz="394142">
              <a:buSzPct val="90000"/>
            </a:pPr>
            <a:r>
              <a:rPr lang="ru-RU" sz="2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350  млн. тенге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891346" y="6552144"/>
            <a:ext cx="2176976" cy="246221"/>
          </a:xfrm>
        </p:spPr>
        <p:txBody>
          <a:bodyPr/>
          <a:lstStyle/>
          <a:p>
            <a:pPr marL="16933" algn="r" defTabSz="1219170">
              <a:spcBef>
                <a:spcPts val="1100"/>
              </a:spcBef>
            </a:pP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</a:t>
            </a:r>
            <a:endParaRPr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77" y="91270"/>
            <a:ext cx="977790" cy="9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2304" y="198614"/>
            <a:ext cx="1105584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ВОДНЫЕ РЕСУРСЫ И ПРОИЗВОДСТВЕННЫЕ БАЗЫ</a:t>
            </a:r>
            <a:endParaRPr sz="24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2303" y="707343"/>
            <a:ext cx="8037689" cy="45719"/>
          </a:xfrm>
          <a:custGeom>
            <a:avLst/>
            <a:gdLst/>
            <a:ahLst/>
            <a:cxnLst/>
            <a:rect l="l" t="t" r="r" b="b"/>
            <a:pathLst>
              <a:path w="10191750" h="5079">
                <a:moveTo>
                  <a:pt x="0" y="4592"/>
                </a:moveTo>
                <a:lnTo>
                  <a:pt x="10191679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0141" y="2820775"/>
            <a:ext cx="11771490" cy="213761"/>
          </a:xfrm>
          <a:custGeom>
            <a:avLst/>
            <a:gdLst/>
            <a:ahLst/>
            <a:cxnLst/>
            <a:rect l="l" t="t" r="r" b="b"/>
            <a:pathLst>
              <a:path w="11281410">
                <a:moveTo>
                  <a:pt x="0" y="0"/>
                </a:moveTo>
                <a:lnTo>
                  <a:pt x="11280795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7790" cy="977790"/>
          </a:xfrm>
          <a:prstGeom prst="rect">
            <a:avLst/>
          </a:prstGeom>
        </p:spPr>
      </p:pic>
      <p:sp>
        <p:nvSpPr>
          <p:cNvPr id="52" name="object 5"/>
          <p:cNvSpPr txBox="1">
            <a:spLocks/>
          </p:cNvSpPr>
          <p:nvPr/>
        </p:nvSpPr>
        <p:spPr>
          <a:xfrm>
            <a:off x="214636" y="1113953"/>
            <a:ext cx="2537708" cy="120225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>
            <a:lvl1pPr>
              <a:defRPr sz="2800" b="1" i="0" u="heavy">
                <a:solidFill>
                  <a:srgbClr val="001F5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315"/>
              </a:spcBef>
            </a:pPr>
            <a:r>
              <a:rPr lang="ru-RU" sz="160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Ведется разработка   ПСД на реконструкцию </a:t>
            </a:r>
          </a:p>
          <a:p>
            <a:pPr algn="ctr">
              <a:spcBef>
                <a:spcPts val="315"/>
              </a:spcBef>
            </a:pPr>
            <a:r>
              <a:rPr lang="ru-RU" sz="3200" u="none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ru-RU" sz="3200" u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объектов </a:t>
            </a:r>
            <a:r>
              <a:rPr lang="ru-RU" sz="1600" u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600" u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900" u="none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47546" y="3271928"/>
            <a:ext cx="92959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+mj-lt"/>
              <a:buAutoNum type="arabicPeriod"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Разработка ПСД на Реконструкцию отдельных участков русла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реки Каргалы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от </a:t>
            </a:r>
            <a:r>
              <a:rPr lang="ru-RU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ул.Жандосова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до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пр.Рыскулова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протяженность –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6,7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км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Разработка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ПСД на «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Берегоукрепление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(новое строительство) русла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реки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Сапожникова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г. Алматы», протяженность –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1,8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км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Разработка ПСД на «Реконструкции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канала М-1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от  ППП РК до </a:t>
            </a:r>
            <a:r>
              <a:rPr lang="ru-RU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р.Каргалы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» -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 км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Разработка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ПСД на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«Реконструкцию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производственной базы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расположенной по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ул. </a:t>
            </a:r>
            <a:r>
              <a:rPr lang="ru-RU" sz="1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Казыбаева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Разработка ПСД на «Механическую очистку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прудов 18 и 19</a:t>
            </a:r>
            <a:r>
              <a:rPr lang="ru-RU" sz="1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(оз. </a:t>
            </a:r>
            <a:r>
              <a:rPr lang="ru-RU" sz="1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Алтынколь</a:t>
            </a:r>
            <a:r>
              <a:rPr lang="ru-RU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вдоль </a:t>
            </a:r>
            <a:b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ул. Хмельницкого восточнее ул. </a:t>
            </a:r>
            <a:r>
              <a:rPr lang="ru-RU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Майлина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Турксибском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районе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г. Алматы»;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kk-K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Разработка </a:t>
            </a:r>
            <a:r>
              <a:rPr lang="kk-KZ" sz="1600" dirty="0">
                <a:latin typeface="Cambria" panose="02040503050406030204" pitchFamily="18" charset="0"/>
                <a:ea typeface="Cambria" panose="02040503050406030204" pitchFamily="18" charset="0"/>
              </a:rPr>
              <a:t>ПСД на </a:t>
            </a:r>
            <a:r>
              <a:rPr lang="kk-K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«Капитальный </a:t>
            </a:r>
            <a:r>
              <a:rPr lang="kk-KZ" sz="1600" dirty="0">
                <a:latin typeface="Cambria" panose="02040503050406030204" pitchFamily="18" charset="0"/>
                <a:ea typeface="Cambria" panose="02040503050406030204" pitchFamily="18" charset="0"/>
              </a:rPr>
              <a:t>ремонт </a:t>
            </a:r>
            <a:r>
              <a:rPr lang="kk-KZ" sz="1600" b="1" dirty="0">
                <a:latin typeface="Cambria" panose="02040503050406030204" pitchFamily="18" charset="0"/>
                <a:ea typeface="Cambria" panose="02040503050406030204" pitchFamily="18" charset="0"/>
              </a:rPr>
              <a:t>БАК им. Д.Кунаева </a:t>
            </a:r>
            <a:r>
              <a:rPr lang="kk-KZ" sz="1600" dirty="0">
                <a:latin typeface="Cambria" panose="02040503050406030204" pitchFamily="18" charset="0"/>
                <a:ea typeface="Cambria" panose="02040503050406030204" pitchFamily="18" charset="0"/>
              </a:rPr>
              <a:t>с </a:t>
            </a:r>
            <a:r>
              <a:rPr lang="kk-K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гидротехническими сооружениями </a:t>
            </a:r>
            <a:r>
              <a:rPr lang="kk-KZ" sz="1600" dirty="0">
                <a:latin typeface="Cambria" panose="02040503050406030204" pitchFamily="18" charset="0"/>
                <a:ea typeface="Cambria" panose="02040503050406030204" pitchFamily="18" charset="0"/>
              </a:rPr>
              <a:t>и благоустройством прилегающей территории» (23,1 км</a:t>
            </a:r>
            <a:r>
              <a:rPr lang="kk-K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636" y="3811337"/>
            <a:ext cx="26450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6</a:t>
            </a:r>
            <a:r>
              <a:rPr lang="ru-RU" sz="3200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ru-RU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объектов</a:t>
            </a:r>
            <a:br>
              <a:rPr lang="ru-RU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</a:b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ПСД разработаны, находятся на  стадии прохождения экспертизы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98648" y="1122197"/>
            <a:ext cx="89094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kk-KZ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Разработка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ПСД на Реконструкцию участка русла 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реки </a:t>
            </a:r>
            <a:r>
              <a:rPr lang="kk-KZ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Боралдай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с благоустройством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</a:t>
            </a:r>
            <a:r>
              <a:rPr lang="kk-KZ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прилегающей территории – </a:t>
            </a:r>
            <a:r>
              <a:rPr lang="kk-KZ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км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kk-KZ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Разработка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ПСД «Реконструкция отдельных участков русла 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реки </a:t>
            </a:r>
            <a:r>
              <a:rPr lang="kk-KZ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Малая 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Алматинка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в городе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</a:t>
            </a:r>
            <a:r>
              <a:rPr lang="kk-KZ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Алматы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от пр. </a:t>
            </a:r>
            <a:r>
              <a:rPr lang="kk-KZ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Рыскулова до оз. Аэропортовское,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 благоустройством водоохранной полосы</a:t>
            </a:r>
            <a:r>
              <a:rPr lang="kk-KZ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» - </a:t>
            </a:r>
            <a:r>
              <a:rPr lang="kk-KZ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км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16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5534" y="2307551"/>
            <a:ext cx="3752888" cy="25855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8364" y="2269452"/>
            <a:ext cx="3601404" cy="2585577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635091" y="125765"/>
            <a:ext cx="5806264" cy="377555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 algn="ctr" rtl="0">
              <a:spcBef>
                <a:spcPts val="64"/>
              </a:spcBef>
            </a:pPr>
            <a:r>
              <a:rPr sz="2400" u="none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МЕХАНИЧЕСКАЯ ОЧИСТКА ОЗЕР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01051D1-0712-42D2-986C-CA4EF7249D1E}"/>
              </a:ext>
            </a:extLst>
          </p:cNvPr>
          <p:cNvCxnSpPr>
            <a:cxnSpLocks/>
          </p:cNvCxnSpPr>
          <p:nvPr/>
        </p:nvCxnSpPr>
        <p:spPr>
          <a:xfrm flipV="1">
            <a:off x="1572303" y="662730"/>
            <a:ext cx="7798200" cy="49207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23" name="Номер слайда 22"/>
          <p:cNvSpPr>
            <a:spLocks noGrp="1"/>
          </p:cNvSpPr>
          <p:nvPr>
            <p:ph type="sldNum" sz="quarter" idx="7"/>
          </p:nvPr>
        </p:nvSpPr>
        <p:spPr>
          <a:xfrm>
            <a:off x="10095287" y="6482672"/>
            <a:ext cx="1948962" cy="246221"/>
          </a:xfrm>
        </p:spPr>
        <p:txBody>
          <a:bodyPr/>
          <a:lstStyle/>
          <a:p>
            <a:pPr marL="16933" algn="r" defTabSz="1219170">
              <a:spcBef>
                <a:spcPts val="1100"/>
              </a:spcBef>
            </a:pPr>
            <a:r>
              <a:rPr lang="kk-KZ" dirty="0" smtClean="0">
                <a:solidFill>
                  <a:prstClr val="black"/>
                </a:solidFill>
              </a:rPr>
              <a:t>17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026" y="126769"/>
            <a:ext cx="977790" cy="977790"/>
          </a:xfrm>
          <a:prstGeom prst="rect">
            <a:avLst/>
          </a:prstGeom>
        </p:spPr>
      </p:pic>
      <p:sp>
        <p:nvSpPr>
          <p:cNvPr id="33" name="object 6"/>
          <p:cNvSpPr txBox="1"/>
          <p:nvPr/>
        </p:nvSpPr>
        <p:spPr>
          <a:xfrm>
            <a:off x="975034" y="4971473"/>
            <a:ext cx="3752888" cy="15111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8144" rIns="0" bIns="0" rtlCol="0">
            <a:spAutoFit/>
          </a:bodyPr>
          <a:lstStyle/>
          <a:p>
            <a:pPr marL="436942" marR="3259" indent="-429205" algn="ctr">
              <a:spcBef>
                <a:spcPts val="64"/>
              </a:spcBef>
            </a:pPr>
            <a:r>
              <a:rPr lang="ru-RU" sz="1600" b="1" spc="3" dirty="0" err="1">
                <a:latin typeface="Roboto"/>
                <a:ea typeface="Cambria" panose="02040503050406030204" pitchFamily="18" charset="0"/>
                <a:cs typeface="Roboto"/>
              </a:rPr>
              <a:t>вдхр</a:t>
            </a:r>
            <a:r>
              <a:rPr lang="ru-RU" sz="1600" b="1" spc="3" dirty="0">
                <a:latin typeface="Roboto"/>
                <a:ea typeface="Cambria" panose="02040503050406030204" pitchFamily="18" charset="0"/>
                <a:cs typeface="Roboto"/>
              </a:rPr>
              <a:t>. </a:t>
            </a:r>
            <a:r>
              <a:rPr sz="1600" b="1" spc="3" dirty="0" err="1">
                <a:latin typeface="Roboto"/>
                <a:ea typeface="Cambria" panose="02040503050406030204" pitchFamily="18" charset="0"/>
                <a:cs typeface="Roboto"/>
              </a:rPr>
              <a:t>Сайран</a:t>
            </a:r>
            <a:r>
              <a:rPr sz="1600" b="1" spc="3" dirty="0">
                <a:latin typeface="Roboto"/>
                <a:ea typeface="Cambria" panose="02040503050406030204" pitchFamily="18" charset="0"/>
                <a:cs typeface="Roboto"/>
              </a:rPr>
              <a:t> </a:t>
            </a:r>
            <a:endParaRPr lang="ru-RU" sz="1600" b="1" spc="-45" dirty="0">
              <a:latin typeface="Roboto"/>
              <a:ea typeface="Cambria" panose="02040503050406030204" pitchFamily="18" charset="0"/>
              <a:cs typeface="Roboto"/>
            </a:endParaRPr>
          </a:p>
          <a:p>
            <a:pPr marL="436942" marR="3259" indent="-429205" algn="ctr">
              <a:spcBef>
                <a:spcPts val="64"/>
              </a:spcBef>
            </a:pPr>
            <a:r>
              <a:rPr lang="ru-RU" sz="1600" dirty="0">
                <a:latin typeface="Roboto"/>
                <a:ea typeface="Cambria" panose="02040503050406030204" pitchFamily="18" charset="0"/>
                <a:cs typeface="Roboto"/>
              </a:rPr>
              <a:t>з</a:t>
            </a:r>
            <a:r>
              <a:rPr sz="1600" dirty="0" err="1">
                <a:latin typeface="Roboto"/>
                <a:ea typeface="Cambria" panose="02040503050406030204" pitchFamily="18" charset="0"/>
                <a:cs typeface="Roboto"/>
              </a:rPr>
              <a:t>авершен</a:t>
            </a:r>
            <a:r>
              <a:rPr lang="ru-RU" sz="1600" b="1" dirty="0">
                <a:latin typeface="Roboto"/>
                <a:ea typeface="Cambria" panose="02040503050406030204" pitchFamily="18" charset="0"/>
                <a:cs typeface="Roboto"/>
              </a:rPr>
              <a:t> </a:t>
            </a:r>
            <a:r>
              <a:rPr sz="1600" b="1" dirty="0">
                <a:solidFill>
                  <a:srgbClr val="C00000"/>
                </a:solidFill>
                <a:latin typeface="Roboto"/>
                <a:ea typeface="Cambria" panose="02040503050406030204" pitchFamily="18" charset="0"/>
                <a:cs typeface="Roboto"/>
              </a:rPr>
              <a:t>31.05.2023</a:t>
            </a:r>
            <a:r>
              <a:rPr sz="1600" b="1" spc="-19" dirty="0">
                <a:solidFill>
                  <a:srgbClr val="C00000"/>
                </a:solidFill>
                <a:latin typeface="Roboto"/>
                <a:ea typeface="Cambria" panose="02040503050406030204" pitchFamily="18" charset="0"/>
                <a:cs typeface="Roboto"/>
              </a:rPr>
              <a:t> </a:t>
            </a:r>
            <a:r>
              <a:rPr sz="1600" spc="-11" dirty="0" err="1">
                <a:latin typeface="Roboto"/>
                <a:ea typeface="Cambria" panose="02040503050406030204" pitchFamily="18" charset="0"/>
                <a:cs typeface="Roboto"/>
              </a:rPr>
              <a:t>года</a:t>
            </a:r>
            <a:r>
              <a:rPr lang="ru-RU" sz="1600" spc="-11" dirty="0">
                <a:latin typeface="Roboto"/>
                <a:ea typeface="Cambria" panose="02040503050406030204" pitchFamily="18" charset="0"/>
                <a:cs typeface="Roboto"/>
              </a:rPr>
              <a:t>- вывоз </a:t>
            </a:r>
            <a:r>
              <a:rPr lang="kk-KZ" sz="1600" dirty="0"/>
              <a:t>28 т отходов  и 142 тыс. м3 иловых отложений</a:t>
            </a:r>
          </a:p>
          <a:p>
            <a:pPr marL="436942" marR="3259" indent="-429205" algn="ctr">
              <a:spcBef>
                <a:spcPts val="64"/>
              </a:spcBef>
            </a:pP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2024 год – СМР по благоустройству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(передано в УРОП)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7"/>
          <p:cNvSpPr txBox="1"/>
          <p:nvPr/>
        </p:nvSpPr>
        <p:spPr>
          <a:xfrm>
            <a:off x="7267545" y="4981422"/>
            <a:ext cx="3802223" cy="500666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424319" marR="3259" indent="-416582" algn="ctr">
              <a:spcBef>
                <a:spcPts val="64"/>
              </a:spcBef>
            </a:pPr>
            <a:r>
              <a:rPr lang="ru-RU" sz="1600" b="1" spc="-11" dirty="0">
                <a:latin typeface="Roboto"/>
                <a:ea typeface="Cambria" panose="02040503050406030204" pitchFamily="18" charset="0"/>
                <a:cs typeface="Roboto"/>
              </a:rPr>
              <a:t>оз. </a:t>
            </a:r>
            <a:r>
              <a:rPr sz="1600" b="1" spc="-11" dirty="0" err="1">
                <a:latin typeface="Roboto"/>
                <a:ea typeface="Cambria" panose="02040503050406030204" pitchFamily="18" charset="0"/>
                <a:cs typeface="Roboto"/>
              </a:rPr>
              <a:t>Карасу</a:t>
            </a:r>
            <a:r>
              <a:rPr lang="ru-RU" sz="1600" b="1" spc="-11" dirty="0">
                <a:latin typeface="Roboto"/>
                <a:ea typeface="Cambria" panose="02040503050406030204" pitchFamily="18" charset="0"/>
                <a:cs typeface="Roboto"/>
              </a:rPr>
              <a:t> - </a:t>
            </a:r>
            <a:r>
              <a:rPr lang="ru-RU" sz="1600" spc="-11" dirty="0">
                <a:latin typeface="Roboto"/>
                <a:ea typeface="Cambria" panose="02040503050406030204" pitchFamily="18" charset="0"/>
                <a:cs typeface="Roboto"/>
              </a:rPr>
              <a:t>вывоз </a:t>
            </a:r>
            <a:r>
              <a:rPr lang="kk-KZ" sz="1600" dirty="0"/>
              <a:t>53 т отходов и               10 000 м3 иловых отложений </a:t>
            </a:r>
            <a:r>
              <a:rPr lang="ru-RU" sz="1600" b="1" spc="-11" dirty="0" smtClean="0">
                <a:latin typeface="Roboto"/>
                <a:ea typeface="Cambria" panose="02040503050406030204" pitchFamily="18" charset="0"/>
                <a:cs typeface="Roboto"/>
              </a:rPr>
              <a:t> </a:t>
            </a:r>
            <a:endParaRPr lang="ru-RU" sz="1600" b="1" spc="-11" dirty="0">
              <a:latin typeface="Roboto"/>
              <a:ea typeface="Cambria" panose="02040503050406030204" pitchFamily="18" charset="0"/>
              <a:cs typeface="Roboto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088423" y="871347"/>
            <a:ext cx="5832669" cy="1021924"/>
            <a:chOff x="7288269" y="817291"/>
            <a:chExt cx="4789468" cy="743403"/>
          </a:xfrm>
        </p:grpSpPr>
        <p:sp>
          <p:nvSpPr>
            <p:cNvPr id="36" name="object 19"/>
            <p:cNvSpPr/>
            <p:nvPr/>
          </p:nvSpPr>
          <p:spPr>
            <a:xfrm>
              <a:off x="7365044" y="817291"/>
              <a:ext cx="4712693" cy="743403"/>
            </a:xfrm>
            <a:custGeom>
              <a:avLst/>
              <a:gdLst/>
              <a:ahLst/>
              <a:cxnLst/>
              <a:rect l="l" t="t" r="r" b="b"/>
              <a:pathLst>
                <a:path w="7348855" h="1123314">
                  <a:moveTo>
                    <a:pt x="0" y="187198"/>
                  </a:moveTo>
                  <a:lnTo>
                    <a:pt x="6686" y="137431"/>
                  </a:lnTo>
                  <a:lnTo>
                    <a:pt x="25557" y="92713"/>
                  </a:lnTo>
                  <a:lnTo>
                    <a:pt x="54827" y="54827"/>
                  </a:lnTo>
                  <a:lnTo>
                    <a:pt x="92713" y="25557"/>
                  </a:lnTo>
                  <a:lnTo>
                    <a:pt x="137431" y="6686"/>
                  </a:lnTo>
                  <a:lnTo>
                    <a:pt x="187198" y="0"/>
                  </a:lnTo>
                  <a:lnTo>
                    <a:pt x="7161530" y="0"/>
                  </a:lnTo>
                  <a:lnTo>
                    <a:pt x="7211296" y="6686"/>
                  </a:lnTo>
                  <a:lnTo>
                    <a:pt x="7256014" y="25557"/>
                  </a:lnTo>
                  <a:lnTo>
                    <a:pt x="7293900" y="54827"/>
                  </a:lnTo>
                  <a:lnTo>
                    <a:pt x="7323170" y="92713"/>
                  </a:lnTo>
                  <a:lnTo>
                    <a:pt x="7342041" y="137431"/>
                  </a:lnTo>
                  <a:lnTo>
                    <a:pt x="7348728" y="187198"/>
                  </a:lnTo>
                  <a:lnTo>
                    <a:pt x="7348728" y="935990"/>
                  </a:lnTo>
                  <a:lnTo>
                    <a:pt x="7342041" y="985756"/>
                  </a:lnTo>
                  <a:lnTo>
                    <a:pt x="7323170" y="1030474"/>
                  </a:lnTo>
                  <a:lnTo>
                    <a:pt x="7293900" y="1068360"/>
                  </a:lnTo>
                  <a:lnTo>
                    <a:pt x="7256014" y="1097630"/>
                  </a:lnTo>
                  <a:lnTo>
                    <a:pt x="7211296" y="1116501"/>
                  </a:lnTo>
                  <a:lnTo>
                    <a:pt x="7161530" y="1123188"/>
                  </a:lnTo>
                  <a:lnTo>
                    <a:pt x="187198" y="1123188"/>
                  </a:lnTo>
                  <a:lnTo>
                    <a:pt x="137431" y="1116501"/>
                  </a:lnTo>
                  <a:lnTo>
                    <a:pt x="92713" y="1097630"/>
                  </a:lnTo>
                  <a:lnTo>
                    <a:pt x="54827" y="1068360"/>
                  </a:lnTo>
                  <a:lnTo>
                    <a:pt x="25557" y="1030474"/>
                  </a:lnTo>
                  <a:lnTo>
                    <a:pt x="6686" y="985756"/>
                  </a:lnTo>
                  <a:lnTo>
                    <a:pt x="0" y="935990"/>
                  </a:lnTo>
                  <a:lnTo>
                    <a:pt x="0" y="187198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153">
                <a:latin typeface="Roboto"/>
                <a:ea typeface="Cambria" panose="02040503050406030204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7288269" y="854791"/>
              <a:ext cx="4719643" cy="470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149" algn="ctr"/>
              <a:r>
                <a:rPr lang="ru-RU" b="1" spc="3" dirty="0">
                  <a:solidFill>
                    <a:srgbClr val="C00000"/>
                  </a:solidFill>
                  <a:latin typeface="Roboto"/>
                  <a:ea typeface="Cambria" panose="02040503050406030204" pitchFamily="18" charset="0"/>
                  <a:cs typeface="Roboto"/>
                </a:rPr>
                <a:t>Впервые</a:t>
              </a:r>
              <a:r>
                <a:rPr lang="ru-RU" b="1" spc="7" dirty="0">
                  <a:solidFill>
                    <a:srgbClr val="C00000"/>
                  </a:solidFill>
                  <a:latin typeface="Roboto"/>
                  <a:ea typeface="Cambria" panose="02040503050406030204" pitchFamily="18" charset="0"/>
                  <a:cs typeface="Roboto"/>
                </a:rPr>
                <a:t> проведены</a:t>
              </a:r>
              <a:r>
                <a:rPr lang="ru-RU" b="1" spc="7" dirty="0">
                  <a:latin typeface="Roboto"/>
                  <a:ea typeface="Cambria" panose="02040503050406030204" pitchFamily="18" charset="0"/>
                  <a:cs typeface="Roboto"/>
                </a:rPr>
                <a:t> </a:t>
              </a:r>
              <a:r>
                <a:rPr lang="ru-RU" spc="-16" dirty="0">
                  <a:latin typeface="Roboto"/>
                  <a:ea typeface="Cambria" panose="02040503050406030204" pitchFamily="18" charset="0"/>
                  <a:cs typeface="Roboto"/>
                </a:rPr>
                <a:t>работы</a:t>
              </a:r>
              <a:r>
                <a:rPr lang="ru-RU" spc="3" dirty="0">
                  <a:latin typeface="Roboto"/>
                  <a:ea typeface="Cambria" panose="02040503050406030204" pitchFamily="18" charset="0"/>
                  <a:cs typeface="Roboto"/>
                </a:rPr>
                <a:t> по </a:t>
              </a:r>
              <a:r>
                <a:rPr lang="ru-RU" b="1" dirty="0">
                  <a:solidFill>
                    <a:srgbClr val="C00000"/>
                  </a:solidFill>
                  <a:latin typeface="Roboto"/>
                  <a:ea typeface="Cambria" panose="02040503050406030204" pitchFamily="18" charset="0"/>
                  <a:cs typeface="Roboto"/>
                </a:rPr>
                <a:t>механической</a:t>
              </a:r>
              <a:r>
                <a:rPr lang="ru-RU" b="1" spc="23" dirty="0">
                  <a:solidFill>
                    <a:srgbClr val="C00000"/>
                  </a:solidFill>
                  <a:latin typeface="Roboto"/>
                  <a:ea typeface="Cambria" panose="02040503050406030204" pitchFamily="18" charset="0"/>
                  <a:cs typeface="Roboto"/>
                </a:rPr>
                <a:t> </a:t>
              </a:r>
              <a:r>
                <a:rPr lang="ru-RU" b="1" dirty="0">
                  <a:solidFill>
                    <a:srgbClr val="C00000"/>
                  </a:solidFill>
                  <a:latin typeface="Roboto"/>
                  <a:ea typeface="Cambria" panose="02040503050406030204" pitchFamily="18" charset="0"/>
                  <a:cs typeface="Roboto"/>
                </a:rPr>
                <a:t>очистке</a:t>
              </a:r>
              <a:r>
                <a:rPr lang="ru-RU" b="1" spc="-3" dirty="0">
                  <a:latin typeface="Roboto"/>
                  <a:ea typeface="Cambria" panose="02040503050406030204" pitchFamily="18" charset="0"/>
                  <a:cs typeface="Roboto"/>
                </a:rPr>
                <a:t> </a:t>
              </a:r>
              <a:r>
                <a:rPr lang="ru-RU" spc="-16" dirty="0" err="1">
                  <a:latin typeface="Roboto"/>
                  <a:ea typeface="Cambria" panose="02040503050406030204" pitchFamily="18" charset="0"/>
                  <a:cs typeface="Roboto"/>
                </a:rPr>
                <a:t>вдхр</a:t>
              </a:r>
              <a:r>
                <a:rPr lang="ru-RU" spc="-16" dirty="0">
                  <a:latin typeface="Roboto"/>
                  <a:ea typeface="Cambria" panose="02040503050406030204" pitchFamily="18" charset="0"/>
                  <a:cs typeface="Roboto"/>
                </a:rPr>
                <a:t>.</a:t>
              </a:r>
              <a:r>
                <a:rPr lang="ru-RU" spc="3" dirty="0">
                  <a:latin typeface="Roboto"/>
                  <a:ea typeface="Cambria" panose="02040503050406030204" pitchFamily="18" charset="0"/>
                  <a:cs typeface="Roboto"/>
                </a:rPr>
                <a:t> </a:t>
              </a:r>
              <a:r>
                <a:rPr lang="ru-RU" dirty="0">
                  <a:latin typeface="Roboto"/>
                  <a:ea typeface="Cambria" panose="02040503050406030204" pitchFamily="18" charset="0"/>
                  <a:cs typeface="Roboto"/>
                </a:rPr>
                <a:t>Сайран,</a:t>
              </a:r>
              <a:r>
                <a:rPr lang="ru-RU" spc="-3" dirty="0">
                  <a:latin typeface="Roboto"/>
                  <a:ea typeface="Cambria" panose="02040503050406030204" pitchFamily="18" charset="0"/>
                  <a:cs typeface="Roboto"/>
                </a:rPr>
                <a:t> </a:t>
              </a:r>
              <a:r>
                <a:rPr lang="ru-RU" spc="-13" dirty="0" err="1">
                  <a:latin typeface="Roboto"/>
                  <a:ea typeface="Cambria" panose="02040503050406030204" pitchFamily="18" charset="0"/>
                  <a:cs typeface="Roboto"/>
                </a:rPr>
                <a:t>оз.Карасу</a:t>
              </a:r>
              <a:endParaRPr lang="ru-RU" dirty="0">
                <a:latin typeface="Roboto"/>
                <a:ea typeface="Cambria" panose="02040503050406030204" pitchFamily="18" charset="0"/>
                <a:cs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6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5928" y="138562"/>
            <a:ext cx="8830734" cy="377555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АРЫЧНАЯ СЕТЬ </a:t>
            </a:r>
            <a:r>
              <a:rPr lang="ru-RU"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 ВОДОЗАБОРНЫЕ СООРУЖЕНИЯ </a:t>
            </a:r>
            <a:r>
              <a:rPr lang="ru-RU" sz="2400" u="none" kern="1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(9 мес.)</a:t>
            </a:r>
            <a:endParaRPr sz="2400" u="none" kern="1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0336" y="1079959"/>
            <a:ext cx="2654558" cy="669943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algn="ctr">
              <a:spcBef>
                <a:spcPts val="64"/>
              </a:spcBef>
            </a:pPr>
            <a:r>
              <a:rPr sz="14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Используются</a:t>
            </a:r>
            <a:r>
              <a:rPr sz="1400" b="1" spc="-4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400" spc="-16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для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Roboto"/>
            </a:endParaRPr>
          </a:p>
          <a:p>
            <a:pPr algn="ctr">
              <a:lnSpc>
                <a:spcPct val="100000"/>
              </a:lnSpc>
            </a:pPr>
            <a:r>
              <a:rPr lang="ru-RU" sz="1400" b="1" spc="3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о</a:t>
            </a:r>
            <a:r>
              <a:rPr sz="1400" b="1" spc="3" dirty="0" err="1" smtClean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рошения</a:t>
            </a:r>
            <a:r>
              <a:rPr lang="ru-RU" sz="1400" b="1" spc="3" dirty="0" smtClean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b="1" spc="-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168</a:t>
            </a:r>
            <a:r>
              <a:rPr b="1" spc="-112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400" b="1" spc="-1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км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Roboto"/>
            </a:endParaRPr>
          </a:p>
          <a:p>
            <a:pPr algn="ctr">
              <a:spcBef>
                <a:spcPts val="38"/>
              </a:spcBef>
            </a:pPr>
            <a:r>
              <a:rPr sz="1100" i="1" spc="3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(</a:t>
            </a:r>
            <a:r>
              <a:rPr sz="1100" b="1" i="1" spc="48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n"/>
              </a:rPr>
              <a:t>11</a:t>
            </a:r>
            <a:r>
              <a:rPr sz="1100" i="1" spc="-19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%</a:t>
            </a:r>
            <a:r>
              <a:rPr sz="1100" i="1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100" i="1" spc="-19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100" i="1" spc="-231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-</a:t>
            </a:r>
            <a:r>
              <a:rPr sz="1100" i="1" spc="-10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100" b="1" i="1" spc="48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n"/>
              </a:rPr>
              <a:t>65</a:t>
            </a:r>
            <a:r>
              <a:rPr sz="1100" b="1" i="1" spc="22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n"/>
              </a:rPr>
              <a:t> </a:t>
            </a:r>
            <a:r>
              <a:rPr sz="1100" i="1" spc="-22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ул</a:t>
            </a:r>
            <a:r>
              <a:rPr sz="1100" i="1" spc="-6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и</a:t>
            </a:r>
            <a:r>
              <a:rPr sz="1100" i="1" spc="-19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ц</a:t>
            </a:r>
            <a:r>
              <a:rPr sz="1100" i="1" spc="-22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а</a:t>
            </a:r>
            <a:r>
              <a:rPr sz="1100" i="1" spc="-29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м</a:t>
            </a:r>
            <a:r>
              <a:rPr sz="1100" i="1" spc="10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)</a:t>
            </a:r>
            <a:endParaRPr sz="1100" dirty="0">
              <a:latin typeface="Cambria" panose="02040503050406030204" pitchFamily="18" charset="0"/>
              <a:ea typeface="Cambria" panose="02040503050406030204" pitchFamily="18" charset="0"/>
              <a:cs typeface="Robo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4928" y="1000188"/>
            <a:ext cx="2020450" cy="832938"/>
          </a:xfrm>
          <a:custGeom>
            <a:avLst/>
            <a:gdLst/>
            <a:ahLst/>
            <a:cxnLst/>
            <a:rect l="l" t="t" r="r" b="b"/>
            <a:pathLst>
              <a:path w="3290570" h="2232660">
                <a:moveTo>
                  <a:pt x="0" y="372122"/>
                </a:moveTo>
                <a:lnTo>
                  <a:pt x="2899" y="325445"/>
                </a:lnTo>
                <a:lnTo>
                  <a:pt x="11364" y="280498"/>
                </a:lnTo>
                <a:lnTo>
                  <a:pt x="25047" y="237629"/>
                </a:lnTo>
                <a:lnTo>
                  <a:pt x="43598" y="197188"/>
                </a:lnTo>
                <a:lnTo>
                  <a:pt x="66670" y="159523"/>
                </a:lnTo>
                <a:lnTo>
                  <a:pt x="93913" y="124983"/>
                </a:lnTo>
                <a:lnTo>
                  <a:pt x="124978" y="93917"/>
                </a:lnTo>
                <a:lnTo>
                  <a:pt x="159518" y="66673"/>
                </a:lnTo>
                <a:lnTo>
                  <a:pt x="197183" y="43601"/>
                </a:lnTo>
                <a:lnTo>
                  <a:pt x="237624" y="25048"/>
                </a:lnTo>
                <a:lnTo>
                  <a:pt x="280494" y="11365"/>
                </a:lnTo>
                <a:lnTo>
                  <a:pt x="325443" y="2899"/>
                </a:lnTo>
                <a:lnTo>
                  <a:pt x="372122" y="0"/>
                </a:lnTo>
                <a:lnTo>
                  <a:pt x="2918193" y="0"/>
                </a:lnTo>
                <a:lnTo>
                  <a:pt x="2964872" y="2899"/>
                </a:lnTo>
                <a:lnTo>
                  <a:pt x="3009821" y="11365"/>
                </a:lnTo>
                <a:lnTo>
                  <a:pt x="3052691" y="25048"/>
                </a:lnTo>
                <a:lnTo>
                  <a:pt x="3093132" y="43601"/>
                </a:lnTo>
                <a:lnTo>
                  <a:pt x="3130797" y="66673"/>
                </a:lnTo>
                <a:lnTo>
                  <a:pt x="3165337" y="93917"/>
                </a:lnTo>
                <a:lnTo>
                  <a:pt x="3196402" y="124983"/>
                </a:lnTo>
                <a:lnTo>
                  <a:pt x="3223645" y="159523"/>
                </a:lnTo>
                <a:lnTo>
                  <a:pt x="3246717" y="197188"/>
                </a:lnTo>
                <a:lnTo>
                  <a:pt x="3265268" y="237629"/>
                </a:lnTo>
                <a:lnTo>
                  <a:pt x="3278951" y="280498"/>
                </a:lnTo>
                <a:lnTo>
                  <a:pt x="3287416" y="325445"/>
                </a:lnTo>
                <a:lnTo>
                  <a:pt x="3290316" y="372122"/>
                </a:lnTo>
                <a:lnTo>
                  <a:pt x="3290316" y="1860550"/>
                </a:lnTo>
                <a:lnTo>
                  <a:pt x="3287416" y="1907226"/>
                </a:lnTo>
                <a:lnTo>
                  <a:pt x="3278951" y="1952173"/>
                </a:lnTo>
                <a:lnTo>
                  <a:pt x="3265268" y="1995041"/>
                </a:lnTo>
                <a:lnTo>
                  <a:pt x="3246717" y="2035481"/>
                </a:lnTo>
                <a:lnTo>
                  <a:pt x="3223645" y="2073144"/>
                </a:lnTo>
                <a:lnTo>
                  <a:pt x="3196402" y="2107683"/>
                </a:lnTo>
                <a:lnTo>
                  <a:pt x="3165337" y="2138748"/>
                </a:lnTo>
                <a:lnTo>
                  <a:pt x="3130797" y="2165990"/>
                </a:lnTo>
                <a:lnTo>
                  <a:pt x="3093132" y="2189061"/>
                </a:lnTo>
                <a:lnTo>
                  <a:pt x="3052691" y="2207612"/>
                </a:lnTo>
                <a:lnTo>
                  <a:pt x="3009821" y="2221295"/>
                </a:lnTo>
                <a:lnTo>
                  <a:pt x="2964872" y="2229760"/>
                </a:lnTo>
                <a:lnTo>
                  <a:pt x="2918193" y="2232660"/>
                </a:lnTo>
                <a:lnTo>
                  <a:pt x="372122" y="2232660"/>
                </a:lnTo>
                <a:lnTo>
                  <a:pt x="325443" y="2229760"/>
                </a:lnTo>
                <a:lnTo>
                  <a:pt x="280494" y="2221295"/>
                </a:lnTo>
                <a:lnTo>
                  <a:pt x="237624" y="2207612"/>
                </a:lnTo>
                <a:lnTo>
                  <a:pt x="197183" y="2189061"/>
                </a:lnTo>
                <a:lnTo>
                  <a:pt x="159518" y="2165990"/>
                </a:lnTo>
                <a:lnTo>
                  <a:pt x="124978" y="2138748"/>
                </a:lnTo>
                <a:lnTo>
                  <a:pt x="93913" y="2107683"/>
                </a:lnTo>
                <a:lnTo>
                  <a:pt x="66670" y="2073144"/>
                </a:lnTo>
                <a:lnTo>
                  <a:pt x="43598" y="2035481"/>
                </a:lnTo>
                <a:lnTo>
                  <a:pt x="25047" y="1995041"/>
                </a:lnTo>
                <a:lnTo>
                  <a:pt x="11364" y="1952173"/>
                </a:lnTo>
                <a:lnTo>
                  <a:pt x="2899" y="1907226"/>
                </a:lnTo>
                <a:lnTo>
                  <a:pt x="0" y="1860550"/>
                </a:lnTo>
                <a:lnTo>
                  <a:pt x="0" y="372122"/>
                </a:lnTo>
                <a:close/>
              </a:path>
            </a:pathLst>
          </a:custGeom>
          <a:ln w="1219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154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51246" y="1058084"/>
            <a:ext cx="2611848" cy="439111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algn="ctr">
              <a:spcBef>
                <a:spcPts val="64"/>
              </a:spcBef>
            </a:pPr>
            <a:r>
              <a:rPr sz="14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Используются</a:t>
            </a:r>
            <a:r>
              <a:rPr sz="1400" b="1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sz="1400" spc="3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</a:t>
            </a:r>
            <a:r>
              <a:rPr sz="1400" spc="-13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качестве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sz="1400" b="1" spc="6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ливневой</a:t>
            </a:r>
            <a:r>
              <a:rPr sz="1400" b="1" spc="-29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sz="1400" spc="-3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канализации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71703" y="1517605"/>
            <a:ext cx="1051869" cy="316000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1</a:t>
            </a:r>
            <a:r>
              <a:rPr sz="2000" b="1" spc="-22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2000" b="1" spc="-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218</a:t>
            </a:r>
            <a:r>
              <a:rPr sz="2000" b="1" spc="-22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600" b="1" spc="-10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км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Robo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425381" y="1000194"/>
            <a:ext cx="2811001" cy="875730"/>
          </a:xfrm>
          <a:custGeom>
            <a:avLst/>
            <a:gdLst/>
            <a:ahLst/>
            <a:cxnLst/>
            <a:rect l="l" t="t" r="r" b="b"/>
            <a:pathLst>
              <a:path w="4383405" h="2232660">
                <a:moveTo>
                  <a:pt x="0" y="372109"/>
                </a:moveTo>
                <a:lnTo>
                  <a:pt x="2899" y="325433"/>
                </a:lnTo>
                <a:lnTo>
                  <a:pt x="11364" y="280486"/>
                </a:lnTo>
                <a:lnTo>
                  <a:pt x="25047" y="237618"/>
                </a:lnTo>
                <a:lnTo>
                  <a:pt x="43598" y="197178"/>
                </a:lnTo>
                <a:lnTo>
                  <a:pt x="66669" y="159515"/>
                </a:lnTo>
                <a:lnTo>
                  <a:pt x="93911" y="124976"/>
                </a:lnTo>
                <a:lnTo>
                  <a:pt x="124976" y="93911"/>
                </a:lnTo>
                <a:lnTo>
                  <a:pt x="159515" y="66669"/>
                </a:lnTo>
                <a:lnTo>
                  <a:pt x="197178" y="43598"/>
                </a:lnTo>
                <a:lnTo>
                  <a:pt x="237618" y="25047"/>
                </a:lnTo>
                <a:lnTo>
                  <a:pt x="280486" y="11364"/>
                </a:lnTo>
                <a:lnTo>
                  <a:pt x="325433" y="2899"/>
                </a:lnTo>
                <a:lnTo>
                  <a:pt x="372110" y="0"/>
                </a:lnTo>
                <a:lnTo>
                  <a:pt x="4010914" y="0"/>
                </a:lnTo>
                <a:lnTo>
                  <a:pt x="4057590" y="2899"/>
                </a:lnTo>
                <a:lnTo>
                  <a:pt x="4102537" y="11364"/>
                </a:lnTo>
                <a:lnTo>
                  <a:pt x="4145405" y="25047"/>
                </a:lnTo>
                <a:lnTo>
                  <a:pt x="4185845" y="43598"/>
                </a:lnTo>
                <a:lnTo>
                  <a:pt x="4223508" y="66669"/>
                </a:lnTo>
                <a:lnTo>
                  <a:pt x="4258047" y="93911"/>
                </a:lnTo>
                <a:lnTo>
                  <a:pt x="4289112" y="124976"/>
                </a:lnTo>
                <a:lnTo>
                  <a:pt x="4316354" y="159515"/>
                </a:lnTo>
                <a:lnTo>
                  <a:pt x="4339425" y="197178"/>
                </a:lnTo>
                <a:lnTo>
                  <a:pt x="4357976" y="237618"/>
                </a:lnTo>
                <a:lnTo>
                  <a:pt x="4371659" y="280486"/>
                </a:lnTo>
                <a:lnTo>
                  <a:pt x="4380124" y="325433"/>
                </a:lnTo>
                <a:lnTo>
                  <a:pt x="4383024" y="372109"/>
                </a:lnTo>
                <a:lnTo>
                  <a:pt x="4383024" y="1860537"/>
                </a:lnTo>
                <a:lnTo>
                  <a:pt x="4380124" y="1907214"/>
                </a:lnTo>
                <a:lnTo>
                  <a:pt x="4371659" y="1952161"/>
                </a:lnTo>
                <a:lnTo>
                  <a:pt x="4357976" y="1995030"/>
                </a:lnTo>
                <a:lnTo>
                  <a:pt x="4339425" y="2035471"/>
                </a:lnTo>
                <a:lnTo>
                  <a:pt x="4316354" y="2073136"/>
                </a:lnTo>
                <a:lnTo>
                  <a:pt x="4289112" y="2107676"/>
                </a:lnTo>
                <a:lnTo>
                  <a:pt x="4258047" y="2138742"/>
                </a:lnTo>
                <a:lnTo>
                  <a:pt x="4223508" y="2165986"/>
                </a:lnTo>
                <a:lnTo>
                  <a:pt x="4185845" y="2189058"/>
                </a:lnTo>
                <a:lnTo>
                  <a:pt x="4145405" y="2207611"/>
                </a:lnTo>
                <a:lnTo>
                  <a:pt x="4102537" y="2221294"/>
                </a:lnTo>
                <a:lnTo>
                  <a:pt x="4057590" y="2229760"/>
                </a:lnTo>
                <a:lnTo>
                  <a:pt x="4010914" y="2232659"/>
                </a:lnTo>
                <a:lnTo>
                  <a:pt x="372110" y="2232659"/>
                </a:lnTo>
                <a:lnTo>
                  <a:pt x="325433" y="2229760"/>
                </a:lnTo>
                <a:lnTo>
                  <a:pt x="280486" y="2221294"/>
                </a:lnTo>
                <a:lnTo>
                  <a:pt x="237618" y="2207611"/>
                </a:lnTo>
                <a:lnTo>
                  <a:pt x="197178" y="2189058"/>
                </a:lnTo>
                <a:lnTo>
                  <a:pt x="159515" y="2165986"/>
                </a:lnTo>
                <a:lnTo>
                  <a:pt x="124976" y="2138742"/>
                </a:lnTo>
                <a:lnTo>
                  <a:pt x="93911" y="2107676"/>
                </a:lnTo>
                <a:lnTo>
                  <a:pt x="66669" y="2073136"/>
                </a:lnTo>
                <a:lnTo>
                  <a:pt x="43598" y="2035471"/>
                </a:lnTo>
                <a:lnTo>
                  <a:pt x="25047" y="1995030"/>
                </a:lnTo>
                <a:lnTo>
                  <a:pt x="11364" y="1952161"/>
                </a:lnTo>
                <a:lnTo>
                  <a:pt x="2899" y="1907214"/>
                </a:lnTo>
                <a:lnTo>
                  <a:pt x="0" y="1860537"/>
                </a:lnTo>
                <a:lnTo>
                  <a:pt x="0" y="372109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70685" y="1031404"/>
            <a:ext cx="1945904" cy="716110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 marR="3258" algn="ctr">
              <a:spcBef>
                <a:spcPts val="64"/>
              </a:spcBef>
            </a:pPr>
            <a:r>
              <a:rPr sz="1600" b="1" spc="7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Т</a:t>
            </a:r>
            <a:r>
              <a:rPr sz="1600" b="1" spc="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ре</a:t>
            </a:r>
            <a:r>
              <a:rPr sz="1600" b="1" spc="1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б</a:t>
            </a:r>
            <a:r>
              <a:rPr sz="1600" b="1" spc="-16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у</a:t>
            </a:r>
            <a:r>
              <a:rPr sz="1600" b="1" spc="26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е</a:t>
            </a:r>
            <a:r>
              <a:rPr sz="1600" b="1" spc="-1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т</a:t>
            </a:r>
            <a:r>
              <a:rPr sz="1600" b="1" spc="6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с</a:t>
            </a:r>
            <a:r>
              <a:rPr sz="1600" b="1" spc="-6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я  </a:t>
            </a:r>
            <a:r>
              <a:rPr sz="1600" b="1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ремонт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Roboto"/>
            </a:endParaRPr>
          </a:p>
          <a:p>
            <a:pPr algn="ctr">
              <a:spcBef>
                <a:spcPts val="1177"/>
              </a:spcBef>
            </a:pPr>
            <a:r>
              <a:rPr sz="2000" b="1" spc="-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424</a:t>
            </a:r>
            <a:r>
              <a:rPr sz="2000" b="1" spc="-112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600" b="1" spc="-10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км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Robo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92389" y="1000187"/>
            <a:ext cx="2402708" cy="832939"/>
          </a:xfrm>
          <a:custGeom>
            <a:avLst/>
            <a:gdLst/>
            <a:ahLst/>
            <a:cxnLst/>
            <a:rect l="l" t="t" r="r" b="b"/>
            <a:pathLst>
              <a:path w="3215640" h="2257425">
                <a:moveTo>
                  <a:pt x="0" y="376186"/>
                </a:moveTo>
                <a:lnTo>
                  <a:pt x="2931" y="328999"/>
                </a:lnTo>
                <a:lnTo>
                  <a:pt x="11489" y="283560"/>
                </a:lnTo>
                <a:lnTo>
                  <a:pt x="25322" y="240223"/>
                </a:lnTo>
                <a:lnTo>
                  <a:pt x="44076" y="199340"/>
                </a:lnTo>
                <a:lnTo>
                  <a:pt x="67400" y="161264"/>
                </a:lnTo>
                <a:lnTo>
                  <a:pt x="94941" y="126347"/>
                </a:lnTo>
                <a:lnTo>
                  <a:pt x="126347" y="94941"/>
                </a:lnTo>
                <a:lnTo>
                  <a:pt x="161264" y="67400"/>
                </a:lnTo>
                <a:lnTo>
                  <a:pt x="199340" y="44076"/>
                </a:lnTo>
                <a:lnTo>
                  <a:pt x="240223" y="25322"/>
                </a:lnTo>
                <a:lnTo>
                  <a:pt x="283560" y="11489"/>
                </a:lnTo>
                <a:lnTo>
                  <a:pt x="328999" y="2931"/>
                </a:lnTo>
                <a:lnTo>
                  <a:pt x="376186" y="0"/>
                </a:lnTo>
                <a:lnTo>
                  <a:pt x="2839453" y="0"/>
                </a:lnTo>
                <a:lnTo>
                  <a:pt x="2886640" y="2931"/>
                </a:lnTo>
                <a:lnTo>
                  <a:pt x="2932079" y="11489"/>
                </a:lnTo>
                <a:lnTo>
                  <a:pt x="2975416" y="25322"/>
                </a:lnTo>
                <a:lnTo>
                  <a:pt x="3016299" y="44076"/>
                </a:lnTo>
                <a:lnTo>
                  <a:pt x="3054375" y="67400"/>
                </a:lnTo>
                <a:lnTo>
                  <a:pt x="3089292" y="94941"/>
                </a:lnTo>
                <a:lnTo>
                  <a:pt x="3120698" y="126347"/>
                </a:lnTo>
                <a:lnTo>
                  <a:pt x="3148239" y="161264"/>
                </a:lnTo>
                <a:lnTo>
                  <a:pt x="3171563" y="199340"/>
                </a:lnTo>
                <a:lnTo>
                  <a:pt x="3190317" y="240223"/>
                </a:lnTo>
                <a:lnTo>
                  <a:pt x="3204150" y="283560"/>
                </a:lnTo>
                <a:lnTo>
                  <a:pt x="3212708" y="328999"/>
                </a:lnTo>
                <a:lnTo>
                  <a:pt x="3215640" y="376186"/>
                </a:lnTo>
                <a:lnTo>
                  <a:pt x="3215640" y="1880869"/>
                </a:lnTo>
                <a:lnTo>
                  <a:pt x="3212708" y="1928057"/>
                </a:lnTo>
                <a:lnTo>
                  <a:pt x="3204150" y="1973495"/>
                </a:lnTo>
                <a:lnTo>
                  <a:pt x="3190317" y="2016831"/>
                </a:lnTo>
                <a:lnTo>
                  <a:pt x="3171563" y="2057713"/>
                </a:lnTo>
                <a:lnTo>
                  <a:pt x="3148239" y="2095788"/>
                </a:lnTo>
                <a:lnTo>
                  <a:pt x="3120698" y="2130703"/>
                </a:lnTo>
                <a:lnTo>
                  <a:pt x="3089292" y="2162107"/>
                </a:lnTo>
                <a:lnTo>
                  <a:pt x="3054375" y="2189647"/>
                </a:lnTo>
                <a:lnTo>
                  <a:pt x="3016299" y="2212970"/>
                </a:lnTo>
                <a:lnTo>
                  <a:pt x="2975416" y="2231723"/>
                </a:lnTo>
                <a:lnTo>
                  <a:pt x="2932079" y="2245555"/>
                </a:lnTo>
                <a:lnTo>
                  <a:pt x="2886640" y="2254113"/>
                </a:lnTo>
                <a:lnTo>
                  <a:pt x="2839453" y="2257043"/>
                </a:lnTo>
                <a:lnTo>
                  <a:pt x="376186" y="2257043"/>
                </a:lnTo>
                <a:lnTo>
                  <a:pt x="328999" y="2254113"/>
                </a:lnTo>
                <a:lnTo>
                  <a:pt x="283560" y="2245555"/>
                </a:lnTo>
                <a:lnTo>
                  <a:pt x="240223" y="2231723"/>
                </a:lnTo>
                <a:lnTo>
                  <a:pt x="199340" y="2212970"/>
                </a:lnTo>
                <a:lnTo>
                  <a:pt x="161264" y="2189647"/>
                </a:lnTo>
                <a:lnTo>
                  <a:pt x="126347" y="2162107"/>
                </a:lnTo>
                <a:lnTo>
                  <a:pt x="94941" y="2130703"/>
                </a:lnTo>
                <a:lnTo>
                  <a:pt x="67400" y="2095788"/>
                </a:lnTo>
                <a:lnTo>
                  <a:pt x="44076" y="2057713"/>
                </a:lnTo>
                <a:lnTo>
                  <a:pt x="25322" y="2016831"/>
                </a:lnTo>
                <a:lnTo>
                  <a:pt x="11489" y="1973495"/>
                </a:lnTo>
                <a:lnTo>
                  <a:pt x="2931" y="1928057"/>
                </a:lnTo>
                <a:lnTo>
                  <a:pt x="0" y="1880869"/>
                </a:lnTo>
                <a:lnTo>
                  <a:pt x="0" y="37618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22909" y="1058085"/>
            <a:ext cx="2130508" cy="254445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600" b="1" spc="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Тупиковые</a:t>
            </a:r>
            <a:r>
              <a:rPr sz="1600" b="1" spc="-8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600" b="1" spc="-6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участки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Robo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43393" y="1312530"/>
            <a:ext cx="1285837" cy="316000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1</a:t>
            </a:r>
            <a:r>
              <a:rPr sz="2000" b="1" spc="-1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2000" b="1" spc="-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464</a:t>
            </a:r>
            <a:r>
              <a:rPr sz="2000" b="1" spc="-22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600" b="1" spc="-10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шт.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Robot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273393" y="962086"/>
            <a:ext cx="2532569" cy="871040"/>
          </a:xfrm>
          <a:custGeom>
            <a:avLst/>
            <a:gdLst/>
            <a:ahLst/>
            <a:cxnLst/>
            <a:rect l="l" t="t" r="r" b="b"/>
            <a:pathLst>
              <a:path w="3394075" h="2232660">
                <a:moveTo>
                  <a:pt x="0" y="372122"/>
                </a:moveTo>
                <a:lnTo>
                  <a:pt x="2899" y="325445"/>
                </a:lnTo>
                <a:lnTo>
                  <a:pt x="11364" y="280498"/>
                </a:lnTo>
                <a:lnTo>
                  <a:pt x="25047" y="237629"/>
                </a:lnTo>
                <a:lnTo>
                  <a:pt x="43598" y="197188"/>
                </a:lnTo>
                <a:lnTo>
                  <a:pt x="66670" y="159523"/>
                </a:lnTo>
                <a:lnTo>
                  <a:pt x="93913" y="124983"/>
                </a:lnTo>
                <a:lnTo>
                  <a:pt x="124978" y="93917"/>
                </a:lnTo>
                <a:lnTo>
                  <a:pt x="159518" y="66673"/>
                </a:lnTo>
                <a:lnTo>
                  <a:pt x="197183" y="43601"/>
                </a:lnTo>
                <a:lnTo>
                  <a:pt x="237624" y="25048"/>
                </a:lnTo>
                <a:lnTo>
                  <a:pt x="280494" y="11365"/>
                </a:lnTo>
                <a:lnTo>
                  <a:pt x="325443" y="2899"/>
                </a:lnTo>
                <a:lnTo>
                  <a:pt x="372122" y="0"/>
                </a:lnTo>
                <a:lnTo>
                  <a:pt x="3021825" y="0"/>
                </a:lnTo>
                <a:lnTo>
                  <a:pt x="3068504" y="2899"/>
                </a:lnTo>
                <a:lnTo>
                  <a:pt x="3113453" y="11365"/>
                </a:lnTo>
                <a:lnTo>
                  <a:pt x="3156323" y="25048"/>
                </a:lnTo>
                <a:lnTo>
                  <a:pt x="3196764" y="43601"/>
                </a:lnTo>
                <a:lnTo>
                  <a:pt x="3234429" y="66673"/>
                </a:lnTo>
                <a:lnTo>
                  <a:pt x="3268969" y="93917"/>
                </a:lnTo>
                <a:lnTo>
                  <a:pt x="3300034" y="124983"/>
                </a:lnTo>
                <a:lnTo>
                  <a:pt x="3327277" y="159523"/>
                </a:lnTo>
                <a:lnTo>
                  <a:pt x="3350349" y="197188"/>
                </a:lnTo>
                <a:lnTo>
                  <a:pt x="3368900" y="237629"/>
                </a:lnTo>
                <a:lnTo>
                  <a:pt x="3382583" y="280498"/>
                </a:lnTo>
                <a:lnTo>
                  <a:pt x="3391048" y="325445"/>
                </a:lnTo>
                <a:lnTo>
                  <a:pt x="3393948" y="372122"/>
                </a:lnTo>
                <a:lnTo>
                  <a:pt x="3393948" y="1860550"/>
                </a:lnTo>
                <a:lnTo>
                  <a:pt x="3391048" y="1907226"/>
                </a:lnTo>
                <a:lnTo>
                  <a:pt x="3382583" y="1952173"/>
                </a:lnTo>
                <a:lnTo>
                  <a:pt x="3368900" y="1995041"/>
                </a:lnTo>
                <a:lnTo>
                  <a:pt x="3350349" y="2035481"/>
                </a:lnTo>
                <a:lnTo>
                  <a:pt x="3327277" y="2073144"/>
                </a:lnTo>
                <a:lnTo>
                  <a:pt x="3300034" y="2107683"/>
                </a:lnTo>
                <a:lnTo>
                  <a:pt x="3268969" y="2138748"/>
                </a:lnTo>
                <a:lnTo>
                  <a:pt x="3234429" y="2165990"/>
                </a:lnTo>
                <a:lnTo>
                  <a:pt x="3196764" y="2189061"/>
                </a:lnTo>
                <a:lnTo>
                  <a:pt x="3156323" y="2207612"/>
                </a:lnTo>
                <a:lnTo>
                  <a:pt x="3113453" y="2221295"/>
                </a:lnTo>
                <a:lnTo>
                  <a:pt x="3068504" y="2229760"/>
                </a:lnTo>
                <a:lnTo>
                  <a:pt x="3021825" y="2232660"/>
                </a:lnTo>
                <a:lnTo>
                  <a:pt x="372122" y="2232660"/>
                </a:lnTo>
                <a:lnTo>
                  <a:pt x="325443" y="2229760"/>
                </a:lnTo>
                <a:lnTo>
                  <a:pt x="280494" y="2221295"/>
                </a:lnTo>
                <a:lnTo>
                  <a:pt x="237624" y="2207612"/>
                </a:lnTo>
                <a:lnTo>
                  <a:pt x="197183" y="2189061"/>
                </a:lnTo>
                <a:lnTo>
                  <a:pt x="159518" y="2165990"/>
                </a:lnTo>
                <a:lnTo>
                  <a:pt x="124978" y="2138748"/>
                </a:lnTo>
                <a:lnTo>
                  <a:pt x="93913" y="2107683"/>
                </a:lnTo>
                <a:lnTo>
                  <a:pt x="66670" y="2073144"/>
                </a:lnTo>
                <a:lnTo>
                  <a:pt x="43598" y="2035481"/>
                </a:lnTo>
                <a:lnTo>
                  <a:pt x="25047" y="1995041"/>
                </a:lnTo>
                <a:lnTo>
                  <a:pt x="11364" y="1952173"/>
                </a:lnTo>
                <a:lnTo>
                  <a:pt x="2899" y="1907226"/>
                </a:lnTo>
                <a:lnTo>
                  <a:pt x="0" y="1860550"/>
                </a:lnTo>
                <a:lnTo>
                  <a:pt x="0" y="372122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26534" y="588699"/>
            <a:ext cx="6230508" cy="363577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796" b="1" spc="-3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Общая</a:t>
            </a:r>
            <a:r>
              <a:rPr sz="1796" b="1" spc="10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796" b="1" spc="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протяженность</a:t>
            </a:r>
            <a:r>
              <a:rPr sz="1796" b="1" spc="1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796" b="1" spc="-10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арычных</a:t>
            </a:r>
            <a:r>
              <a:rPr sz="1796" b="1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796" b="1" spc="10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сетей</a:t>
            </a:r>
            <a:r>
              <a:rPr sz="1796" b="1" spc="-6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1796" b="1" spc="-109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–</a:t>
            </a:r>
            <a:r>
              <a:rPr sz="1796" b="1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sz="230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1</a:t>
            </a:r>
            <a:r>
              <a:rPr sz="2309" b="1" spc="-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525 </a:t>
            </a:r>
            <a:r>
              <a:rPr sz="1796" b="1" spc="-13" dirty="0"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км</a:t>
            </a:r>
            <a:endParaRPr sz="1796" dirty="0">
              <a:latin typeface="Cambria" panose="02040503050406030204" pitchFamily="18" charset="0"/>
              <a:ea typeface="Cambria" panose="02040503050406030204" pitchFamily="18" charset="0"/>
              <a:cs typeface="Roboto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01051D1-0712-42D2-986C-CA4EF7249D1E}"/>
              </a:ext>
            </a:extLst>
          </p:cNvPr>
          <p:cNvCxnSpPr>
            <a:cxnSpLocks/>
          </p:cNvCxnSpPr>
          <p:nvPr/>
        </p:nvCxnSpPr>
        <p:spPr>
          <a:xfrm>
            <a:off x="1385927" y="592721"/>
            <a:ext cx="10151590" cy="31227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60" y="0"/>
            <a:ext cx="977790" cy="977790"/>
          </a:xfrm>
          <a:prstGeom prst="rect">
            <a:avLst/>
          </a:prstGeom>
        </p:spPr>
      </p:pic>
      <p:sp>
        <p:nvSpPr>
          <p:cNvPr id="28" name="object 19"/>
          <p:cNvSpPr/>
          <p:nvPr/>
        </p:nvSpPr>
        <p:spPr>
          <a:xfrm flipV="1">
            <a:off x="480336" y="1946348"/>
            <a:ext cx="11154410" cy="45719"/>
          </a:xfrm>
          <a:custGeom>
            <a:avLst/>
            <a:gdLst/>
            <a:ahLst/>
            <a:cxnLst/>
            <a:rect l="l" t="t" r="r" b="b"/>
            <a:pathLst>
              <a:path w="11281410">
                <a:moveTo>
                  <a:pt x="0" y="0"/>
                </a:moveTo>
                <a:lnTo>
                  <a:pt x="11280795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bject 16"/>
          <p:cNvSpPr/>
          <p:nvPr/>
        </p:nvSpPr>
        <p:spPr>
          <a:xfrm>
            <a:off x="3134894" y="1992067"/>
            <a:ext cx="46445" cy="1538612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bject 5"/>
          <p:cNvSpPr txBox="1">
            <a:spLocks/>
          </p:cNvSpPr>
          <p:nvPr/>
        </p:nvSpPr>
        <p:spPr>
          <a:xfrm>
            <a:off x="254977" y="2470638"/>
            <a:ext cx="2778369" cy="182550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>
            <a:lvl1pPr>
              <a:defRPr sz="2800" b="1" i="0" u="heavy">
                <a:solidFill>
                  <a:srgbClr val="001F5F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>
              <a:spcBef>
                <a:spcPts val="315"/>
              </a:spcBef>
            </a:pPr>
            <a:r>
              <a:rPr lang="ru-RU" sz="1400" b="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Ведутся работы по новому </a:t>
            </a:r>
            <a:r>
              <a:rPr lang="ru-RU" sz="140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строительству</a:t>
            </a:r>
            <a:r>
              <a:rPr lang="ru-RU" sz="1400" b="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u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100 км</a:t>
            </a:r>
            <a:r>
              <a:rPr lang="ru-RU" sz="1400" b="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и </a:t>
            </a:r>
            <a:r>
              <a:rPr lang="ru-RU" sz="140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реконструкции</a:t>
            </a:r>
            <a:r>
              <a:rPr lang="ru-RU" sz="1400" b="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u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276 км</a:t>
            </a:r>
            <a:r>
              <a:rPr lang="ru-RU" sz="1400" b="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арычных сетей и ливневой канализации.</a:t>
            </a:r>
            <a:r>
              <a:rPr lang="ru-RU" sz="140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ts val="315"/>
              </a:spcBef>
            </a:pPr>
            <a:r>
              <a:rPr lang="ru-RU" sz="1600" u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2023 году </a:t>
            </a:r>
            <a:r>
              <a:rPr lang="ru-RU" sz="1600" b="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проведены работы на</a:t>
            </a:r>
            <a:r>
              <a:rPr lang="ru-RU" sz="1600" b="0" u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u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103,5 км </a:t>
            </a:r>
            <a:r>
              <a:rPr lang="ru-RU" sz="1600" u="none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сетей</a:t>
            </a:r>
            <a:endParaRPr lang="ru-RU" sz="1600" u="none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315"/>
              </a:spcBef>
            </a:pPr>
            <a:endParaRPr lang="ru-RU" sz="500" u="none" kern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object 16"/>
          <p:cNvSpPr/>
          <p:nvPr/>
        </p:nvSpPr>
        <p:spPr>
          <a:xfrm flipH="1">
            <a:off x="2884749" y="3618924"/>
            <a:ext cx="253484" cy="2624956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977" y="4616401"/>
            <a:ext cx="2778369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2024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г. –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10,5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млрд тенге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 продолжение работ по строительству и реконструкции арычных сетей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81338" y="2440421"/>
            <a:ext cx="9119099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«Строительство и реконструкция арычных сетей и ливневой канализации 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центральной части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г.Алматы» - из </a:t>
            </a:r>
            <a:r>
              <a:rPr lang="kk-K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126,9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завершены работы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66,8 км 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(в т.ч. за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год –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17,7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км)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арычной сети;</a:t>
            </a:r>
            <a:r>
              <a:rPr lang="kk-KZ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(Алмалинский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15,6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км, Бостандыкский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30,2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км, Жетысуский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</a:t>
            </a:r>
            <a:r>
              <a:rPr lang="kk-KZ" sz="16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kk-KZ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«Строительство и реконструкция арычных сетей и ливневой канализации 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восточной части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г.Алматы» - завершено строительство и реконструкция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22,8 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км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(в т.ч. за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год –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6,4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км)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арычной сети 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(Медеуский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9,9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км, Турксибский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12,9 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км</a:t>
            </a:r>
            <a:r>
              <a:rPr lang="kk-KZ" sz="16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kk-KZ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«Строительство и реконструкция арычных сетей и ливневой канализации 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западной части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г.Алматы - завершено строительство и реконструкция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34,8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км</a:t>
            </a:r>
            <a:r>
              <a:rPr lang="kk-KZ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из них только </a:t>
            </a:r>
            <a:r>
              <a:rPr lang="ru-RU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20,5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 принимается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арычной сети» 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(Алатауский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11,7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км, Ауэзовский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8,7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км, Наурызбайский </a:t>
            </a:r>
            <a:r>
              <a:rPr lang="kk-KZ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14,4</a:t>
            </a:r>
            <a:r>
              <a:rPr lang="kk-KZ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км)</a:t>
            </a:r>
            <a:endParaRPr lang="ru-RU" sz="1600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18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5928" y="138562"/>
            <a:ext cx="8830734" cy="377555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АРЫЧНАЯ СЕТЬ </a:t>
            </a:r>
            <a:r>
              <a:rPr lang="ru-RU"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 ВОДОЗАБОРНЫЕ СООРУЖЕНИЯ </a:t>
            </a:r>
            <a:r>
              <a:rPr lang="ru-RU" sz="2400" u="none" kern="1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(9 мес.)</a:t>
            </a:r>
            <a:endParaRPr sz="2400" u="none" kern="1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01051D1-0712-42D2-986C-CA4EF7249D1E}"/>
              </a:ext>
            </a:extLst>
          </p:cNvPr>
          <p:cNvCxnSpPr>
            <a:cxnSpLocks/>
          </p:cNvCxnSpPr>
          <p:nvPr/>
        </p:nvCxnSpPr>
        <p:spPr>
          <a:xfrm>
            <a:off x="1385927" y="592721"/>
            <a:ext cx="10151590" cy="31227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60" y="0"/>
            <a:ext cx="977790" cy="9777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8385" y="618862"/>
            <a:ext cx="9119099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Устранение подтопляемых участков</a:t>
            </a:r>
            <a:endParaRPr lang="ru-RU" sz="1600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43766" y="1007204"/>
            <a:ext cx="2076459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до</a:t>
            </a:r>
            <a:endParaRPr lang="ru-RU" sz="1600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882324" y="971632"/>
            <a:ext cx="2076459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после</a:t>
            </a:r>
            <a:endParaRPr lang="ru-RU" sz="1600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1422249"/>
            <a:ext cx="3097682" cy="2069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54" y="1422248"/>
            <a:ext cx="3305742" cy="2069699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680238" y="3491947"/>
            <a:ext cx="456551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sz="20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ул.Сатпаева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уг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ул. Сейфуллина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07390" y="971632"/>
            <a:ext cx="2076459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процесс</a:t>
            </a:r>
            <a:endParaRPr lang="ru-RU" sz="1600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13" y="1422249"/>
            <a:ext cx="3185715" cy="2069698"/>
          </a:xfrm>
          <a:prstGeom prst="rect">
            <a:avLst/>
          </a:prstGeom>
        </p:spPr>
      </p:pic>
      <p:pic>
        <p:nvPicPr>
          <p:cNvPr id="17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503" y="4133430"/>
            <a:ext cx="3189781" cy="218221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8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30700" y="4133430"/>
            <a:ext cx="3097682" cy="218221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9" name="object 19"/>
          <p:cNvSpPr/>
          <p:nvPr/>
        </p:nvSpPr>
        <p:spPr>
          <a:xfrm flipV="1">
            <a:off x="485503" y="3882829"/>
            <a:ext cx="10908000" cy="45719"/>
          </a:xfrm>
          <a:custGeom>
            <a:avLst/>
            <a:gdLst/>
            <a:ahLst/>
            <a:cxnLst/>
            <a:rect l="l" t="t" r="r" b="b"/>
            <a:pathLst>
              <a:path w="11281410">
                <a:moveTo>
                  <a:pt x="0" y="0"/>
                </a:moveTo>
                <a:lnTo>
                  <a:pt x="11280795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18537" y="6356449"/>
            <a:ext cx="456551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пр. </a:t>
            </a:r>
            <a:r>
              <a:rPr lang="ru-RU" sz="20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Райымбека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уг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ул. Механическая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t="9200" b="18994"/>
          <a:stretch/>
        </p:blipFill>
        <p:spPr>
          <a:xfrm>
            <a:off x="8084054" y="4133430"/>
            <a:ext cx="3305742" cy="218221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19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2304" y="173736"/>
            <a:ext cx="983090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РЕАЛИЗАЦИЯ БЮДЖЕТНЫХ ПРОГРАММ ЗА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2024 ГОД (9 мес.)</a:t>
            </a:r>
            <a:endParaRPr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2303" y="707344"/>
            <a:ext cx="10191750" cy="5080"/>
          </a:xfrm>
          <a:custGeom>
            <a:avLst/>
            <a:gdLst/>
            <a:ahLst/>
            <a:cxnLst/>
            <a:rect l="l" t="t" r="r" b="b"/>
            <a:pathLst>
              <a:path w="10191750" h="5079">
                <a:moveTo>
                  <a:pt x="0" y="4592"/>
                </a:moveTo>
                <a:lnTo>
                  <a:pt x="10191679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825500" y="786103"/>
            <a:ext cx="6811377" cy="96372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spcBef>
                <a:spcPts val="315"/>
              </a:spcBef>
            </a:pPr>
            <a:r>
              <a:rPr lang="kk-KZ" sz="2000" u="none" spc="-5" dirty="0">
                <a:latin typeface="Cambria" panose="02040503050406030204" pitchFamily="18" charset="0"/>
                <a:ea typeface="Cambria" panose="02040503050406030204" pitchFamily="18" charset="0"/>
              </a:rPr>
              <a:t>Бюджет</a:t>
            </a:r>
            <a:br>
              <a:rPr lang="kk-KZ" sz="2000" u="none" spc="-5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u="none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22 518 265,00 тыс. тенге</a:t>
            </a:r>
            <a:br>
              <a:rPr lang="ru-RU" sz="2000" u="none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2000" u="none" spc="-5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51305" y="810580"/>
            <a:ext cx="3319606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kk-KZ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	</a:t>
            </a:r>
            <a:endParaRPr lang="ru-RU" b="1" spc="-5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endParaRPr sz="8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8667" y="1499809"/>
            <a:ext cx="11281410" cy="0"/>
          </a:xfrm>
          <a:custGeom>
            <a:avLst/>
            <a:gdLst/>
            <a:ahLst/>
            <a:cxnLst/>
            <a:rect l="l" t="t" r="r" b="b"/>
            <a:pathLst>
              <a:path w="11281410">
                <a:moveTo>
                  <a:pt x="0" y="0"/>
                </a:moveTo>
                <a:lnTo>
                  <a:pt x="11280795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026" y="126769"/>
            <a:ext cx="977790" cy="977790"/>
          </a:xfrm>
          <a:prstGeom prst="rect">
            <a:avLst/>
          </a:prstGeom>
        </p:spPr>
      </p:pic>
      <p:sp>
        <p:nvSpPr>
          <p:cNvPr id="38" name="object 5"/>
          <p:cNvSpPr txBox="1">
            <a:spLocks/>
          </p:cNvSpPr>
          <p:nvPr/>
        </p:nvSpPr>
        <p:spPr>
          <a:xfrm>
            <a:off x="2345670" y="748003"/>
            <a:ext cx="6811377" cy="104067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>
            <a:lvl1pPr>
              <a:defRPr sz="2800" b="1" i="0" u="heavy">
                <a:solidFill>
                  <a:srgbClr val="001F5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315"/>
              </a:spcBef>
            </a:pPr>
            <a:r>
              <a:rPr lang="ru-RU" sz="2000" u="none" kern="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  Освоено</a:t>
            </a:r>
            <a:endParaRPr lang="ru-RU" sz="2000" u="none" kern="0"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ts val="315"/>
              </a:spcBef>
            </a:pPr>
            <a:r>
              <a:rPr lang="ru-RU" sz="2000" u="none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10 927 571,6 </a:t>
            </a:r>
            <a:r>
              <a:rPr lang="ru-RU" sz="2000" u="none" kern="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тыс. тенге  </a:t>
            </a:r>
          </a:p>
          <a:p>
            <a:pPr algn="ctr">
              <a:spcBef>
                <a:spcPts val="315"/>
              </a:spcBef>
            </a:pPr>
            <a:endParaRPr lang="ru-RU" sz="2000" u="none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065411" y="957590"/>
            <a:ext cx="2201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48,5</a:t>
            </a:r>
            <a:r>
              <a:rPr lang="ru-RU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%</a:t>
            </a:r>
            <a:endParaRPr lang="ru-R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Стрелка вправо 41"/>
          <p:cNvSpPr/>
          <p:nvPr/>
        </p:nvSpPr>
        <p:spPr>
          <a:xfrm>
            <a:off x="8052738" y="1149784"/>
            <a:ext cx="558800" cy="1524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414867"/>
              </p:ext>
            </p:extLst>
          </p:nvPr>
        </p:nvGraphicFramePr>
        <p:xfrm>
          <a:off x="562321" y="1620793"/>
          <a:ext cx="11201731" cy="494907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22981">
                  <a:extLst>
                    <a:ext uri="{9D8B030D-6E8A-4147-A177-3AD203B41FA5}">
                      <a16:colId xmlns:a16="http://schemas.microsoft.com/office/drawing/2014/main" val="608801036"/>
                    </a:ext>
                  </a:extLst>
                </a:gridCol>
                <a:gridCol w="7370842">
                  <a:extLst>
                    <a:ext uri="{9D8B030D-6E8A-4147-A177-3AD203B41FA5}">
                      <a16:colId xmlns:a16="http://schemas.microsoft.com/office/drawing/2014/main" val="1952100816"/>
                    </a:ext>
                  </a:extLst>
                </a:gridCol>
                <a:gridCol w="1573794">
                  <a:extLst>
                    <a:ext uri="{9D8B030D-6E8A-4147-A177-3AD203B41FA5}">
                      <a16:colId xmlns:a16="http://schemas.microsoft.com/office/drawing/2014/main" val="1692323441"/>
                    </a:ext>
                  </a:extLst>
                </a:gridCol>
                <a:gridCol w="1534114">
                  <a:extLst>
                    <a:ext uri="{9D8B030D-6E8A-4147-A177-3AD203B41FA5}">
                      <a16:colId xmlns:a16="http://schemas.microsoft.com/office/drawing/2014/main" val="1111260848"/>
                    </a:ext>
                  </a:extLst>
                </a:gridCol>
              </a:tblGrid>
              <a:tr h="177701"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Наименование бюджетной программы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1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1500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i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338372"/>
                  </a:ext>
                </a:extLst>
              </a:tr>
              <a:tr h="265823">
                <a:tc gridSpan="2" vMerge="1"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" marR="757" marT="757" marB="0" anchor="b"/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7" marR="757" marT="7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выделено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освоено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729195"/>
                  </a:ext>
                </a:extLst>
              </a:tr>
              <a:tr h="618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001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Услуги по реализации государственной политики в сфере охраны окружающей среды и развития экологии и окружающей среды на местном уровне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1 717 288,0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580 922,6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extLst>
                  <a:ext uri="{0D108BD9-81ED-4DB2-BD59-A6C34878D82A}">
                    <a16:rowId xmlns:a16="http://schemas.microsoft.com/office/drawing/2014/main" val="2839212255"/>
                  </a:ext>
                </a:extLst>
              </a:tr>
              <a:tr h="265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004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Мероприятия по оздоровлению окружающей среды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11 029 830,0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6 186 490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extLst>
                  <a:ext uri="{0D108BD9-81ED-4DB2-BD59-A6C34878D82A}">
                    <a16:rowId xmlns:a16="http://schemas.microsoft.com/office/drawing/2014/main" val="4009867073"/>
                  </a:ext>
                </a:extLst>
              </a:tr>
              <a:tr h="618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009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>
                        <a:tabLst>
                          <a:tab pos="88900" algn="l"/>
                        </a:tabLst>
                      </a:pPr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Обеспечение функционирования водохозяйственных сооружений находящихся в коммунальной собственности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 471 942,0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371 288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extLst>
                  <a:ext uri="{0D108BD9-81ED-4DB2-BD59-A6C34878D82A}">
                    <a16:rowId xmlns:a16="http://schemas.microsoft.com/office/drawing/2014/main" val="3665169758"/>
                  </a:ext>
                </a:extLst>
              </a:tr>
              <a:tr h="265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018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Благоустройство и озеленение города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   79 952,0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48 500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extLst>
                  <a:ext uri="{0D108BD9-81ED-4DB2-BD59-A6C34878D82A}">
                    <a16:rowId xmlns:a16="http://schemas.microsoft.com/office/drawing/2014/main" val="2751606591"/>
                  </a:ext>
                </a:extLst>
              </a:tr>
              <a:tr h="265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005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Развитие объектов экосистемы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1 018 789,0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  63 164,6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/>
                </a:tc>
                <a:extLst>
                  <a:ext uri="{0D108BD9-81ED-4DB2-BD59-A6C34878D82A}">
                    <a16:rowId xmlns:a16="http://schemas.microsoft.com/office/drawing/2014/main" val="1793065401"/>
                  </a:ext>
                </a:extLst>
              </a:tr>
              <a:tr h="265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011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Капитальные расходы государственного органа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   11 295,0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/>
                </a:tc>
                <a:extLst>
                  <a:ext uri="{0D108BD9-81ED-4DB2-BD59-A6C34878D82A}">
                    <a16:rowId xmlns:a16="http://schemas.microsoft.com/office/drawing/2014/main" val="471270657"/>
                  </a:ext>
                </a:extLst>
              </a:tr>
              <a:tr h="265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017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Развитие благоустройства города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7 659 487,0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3 </a:t>
                      </a:r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440 001,5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/>
                </a:tc>
                <a:extLst>
                  <a:ext uri="{0D108BD9-81ED-4DB2-BD59-A6C34878D82A}">
                    <a16:rowId xmlns:a16="http://schemas.microsoft.com/office/drawing/2014/main" val="3308427745"/>
                  </a:ext>
                </a:extLst>
              </a:tr>
              <a:tr h="44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032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Капитальные расходы подведомственных государственных учреждений и организаций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47 </a:t>
                      </a:r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250,0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/>
                </a:tc>
                <a:extLst>
                  <a:ext uri="{0D108BD9-81ED-4DB2-BD59-A6C34878D82A}">
                    <a16:rowId xmlns:a16="http://schemas.microsoft.com/office/drawing/2014/main" val="301566024"/>
                  </a:ext>
                </a:extLst>
              </a:tr>
              <a:tr h="265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065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Формирование или увеличение уставного капитала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 453 109,0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127 990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b"/>
                </a:tc>
                <a:extLst>
                  <a:ext uri="{0D108BD9-81ED-4DB2-BD59-A6C34878D82A}">
                    <a16:rowId xmlns:a16="http://schemas.microsoft.com/office/drawing/2014/main" val="1576561965"/>
                  </a:ext>
                </a:extLst>
              </a:tr>
              <a:tr h="706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108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Разработка или корректировка, а также проведение необходимых экспертиз технико-экономических обоснований бюджетных инвестиционных проектов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29 </a:t>
                      </a:r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323,0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10 000</a:t>
                      </a:r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extLst>
                  <a:ext uri="{0D108BD9-81ED-4DB2-BD59-A6C34878D82A}">
                    <a16:rowId xmlns:a16="http://schemas.microsoft.com/office/drawing/2014/main" val="3717636329"/>
                  </a:ext>
                </a:extLst>
              </a:tr>
              <a:tr h="353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006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Содержание и защита особо охраняемых природных территорий (ГУ ГРПП Парк </a:t>
                      </a:r>
                      <a:r>
                        <a:rPr lang="ru-RU" sz="1500" u="none" strike="noStrike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Медеу</a:t>
                      </a:r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 865 516,0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ru-RU" sz="150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667 453,4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757" marR="757" marT="757" marB="0" anchor="ctr"/>
                </a:tc>
                <a:extLst>
                  <a:ext uri="{0D108BD9-81ED-4DB2-BD59-A6C34878D82A}">
                    <a16:rowId xmlns:a16="http://schemas.microsoft.com/office/drawing/2014/main" val="1953314777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2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5928" y="138562"/>
            <a:ext cx="8830734" cy="377555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АРЫЧНАЯ СЕТЬ </a:t>
            </a:r>
            <a:r>
              <a:rPr lang="ru-RU"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 ВОДОЗАБОРНЫЕ СООРУЖЕНИЯ </a:t>
            </a:r>
            <a:r>
              <a:rPr lang="ru-RU" sz="2400" u="none" kern="1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(9 мес.)</a:t>
            </a:r>
            <a:endParaRPr sz="2400" u="none" kern="1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01051D1-0712-42D2-986C-CA4EF7249D1E}"/>
              </a:ext>
            </a:extLst>
          </p:cNvPr>
          <p:cNvCxnSpPr>
            <a:cxnSpLocks/>
          </p:cNvCxnSpPr>
          <p:nvPr/>
        </p:nvCxnSpPr>
        <p:spPr>
          <a:xfrm>
            <a:off x="1385927" y="592721"/>
            <a:ext cx="10151590" cy="31227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60" y="0"/>
            <a:ext cx="977790" cy="9777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8385" y="618862"/>
            <a:ext cx="9119099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Устранение подтопляемых участков</a:t>
            </a:r>
            <a:endParaRPr lang="ru-RU" sz="1600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43766" y="1007204"/>
            <a:ext cx="2076459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до</a:t>
            </a:r>
            <a:endParaRPr lang="ru-RU" sz="1600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882324" y="971632"/>
            <a:ext cx="2076459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после</a:t>
            </a:r>
            <a:endParaRPr lang="ru-RU" sz="1600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80238" y="3390347"/>
            <a:ext cx="4565516" cy="41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ул. </a:t>
            </a:r>
            <a:r>
              <a:rPr lang="ru-RU" sz="20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Торетай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22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24767" y="971632"/>
            <a:ext cx="2076459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процесс</a:t>
            </a:r>
            <a:endParaRPr lang="ru-RU" sz="1600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 flipV="1">
            <a:off x="485503" y="3813885"/>
            <a:ext cx="10908000" cy="45719"/>
          </a:xfrm>
          <a:custGeom>
            <a:avLst/>
            <a:gdLst/>
            <a:ahLst/>
            <a:cxnLst/>
            <a:rect l="l" t="t" r="r" b="b"/>
            <a:pathLst>
              <a:path w="11281410">
                <a:moveTo>
                  <a:pt x="0" y="0"/>
                </a:moveTo>
                <a:lnTo>
                  <a:pt x="11280795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67845" y="6307129"/>
            <a:ext cx="4565516" cy="41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-457200" algn="l"/>
              </a:tabLst>
            </a:pP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ул. Палладина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1420377"/>
            <a:ext cx="3194734" cy="19359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1420377"/>
            <a:ext cx="3036903" cy="196997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t="23714" b="14084"/>
          <a:stretch/>
        </p:blipFill>
        <p:spPr>
          <a:xfrm>
            <a:off x="479250" y="4057509"/>
            <a:ext cx="3200987" cy="223911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/>
          <a:srcRect t="16434" b="6212"/>
          <a:stretch/>
        </p:blipFill>
        <p:spPr>
          <a:xfrm>
            <a:off x="4358919" y="4057509"/>
            <a:ext cx="3309257" cy="223911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t="26750" b="11501"/>
          <a:stretch/>
        </p:blipFill>
        <p:spPr>
          <a:xfrm>
            <a:off x="8356600" y="4057510"/>
            <a:ext cx="3036903" cy="2239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t="23307" b="21454"/>
          <a:stretch/>
        </p:blipFill>
        <p:spPr>
          <a:xfrm>
            <a:off x="4358918" y="1420377"/>
            <a:ext cx="3309257" cy="193590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20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28648" y="637030"/>
            <a:ext cx="10367010" cy="0"/>
          </a:xfrm>
          <a:custGeom>
            <a:avLst/>
            <a:gdLst/>
            <a:ahLst/>
            <a:cxnLst/>
            <a:rect l="l" t="t" r="r" b="b"/>
            <a:pathLst>
              <a:path w="10367010">
                <a:moveTo>
                  <a:pt x="0" y="0"/>
                </a:moveTo>
                <a:lnTo>
                  <a:pt x="10366418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08730" y="134295"/>
            <a:ext cx="951960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ru-RU"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ТВЕРДО-БЫТОВЫЕ </a:t>
            </a:r>
            <a:r>
              <a:rPr lang="ru-RU" sz="2400" u="none" kern="1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ОТХОДЫ (9 </a:t>
            </a:r>
            <a:r>
              <a:rPr lang="ru-RU" sz="2400" u="none" kern="1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мес</a:t>
            </a:r>
            <a:r>
              <a:rPr lang="ru-RU" sz="2400" u="none" kern="1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sz="2400" u="none" kern="1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5" y="537001"/>
            <a:ext cx="1661564" cy="1071694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1319218" y="742214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object 20"/>
          <p:cNvSpPr txBox="1"/>
          <p:nvPr/>
        </p:nvSpPr>
        <p:spPr>
          <a:xfrm>
            <a:off x="1357923" y="755170"/>
            <a:ext cx="1256063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100%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36525" algn="ctr">
              <a:lnSpc>
                <a:spcPct val="100000"/>
              </a:lnSpc>
              <a:spcBef>
                <a:spcPts val="40"/>
              </a:spcBef>
            </a:pPr>
            <a:r>
              <a:rPr lang="kk-KZ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Охват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67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3604" y="537001"/>
            <a:ext cx="1661564" cy="1071694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2933690" y="725403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object 20"/>
          <p:cNvSpPr txBox="1"/>
          <p:nvPr/>
        </p:nvSpPr>
        <p:spPr>
          <a:xfrm>
            <a:off x="2880489" y="743199"/>
            <a:ext cx="1323300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283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36525" algn="ctr">
              <a:lnSpc>
                <a:spcPct val="100000"/>
              </a:lnSpc>
              <a:spcBef>
                <a:spcPts val="40"/>
              </a:spcBef>
            </a:pPr>
            <a:r>
              <a:rPr lang="kk-KZ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ед. техники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70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9195" y="537001"/>
            <a:ext cx="1661564" cy="1071694"/>
          </a:xfrm>
          <a:prstGeom prst="rect">
            <a:avLst/>
          </a:prstGeom>
        </p:spPr>
      </p:pic>
      <p:sp>
        <p:nvSpPr>
          <p:cNvPr id="71" name="Прямоугольник 70"/>
          <p:cNvSpPr/>
          <p:nvPr/>
        </p:nvSpPr>
        <p:spPr>
          <a:xfrm>
            <a:off x="4449281" y="725403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2804" y="1567966"/>
            <a:ext cx="3297530" cy="643004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3070720" y="1601007"/>
            <a:ext cx="2779921" cy="614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object 30"/>
          <p:cNvSpPr txBox="1"/>
          <p:nvPr/>
        </p:nvSpPr>
        <p:spPr>
          <a:xfrm>
            <a:off x="6767561" y="4406508"/>
            <a:ext cx="5275942" cy="223715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298450" algn="l"/>
              </a:tabLst>
            </a:pPr>
            <a:r>
              <a:rPr lang="ru-RU" sz="1600" b="1" spc="-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Установлено</a:t>
            </a:r>
            <a:r>
              <a:rPr lang="en-US" sz="1600" b="1" spc="-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ru-RU" sz="1600" b="1" spc="-2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sz="1400" b="1" spc="-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500</a:t>
            </a:r>
            <a:r>
              <a:rPr lang="ru-RU" sz="1400" spc="-2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ед. контейнеров для сбора отходов хлебобулочных изделий</a:t>
            </a:r>
          </a:p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фандоматов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для приема пластиковых и алюминиевых бутылок</a:t>
            </a:r>
          </a:p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ед.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экобоксов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для сбора макулатуры, стеклотары и пластиковых отходов</a:t>
            </a:r>
          </a:p>
          <a:p>
            <a:pPr marL="298450" indent="-285750">
              <a:lnSpc>
                <a:spcPct val="100000"/>
              </a:lnSpc>
              <a:spcBef>
                <a:spcPts val="385"/>
              </a:spcBef>
              <a:buFont typeface="Wingdings" panose="05000000000000000000" pitchFamily="2" charset="2"/>
              <a:buChar char="ü"/>
              <a:tabLst>
                <a:tab pos="298450" algn="l"/>
              </a:tabLst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комплексных пунктов приема вторсырья 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026" y="126769"/>
            <a:ext cx="977790" cy="977790"/>
          </a:xfrm>
          <a:prstGeom prst="rect">
            <a:avLst/>
          </a:prstGeom>
        </p:spPr>
      </p:pic>
      <p:sp>
        <p:nvSpPr>
          <p:cNvPr id="98" name="Прямоугольник 97"/>
          <p:cNvSpPr/>
          <p:nvPr/>
        </p:nvSpPr>
        <p:spPr>
          <a:xfrm>
            <a:off x="843977" y="2620153"/>
            <a:ext cx="2819755" cy="880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8279" y="2436865"/>
            <a:ext cx="2853921" cy="869288"/>
          </a:xfrm>
          <a:prstGeom prst="rect">
            <a:avLst/>
          </a:prstGeom>
        </p:spPr>
      </p:pic>
      <p:sp>
        <p:nvSpPr>
          <p:cNvPr id="104" name="Прямоугольник 103"/>
          <p:cNvSpPr/>
          <p:nvPr/>
        </p:nvSpPr>
        <p:spPr>
          <a:xfrm>
            <a:off x="3455817" y="2431906"/>
            <a:ext cx="2863084" cy="76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5" name="object 20"/>
          <p:cNvSpPr txBox="1"/>
          <p:nvPr/>
        </p:nvSpPr>
        <p:spPr>
          <a:xfrm rot="10800000" flipH="1" flipV="1">
            <a:off x="3228161" y="2356778"/>
            <a:ext cx="3021583" cy="610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11, 5%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</a:p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kk-KZ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Доля сортировки</a:t>
            </a:r>
            <a:r>
              <a:rPr lang="en-US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/</a:t>
            </a:r>
            <a:r>
              <a:rPr lang="kk-KZ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переработки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64" y="901700"/>
            <a:ext cx="2325951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66" y="2561425"/>
            <a:ext cx="2325950" cy="1746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" name="Рисунок 10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2" t="11042" r="632" b="22774"/>
          <a:stretch/>
        </p:blipFill>
        <p:spPr>
          <a:xfrm>
            <a:off x="6724386" y="2436864"/>
            <a:ext cx="2309550" cy="185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85" y="901700"/>
            <a:ext cx="2271961" cy="165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" name="object 20"/>
          <p:cNvSpPr txBox="1"/>
          <p:nvPr/>
        </p:nvSpPr>
        <p:spPr>
          <a:xfrm>
            <a:off x="4420880" y="713374"/>
            <a:ext cx="1256063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36525" algn="ctr">
              <a:lnSpc>
                <a:spcPct val="100000"/>
              </a:lnSpc>
              <a:spcBef>
                <a:spcPts val="40"/>
              </a:spcBef>
            </a:pPr>
            <a:r>
              <a:rPr lang="kk-KZ" sz="14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МВО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118" name="object 14"/>
          <p:cNvSpPr txBox="1"/>
          <p:nvPr/>
        </p:nvSpPr>
        <p:spPr>
          <a:xfrm>
            <a:off x="2930565" y="1506717"/>
            <a:ext cx="284935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287 КП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66675" algn="ctr">
              <a:lnSpc>
                <a:spcPct val="100000"/>
              </a:lnSpc>
              <a:spcBef>
                <a:spcPts val="60"/>
              </a:spcBef>
            </a:pPr>
            <a:r>
              <a:rPr lang="ru-RU" sz="12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Заглубленного типа</a:t>
            </a:r>
            <a:endParaRPr sz="1200" b="1" spc="-1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026" y="3381040"/>
            <a:ext cx="6293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Проведен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тендер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на предоставление услуг по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мусороудалению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 определены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участков, заключены договоры с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МВО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(всего 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-21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МВО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026" y="4599656"/>
            <a:ext cx="6293030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- 2024 </a:t>
            </a:r>
            <a:r>
              <a:rPr lang="ru-RU" sz="16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. – корректировка проекта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по модернизации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579 КП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заглубленного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типа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119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контейнеров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- начаты работы по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замене и установке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786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заглубленных пластиковых контейнеров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142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КП;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- начата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разработка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ТЭО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на строительство нового полигона для захоронения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ТБО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в Илийском районе Алматинской области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397228" y="1657675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407472" y="1686680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4778" y="1515689"/>
            <a:ext cx="1661564" cy="74061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314321" y="1575698"/>
            <a:ext cx="1330642" cy="680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" name="object 20"/>
          <p:cNvSpPr txBox="1"/>
          <p:nvPr/>
        </p:nvSpPr>
        <p:spPr>
          <a:xfrm>
            <a:off x="842713" y="1642515"/>
            <a:ext cx="215728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1454 КП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37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3176" y="2283734"/>
            <a:ext cx="3280556" cy="79512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626071" y="2309518"/>
            <a:ext cx="2761365" cy="666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object 20"/>
          <p:cNvSpPr txBox="1"/>
          <p:nvPr/>
        </p:nvSpPr>
        <p:spPr>
          <a:xfrm>
            <a:off x="517397" y="2317554"/>
            <a:ext cx="2862336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395 тыс. тонн 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36525" algn="ctr">
              <a:lnSpc>
                <a:spcPct val="100000"/>
              </a:lnSpc>
              <a:spcBef>
                <a:spcPts val="40"/>
              </a:spcBef>
            </a:pPr>
            <a:r>
              <a:rPr lang="kk-KZ" sz="1400" b="1" spc="-1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Объем собранных отходов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21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3f2933610d_0_0"/>
          <p:cNvSpPr txBox="1"/>
          <p:nvPr/>
        </p:nvSpPr>
        <p:spPr>
          <a:xfrm>
            <a:off x="756787" y="255663"/>
            <a:ext cx="111708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"/>
              <a:buNone/>
            </a:pPr>
            <a:r>
              <a:rPr lang="ru-RU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Исследование</a:t>
            </a:r>
            <a:r>
              <a:rPr lang="en-US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IFC</a:t>
            </a:r>
            <a:endParaRPr lang="kk-KZ" sz="24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6" name="Google Shape;96;g23f2933610d_0_0"/>
          <p:cNvSpPr/>
          <p:nvPr/>
        </p:nvSpPr>
        <p:spPr>
          <a:xfrm>
            <a:off x="512797" y="5318657"/>
            <a:ext cx="11282201" cy="96018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400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результате </a:t>
            </a:r>
            <a:r>
              <a:rPr lang="kk-K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исследования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будут выбраны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наилучшие подходы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 управлению отходами и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передовые технологии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с наименьшим негативным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воздействием на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экологию и здоровье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населения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98;g23f2933610d_0_0">
            <a:extLst>
              <a:ext uri="{FF2B5EF4-FFF2-40B4-BE49-F238E27FC236}">
                <a16:creationId xmlns:a16="http://schemas.microsoft.com/office/drawing/2014/main" id="{4893C4D1-9879-B513-635D-3BB2B98C8D1E}"/>
              </a:ext>
            </a:extLst>
          </p:cNvPr>
          <p:cNvSpPr/>
          <p:nvPr/>
        </p:nvSpPr>
        <p:spPr>
          <a:xfrm>
            <a:off x="7163334" y="1143692"/>
            <a:ext cx="4844825" cy="966462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900"/>
            </a:pP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 </a:t>
            </a:r>
            <a:r>
              <a:rPr lang="ru-RU" sz="11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октябре 2023 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года заключен </a:t>
            </a:r>
            <a:r>
              <a:rPr lang="ru-RU" sz="11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Меморандум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между Управлением экологии и окружающей среды города Алматы и IFC для проведения </a:t>
            </a:r>
            <a:r>
              <a:rPr lang="ru-RU" sz="11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исследования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по определению наилучших подходов в управлении отходами в городе Алматы</a:t>
            </a:r>
            <a:endParaRPr sz="11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7" name="object 19">
            <a:extLst>
              <a:ext uri="{FF2B5EF4-FFF2-40B4-BE49-F238E27FC236}">
                <a16:creationId xmlns:a16="http://schemas.microsoft.com/office/drawing/2014/main" id="{7D8522C4-B2AD-414B-AE41-7B8C8CFDB88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155" y="47244"/>
            <a:ext cx="635508" cy="635507"/>
          </a:xfrm>
          <a:prstGeom prst="rect">
            <a:avLst/>
          </a:prstGeom>
        </p:spPr>
      </p:pic>
      <p:sp>
        <p:nvSpPr>
          <p:cNvPr id="8" name="object 12">
            <a:extLst>
              <a:ext uri="{FF2B5EF4-FFF2-40B4-BE49-F238E27FC236}">
                <a16:creationId xmlns:a16="http://schemas.microsoft.com/office/drawing/2014/main" id="{5DE4FC25-91C2-4A4C-895B-23461D7E6E1F}"/>
              </a:ext>
            </a:extLst>
          </p:cNvPr>
          <p:cNvSpPr/>
          <p:nvPr/>
        </p:nvSpPr>
        <p:spPr>
          <a:xfrm>
            <a:off x="264413" y="755141"/>
            <a:ext cx="11919585" cy="0"/>
          </a:xfrm>
          <a:custGeom>
            <a:avLst/>
            <a:gdLst/>
            <a:ahLst/>
            <a:cxnLst/>
            <a:rect l="l" t="t" r="r" b="b"/>
            <a:pathLst>
              <a:path w="11919585">
                <a:moveTo>
                  <a:pt x="0" y="0"/>
                </a:moveTo>
                <a:lnTo>
                  <a:pt x="1191958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Google Shape;116;p5"/>
          <p:cNvSpPr txBox="1">
            <a:spLocks noGrp="1"/>
          </p:cNvSpPr>
          <p:nvPr>
            <p:ph type="body" idx="1"/>
          </p:nvPr>
        </p:nvSpPr>
        <p:spPr>
          <a:xfrm>
            <a:off x="709504" y="1326998"/>
            <a:ext cx="5369951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298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➔"/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Выбрать наилучшие </a:t>
            </a:r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мировые практики управления 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отходами для города Алматы</a:t>
            </a:r>
          </a:p>
          <a:p>
            <a:pPr marL="457200" lvl="0" indent="-298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➔"/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Использовать технологии, оказывающие 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минимальное негативное воздействие </a:t>
            </a:r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на окружающую среду</a:t>
            </a:r>
            <a:endParaRPr sz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Google Shape;117;p5"/>
          <p:cNvSpPr/>
          <p:nvPr/>
        </p:nvSpPr>
        <p:spPr>
          <a:xfrm>
            <a:off x="854061" y="1065290"/>
            <a:ext cx="18921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Цели проекта:</a:t>
            </a:r>
            <a:endParaRPr sz="1400" b="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Google Shape;121;p5"/>
          <p:cNvSpPr txBox="1"/>
          <p:nvPr/>
        </p:nvSpPr>
        <p:spPr>
          <a:xfrm>
            <a:off x="723429" y="2977985"/>
            <a:ext cx="523009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298450" algn="just">
              <a:lnSpc>
                <a:spcPct val="90000"/>
              </a:lnSpc>
              <a:buSzPts val="1100"/>
              <a:buFont typeface="Arial"/>
              <a:buChar char="➔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Статья 365 Экологического кодекса РК, местные </a:t>
            </a:r>
            <a:r>
              <a:rPr lang="ru-RU" sz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исполнительные органы 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разрабатывают</a:t>
            </a:r>
            <a:r>
              <a:rPr lang="ru-RU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программы по управлению коммунальными отходами и </a:t>
            </a:r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выносят</a:t>
            </a:r>
            <a:r>
              <a:rPr lang="ru-RU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утверждение</a:t>
            </a:r>
            <a:r>
              <a:rPr lang="ru-RU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маслихатов</a:t>
            </a:r>
            <a:endParaRPr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122;p5"/>
          <p:cNvSpPr/>
          <p:nvPr/>
        </p:nvSpPr>
        <p:spPr>
          <a:xfrm>
            <a:off x="921585" y="2671609"/>
            <a:ext cx="44076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Обоснование проекта:</a:t>
            </a:r>
            <a:endParaRPr sz="1400" b="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0" name="Google Shape;136;p5"/>
          <p:cNvGrpSpPr/>
          <p:nvPr/>
        </p:nvGrpSpPr>
        <p:grpSpPr>
          <a:xfrm>
            <a:off x="173700" y="2691467"/>
            <a:ext cx="484555" cy="440507"/>
            <a:chOff x="6979200" y="4171575"/>
            <a:chExt cx="363425" cy="363425"/>
          </a:xfrm>
        </p:grpSpPr>
        <p:sp>
          <p:nvSpPr>
            <p:cNvPr id="31" name="Google Shape;137;p5"/>
            <p:cNvSpPr/>
            <p:nvPr/>
          </p:nvSpPr>
          <p:spPr>
            <a:xfrm>
              <a:off x="7144300" y="4235625"/>
              <a:ext cx="66375" cy="56800"/>
            </a:xfrm>
            <a:custGeom>
              <a:avLst/>
              <a:gdLst/>
              <a:ahLst/>
              <a:cxnLst/>
              <a:rect l="l" t="t" r="r" b="b"/>
              <a:pathLst>
                <a:path w="2655" h="2272" extrusionOk="0">
                  <a:moveTo>
                    <a:pt x="1509" y="554"/>
                  </a:moveTo>
                  <a:cubicBezTo>
                    <a:pt x="1810" y="554"/>
                    <a:pt x="2099" y="783"/>
                    <a:pt x="2099" y="1142"/>
                  </a:cubicBezTo>
                  <a:cubicBezTo>
                    <a:pt x="2099" y="1451"/>
                    <a:pt x="1821" y="1698"/>
                    <a:pt x="1513" y="1698"/>
                  </a:cubicBezTo>
                  <a:cubicBezTo>
                    <a:pt x="1019" y="1698"/>
                    <a:pt x="741" y="1080"/>
                    <a:pt x="1112" y="710"/>
                  </a:cubicBezTo>
                  <a:cubicBezTo>
                    <a:pt x="1229" y="603"/>
                    <a:pt x="1370" y="554"/>
                    <a:pt x="1509" y="554"/>
                  </a:cubicBezTo>
                  <a:close/>
                  <a:moveTo>
                    <a:pt x="1513" y="0"/>
                  </a:moveTo>
                  <a:cubicBezTo>
                    <a:pt x="494" y="0"/>
                    <a:pt x="1" y="1204"/>
                    <a:pt x="710" y="1944"/>
                  </a:cubicBezTo>
                  <a:cubicBezTo>
                    <a:pt x="937" y="2171"/>
                    <a:pt x="1217" y="2272"/>
                    <a:pt x="1494" y="2272"/>
                  </a:cubicBezTo>
                  <a:cubicBezTo>
                    <a:pt x="2083" y="2272"/>
                    <a:pt x="2655" y="1814"/>
                    <a:pt x="2655" y="1142"/>
                  </a:cubicBezTo>
                  <a:cubicBezTo>
                    <a:pt x="2655" y="494"/>
                    <a:pt x="2161" y="0"/>
                    <a:pt x="1513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38;p5"/>
            <p:cNvSpPr/>
            <p:nvPr/>
          </p:nvSpPr>
          <p:spPr>
            <a:xfrm>
              <a:off x="7172850" y="4520900"/>
              <a:ext cx="19325" cy="14100"/>
            </a:xfrm>
            <a:custGeom>
              <a:avLst/>
              <a:gdLst/>
              <a:ahLst/>
              <a:cxnLst/>
              <a:rect l="l" t="t" r="r" b="b"/>
              <a:pathLst>
                <a:path w="773" h="564" extrusionOk="0">
                  <a:moveTo>
                    <a:pt x="386" y="0"/>
                  </a:moveTo>
                  <a:cubicBezTo>
                    <a:pt x="317" y="0"/>
                    <a:pt x="247" y="23"/>
                    <a:pt x="186" y="70"/>
                  </a:cubicBezTo>
                  <a:cubicBezTo>
                    <a:pt x="1" y="255"/>
                    <a:pt x="124" y="563"/>
                    <a:pt x="371" y="563"/>
                  </a:cubicBezTo>
                  <a:cubicBezTo>
                    <a:pt x="649" y="563"/>
                    <a:pt x="772" y="255"/>
                    <a:pt x="587" y="70"/>
                  </a:cubicBezTo>
                  <a:cubicBezTo>
                    <a:pt x="525" y="23"/>
                    <a:pt x="456" y="0"/>
                    <a:pt x="386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39;p5"/>
            <p:cNvSpPr/>
            <p:nvPr/>
          </p:nvSpPr>
          <p:spPr>
            <a:xfrm>
              <a:off x="6979200" y="4171575"/>
              <a:ext cx="363425" cy="361875"/>
            </a:xfrm>
            <a:custGeom>
              <a:avLst/>
              <a:gdLst/>
              <a:ahLst/>
              <a:cxnLst/>
              <a:rect l="l" t="t" r="r" b="b"/>
              <a:pathLst>
                <a:path w="14537" h="14475" extrusionOk="0">
                  <a:moveTo>
                    <a:pt x="8703" y="556"/>
                  </a:moveTo>
                  <a:lnTo>
                    <a:pt x="8703" y="1297"/>
                  </a:lnTo>
                  <a:cubicBezTo>
                    <a:pt x="8672" y="1420"/>
                    <a:pt x="8765" y="1513"/>
                    <a:pt x="8888" y="1544"/>
                  </a:cubicBezTo>
                  <a:cubicBezTo>
                    <a:pt x="9135" y="1667"/>
                    <a:pt x="9382" y="1791"/>
                    <a:pt x="9598" y="1976"/>
                  </a:cubicBezTo>
                  <a:cubicBezTo>
                    <a:pt x="9655" y="2014"/>
                    <a:pt x="9724" y="2040"/>
                    <a:pt x="9791" y="2040"/>
                  </a:cubicBezTo>
                  <a:cubicBezTo>
                    <a:pt x="9832" y="2040"/>
                    <a:pt x="9871" y="2030"/>
                    <a:pt x="9907" y="2007"/>
                  </a:cubicBezTo>
                  <a:lnTo>
                    <a:pt x="10555" y="1636"/>
                  </a:lnTo>
                  <a:lnTo>
                    <a:pt x="11110" y="2624"/>
                  </a:lnTo>
                  <a:lnTo>
                    <a:pt x="10493" y="2963"/>
                  </a:lnTo>
                  <a:cubicBezTo>
                    <a:pt x="10370" y="3025"/>
                    <a:pt x="10339" y="3148"/>
                    <a:pt x="10339" y="3272"/>
                  </a:cubicBezTo>
                  <a:cubicBezTo>
                    <a:pt x="10401" y="3550"/>
                    <a:pt x="10401" y="3827"/>
                    <a:pt x="10339" y="4105"/>
                  </a:cubicBezTo>
                  <a:cubicBezTo>
                    <a:pt x="10339" y="4229"/>
                    <a:pt x="10370" y="4352"/>
                    <a:pt x="10493" y="4414"/>
                  </a:cubicBezTo>
                  <a:lnTo>
                    <a:pt x="11110" y="4753"/>
                  </a:lnTo>
                  <a:lnTo>
                    <a:pt x="10555" y="5741"/>
                  </a:lnTo>
                  <a:lnTo>
                    <a:pt x="9938" y="5371"/>
                  </a:lnTo>
                  <a:cubicBezTo>
                    <a:pt x="9891" y="5347"/>
                    <a:pt x="9843" y="5337"/>
                    <a:pt x="9798" y="5337"/>
                  </a:cubicBezTo>
                  <a:cubicBezTo>
                    <a:pt x="9724" y="5337"/>
                    <a:pt x="9655" y="5363"/>
                    <a:pt x="9598" y="5401"/>
                  </a:cubicBezTo>
                  <a:cubicBezTo>
                    <a:pt x="9382" y="5587"/>
                    <a:pt x="9166" y="5741"/>
                    <a:pt x="8888" y="5833"/>
                  </a:cubicBezTo>
                  <a:cubicBezTo>
                    <a:pt x="8765" y="5864"/>
                    <a:pt x="8703" y="5957"/>
                    <a:pt x="8703" y="6080"/>
                  </a:cubicBezTo>
                  <a:lnTo>
                    <a:pt x="8703" y="6821"/>
                  </a:lnTo>
                  <a:lnTo>
                    <a:pt x="7561" y="6821"/>
                  </a:lnTo>
                  <a:lnTo>
                    <a:pt x="7561" y="6080"/>
                  </a:lnTo>
                  <a:cubicBezTo>
                    <a:pt x="7561" y="5957"/>
                    <a:pt x="7500" y="5864"/>
                    <a:pt x="7376" y="5833"/>
                  </a:cubicBezTo>
                  <a:cubicBezTo>
                    <a:pt x="7129" y="5741"/>
                    <a:pt x="6882" y="5587"/>
                    <a:pt x="6666" y="5401"/>
                  </a:cubicBezTo>
                  <a:cubicBezTo>
                    <a:pt x="6609" y="5363"/>
                    <a:pt x="6540" y="5337"/>
                    <a:pt x="6467" y="5337"/>
                  </a:cubicBezTo>
                  <a:cubicBezTo>
                    <a:pt x="6421" y="5337"/>
                    <a:pt x="6374" y="5347"/>
                    <a:pt x="6327" y="5371"/>
                  </a:cubicBezTo>
                  <a:lnTo>
                    <a:pt x="5710" y="5741"/>
                  </a:lnTo>
                  <a:lnTo>
                    <a:pt x="5154" y="4753"/>
                  </a:lnTo>
                  <a:lnTo>
                    <a:pt x="5771" y="4414"/>
                  </a:lnTo>
                  <a:cubicBezTo>
                    <a:pt x="5864" y="4352"/>
                    <a:pt x="5926" y="4229"/>
                    <a:pt x="5895" y="4105"/>
                  </a:cubicBezTo>
                  <a:cubicBezTo>
                    <a:pt x="5864" y="3827"/>
                    <a:pt x="5864" y="3550"/>
                    <a:pt x="5895" y="3272"/>
                  </a:cubicBezTo>
                  <a:cubicBezTo>
                    <a:pt x="5926" y="3148"/>
                    <a:pt x="5864" y="3025"/>
                    <a:pt x="5771" y="2963"/>
                  </a:cubicBezTo>
                  <a:lnTo>
                    <a:pt x="5154" y="2624"/>
                  </a:lnTo>
                  <a:lnTo>
                    <a:pt x="5710" y="1636"/>
                  </a:lnTo>
                  <a:lnTo>
                    <a:pt x="6327" y="2007"/>
                  </a:lnTo>
                  <a:cubicBezTo>
                    <a:pt x="6374" y="2030"/>
                    <a:pt x="6421" y="2040"/>
                    <a:pt x="6467" y="2040"/>
                  </a:cubicBezTo>
                  <a:cubicBezTo>
                    <a:pt x="6540" y="2040"/>
                    <a:pt x="6609" y="2014"/>
                    <a:pt x="6666" y="1976"/>
                  </a:cubicBezTo>
                  <a:cubicBezTo>
                    <a:pt x="6882" y="1791"/>
                    <a:pt x="7129" y="1667"/>
                    <a:pt x="7376" y="1544"/>
                  </a:cubicBezTo>
                  <a:cubicBezTo>
                    <a:pt x="7500" y="1513"/>
                    <a:pt x="7561" y="1420"/>
                    <a:pt x="7561" y="1297"/>
                  </a:cubicBezTo>
                  <a:lnTo>
                    <a:pt x="7561" y="556"/>
                  </a:lnTo>
                  <a:close/>
                  <a:moveTo>
                    <a:pt x="1698" y="3982"/>
                  </a:moveTo>
                  <a:lnTo>
                    <a:pt x="1698" y="11419"/>
                  </a:lnTo>
                  <a:lnTo>
                    <a:pt x="1574" y="11419"/>
                  </a:lnTo>
                  <a:cubicBezTo>
                    <a:pt x="1204" y="11419"/>
                    <a:pt x="864" y="11543"/>
                    <a:pt x="587" y="11759"/>
                  </a:cubicBezTo>
                  <a:lnTo>
                    <a:pt x="587" y="4969"/>
                  </a:lnTo>
                  <a:cubicBezTo>
                    <a:pt x="587" y="4414"/>
                    <a:pt x="1019" y="3982"/>
                    <a:pt x="1574" y="3982"/>
                  </a:cubicBezTo>
                  <a:close/>
                  <a:moveTo>
                    <a:pt x="6975" y="11142"/>
                  </a:moveTo>
                  <a:lnTo>
                    <a:pt x="6975" y="12253"/>
                  </a:lnTo>
                  <a:lnTo>
                    <a:pt x="4136" y="12253"/>
                  </a:lnTo>
                  <a:lnTo>
                    <a:pt x="4136" y="11142"/>
                  </a:lnTo>
                  <a:close/>
                  <a:moveTo>
                    <a:pt x="12098" y="11142"/>
                  </a:moveTo>
                  <a:lnTo>
                    <a:pt x="12098" y="12253"/>
                  </a:lnTo>
                  <a:lnTo>
                    <a:pt x="9259" y="12253"/>
                  </a:lnTo>
                  <a:lnTo>
                    <a:pt x="9259" y="11142"/>
                  </a:lnTo>
                  <a:close/>
                  <a:moveTo>
                    <a:pt x="7253" y="1"/>
                  </a:moveTo>
                  <a:cubicBezTo>
                    <a:pt x="7098" y="1"/>
                    <a:pt x="6975" y="124"/>
                    <a:pt x="6975" y="278"/>
                  </a:cubicBezTo>
                  <a:lnTo>
                    <a:pt x="6975" y="1112"/>
                  </a:lnTo>
                  <a:cubicBezTo>
                    <a:pt x="6790" y="1173"/>
                    <a:pt x="6605" y="1297"/>
                    <a:pt x="6450" y="1420"/>
                  </a:cubicBezTo>
                  <a:lnTo>
                    <a:pt x="5740" y="1019"/>
                  </a:lnTo>
                  <a:cubicBezTo>
                    <a:pt x="5683" y="984"/>
                    <a:pt x="5625" y="967"/>
                    <a:pt x="5570" y="967"/>
                  </a:cubicBezTo>
                  <a:cubicBezTo>
                    <a:pt x="5479" y="967"/>
                    <a:pt x="5397" y="1015"/>
                    <a:pt x="5339" y="1112"/>
                  </a:cubicBezTo>
                  <a:lnTo>
                    <a:pt x="4506" y="2593"/>
                  </a:lnTo>
                  <a:cubicBezTo>
                    <a:pt x="4413" y="2716"/>
                    <a:pt x="4475" y="2902"/>
                    <a:pt x="4599" y="2963"/>
                  </a:cubicBezTo>
                  <a:lnTo>
                    <a:pt x="5308" y="3365"/>
                  </a:lnTo>
                  <a:cubicBezTo>
                    <a:pt x="5278" y="3457"/>
                    <a:pt x="5278" y="3550"/>
                    <a:pt x="5278" y="3673"/>
                  </a:cubicBezTo>
                  <a:cubicBezTo>
                    <a:pt x="5278" y="3766"/>
                    <a:pt x="5278" y="3889"/>
                    <a:pt x="5308" y="3982"/>
                  </a:cubicBezTo>
                  <a:lnTo>
                    <a:pt x="4599" y="4383"/>
                  </a:lnTo>
                  <a:cubicBezTo>
                    <a:pt x="4537" y="4414"/>
                    <a:pt x="4475" y="4476"/>
                    <a:pt x="4475" y="4537"/>
                  </a:cubicBezTo>
                  <a:cubicBezTo>
                    <a:pt x="4444" y="4630"/>
                    <a:pt x="4444" y="4692"/>
                    <a:pt x="4506" y="4753"/>
                  </a:cubicBezTo>
                  <a:lnTo>
                    <a:pt x="4660" y="5062"/>
                  </a:lnTo>
                  <a:lnTo>
                    <a:pt x="2253" y="5062"/>
                  </a:lnTo>
                  <a:lnTo>
                    <a:pt x="2253" y="3642"/>
                  </a:lnTo>
                  <a:cubicBezTo>
                    <a:pt x="2253" y="3488"/>
                    <a:pt x="2130" y="3365"/>
                    <a:pt x="1975" y="3365"/>
                  </a:cubicBezTo>
                  <a:lnTo>
                    <a:pt x="1543" y="3365"/>
                  </a:lnTo>
                  <a:cubicBezTo>
                    <a:pt x="710" y="3365"/>
                    <a:pt x="0" y="4074"/>
                    <a:pt x="0" y="4908"/>
                  </a:cubicBezTo>
                  <a:lnTo>
                    <a:pt x="0" y="12932"/>
                  </a:lnTo>
                  <a:cubicBezTo>
                    <a:pt x="0" y="13765"/>
                    <a:pt x="710" y="14475"/>
                    <a:pt x="1543" y="14475"/>
                  </a:cubicBezTo>
                  <a:lnTo>
                    <a:pt x="6852" y="14475"/>
                  </a:lnTo>
                  <a:cubicBezTo>
                    <a:pt x="7006" y="14475"/>
                    <a:pt x="7129" y="14351"/>
                    <a:pt x="7129" y="14197"/>
                  </a:cubicBezTo>
                  <a:cubicBezTo>
                    <a:pt x="7129" y="14043"/>
                    <a:pt x="7006" y="13919"/>
                    <a:pt x="6852" y="13919"/>
                  </a:cubicBezTo>
                  <a:lnTo>
                    <a:pt x="1574" y="13919"/>
                  </a:lnTo>
                  <a:cubicBezTo>
                    <a:pt x="309" y="13827"/>
                    <a:pt x="309" y="12006"/>
                    <a:pt x="1574" y="11913"/>
                  </a:cubicBezTo>
                  <a:lnTo>
                    <a:pt x="2006" y="11913"/>
                  </a:lnTo>
                  <a:cubicBezTo>
                    <a:pt x="2161" y="11913"/>
                    <a:pt x="2284" y="11790"/>
                    <a:pt x="2284" y="11635"/>
                  </a:cubicBezTo>
                  <a:lnTo>
                    <a:pt x="2284" y="5617"/>
                  </a:lnTo>
                  <a:lnTo>
                    <a:pt x="5000" y="5617"/>
                  </a:lnTo>
                  <a:lnTo>
                    <a:pt x="5370" y="6235"/>
                  </a:lnTo>
                  <a:cubicBezTo>
                    <a:pt x="5411" y="6317"/>
                    <a:pt x="5507" y="6358"/>
                    <a:pt x="5603" y="6358"/>
                  </a:cubicBezTo>
                  <a:cubicBezTo>
                    <a:pt x="5651" y="6358"/>
                    <a:pt x="5699" y="6348"/>
                    <a:pt x="5740" y="6327"/>
                  </a:cubicBezTo>
                  <a:lnTo>
                    <a:pt x="6450" y="5926"/>
                  </a:lnTo>
                  <a:cubicBezTo>
                    <a:pt x="6605" y="6049"/>
                    <a:pt x="6790" y="6142"/>
                    <a:pt x="6975" y="6235"/>
                  </a:cubicBezTo>
                  <a:lnTo>
                    <a:pt x="6975" y="7037"/>
                  </a:lnTo>
                  <a:cubicBezTo>
                    <a:pt x="6975" y="7191"/>
                    <a:pt x="7129" y="7315"/>
                    <a:pt x="7284" y="7315"/>
                  </a:cubicBezTo>
                  <a:lnTo>
                    <a:pt x="7839" y="7315"/>
                  </a:lnTo>
                  <a:lnTo>
                    <a:pt x="7839" y="8642"/>
                  </a:lnTo>
                  <a:lnTo>
                    <a:pt x="5586" y="8642"/>
                  </a:lnTo>
                  <a:cubicBezTo>
                    <a:pt x="5401" y="8642"/>
                    <a:pt x="5278" y="8765"/>
                    <a:pt x="5278" y="8920"/>
                  </a:cubicBezTo>
                  <a:lnTo>
                    <a:pt x="5278" y="10494"/>
                  </a:lnTo>
                  <a:lnTo>
                    <a:pt x="3858" y="10494"/>
                  </a:lnTo>
                  <a:cubicBezTo>
                    <a:pt x="3704" y="10494"/>
                    <a:pt x="3580" y="10617"/>
                    <a:pt x="3580" y="10802"/>
                  </a:cubicBezTo>
                  <a:lnTo>
                    <a:pt x="3580" y="12500"/>
                  </a:lnTo>
                  <a:cubicBezTo>
                    <a:pt x="3580" y="12654"/>
                    <a:pt x="3704" y="12777"/>
                    <a:pt x="3858" y="12777"/>
                  </a:cubicBezTo>
                  <a:lnTo>
                    <a:pt x="7284" y="12777"/>
                  </a:lnTo>
                  <a:cubicBezTo>
                    <a:pt x="7438" y="12777"/>
                    <a:pt x="7561" y="12654"/>
                    <a:pt x="7561" y="12500"/>
                  </a:cubicBezTo>
                  <a:lnTo>
                    <a:pt x="7561" y="10802"/>
                  </a:lnTo>
                  <a:cubicBezTo>
                    <a:pt x="7561" y="10617"/>
                    <a:pt x="7438" y="10494"/>
                    <a:pt x="7284" y="10494"/>
                  </a:cubicBezTo>
                  <a:lnTo>
                    <a:pt x="5864" y="10494"/>
                  </a:lnTo>
                  <a:lnTo>
                    <a:pt x="5864" y="9197"/>
                  </a:lnTo>
                  <a:lnTo>
                    <a:pt x="10401" y="9197"/>
                  </a:lnTo>
                  <a:lnTo>
                    <a:pt x="10401" y="10494"/>
                  </a:lnTo>
                  <a:lnTo>
                    <a:pt x="8981" y="10494"/>
                  </a:lnTo>
                  <a:cubicBezTo>
                    <a:pt x="8827" y="10494"/>
                    <a:pt x="8703" y="10617"/>
                    <a:pt x="8703" y="10802"/>
                  </a:cubicBezTo>
                  <a:lnTo>
                    <a:pt x="8703" y="12500"/>
                  </a:lnTo>
                  <a:cubicBezTo>
                    <a:pt x="8703" y="12654"/>
                    <a:pt x="8827" y="12777"/>
                    <a:pt x="8981" y="12777"/>
                  </a:cubicBezTo>
                  <a:lnTo>
                    <a:pt x="12376" y="12777"/>
                  </a:lnTo>
                  <a:cubicBezTo>
                    <a:pt x="12530" y="12777"/>
                    <a:pt x="12654" y="12654"/>
                    <a:pt x="12654" y="12500"/>
                  </a:cubicBezTo>
                  <a:lnTo>
                    <a:pt x="12654" y="10802"/>
                  </a:lnTo>
                  <a:cubicBezTo>
                    <a:pt x="12654" y="10617"/>
                    <a:pt x="12530" y="10494"/>
                    <a:pt x="12376" y="10494"/>
                  </a:cubicBezTo>
                  <a:lnTo>
                    <a:pt x="10956" y="10494"/>
                  </a:lnTo>
                  <a:lnTo>
                    <a:pt x="10956" y="8920"/>
                  </a:lnTo>
                  <a:cubicBezTo>
                    <a:pt x="10956" y="8765"/>
                    <a:pt x="10833" y="8642"/>
                    <a:pt x="10678" y="8642"/>
                  </a:cubicBezTo>
                  <a:lnTo>
                    <a:pt x="8395" y="8642"/>
                  </a:lnTo>
                  <a:lnTo>
                    <a:pt x="8395" y="7315"/>
                  </a:lnTo>
                  <a:lnTo>
                    <a:pt x="8981" y="7315"/>
                  </a:lnTo>
                  <a:cubicBezTo>
                    <a:pt x="9135" y="7315"/>
                    <a:pt x="9259" y="7191"/>
                    <a:pt x="9259" y="7037"/>
                  </a:cubicBezTo>
                  <a:lnTo>
                    <a:pt x="9259" y="6235"/>
                  </a:lnTo>
                  <a:cubicBezTo>
                    <a:pt x="9444" y="6142"/>
                    <a:pt x="9629" y="6049"/>
                    <a:pt x="9814" y="5926"/>
                  </a:cubicBezTo>
                  <a:lnTo>
                    <a:pt x="10493" y="6327"/>
                  </a:lnTo>
                  <a:cubicBezTo>
                    <a:pt x="10545" y="6348"/>
                    <a:pt x="10596" y="6358"/>
                    <a:pt x="10645" y="6358"/>
                  </a:cubicBezTo>
                  <a:cubicBezTo>
                    <a:pt x="10744" y="6358"/>
                    <a:pt x="10833" y="6317"/>
                    <a:pt x="10894" y="6235"/>
                  </a:cubicBezTo>
                  <a:lnTo>
                    <a:pt x="11234" y="5617"/>
                  </a:lnTo>
                  <a:lnTo>
                    <a:pt x="13981" y="5617"/>
                  </a:lnTo>
                  <a:lnTo>
                    <a:pt x="13981" y="13919"/>
                  </a:lnTo>
                  <a:lnTo>
                    <a:pt x="9413" y="13919"/>
                  </a:lnTo>
                  <a:cubicBezTo>
                    <a:pt x="9259" y="13919"/>
                    <a:pt x="9104" y="14043"/>
                    <a:pt x="9104" y="14197"/>
                  </a:cubicBezTo>
                  <a:cubicBezTo>
                    <a:pt x="9104" y="14351"/>
                    <a:pt x="9259" y="14475"/>
                    <a:pt x="9413" y="14475"/>
                  </a:cubicBezTo>
                  <a:lnTo>
                    <a:pt x="14258" y="14475"/>
                  </a:lnTo>
                  <a:cubicBezTo>
                    <a:pt x="14413" y="14475"/>
                    <a:pt x="14536" y="14351"/>
                    <a:pt x="14536" y="14197"/>
                  </a:cubicBezTo>
                  <a:lnTo>
                    <a:pt x="14536" y="5401"/>
                  </a:lnTo>
                  <a:cubicBezTo>
                    <a:pt x="14536" y="5247"/>
                    <a:pt x="14413" y="5124"/>
                    <a:pt x="14258" y="5124"/>
                  </a:cubicBezTo>
                  <a:lnTo>
                    <a:pt x="11543" y="5124"/>
                  </a:lnTo>
                  <a:lnTo>
                    <a:pt x="11728" y="4784"/>
                  </a:lnTo>
                  <a:cubicBezTo>
                    <a:pt x="11759" y="4722"/>
                    <a:pt x="11789" y="4661"/>
                    <a:pt x="11759" y="4568"/>
                  </a:cubicBezTo>
                  <a:cubicBezTo>
                    <a:pt x="11728" y="4506"/>
                    <a:pt x="11697" y="4445"/>
                    <a:pt x="11635" y="4414"/>
                  </a:cubicBezTo>
                  <a:lnTo>
                    <a:pt x="10925" y="4013"/>
                  </a:lnTo>
                  <a:cubicBezTo>
                    <a:pt x="10925" y="3920"/>
                    <a:pt x="10925" y="3827"/>
                    <a:pt x="10925" y="3704"/>
                  </a:cubicBezTo>
                  <a:cubicBezTo>
                    <a:pt x="10925" y="3611"/>
                    <a:pt x="10925" y="3488"/>
                    <a:pt x="10925" y="3395"/>
                  </a:cubicBezTo>
                  <a:lnTo>
                    <a:pt x="11635" y="2994"/>
                  </a:lnTo>
                  <a:cubicBezTo>
                    <a:pt x="11697" y="2963"/>
                    <a:pt x="11728" y="2902"/>
                    <a:pt x="11759" y="2840"/>
                  </a:cubicBezTo>
                  <a:cubicBezTo>
                    <a:pt x="11789" y="2747"/>
                    <a:pt x="11759" y="2686"/>
                    <a:pt x="11728" y="2624"/>
                  </a:cubicBezTo>
                  <a:lnTo>
                    <a:pt x="10894" y="1142"/>
                  </a:lnTo>
                  <a:cubicBezTo>
                    <a:pt x="10833" y="1060"/>
                    <a:pt x="10744" y="1005"/>
                    <a:pt x="10645" y="1005"/>
                  </a:cubicBezTo>
                  <a:cubicBezTo>
                    <a:pt x="10596" y="1005"/>
                    <a:pt x="10545" y="1019"/>
                    <a:pt x="10493" y="1050"/>
                  </a:cubicBezTo>
                  <a:lnTo>
                    <a:pt x="9783" y="1451"/>
                  </a:lnTo>
                  <a:cubicBezTo>
                    <a:pt x="9629" y="1328"/>
                    <a:pt x="9444" y="1235"/>
                    <a:pt x="9259" y="1142"/>
                  </a:cubicBezTo>
                  <a:lnTo>
                    <a:pt x="9259" y="278"/>
                  </a:lnTo>
                  <a:cubicBezTo>
                    <a:pt x="9259" y="124"/>
                    <a:pt x="9135" y="1"/>
                    <a:pt x="8950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141;p5"/>
          <p:cNvGrpSpPr/>
          <p:nvPr/>
        </p:nvGrpSpPr>
        <p:grpSpPr>
          <a:xfrm>
            <a:off x="158984" y="1143692"/>
            <a:ext cx="550522" cy="463642"/>
            <a:chOff x="3964922" y="2031874"/>
            <a:chExt cx="474629" cy="439721"/>
          </a:xfrm>
        </p:grpSpPr>
        <p:sp>
          <p:nvSpPr>
            <p:cNvPr id="36" name="Google Shape;142;p5"/>
            <p:cNvSpPr/>
            <p:nvPr/>
          </p:nvSpPr>
          <p:spPr>
            <a:xfrm>
              <a:off x="3964922" y="2032642"/>
              <a:ext cx="393027" cy="438953"/>
            </a:xfrm>
            <a:custGeom>
              <a:avLst/>
              <a:gdLst/>
              <a:ahLst/>
              <a:cxnLst/>
              <a:rect l="l" t="t" r="r" b="b"/>
              <a:pathLst>
                <a:path w="16371" h="18284" extrusionOk="0">
                  <a:moveTo>
                    <a:pt x="10013" y="1"/>
                  </a:moveTo>
                  <a:cubicBezTo>
                    <a:pt x="4614" y="1"/>
                    <a:pt x="0" y="4904"/>
                    <a:pt x="1029" y="10733"/>
                  </a:cubicBezTo>
                  <a:cubicBezTo>
                    <a:pt x="1865" y="15416"/>
                    <a:pt x="5888" y="18283"/>
                    <a:pt x="10063" y="18283"/>
                  </a:cubicBezTo>
                  <a:cubicBezTo>
                    <a:pt x="12179" y="18283"/>
                    <a:pt x="14334" y="17547"/>
                    <a:pt x="16133" y="15936"/>
                  </a:cubicBezTo>
                  <a:cubicBezTo>
                    <a:pt x="16370" y="15754"/>
                    <a:pt x="16175" y="15454"/>
                    <a:pt x="15949" y="15454"/>
                  </a:cubicBezTo>
                  <a:cubicBezTo>
                    <a:pt x="15883" y="15454"/>
                    <a:pt x="15816" y="15479"/>
                    <a:pt x="15755" y="15540"/>
                  </a:cubicBezTo>
                  <a:cubicBezTo>
                    <a:pt x="14071" y="17054"/>
                    <a:pt x="12047" y="17747"/>
                    <a:pt x="10058" y="17747"/>
                  </a:cubicBezTo>
                  <a:cubicBezTo>
                    <a:pt x="6134" y="17747"/>
                    <a:pt x="2346" y="15051"/>
                    <a:pt x="1569" y="10643"/>
                  </a:cubicBezTo>
                  <a:cubicBezTo>
                    <a:pt x="600" y="5143"/>
                    <a:pt x="4937" y="544"/>
                    <a:pt x="10004" y="544"/>
                  </a:cubicBezTo>
                  <a:cubicBezTo>
                    <a:pt x="11057" y="544"/>
                    <a:pt x="12142" y="743"/>
                    <a:pt x="13217" y="1174"/>
                  </a:cubicBezTo>
                  <a:cubicBezTo>
                    <a:pt x="13251" y="1185"/>
                    <a:pt x="13283" y="1190"/>
                    <a:pt x="13314" y="1190"/>
                  </a:cubicBezTo>
                  <a:cubicBezTo>
                    <a:pt x="13573" y="1190"/>
                    <a:pt x="13690" y="815"/>
                    <a:pt x="13433" y="670"/>
                  </a:cubicBezTo>
                  <a:cubicBezTo>
                    <a:pt x="12288" y="212"/>
                    <a:pt x="11133" y="1"/>
                    <a:pt x="10013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43;p5"/>
            <p:cNvSpPr/>
            <p:nvPr/>
          </p:nvSpPr>
          <p:spPr>
            <a:xfrm>
              <a:off x="4359990" y="2163723"/>
              <a:ext cx="79561" cy="233785"/>
            </a:xfrm>
            <a:custGeom>
              <a:avLst/>
              <a:gdLst/>
              <a:ahLst/>
              <a:cxnLst/>
              <a:rect l="l" t="t" r="r" b="b"/>
              <a:pathLst>
                <a:path w="3314" h="9738" extrusionOk="0">
                  <a:moveTo>
                    <a:pt x="1760" y="0"/>
                  </a:moveTo>
                  <a:cubicBezTo>
                    <a:pt x="1582" y="0"/>
                    <a:pt x="1401" y="165"/>
                    <a:pt x="1495" y="376"/>
                  </a:cubicBezTo>
                  <a:cubicBezTo>
                    <a:pt x="2755" y="3365"/>
                    <a:pt x="2197" y="6821"/>
                    <a:pt x="91" y="9288"/>
                  </a:cubicBezTo>
                  <a:cubicBezTo>
                    <a:pt x="1" y="9396"/>
                    <a:pt x="1" y="9576"/>
                    <a:pt x="127" y="9666"/>
                  </a:cubicBezTo>
                  <a:cubicBezTo>
                    <a:pt x="163" y="9702"/>
                    <a:pt x="235" y="9738"/>
                    <a:pt x="289" y="9738"/>
                  </a:cubicBezTo>
                  <a:cubicBezTo>
                    <a:pt x="379" y="9738"/>
                    <a:pt x="451" y="9702"/>
                    <a:pt x="505" y="9630"/>
                  </a:cubicBezTo>
                  <a:cubicBezTo>
                    <a:pt x="2737" y="7019"/>
                    <a:pt x="3313" y="3365"/>
                    <a:pt x="1981" y="178"/>
                  </a:cubicBezTo>
                  <a:lnTo>
                    <a:pt x="1999" y="160"/>
                  </a:lnTo>
                  <a:cubicBezTo>
                    <a:pt x="1949" y="47"/>
                    <a:pt x="1855" y="0"/>
                    <a:pt x="176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44;p5"/>
            <p:cNvSpPr/>
            <p:nvPr/>
          </p:nvSpPr>
          <p:spPr>
            <a:xfrm>
              <a:off x="4016851" y="2172174"/>
              <a:ext cx="379054" cy="248190"/>
            </a:xfrm>
            <a:custGeom>
              <a:avLst/>
              <a:gdLst/>
              <a:ahLst/>
              <a:cxnLst/>
              <a:rect l="l" t="t" r="r" b="b"/>
              <a:pathLst>
                <a:path w="15789" h="10338" extrusionOk="0">
                  <a:moveTo>
                    <a:pt x="1835" y="1"/>
                  </a:moveTo>
                  <a:cubicBezTo>
                    <a:pt x="1733" y="1"/>
                    <a:pt x="1641" y="48"/>
                    <a:pt x="1602" y="150"/>
                  </a:cubicBezTo>
                  <a:cubicBezTo>
                    <a:pt x="1080" y="1141"/>
                    <a:pt x="828" y="2221"/>
                    <a:pt x="828" y="3337"/>
                  </a:cubicBezTo>
                  <a:cubicBezTo>
                    <a:pt x="845" y="7264"/>
                    <a:pt x="4050" y="10338"/>
                    <a:pt x="7845" y="10338"/>
                  </a:cubicBezTo>
                  <a:cubicBezTo>
                    <a:pt x="8173" y="10338"/>
                    <a:pt x="8505" y="10315"/>
                    <a:pt x="8839" y="10268"/>
                  </a:cubicBezTo>
                  <a:cubicBezTo>
                    <a:pt x="13052" y="9674"/>
                    <a:pt x="15788" y="5497"/>
                    <a:pt x="14636" y="1411"/>
                  </a:cubicBezTo>
                  <a:cubicBezTo>
                    <a:pt x="14586" y="1283"/>
                    <a:pt x="14484" y="1228"/>
                    <a:pt x="14382" y="1228"/>
                  </a:cubicBezTo>
                  <a:cubicBezTo>
                    <a:pt x="14225" y="1228"/>
                    <a:pt x="14070" y="1358"/>
                    <a:pt x="14114" y="1555"/>
                  </a:cubicBezTo>
                  <a:cubicBezTo>
                    <a:pt x="15296" y="5733"/>
                    <a:pt x="12127" y="9814"/>
                    <a:pt x="7895" y="9814"/>
                  </a:cubicBezTo>
                  <a:cubicBezTo>
                    <a:pt x="7678" y="9814"/>
                    <a:pt x="7459" y="9804"/>
                    <a:pt x="7237" y="9782"/>
                  </a:cubicBezTo>
                  <a:cubicBezTo>
                    <a:pt x="2682" y="9350"/>
                    <a:pt x="0" y="4453"/>
                    <a:pt x="2070" y="384"/>
                  </a:cubicBezTo>
                  <a:cubicBezTo>
                    <a:pt x="2142" y="258"/>
                    <a:pt x="2088" y="96"/>
                    <a:pt x="1962" y="24"/>
                  </a:cubicBezTo>
                  <a:cubicBezTo>
                    <a:pt x="1920" y="9"/>
                    <a:pt x="1877" y="1"/>
                    <a:pt x="1835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45;p5"/>
            <p:cNvSpPr/>
            <p:nvPr/>
          </p:nvSpPr>
          <p:spPr>
            <a:xfrm>
              <a:off x="4068275" y="2083706"/>
              <a:ext cx="187162" cy="77952"/>
            </a:xfrm>
            <a:custGeom>
              <a:avLst/>
              <a:gdLst/>
              <a:ahLst/>
              <a:cxnLst/>
              <a:rect l="l" t="t" r="r" b="b"/>
              <a:pathLst>
                <a:path w="7796" h="3247" extrusionOk="0">
                  <a:moveTo>
                    <a:pt x="5604" y="0"/>
                  </a:moveTo>
                  <a:cubicBezTo>
                    <a:pt x="4540" y="0"/>
                    <a:pt x="3480" y="269"/>
                    <a:pt x="2521" y="757"/>
                  </a:cubicBezTo>
                  <a:cubicBezTo>
                    <a:pt x="1567" y="1261"/>
                    <a:pt x="721" y="1963"/>
                    <a:pt x="90" y="2827"/>
                  </a:cubicBezTo>
                  <a:cubicBezTo>
                    <a:pt x="0" y="2935"/>
                    <a:pt x="18" y="3115"/>
                    <a:pt x="144" y="3187"/>
                  </a:cubicBezTo>
                  <a:cubicBezTo>
                    <a:pt x="174" y="3217"/>
                    <a:pt x="215" y="3246"/>
                    <a:pt x="269" y="3246"/>
                  </a:cubicBezTo>
                  <a:cubicBezTo>
                    <a:pt x="281" y="3246"/>
                    <a:pt x="293" y="3245"/>
                    <a:pt x="306" y="3241"/>
                  </a:cubicBezTo>
                  <a:cubicBezTo>
                    <a:pt x="316" y="3244"/>
                    <a:pt x="326" y="3245"/>
                    <a:pt x="336" y="3245"/>
                  </a:cubicBezTo>
                  <a:cubicBezTo>
                    <a:pt x="402" y="3245"/>
                    <a:pt x="476" y="3198"/>
                    <a:pt x="522" y="3151"/>
                  </a:cubicBezTo>
                  <a:cubicBezTo>
                    <a:pt x="1117" y="2341"/>
                    <a:pt x="1891" y="1693"/>
                    <a:pt x="2773" y="1243"/>
                  </a:cubicBezTo>
                  <a:cubicBezTo>
                    <a:pt x="3660" y="791"/>
                    <a:pt x="4632" y="540"/>
                    <a:pt x="5622" y="540"/>
                  </a:cubicBezTo>
                  <a:cubicBezTo>
                    <a:pt x="5657" y="540"/>
                    <a:pt x="5691" y="540"/>
                    <a:pt x="5725" y="541"/>
                  </a:cubicBezTo>
                  <a:cubicBezTo>
                    <a:pt x="5774" y="539"/>
                    <a:pt x="5823" y="539"/>
                    <a:pt x="5872" y="539"/>
                  </a:cubicBezTo>
                  <a:cubicBezTo>
                    <a:pt x="6399" y="539"/>
                    <a:pt x="6925" y="625"/>
                    <a:pt x="7435" y="757"/>
                  </a:cubicBezTo>
                  <a:cubicBezTo>
                    <a:pt x="7460" y="763"/>
                    <a:pt x="7485" y="766"/>
                    <a:pt x="7509" y="766"/>
                  </a:cubicBezTo>
                  <a:cubicBezTo>
                    <a:pt x="7626" y="766"/>
                    <a:pt x="7733" y="696"/>
                    <a:pt x="7777" y="577"/>
                  </a:cubicBezTo>
                  <a:lnTo>
                    <a:pt x="7759" y="577"/>
                  </a:lnTo>
                  <a:cubicBezTo>
                    <a:pt x="7795" y="433"/>
                    <a:pt x="7723" y="289"/>
                    <a:pt x="7579" y="235"/>
                  </a:cubicBezTo>
                  <a:cubicBezTo>
                    <a:pt x="6967" y="73"/>
                    <a:pt x="6337" y="1"/>
                    <a:pt x="5707" y="1"/>
                  </a:cubicBezTo>
                  <a:cubicBezTo>
                    <a:pt x="5673" y="0"/>
                    <a:pt x="5638" y="0"/>
                    <a:pt x="5604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46;p5"/>
            <p:cNvSpPr/>
            <p:nvPr/>
          </p:nvSpPr>
          <p:spPr>
            <a:xfrm>
              <a:off x="4054014" y="2138611"/>
              <a:ext cx="264947" cy="227303"/>
            </a:xfrm>
            <a:custGeom>
              <a:avLst/>
              <a:gdLst/>
              <a:ahLst/>
              <a:cxnLst/>
              <a:rect l="l" t="t" r="r" b="b"/>
              <a:pathLst>
                <a:path w="11036" h="9468" extrusionOk="0">
                  <a:moveTo>
                    <a:pt x="6301" y="0"/>
                  </a:moveTo>
                  <a:cubicBezTo>
                    <a:pt x="2107" y="0"/>
                    <a:pt x="0" y="5095"/>
                    <a:pt x="2971" y="8065"/>
                  </a:cubicBezTo>
                  <a:cubicBezTo>
                    <a:pt x="3933" y="9034"/>
                    <a:pt x="5119" y="9467"/>
                    <a:pt x="6282" y="9467"/>
                  </a:cubicBezTo>
                  <a:cubicBezTo>
                    <a:pt x="8708" y="9467"/>
                    <a:pt x="11036" y="7582"/>
                    <a:pt x="11036" y="4735"/>
                  </a:cubicBezTo>
                  <a:cubicBezTo>
                    <a:pt x="11036" y="4609"/>
                    <a:pt x="11036" y="4483"/>
                    <a:pt x="11018" y="4357"/>
                  </a:cubicBezTo>
                  <a:cubicBezTo>
                    <a:pt x="11018" y="4207"/>
                    <a:pt x="10894" y="4103"/>
                    <a:pt x="10761" y="4103"/>
                  </a:cubicBezTo>
                  <a:cubicBezTo>
                    <a:pt x="10751" y="4103"/>
                    <a:pt x="10740" y="4103"/>
                    <a:pt x="10730" y="4105"/>
                  </a:cubicBezTo>
                  <a:cubicBezTo>
                    <a:pt x="10586" y="4123"/>
                    <a:pt x="10478" y="4249"/>
                    <a:pt x="10478" y="4393"/>
                  </a:cubicBezTo>
                  <a:cubicBezTo>
                    <a:pt x="10478" y="4501"/>
                    <a:pt x="10496" y="4609"/>
                    <a:pt x="10496" y="4735"/>
                  </a:cubicBezTo>
                  <a:cubicBezTo>
                    <a:pt x="10496" y="7255"/>
                    <a:pt x="8429" y="8927"/>
                    <a:pt x="6273" y="8927"/>
                  </a:cubicBezTo>
                  <a:cubicBezTo>
                    <a:pt x="5240" y="8927"/>
                    <a:pt x="4187" y="8544"/>
                    <a:pt x="3331" y="7687"/>
                  </a:cubicBezTo>
                  <a:cubicBezTo>
                    <a:pt x="702" y="5059"/>
                    <a:pt x="2575" y="540"/>
                    <a:pt x="6301" y="540"/>
                  </a:cubicBezTo>
                  <a:lnTo>
                    <a:pt x="6589" y="540"/>
                  </a:lnTo>
                  <a:cubicBezTo>
                    <a:pt x="6733" y="540"/>
                    <a:pt x="6877" y="432"/>
                    <a:pt x="6877" y="288"/>
                  </a:cubicBezTo>
                  <a:lnTo>
                    <a:pt x="6895" y="306"/>
                  </a:lnTo>
                  <a:cubicBezTo>
                    <a:pt x="6895" y="162"/>
                    <a:pt x="6787" y="18"/>
                    <a:pt x="6643" y="18"/>
                  </a:cubicBezTo>
                  <a:cubicBezTo>
                    <a:pt x="6535" y="18"/>
                    <a:pt x="6409" y="0"/>
                    <a:pt x="6301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47;p5"/>
            <p:cNvSpPr/>
            <p:nvPr/>
          </p:nvSpPr>
          <p:spPr>
            <a:xfrm>
              <a:off x="4128774" y="2194789"/>
              <a:ext cx="134010" cy="114876"/>
            </a:xfrm>
            <a:custGeom>
              <a:avLst/>
              <a:gdLst/>
              <a:ahLst/>
              <a:cxnLst/>
              <a:rect l="l" t="t" r="r" b="b"/>
              <a:pathLst>
                <a:path w="5582" h="4785" extrusionOk="0">
                  <a:moveTo>
                    <a:pt x="3187" y="1"/>
                  </a:moveTo>
                  <a:cubicBezTo>
                    <a:pt x="1081" y="1"/>
                    <a:pt x="1" y="2575"/>
                    <a:pt x="1495" y="4069"/>
                  </a:cubicBezTo>
                  <a:cubicBezTo>
                    <a:pt x="1983" y="4563"/>
                    <a:pt x="2586" y="4784"/>
                    <a:pt x="3178" y="4784"/>
                  </a:cubicBezTo>
                  <a:cubicBezTo>
                    <a:pt x="4398" y="4784"/>
                    <a:pt x="5569" y="3843"/>
                    <a:pt x="5581" y="2413"/>
                  </a:cubicBezTo>
                  <a:cubicBezTo>
                    <a:pt x="5581" y="2269"/>
                    <a:pt x="5473" y="2143"/>
                    <a:pt x="5311" y="2143"/>
                  </a:cubicBezTo>
                  <a:cubicBezTo>
                    <a:pt x="5167" y="2143"/>
                    <a:pt x="5059" y="2269"/>
                    <a:pt x="5041" y="2413"/>
                  </a:cubicBezTo>
                  <a:cubicBezTo>
                    <a:pt x="5041" y="3516"/>
                    <a:pt x="4135" y="4244"/>
                    <a:pt x="3191" y="4244"/>
                  </a:cubicBezTo>
                  <a:cubicBezTo>
                    <a:pt x="2733" y="4244"/>
                    <a:pt x="2267" y="4073"/>
                    <a:pt x="1891" y="3691"/>
                  </a:cubicBezTo>
                  <a:cubicBezTo>
                    <a:pt x="721" y="2521"/>
                    <a:pt x="1549" y="541"/>
                    <a:pt x="3205" y="541"/>
                  </a:cubicBezTo>
                  <a:lnTo>
                    <a:pt x="3223" y="541"/>
                  </a:lnTo>
                  <a:cubicBezTo>
                    <a:pt x="3547" y="523"/>
                    <a:pt x="3547" y="37"/>
                    <a:pt x="3223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48;p5"/>
            <p:cNvSpPr/>
            <p:nvPr/>
          </p:nvSpPr>
          <p:spPr>
            <a:xfrm>
              <a:off x="4201828" y="2031874"/>
              <a:ext cx="226055" cy="224734"/>
            </a:xfrm>
            <a:custGeom>
              <a:avLst/>
              <a:gdLst/>
              <a:ahLst/>
              <a:cxnLst/>
              <a:rect l="l" t="t" r="r" b="b"/>
              <a:pathLst>
                <a:path w="9416" h="9361" extrusionOk="0">
                  <a:moveTo>
                    <a:pt x="5689" y="504"/>
                  </a:moveTo>
                  <a:cubicBezTo>
                    <a:pt x="5725" y="522"/>
                    <a:pt x="5743" y="540"/>
                    <a:pt x="5761" y="558"/>
                  </a:cubicBezTo>
                  <a:lnTo>
                    <a:pt x="6319" y="1854"/>
                  </a:lnTo>
                  <a:lnTo>
                    <a:pt x="5725" y="2466"/>
                  </a:lnTo>
                  <a:lnTo>
                    <a:pt x="5131" y="1098"/>
                  </a:lnTo>
                  <a:lnTo>
                    <a:pt x="5617" y="540"/>
                  </a:lnTo>
                  <a:cubicBezTo>
                    <a:pt x="5635" y="522"/>
                    <a:pt x="5671" y="504"/>
                    <a:pt x="5689" y="504"/>
                  </a:cubicBezTo>
                  <a:close/>
                  <a:moveTo>
                    <a:pt x="4735" y="1530"/>
                  </a:moveTo>
                  <a:lnTo>
                    <a:pt x="5329" y="2880"/>
                  </a:lnTo>
                  <a:lnTo>
                    <a:pt x="4501" y="3762"/>
                  </a:lnTo>
                  <a:lnTo>
                    <a:pt x="3943" y="2448"/>
                  </a:lnTo>
                  <a:lnTo>
                    <a:pt x="4735" y="1530"/>
                  </a:lnTo>
                  <a:close/>
                  <a:moveTo>
                    <a:pt x="7381" y="2916"/>
                  </a:moveTo>
                  <a:lnTo>
                    <a:pt x="8695" y="3438"/>
                  </a:lnTo>
                  <a:cubicBezTo>
                    <a:pt x="8713" y="3456"/>
                    <a:pt x="8731" y="3474"/>
                    <a:pt x="8749" y="3510"/>
                  </a:cubicBezTo>
                  <a:cubicBezTo>
                    <a:pt x="8749" y="3528"/>
                    <a:pt x="8731" y="3564"/>
                    <a:pt x="8713" y="3582"/>
                  </a:cubicBezTo>
                  <a:lnTo>
                    <a:pt x="8173" y="4068"/>
                  </a:lnTo>
                  <a:lnTo>
                    <a:pt x="6787" y="3510"/>
                  </a:lnTo>
                  <a:lnTo>
                    <a:pt x="7381" y="2916"/>
                  </a:lnTo>
                  <a:close/>
                  <a:moveTo>
                    <a:pt x="3547" y="2880"/>
                  </a:moveTo>
                  <a:lnTo>
                    <a:pt x="4105" y="4158"/>
                  </a:lnTo>
                  <a:lnTo>
                    <a:pt x="3277" y="5022"/>
                  </a:lnTo>
                  <a:lnTo>
                    <a:pt x="2736" y="3780"/>
                  </a:lnTo>
                  <a:lnTo>
                    <a:pt x="3547" y="2880"/>
                  </a:lnTo>
                  <a:close/>
                  <a:moveTo>
                    <a:pt x="6391" y="3924"/>
                  </a:moveTo>
                  <a:lnTo>
                    <a:pt x="7741" y="4482"/>
                  </a:lnTo>
                  <a:lnTo>
                    <a:pt x="6859" y="5310"/>
                  </a:lnTo>
                  <a:lnTo>
                    <a:pt x="5545" y="4770"/>
                  </a:lnTo>
                  <a:lnTo>
                    <a:pt x="6391" y="3924"/>
                  </a:lnTo>
                  <a:close/>
                  <a:moveTo>
                    <a:pt x="2340" y="4212"/>
                  </a:moveTo>
                  <a:lnTo>
                    <a:pt x="2880" y="5418"/>
                  </a:lnTo>
                  <a:lnTo>
                    <a:pt x="2214" y="6102"/>
                  </a:lnTo>
                  <a:lnTo>
                    <a:pt x="1800" y="4878"/>
                  </a:lnTo>
                  <a:cubicBezTo>
                    <a:pt x="1800" y="4842"/>
                    <a:pt x="1800" y="4824"/>
                    <a:pt x="1818" y="4806"/>
                  </a:cubicBezTo>
                  <a:lnTo>
                    <a:pt x="2340" y="4212"/>
                  </a:lnTo>
                  <a:close/>
                  <a:moveTo>
                    <a:pt x="5131" y="5184"/>
                  </a:moveTo>
                  <a:lnTo>
                    <a:pt x="6427" y="5706"/>
                  </a:lnTo>
                  <a:lnTo>
                    <a:pt x="5545" y="6534"/>
                  </a:lnTo>
                  <a:lnTo>
                    <a:pt x="4303" y="6012"/>
                  </a:lnTo>
                  <a:lnTo>
                    <a:pt x="5131" y="5184"/>
                  </a:lnTo>
                  <a:close/>
                  <a:moveTo>
                    <a:pt x="3889" y="6426"/>
                  </a:moveTo>
                  <a:lnTo>
                    <a:pt x="5113" y="6931"/>
                  </a:lnTo>
                  <a:lnTo>
                    <a:pt x="4537" y="7471"/>
                  </a:lnTo>
                  <a:cubicBezTo>
                    <a:pt x="4501" y="7489"/>
                    <a:pt x="4483" y="7489"/>
                    <a:pt x="4447" y="7489"/>
                  </a:cubicBezTo>
                  <a:lnTo>
                    <a:pt x="3223" y="7111"/>
                  </a:lnTo>
                  <a:lnTo>
                    <a:pt x="3889" y="6426"/>
                  </a:lnTo>
                  <a:close/>
                  <a:moveTo>
                    <a:pt x="5679" y="0"/>
                  </a:moveTo>
                  <a:cubicBezTo>
                    <a:pt x="5514" y="0"/>
                    <a:pt x="5347" y="64"/>
                    <a:pt x="5221" y="198"/>
                  </a:cubicBezTo>
                  <a:lnTo>
                    <a:pt x="1422" y="4482"/>
                  </a:lnTo>
                  <a:cubicBezTo>
                    <a:pt x="1278" y="4644"/>
                    <a:pt x="1224" y="4878"/>
                    <a:pt x="1296" y="5076"/>
                  </a:cubicBezTo>
                  <a:lnTo>
                    <a:pt x="1296" y="5058"/>
                  </a:lnTo>
                  <a:lnTo>
                    <a:pt x="1782" y="6552"/>
                  </a:lnTo>
                  <a:lnTo>
                    <a:pt x="486" y="7903"/>
                  </a:lnTo>
                  <a:cubicBezTo>
                    <a:pt x="162" y="8227"/>
                    <a:pt x="0" y="8659"/>
                    <a:pt x="18" y="9091"/>
                  </a:cubicBezTo>
                  <a:cubicBezTo>
                    <a:pt x="18" y="9235"/>
                    <a:pt x="126" y="9361"/>
                    <a:pt x="270" y="9361"/>
                  </a:cubicBezTo>
                  <a:cubicBezTo>
                    <a:pt x="720" y="9361"/>
                    <a:pt x="1152" y="9181"/>
                    <a:pt x="1458" y="8875"/>
                  </a:cubicBezTo>
                  <a:lnTo>
                    <a:pt x="1800" y="8533"/>
                  </a:lnTo>
                  <a:cubicBezTo>
                    <a:pt x="1994" y="8339"/>
                    <a:pt x="1805" y="8072"/>
                    <a:pt x="1602" y="8072"/>
                  </a:cubicBezTo>
                  <a:cubicBezTo>
                    <a:pt x="1540" y="8072"/>
                    <a:pt x="1477" y="8096"/>
                    <a:pt x="1422" y="8155"/>
                  </a:cubicBezTo>
                  <a:lnTo>
                    <a:pt x="1080" y="8497"/>
                  </a:lnTo>
                  <a:cubicBezTo>
                    <a:pt x="936" y="8623"/>
                    <a:pt x="774" y="8731"/>
                    <a:pt x="576" y="8785"/>
                  </a:cubicBezTo>
                  <a:cubicBezTo>
                    <a:pt x="630" y="8587"/>
                    <a:pt x="720" y="8425"/>
                    <a:pt x="864" y="8281"/>
                  </a:cubicBezTo>
                  <a:lnTo>
                    <a:pt x="7021" y="1890"/>
                  </a:lnTo>
                  <a:cubicBezTo>
                    <a:pt x="7039" y="1872"/>
                    <a:pt x="7057" y="1854"/>
                    <a:pt x="7093" y="1854"/>
                  </a:cubicBezTo>
                  <a:cubicBezTo>
                    <a:pt x="7111" y="1854"/>
                    <a:pt x="7129" y="1872"/>
                    <a:pt x="7147" y="1890"/>
                  </a:cubicBezTo>
                  <a:lnTo>
                    <a:pt x="7327" y="2070"/>
                  </a:lnTo>
                  <a:cubicBezTo>
                    <a:pt x="7345" y="2088"/>
                    <a:pt x="7363" y="2106"/>
                    <a:pt x="7363" y="2124"/>
                  </a:cubicBezTo>
                  <a:cubicBezTo>
                    <a:pt x="7363" y="2142"/>
                    <a:pt x="7345" y="2178"/>
                    <a:pt x="7327" y="2178"/>
                  </a:cubicBezTo>
                  <a:lnTo>
                    <a:pt x="2232" y="7327"/>
                  </a:lnTo>
                  <a:cubicBezTo>
                    <a:pt x="2039" y="7520"/>
                    <a:pt x="2217" y="7788"/>
                    <a:pt x="2424" y="7788"/>
                  </a:cubicBezTo>
                  <a:cubicBezTo>
                    <a:pt x="2486" y="7788"/>
                    <a:pt x="2552" y="7763"/>
                    <a:pt x="2610" y="7705"/>
                  </a:cubicBezTo>
                  <a:lnTo>
                    <a:pt x="2790" y="7525"/>
                  </a:lnTo>
                  <a:cubicBezTo>
                    <a:pt x="2790" y="7525"/>
                    <a:pt x="4411" y="8011"/>
                    <a:pt x="4465" y="8011"/>
                  </a:cubicBezTo>
                  <a:cubicBezTo>
                    <a:pt x="4627" y="8011"/>
                    <a:pt x="4771" y="7957"/>
                    <a:pt x="4897" y="7849"/>
                  </a:cubicBezTo>
                  <a:lnTo>
                    <a:pt x="9073" y="3978"/>
                  </a:lnTo>
                  <a:cubicBezTo>
                    <a:pt x="9415" y="3672"/>
                    <a:pt x="9307" y="3132"/>
                    <a:pt x="8893" y="2952"/>
                  </a:cubicBezTo>
                  <a:lnTo>
                    <a:pt x="7777" y="2502"/>
                  </a:lnTo>
                  <a:cubicBezTo>
                    <a:pt x="7849" y="2412"/>
                    <a:pt x="7903" y="2286"/>
                    <a:pt x="7885" y="2142"/>
                  </a:cubicBezTo>
                  <a:cubicBezTo>
                    <a:pt x="7903" y="1980"/>
                    <a:pt x="7831" y="1818"/>
                    <a:pt x="7705" y="1710"/>
                  </a:cubicBezTo>
                  <a:lnTo>
                    <a:pt x="7525" y="1530"/>
                  </a:lnTo>
                  <a:cubicBezTo>
                    <a:pt x="7399" y="1404"/>
                    <a:pt x="7255" y="1350"/>
                    <a:pt x="7093" y="1350"/>
                  </a:cubicBezTo>
                  <a:cubicBezTo>
                    <a:pt x="6949" y="1350"/>
                    <a:pt x="6823" y="1386"/>
                    <a:pt x="6733" y="1476"/>
                  </a:cubicBezTo>
                  <a:lnTo>
                    <a:pt x="6247" y="360"/>
                  </a:lnTo>
                  <a:cubicBezTo>
                    <a:pt x="6141" y="127"/>
                    <a:pt x="5912" y="0"/>
                    <a:pt x="5679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149;p5"/>
          <p:cNvGrpSpPr/>
          <p:nvPr/>
        </p:nvGrpSpPr>
        <p:grpSpPr>
          <a:xfrm>
            <a:off x="144310" y="4152363"/>
            <a:ext cx="589476" cy="406304"/>
            <a:chOff x="619198" y="4638637"/>
            <a:chExt cx="589476" cy="446930"/>
          </a:xfrm>
        </p:grpSpPr>
        <p:grpSp>
          <p:nvGrpSpPr>
            <p:cNvPr id="44" name="Google Shape;150;p5"/>
            <p:cNvGrpSpPr/>
            <p:nvPr/>
          </p:nvGrpSpPr>
          <p:grpSpPr>
            <a:xfrm>
              <a:off x="619198" y="4638637"/>
              <a:ext cx="589476" cy="446930"/>
              <a:chOff x="1500579" y="4374330"/>
              <a:chExt cx="251049" cy="190341"/>
            </a:xfrm>
          </p:grpSpPr>
          <p:sp>
            <p:nvSpPr>
              <p:cNvPr id="53" name="Google Shape;151;p5"/>
              <p:cNvSpPr/>
              <p:nvPr/>
            </p:nvSpPr>
            <p:spPr>
              <a:xfrm>
                <a:off x="1500579" y="4374330"/>
                <a:ext cx="251049" cy="190341"/>
              </a:xfrm>
              <a:custGeom>
                <a:avLst/>
                <a:gdLst/>
                <a:ahLst/>
                <a:cxnLst/>
                <a:rect l="l" t="t" r="r" b="b"/>
                <a:pathLst>
                  <a:path w="11674" h="8851" extrusionOk="0">
                    <a:moveTo>
                      <a:pt x="11324" y="5300"/>
                    </a:moveTo>
                    <a:lnTo>
                      <a:pt x="11324" y="5650"/>
                    </a:lnTo>
                    <a:lnTo>
                      <a:pt x="3450" y="5650"/>
                    </a:lnTo>
                    <a:lnTo>
                      <a:pt x="3250" y="5475"/>
                    </a:lnTo>
                    <a:lnTo>
                      <a:pt x="3050" y="5300"/>
                    </a:lnTo>
                    <a:close/>
                    <a:moveTo>
                      <a:pt x="11324" y="6000"/>
                    </a:moveTo>
                    <a:lnTo>
                      <a:pt x="11324" y="6375"/>
                    </a:lnTo>
                    <a:lnTo>
                      <a:pt x="7199" y="6375"/>
                    </a:lnTo>
                    <a:lnTo>
                      <a:pt x="7149" y="6425"/>
                    </a:lnTo>
                    <a:lnTo>
                      <a:pt x="7124" y="6475"/>
                    </a:lnTo>
                    <a:lnTo>
                      <a:pt x="7099" y="6550"/>
                    </a:lnTo>
                    <a:lnTo>
                      <a:pt x="7124" y="6600"/>
                    </a:lnTo>
                    <a:lnTo>
                      <a:pt x="7149" y="6650"/>
                    </a:lnTo>
                    <a:lnTo>
                      <a:pt x="7199" y="6700"/>
                    </a:lnTo>
                    <a:lnTo>
                      <a:pt x="11324" y="6700"/>
                    </a:lnTo>
                    <a:lnTo>
                      <a:pt x="11324" y="7075"/>
                    </a:lnTo>
                    <a:lnTo>
                      <a:pt x="3875" y="7075"/>
                    </a:lnTo>
                    <a:lnTo>
                      <a:pt x="3875" y="6900"/>
                    </a:lnTo>
                    <a:lnTo>
                      <a:pt x="3875" y="6700"/>
                    </a:lnTo>
                    <a:lnTo>
                      <a:pt x="6599" y="6700"/>
                    </a:lnTo>
                    <a:lnTo>
                      <a:pt x="6649" y="6650"/>
                    </a:lnTo>
                    <a:lnTo>
                      <a:pt x="6674" y="6600"/>
                    </a:lnTo>
                    <a:lnTo>
                      <a:pt x="6699" y="6550"/>
                    </a:lnTo>
                    <a:lnTo>
                      <a:pt x="6674" y="6475"/>
                    </a:lnTo>
                    <a:lnTo>
                      <a:pt x="6649" y="6425"/>
                    </a:lnTo>
                    <a:lnTo>
                      <a:pt x="6599" y="6375"/>
                    </a:lnTo>
                    <a:lnTo>
                      <a:pt x="3825" y="6375"/>
                    </a:lnTo>
                    <a:lnTo>
                      <a:pt x="3750" y="6175"/>
                    </a:lnTo>
                    <a:lnTo>
                      <a:pt x="3675" y="6000"/>
                    </a:lnTo>
                    <a:close/>
                    <a:moveTo>
                      <a:pt x="11324" y="7425"/>
                    </a:moveTo>
                    <a:lnTo>
                      <a:pt x="11324" y="7775"/>
                    </a:lnTo>
                    <a:lnTo>
                      <a:pt x="3675" y="7775"/>
                    </a:lnTo>
                    <a:lnTo>
                      <a:pt x="3750" y="7600"/>
                    </a:lnTo>
                    <a:lnTo>
                      <a:pt x="3825" y="7425"/>
                    </a:lnTo>
                    <a:close/>
                    <a:moveTo>
                      <a:pt x="1950" y="5300"/>
                    </a:moveTo>
                    <a:lnTo>
                      <a:pt x="2225" y="5325"/>
                    </a:lnTo>
                    <a:lnTo>
                      <a:pt x="2500" y="5400"/>
                    </a:lnTo>
                    <a:lnTo>
                      <a:pt x="2750" y="5500"/>
                    </a:lnTo>
                    <a:lnTo>
                      <a:pt x="2950" y="5650"/>
                    </a:lnTo>
                    <a:lnTo>
                      <a:pt x="3150" y="5850"/>
                    </a:lnTo>
                    <a:lnTo>
                      <a:pt x="3325" y="6075"/>
                    </a:lnTo>
                    <a:lnTo>
                      <a:pt x="3425" y="6300"/>
                    </a:lnTo>
                    <a:lnTo>
                      <a:pt x="3500" y="6575"/>
                    </a:lnTo>
                    <a:lnTo>
                      <a:pt x="3525" y="6725"/>
                    </a:lnTo>
                    <a:lnTo>
                      <a:pt x="3550" y="6900"/>
                    </a:lnTo>
                    <a:lnTo>
                      <a:pt x="3525" y="7050"/>
                    </a:lnTo>
                    <a:lnTo>
                      <a:pt x="3500" y="7225"/>
                    </a:lnTo>
                    <a:lnTo>
                      <a:pt x="3425" y="7475"/>
                    </a:lnTo>
                    <a:lnTo>
                      <a:pt x="3300" y="7725"/>
                    </a:lnTo>
                    <a:lnTo>
                      <a:pt x="3150" y="7950"/>
                    </a:lnTo>
                    <a:lnTo>
                      <a:pt x="2950" y="8125"/>
                    </a:lnTo>
                    <a:lnTo>
                      <a:pt x="2725" y="8275"/>
                    </a:lnTo>
                    <a:lnTo>
                      <a:pt x="2475" y="8400"/>
                    </a:lnTo>
                    <a:lnTo>
                      <a:pt x="2225" y="8475"/>
                    </a:lnTo>
                    <a:lnTo>
                      <a:pt x="1950" y="8500"/>
                    </a:lnTo>
                    <a:lnTo>
                      <a:pt x="1775" y="8475"/>
                    </a:lnTo>
                    <a:lnTo>
                      <a:pt x="1625" y="8475"/>
                    </a:lnTo>
                    <a:lnTo>
                      <a:pt x="1475" y="8425"/>
                    </a:lnTo>
                    <a:lnTo>
                      <a:pt x="1325" y="8375"/>
                    </a:lnTo>
                    <a:lnTo>
                      <a:pt x="1175" y="8300"/>
                    </a:lnTo>
                    <a:lnTo>
                      <a:pt x="1050" y="8225"/>
                    </a:lnTo>
                    <a:lnTo>
                      <a:pt x="825" y="8025"/>
                    </a:lnTo>
                    <a:lnTo>
                      <a:pt x="625" y="7800"/>
                    </a:lnTo>
                    <a:lnTo>
                      <a:pt x="550" y="7650"/>
                    </a:lnTo>
                    <a:lnTo>
                      <a:pt x="475" y="7525"/>
                    </a:lnTo>
                    <a:lnTo>
                      <a:pt x="425" y="7375"/>
                    </a:lnTo>
                    <a:lnTo>
                      <a:pt x="375" y="7225"/>
                    </a:lnTo>
                    <a:lnTo>
                      <a:pt x="350" y="7050"/>
                    </a:lnTo>
                    <a:lnTo>
                      <a:pt x="350" y="6900"/>
                    </a:lnTo>
                    <a:lnTo>
                      <a:pt x="350" y="6725"/>
                    </a:lnTo>
                    <a:lnTo>
                      <a:pt x="375" y="6575"/>
                    </a:lnTo>
                    <a:lnTo>
                      <a:pt x="425" y="6425"/>
                    </a:lnTo>
                    <a:lnTo>
                      <a:pt x="475" y="6275"/>
                    </a:lnTo>
                    <a:lnTo>
                      <a:pt x="550" y="6125"/>
                    </a:lnTo>
                    <a:lnTo>
                      <a:pt x="625" y="6000"/>
                    </a:lnTo>
                    <a:lnTo>
                      <a:pt x="825" y="5775"/>
                    </a:lnTo>
                    <a:lnTo>
                      <a:pt x="1050" y="5575"/>
                    </a:lnTo>
                    <a:lnTo>
                      <a:pt x="1175" y="5500"/>
                    </a:lnTo>
                    <a:lnTo>
                      <a:pt x="1325" y="5425"/>
                    </a:lnTo>
                    <a:lnTo>
                      <a:pt x="1475" y="5375"/>
                    </a:lnTo>
                    <a:lnTo>
                      <a:pt x="1625" y="5325"/>
                    </a:lnTo>
                    <a:lnTo>
                      <a:pt x="1775" y="5300"/>
                    </a:lnTo>
                    <a:close/>
                    <a:moveTo>
                      <a:pt x="11324" y="8125"/>
                    </a:moveTo>
                    <a:lnTo>
                      <a:pt x="11324" y="8500"/>
                    </a:lnTo>
                    <a:lnTo>
                      <a:pt x="3050" y="8500"/>
                    </a:lnTo>
                    <a:lnTo>
                      <a:pt x="3250" y="8325"/>
                    </a:lnTo>
                    <a:lnTo>
                      <a:pt x="3450" y="8125"/>
                    </a:lnTo>
                    <a:close/>
                    <a:moveTo>
                      <a:pt x="2225" y="1"/>
                    </a:moveTo>
                    <a:lnTo>
                      <a:pt x="2175" y="51"/>
                    </a:lnTo>
                    <a:lnTo>
                      <a:pt x="2150" y="101"/>
                    </a:lnTo>
                    <a:lnTo>
                      <a:pt x="2125" y="176"/>
                    </a:lnTo>
                    <a:lnTo>
                      <a:pt x="2125" y="4975"/>
                    </a:lnTo>
                    <a:lnTo>
                      <a:pt x="1950" y="4950"/>
                    </a:lnTo>
                    <a:lnTo>
                      <a:pt x="1750" y="4975"/>
                    </a:lnTo>
                    <a:lnTo>
                      <a:pt x="1550" y="5000"/>
                    </a:lnTo>
                    <a:lnTo>
                      <a:pt x="1375" y="5050"/>
                    </a:lnTo>
                    <a:lnTo>
                      <a:pt x="1200" y="5100"/>
                    </a:lnTo>
                    <a:lnTo>
                      <a:pt x="1025" y="5200"/>
                    </a:lnTo>
                    <a:lnTo>
                      <a:pt x="850" y="5275"/>
                    </a:lnTo>
                    <a:lnTo>
                      <a:pt x="700" y="5400"/>
                    </a:lnTo>
                    <a:lnTo>
                      <a:pt x="575" y="5525"/>
                    </a:lnTo>
                    <a:lnTo>
                      <a:pt x="450" y="5650"/>
                    </a:lnTo>
                    <a:lnTo>
                      <a:pt x="325" y="5800"/>
                    </a:lnTo>
                    <a:lnTo>
                      <a:pt x="250" y="5975"/>
                    </a:lnTo>
                    <a:lnTo>
                      <a:pt x="150" y="6150"/>
                    </a:lnTo>
                    <a:lnTo>
                      <a:pt x="100" y="6325"/>
                    </a:lnTo>
                    <a:lnTo>
                      <a:pt x="50" y="6500"/>
                    </a:lnTo>
                    <a:lnTo>
                      <a:pt x="25" y="6700"/>
                    </a:lnTo>
                    <a:lnTo>
                      <a:pt x="0" y="6900"/>
                    </a:lnTo>
                    <a:lnTo>
                      <a:pt x="25" y="7100"/>
                    </a:lnTo>
                    <a:lnTo>
                      <a:pt x="50" y="7275"/>
                    </a:lnTo>
                    <a:lnTo>
                      <a:pt x="100" y="7475"/>
                    </a:lnTo>
                    <a:lnTo>
                      <a:pt x="150" y="7650"/>
                    </a:lnTo>
                    <a:lnTo>
                      <a:pt x="250" y="7825"/>
                    </a:lnTo>
                    <a:lnTo>
                      <a:pt x="325" y="7975"/>
                    </a:lnTo>
                    <a:lnTo>
                      <a:pt x="450" y="8125"/>
                    </a:lnTo>
                    <a:lnTo>
                      <a:pt x="575" y="8275"/>
                    </a:lnTo>
                    <a:lnTo>
                      <a:pt x="700" y="8400"/>
                    </a:lnTo>
                    <a:lnTo>
                      <a:pt x="850" y="8500"/>
                    </a:lnTo>
                    <a:lnTo>
                      <a:pt x="1025" y="8600"/>
                    </a:lnTo>
                    <a:lnTo>
                      <a:pt x="1200" y="8675"/>
                    </a:lnTo>
                    <a:lnTo>
                      <a:pt x="1375" y="8750"/>
                    </a:lnTo>
                    <a:lnTo>
                      <a:pt x="1550" y="8800"/>
                    </a:lnTo>
                    <a:lnTo>
                      <a:pt x="1750" y="8825"/>
                    </a:lnTo>
                    <a:lnTo>
                      <a:pt x="1950" y="8850"/>
                    </a:lnTo>
                    <a:lnTo>
                      <a:pt x="11499" y="8825"/>
                    </a:lnTo>
                    <a:lnTo>
                      <a:pt x="11574" y="8825"/>
                    </a:lnTo>
                    <a:lnTo>
                      <a:pt x="11624" y="8775"/>
                    </a:lnTo>
                    <a:lnTo>
                      <a:pt x="11674" y="8725"/>
                    </a:lnTo>
                    <a:lnTo>
                      <a:pt x="11674" y="8675"/>
                    </a:lnTo>
                    <a:lnTo>
                      <a:pt x="11674" y="176"/>
                    </a:lnTo>
                    <a:lnTo>
                      <a:pt x="11674" y="101"/>
                    </a:lnTo>
                    <a:lnTo>
                      <a:pt x="11624" y="51"/>
                    </a:lnTo>
                    <a:lnTo>
                      <a:pt x="11574" y="1"/>
                    </a:lnTo>
                    <a:lnTo>
                      <a:pt x="9874" y="1"/>
                    </a:lnTo>
                    <a:lnTo>
                      <a:pt x="9799" y="51"/>
                    </a:lnTo>
                    <a:lnTo>
                      <a:pt x="9774" y="101"/>
                    </a:lnTo>
                    <a:lnTo>
                      <a:pt x="9749" y="176"/>
                    </a:lnTo>
                    <a:lnTo>
                      <a:pt x="9774" y="226"/>
                    </a:lnTo>
                    <a:lnTo>
                      <a:pt x="9799" y="301"/>
                    </a:lnTo>
                    <a:lnTo>
                      <a:pt x="9874" y="326"/>
                    </a:lnTo>
                    <a:lnTo>
                      <a:pt x="9924" y="351"/>
                    </a:lnTo>
                    <a:lnTo>
                      <a:pt x="11324" y="351"/>
                    </a:lnTo>
                    <a:lnTo>
                      <a:pt x="11324" y="4950"/>
                    </a:lnTo>
                    <a:lnTo>
                      <a:pt x="2475" y="4950"/>
                    </a:lnTo>
                    <a:lnTo>
                      <a:pt x="2475" y="351"/>
                    </a:lnTo>
                    <a:lnTo>
                      <a:pt x="9174" y="351"/>
                    </a:lnTo>
                    <a:lnTo>
                      <a:pt x="9249" y="326"/>
                    </a:lnTo>
                    <a:lnTo>
                      <a:pt x="9299" y="301"/>
                    </a:lnTo>
                    <a:lnTo>
                      <a:pt x="9349" y="226"/>
                    </a:lnTo>
                    <a:lnTo>
                      <a:pt x="9349" y="176"/>
                    </a:lnTo>
                    <a:lnTo>
                      <a:pt x="9349" y="101"/>
                    </a:lnTo>
                    <a:lnTo>
                      <a:pt x="9299" y="51"/>
                    </a:lnTo>
                    <a:lnTo>
                      <a:pt x="9249" y="1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52;p5"/>
              <p:cNvSpPr/>
              <p:nvPr/>
            </p:nvSpPr>
            <p:spPr>
              <a:xfrm>
                <a:off x="1561311" y="4389384"/>
                <a:ext cx="175287" cy="83891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3901" extrusionOk="0">
                    <a:moveTo>
                      <a:pt x="4200" y="351"/>
                    </a:moveTo>
                    <a:lnTo>
                      <a:pt x="4325" y="376"/>
                    </a:lnTo>
                    <a:lnTo>
                      <a:pt x="4450" y="426"/>
                    </a:lnTo>
                    <a:lnTo>
                      <a:pt x="4550" y="476"/>
                    </a:lnTo>
                    <a:lnTo>
                      <a:pt x="4775" y="626"/>
                    </a:lnTo>
                    <a:lnTo>
                      <a:pt x="4950" y="826"/>
                    </a:lnTo>
                    <a:lnTo>
                      <a:pt x="5100" y="1051"/>
                    </a:lnTo>
                    <a:lnTo>
                      <a:pt x="5225" y="1326"/>
                    </a:lnTo>
                    <a:lnTo>
                      <a:pt x="5300" y="1626"/>
                    </a:lnTo>
                    <a:lnTo>
                      <a:pt x="5325" y="1951"/>
                    </a:lnTo>
                    <a:lnTo>
                      <a:pt x="5300" y="2276"/>
                    </a:lnTo>
                    <a:lnTo>
                      <a:pt x="5225" y="2576"/>
                    </a:lnTo>
                    <a:lnTo>
                      <a:pt x="5100" y="2851"/>
                    </a:lnTo>
                    <a:lnTo>
                      <a:pt x="4950" y="3076"/>
                    </a:lnTo>
                    <a:lnTo>
                      <a:pt x="4775" y="3276"/>
                    </a:lnTo>
                    <a:lnTo>
                      <a:pt x="4550" y="3426"/>
                    </a:lnTo>
                    <a:lnTo>
                      <a:pt x="4450" y="3476"/>
                    </a:lnTo>
                    <a:lnTo>
                      <a:pt x="4325" y="3526"/>
                    </a:lnTo>
                    <a:lnTo>
                      <a:pt x="4200" y="3551"/>
                    </a:lnTo>
                    <a:lnTo>
                      <a:pt x="3950" y="3551"/>
                    </a:lnTo>
                    <a:lnTo>
                      <a:pt x="3825" y="3526"/>
                    </a:lnTo>
                    <a:lnTo>
                      <a:pt x="3700" y="3476"/>
                    </a:lnTo>
                    <a:lnTo>
                      <a:pt x="3600" y="3426"/>
                    </a:lnTo>
                    <a:lnTo>
                      <a:pt x="3375" y="3276"/>
                    </a:lnTo>
                    <a:lnTo>
                      <a:pt x="3200" y="3076"/>
                    </a:lnTo>
                    <a:lnTo>
                      <a:pt x="3050" y="2851"/>
                    </a:lnTo>
                    <a:lnTo>
                      <a:pt x="2925" y="2576"/>
                    </a:lnTo>
                    <a:lnTo>
                      <a:pt x="2851" y="2276"/>
                    </a:lnTo>
                    <a:lnTo>
                      <a:pt x="2826" y="1951"/>
                    </a:lnTo>
                    <a:lnTo>
                      <a:pt x="2851" y="1626"/>
                    </a:lnTo>
                    <a:lnTo>
                      <a:pt x="2925" y="1326"/>
                    </a:lnTo>
                    <a:lnTo>
                      <a:pt x="3050" y="1051"/>
                    </a:lnTo>
                    <a:lnTo>
                      <a:pt x="3200" y="826"/>
                    </a:lnTo>
                    <a:lnTo>
                      <a:pt x="3375" y="626"/>
                    </a:lnTo>
                    <a:lnTo>
                      <a:pt x="3600" y="476"/>
                    </a:lnTo>
                    <a:lnTo>
                      <a:pt x="3700" y="426"/>
                    </a:lnTo>
                    <a:lnTo>
                      <a:pt x="3825" y="376"/>
                    </a:lnTo>
                    <a:lnTo>
                      <a:pt x="3950" y="351"/>
                    </a:lnTo>
                    <a:close/>
                    <a:moveTo>
                      <a:pt x="7200" y="351"/>
                    </a:moveTo>
                    <a:lnTo>
                      <a:pt x="7800" y="951"/>
                    </a:lnTo>
                    <a:lnTo>
                      <a:pt x="7800" y="2951"/>
                    </a:lnTo>
                    <a:lnTo>
                      <a:pt x="7200" y="3551"/>
                    </a:lnTo>
                    <a:lnTo>
                      <a:pt x="4975" y="3551"/>
                    </a:lnTo>
                    <a:lnTo>
                      <a:pt x="5125" y="3401"/>
                    </a:lnTo>
                    <a:lnTo>
                      <a:pt x="5250" y="3251"/>
                    </a:lnTo>
                    <a:lnTo>
                      <a:pt x="5375" y="3051"/>
                    </a:lnTo>
                    <a:lnTo>
                      <a:pt x="5475" y="2876"/>
                    </a:lnTo>
                    <a:lnTo>
                      <a:pt x="5550" y="2651"/>
                    </a:lnTo>
                    <a:lnTo>
                      <a:pt x="5625" y="2426"/>
                    </a:lnTo>
                    <a:lnTo>
                      <a:pt x="5650" y="2201"/>
                    </a:lnTo>
                    <a:lnTo>
                      <a:pt x="5675" y="1951"/>
                    </a:lnTo>
                    <a:lnTo>
                      <a:pt x="5650" y="1701"/>
                    </a:lnTo>
                    <a:lnTo>
                      <a:pt x="5625" y="1476"/>
                    </a:lnTo>
                    <a:lnTo>
                      <a:pt x="5550" y="1251"/>
                    </a:lnTo>
                    <a:lnTo>
                      <a:pt x="5475" y="1026"/>
                    </a:lnTo>
                    <a:lnTo>
                      <a:pt x="5375" y="826"/>
                    </a:lnTo>
                    <a:lnTo>
                      <a:pt x="5250" y="651"/>
                    </a:lnTo>
                    <a:lnTo>
                      <a:pt x="5125" y="476"/>
                    </a:lnTo>
                    <a:lnTo>
                      <a:pt x="4975" y="351"/>
                    </a:lnTo>
                    <a:close/>
                    <a:moveTo>
                      <a:pt x="901" y="1"/>
                    </a:moveTo>
                    <a:lnTo>
                      <a:pt x="826" y="26"/>
                    </a:lnTo>
                    <a:lnTo>
                      <a:pt x="776" y="51"/>
                    </a:lnTo>
                    <a:lnTo>
                      <a:pt x="51" y="776"/>
                    </a:lnTo>
                    <a:lnTo>
                      <a:pt x="26" y="826"/>
                    </a:lnTo>
                    <a:lnTo>
                      <a:pt x="1" y="876"/>
                    </a:lnTo>
                    <a:lnTo>
                      <a:pt x="1" y="1576"/>
                    </a:lnTo>
                    <a:lnTo>
                      <a:pt x="26" y="1651"/>
                    </a:lnTo>
                    <a:lnTo>
                      <a:pt x="51" y="1701"/>
                    </a:lnTo>
                    <a:lnTo>
                      <a:pt x="126" y="1726"/>
                    </a:lnTo>
                    <a:lnTo>
                      <a:pt x="176" y="1751"/>
                    </a:lnTo>
                    <a:lnTo>
                      <a:pt x="251" y="1726"/>
                    </a:lnTo>
                    <a:lnTo>
                      <a:pt x="301" y="1701"/>
                    </a:lnTo>
                    <a:lnTo>
                      <a:pt x="351" y="1651"/>
                    </a:lnTo>
                    <a:lnTo>
                      <a:pt x="351" y="1576"/>
                    </a:lnTo>
                    <a:lnTo>
                      <a:pt x="351" y="951"/>
                    </a:lnTo>
                    <a:lnTo>
                      <a:pt x="951" y="351"/>
                    </a:lnTo>
                    <a:lnTo>
                      <a:pt x="3175" y="351"/>
                    </a:lnTo>
                    <a:lnTo>
                      <a:pt x="3025" y="476"/>
                    </a:lnTo>
                    <a:lnTo>
                      <a:pt x="2900" y="651"/>
                    </a:lnTo>
                    <a:lnTo>
                      <a:pt x="2776" y="826"/>
                    </a:lnTo>
                    <a:lnTo>
                      <a:pt x="2676" y="1026"/>
                    </a:lnTo>
                    <a:lnTo>
                      <a:pt x="2601" y="1251"/>
                    </a:lnTo>
                    <a:lnTo>
                      <a:pt x="2551" y="1476"/>
                    </a:lnTo>
                    <a:lnTo>
                      <a:pt x="2501" y="1701"/>
                    </a:lnTo>
                    <a:lnTo>
                      <a:pt x="2501" y="1951"/>
                    </a:lnTo>
                    <a:lnTo>
                      <a:pt x="2501" y="2201"/>
                    </a:lnTo>
                    <a:lnTo>
                      <a:pt x="2551" y="2426"/>
                    </a:lnTo>
                    <a:lnTo>
                      <a:pt x="2601" y="2651"/>
                    </a:lnTo>
                    <a:lnTo>
                      <a:pt x="2676" y="2876"/>
                    </a:lnTo>
                    <a:lnTo>
                      <a:pt x="2776" y="3051"/>
                    </a:lnTo>
                    <a:lnTo>
                      <a:pt x="2900" y="3251"/>
                    </a:lnTo>
                    <a:lnTo>
                      <a:pt x="3025" y="3401"/>
                    </a:lnTo>
                    <a:lnTo>
                      <a:pt x="3175" y="3551"/>
                    </a:lnTo>
                    <a:lnTo>
                      <a:pt x="951" y="3551"/>
                    </a:lnTo>
                    <a:lnTo>
                      <a:pt x="351" y="2951"/>
                    </a:lnTo>
                    <a:lnTo>
                      <a:pt x="351" y="2326"/>
                    </a:lnTo>
                    <a:lnTo>
                      <a:pt x="351" y="2251"/>
                    </a:lnTo>
                    <a:lnTo>
                      <a:pt x="301" y="2201"/>
                    </a:lnTo>
                    <a:lnTo>
                      <a:pt x="251" y="2151"/>
                    </a:lnTo>
                    <a:lnTo>
                      <a:pt x="126" y="2151"/>
                    </a:lnTo>
                    <a:lnTo>
                      <a:pt x="51" y="2201"/>
                    </a:lnTo>
                    <a:lnTo>
                      <a:pt x="26" y="2251"/>
                    </a:lnTo>
                    <a:lnTo>
                      <a:pt x="1" y="2326"/>
                    </a:lnTo>
                    <a:lnTo>
                      <a:pt x="1" y="3001"/>
                    </a:lnTo>
                    <a:lnTo>
                      <a:pt x="26" y="3076"/>
                    </a:lnTo>
                    <a:lnTo>
                      <a:pt x="51" y="3126"/>
                    </a:lnTo>
                    <a:lnTo>
                      <a:pt x="776" y="3851"/>
                    </a:lnTo>
                    <a:lnTo>
                      <a:pt x="826" y="3876"/>
                    </a:lnTo>
                    <a:lnTo>
                      <a:pt x="901" y="3901"/>
                    </a:lnTo>
                    <a:lnTo>
                      <a:pt x="7275" y="3901"/>
                    </a:lnTo>
                    <a:lnTo>
                      <a:pt x="7325" y="3876"/>
                    </a:lnTo>
                    <a:lnTo>
                      <a:pt x="7375" y="3851"/>
                    </a:lnTo>
                    <a:lnTo>
                      <a:pt x="8100" y="3126"/>
                    </a:lnTo>
                    <a:lnTo>
                      <a:pt x="8125" y="3076"/>
                    </a:lnTo>
                    <a:lnTo>
                      <a:pt x="8150" y="3001"/>
                    </a:lnTo>
                    <a:lnTo>
                      <a:pt x="8150" y="876"/>
                    </a:lnTo>
                    <a:lnTo>
                      <a:pt x="8125" y="826"/>
                    </a:lnTo>
                    <a:lnTo>
                      <a:pt x="8100" y="776"/>
                    </a:lnTo>
                    <a:lnTo>
                      <a:pt x="7375" y="51"/>
                    </a:lnTo>
                    <a:lnTo>
                      <a:pt x="7325" y="26"/>
                    </a:lnTo>
                    <a:lnTo>
                      <a:pt x="7275" y="1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53;p5"/>
              <p:cNvSpPr/>
              <p:nvPr/>
            </p:nvSpPr>
            <p:spPr>
              <a:xfrm>
                <a:off x="1580666" y="4420029"/>
                <a:ext cx="22602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51" extrusionOk="0">
                    <a:moveTo>
                      <a:pt x="601" y="351"/>
                    </a:moveTo>
                    <a:lnTo>
                      <a:pt x="651" y="401"/>
                    </a:lnTo>
                    <a:lnTo>
                      <a:pt x="701" y="451"/>
                    </a:lnTo>
                    <a:lnTo>
                      <a:pt x="701" y="526"/>
                    </a:lnTo>
                    <a:lnTo>
                      <a:pt x="701" y="601"/>
                    </a:lnTo>
                    <a:lnTo>
                      <a:pt x="651" y="651"/>
                    </a:lnTo>
                    <a:lnTo>
                      <a:pt x="601" y="701"/>
                    </a:lnTo>
                    <a:lnTo>
                      <a:pt x="451" y="701"/>
                    </a:lnTo>
                    <a:lnTo>
                      <a:pt x="401" y="651"/>
                    </a:lnTo>
                    <a:lnTo>
                      <a:pt x="351" y="601"/>
                    </a:lnTo>
                    <a:lnTo>
                      <a:pt x="351" y="526"/>
                    </a:lnTo>
                    <a:lnTo>
                      <a:pt x="351" y="451"/>
                    </a:lnTo>
                    <a:lnTo>
                      <a:pt x="401" y="401"/>
                    </a:lnTo>
                    <a:lnTo>
                      <a:pt x="451" y="351"/>
                    </a:lnTo>
                    <a:close/>
                    <a:moveTo>
                      <a:pt x="426" y="1"/>
                    </a:moveTo>
                    <a:lnTo>
                      <a:pt x="326" y="51"/>
                    </a:lnTo>
                    <a:lnTo>
                      <a:pt x="226" y="76"/>
                    </a:lnTo>
                    <a:lnTo>
                      <a:pt x="151" y="151"/>
                    </a:lnTo>
                    <a:lnTo>
                      <a:pt x="76" y="226"/>
                    </a:lnTo>
                    <a:lnTo>
                      <a:pt x="51" y="326"/>
                    </a:lnTo>
                    <a:lnTo>
                      <a:pt x="1" y="426"/>
                    </a:lnTo>
                    <a:lnTo>
                      <a:pt x="1" y="526"/>
                    </a:lnTo>
                    <a:lnTo>
                      <a:pt x="1" y="626"/>
                    </a:lnTo>
                    <a:lnTo>
                      <a:pt x="51" y="726"/>
                    </a:lnTo>
                    <a:lnTo>
                      <a:pt x="76" y="826"/>
                    </a:lnTo>
                    <a:lnTo>
                      <a:pt x="151" y="901"/>
                    </a:lnTo>
                    <a:lnTo>
                      <a:pt x="226" y="951"/>
                    </a:lnTo>
                    <a:lnTo>
                      <a:pt x="326" y="1001"/>
                    </a:lnTo>
                    <a:lnTo>
                      <a:pt x="426" y="1026"/>
                    </a:lnTo>
                    <a:lnTo>
                      <a:pt x="526" y="1051"/>
                    </a:lnTo>
                    <a:lnTo>
                      <a:pt x="626" y="1026"/>
                    </a:lnTo>
                    <a:lnTo>
                      <a:pt x="726" y="1001"/>
                    </a:lnTo>
                    <a:lnTo>
                      <a:pt x="826" y="951"/>
                    </a:lnTo>
                    <a:lnTo>
                      <a:pt x="901" y="901"/>
                    </a:lnTo>
                    <a:lnTo>
                      <a:pt x="951" y="826"/>
                    </a:lnTo>
                    <a:lnTo>
                      <a:pt x="1001" y="726"/>
                    </a:lnTo>
                    <a:lnTo>
                      <a:pt x="1026" y="626"/>
                    </a:lnTo>
                    <a:lnTo>
                      <a:pt x="1051" y="526"/>
                    </a:lnTo>
                    <a:lnTo>
                      <a:pt x="1026" y="426"/>
                    </a:lnTo>
                    <a:lnTo>
                      <a:pt x="1001" y="326"/>
                    </a:lnTo>
                    <a:lnTo>
                      <a:pt x="951" y="226"/>
                    </a:lnTo>
                    <a:lnTo>
                      <a:pt x="901" y="151"/>
                    </a:lnTo>
                    <a:lnTo>
                      <a:pt x="826" y="76"/>
                    </a:lnTo>
                    <a:lnTo>
                      <a:pt x="726" y="51"/>
                    </a:lnTo>
                    <a:lnTo>
                      <a:pt x="626" y="1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54;p5"/>
              <p:cNvSpPr/>
              <p:nvPr/>
            </p:nvSpPr>
            <p:spPr>
              <a:xfrm>
                <a:off x="1694645" y="4420029"/>
                <a:ext cx="22602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051" extrusionOk="0">
                    <a:moveTo>
                      <a:pt x="600" y="351"/>
                    </a:moveTo>
                    <a:lnTo>
                      <a:pt x="650" y="401"/>
                    </a:lnTo>
                    <a:lnTo>
                      <a:pt x="700" y="451"/>
                    </a:lnTo>
                    <a:lnTo>
                      <a:pt x="725" y="526"/>
                    </a:lnTo>
                    <a:lnTo>
                      <a:pt x="700" y="601"/>
                    </a:lnTo>
                    <a:lnTo>
                      <a:pt x="650" y="651"/>
                    </a:lnTo>
                    <a:lnTo>
                      <a:pt x="600" y="701"/>
                    </a:lnTo>
                    <a:lnTo>
                      <a:pt x="450" y="701"/>
                    </a:lnTo>
                    <a:lnTo>
                      <a:pt x="400" y="651"/>
                    </a:lnTo>
                    <a:lnTo>
                      <a:pt x="375" y="601"/>
                    </a:lnTo>
                    <a:lnTo>
                      <a:pt x="350" y="526"/>
                    </a:lnTo>
                    <a:lnTo>
                      <a:pt x="375" y="451"/>
                    </a:lnTo>
                    <a:lnTo>
                      <a:pt x="400" y="401"/>
                    </a:lnTo>
                    <a:lnTo>
                      <a:pt x="450" y="351"/>
                    </a:lnTo>
                    <a:close/>
                    <a:moveTo>
                      <a:pt x="425" y="1"/>
                    </a:moveTo>
                    <a:lnTo>
                      <a:pt x="325" y="51"/>
                    </a:lnTo>
                    <a:lnTo>
                      <a:pt x="250" y="76"/>
                    </a:lnTo>
                    <a:lnTo>
                      <a:pt x="150" y="151"/>
                    </a:lnTo>
                    <a:lnTo>
                      <a:pt x="100" y="226"/>
                    </a:lnTo>
                    <a:lnTo>
                      <a:pt x="50" y="326"/>
                    </a:lnTo>
                    <a:lnTo>
                      <a:pt x="25" y="426"/>
                    </a:lnTo>
                    <a:lnTo>
                      <a:pt x="0" y="526"/>
                    </a:lnTo>
                    <a:lnTo>
                      <a:pt x="25" y="626"/>
                    </a:lnTo>
                    <a:lnTo>
                      <a:pt x="50" y="726"/>
                    </a:lnTo>
                    <a:lnTo>
                      <a:pt x="100" y="826"/>
                    </a:lnTo>
                    <a:lnTo>
                      <a:pt x="150" y="901"/>
                    </a:lnTo>
                    <a:lnTo>
                      <a:pt x="250" y="951"/>
                    </a:lnTo>
                    <a:lnTo>
                      <a:pt x="325" y="1001"/>
                    </a:lnTo>
                    <a:lnTo>
                      <a:pt x="425" y="1026"/>
                    </a:lnTo>
                    <a:lnTo>
                      <a:pt x="525" y="1051"/>
                    </a:lnTo>
                    <a:lnTo>
                      <a:pt x="650" y="1026"/>
                    </a:lnTo>
                    <a:lnTo>
                      <a:pt x="725" y="1001"/>
                    </a:lnTo>
                    <a:lnTo>
                      <a:pt x="825" y="951"/>
                    </a:lnTo>
                    <a:lnTo>
                      <a:pt x="900" y="901"/>
                    </a:lnTo>
                    <a:lnTo>
                      <a:pt x="975" y="826"/>
                    </a:lnTo>
                    <a:lnTo>
                      <a:pt x="1025" y="726"/>
                    </a:lnTo>
                    <a:lnTo>
                      <a:pt x="1050" y="626"/>
                    </a:lnTo>
                    <a:lnTo>
                      <a:pt x="1050" y="526"/>
                    </a:lnTo>
                    <a:lnTo>
                      <a:pt x="1050" y="426"/>
                    </a:lnTo>
                    <a:lnTo>
                      <a:pt x="1025" y="326"/>
                    </a:lnTo>
                    <a:lnTo>
                      <a:pt x="975" y="226"/>
                    </a:lnTo>
                    <a:lnTo>
                      <a:pt x="900" y="151"/>
                    </a:lnTo>
                    <a:lnTo>
                      <a:pt x="825" y="76"/>
                    </a:lnTo>
                    <a:lnTo>
                      <a:pt x="725" y="51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155;p5"/>
            <p:cNvGrpSpPr/>
            <p:nvPr/>
          </p:nvGrpSpPr>
          <p:grpSpPr>
            <a:xfrm>
              <a:off x="927595" y="4724656"/>
              <a:ext cx="76092" cy="109920"/>
              <a:chOff x="1393342" y="2200643"/>
              <a:chExt cx="89181" cy="128828"/>
            </a:xfrm>
          </p:grpSpPr>
          <p:sp>
            <p:nvSpPr>
              <p:cNvPr id="50" name="Google Shape;156;p5"/>
              <p:cNvSpPr/>
              <p:nvPr/>
            </p:nvSpPr>
            <p:spPr>
              <a:xfrm>
                <a:off x="1393342" y="2200643"/>
                <a:ext cx="89181" cy="16877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714" extrusionOk="0">
                    <a:moveTo>
                      <a:pt x="359" y="0"/>
                    </a:moveTo>
                    <a:cubicBezTo>
                      <a:pt x="161" y="0"/>
                      <a:pt x="1" y="160"/>
                      <a:pt x="1" y="359"/>
                    </a:cubicBezTo>
                    <a:cubicBezTo>
                      <a:pt x="1" y="553"/>
                      <a:pt x="161" y="713"/>
                      <a:pt x="359" y="713"/>
                    </a:cubicBezTo>
                    <a:lnTo>
                      <a:pt x="3414" y="713"/>
                    </a:lnTo>
                    <a:cubicBezTo>
                      <a:pt x="3612" y="713"/>
                      <a:pt x="3773" y="553"/>
                      <a:pt x="3773" y="359"/>
                    </a:cubicBezTo>
                    <a:cubicBezTo>
                      <a:pt x="3773" y="160"/>
                      <a:pt x="3612" y="0"/>
                      <a:pt x="3414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57;p5"/>
              <p:cNvSpPr/>
              <p:nvPr/>
            </p:nvSpPr>
            <p:spPr>
              <a:xfrm>
                <a:off x="1393342" y="2232949"/>
                <a:ext cx="89181" cy="16971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718" extrusionOk="0">
                    <a:moveTo>
                      <a:pt x="359" y="1"/>
                    </a:moveTo>
                    <a:cubicBezTo>
                      <a:pt x="161" y="1"/>
                      <a:pt x="1" y="161"/>
                      <a:pt x="1" y="359"/>
                    </a:cubicBezTo>
                    <a:cubicBezTo>
                      <a:pt x="1" y="558"/>
                      <a:pt x="161" y="718"/>
                      <a:pt x="359" y="718"/>
                    </a:cubicBezTo>
                    <a:lnTo>
                      <a:pt x="3414" y="718"/>
                    </a:lnTo>
                    <a:cubicBezTo>
                      <a:pt x="3612" y="718"/>
                      <a:pt x="3773" y="558"/>
                      <a:pt x="3773" y="359"/>
                    </a:cubicBezTo>
                    <a:cubicBezTo>
                      <a:pt x="3773" y="161"/>
                      <a:pt x="3612" y="1"/>
                      <a:pt x="3414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58;p5"/>
              <p:cNvSpPr/>
              <p:nvPr/>
            </p:nvSpPr>
            <p:spPr>
              <a:xfrm rot="5400000">
                <a:off x="1393342" y="2276395"/>
                <a:ext cx="89181" cy="16971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718" extrusionOk="0">
                    <a:moveTo>
                      <a:pt x="359" y="1"/>
                    </a:moveTo>
                    <a:cubicBezTo>
                      <a:pt x="161" y="1"/>
                      <a:pt x="1" y="161"/>
                      <a:pt x="1" y="359"/>
                    </a:cubicBezTo>
                    <a:cubicBezTo>
                      <a:pt x="1" y="557"/>
                      <a:pt x="161" y="718"/>
                      <a:pt x="359" y="718"/>
                    </a:cubicBezTo>
                    <a:lnTo>
                      <a:pt x="3414" y="718"/>
                    </a:lnTo>
                    <a:cubicBezTo>
                      <a:pt x="3612" y="718"/>
                      <a:pt x="3773" y="557"/>
                      <a:pt x="3773" y="359"/>
                    </a:cubicBezTo>
                    <a:cubicBezTo>
                      <a:pt x="3773" y="161"/>
                      <a:pt x="3612" y="1"/>
                      <a:pt x="3414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oogle Shape;159;p5"/>
            <p:cNvGrpSpPr/>
            <p:nvPr/>
          </p:nvGrpSpPr>
          <p:grpSpPr>
            <a:xfrm>
              <a:off x="677360" y="4936639"/>
              <a:ext cx="76092" cy="109920"/>
              <a:chOff x="1393342" y="2200643"/>
              <a:chExt cx="89181" cy="128828"/>
            </a:xfrm>
          </p:grpSpPr>
          <p:sp>
            <p:nvSpPr>
              <p:cNvPr id="47" name="Google Shape;160;p5"/>
              <p:cNvSpPr/>
              <p:nvPr/>
            </p:nvSpPr>
            <p:spPr>
              <a:xfrm>
                <a:off x="1393342" y="2200643"/>
                <a:ext cx="89181" cy="16877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714" extrusionOk="0">
                    <a:moveTo>
                      <a:pt x="359" y="0"/>
                    </a:moveTo>
                    <a:cubicBezTo>
                      <a:pt x="161" y="0"/>
                      <a:pt x="1" y="160"/>
                      <a:pt x="1" y="359"/>
                    </a:cubicBezTo>
                    <a:cubicBezTo>
                      <a:pt x="1" y="553"/>
                      <a:pt x="161" y="713"/>
                      <a:pt x="359" y="713"/>
                    </a:cubicBezTo>
                    <a:lnTo>
                      <a:pt x="3414" y="713"/>
                    </a:lnTo>
                    <a:cubicBezTo>
                      <a:pt x="3612" y="713"/>
                      <a:pt x="3773" y="553"/>
                      <a:pt x="3773" y="359"/>
                    </a:cubicBezTo>
                    <a:cubicBezTo>
                      <a:pt x="3773" y="160"/>
                      <a:pt x="3612" y="0"/>
                      <a:pt x="3414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61;p5"/>
              <p:cNvSpPr/>
              <p:nvPr/>
            </p:nvSpPr>
            <p:spPr>
              <a:xfrm>
                <a:off x="1393342" y="2232949"/>
                <a:ext cx="89181" cy="16971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718" extrusionOk="0">
                    <a:moveTo>
                      <a:pt x="359" y="1"/>
                    </a:moveTo>
                    <a:cubicBezTo>
                      <a:pt x="161" y="1"/>
                      <a:pt x="1" y="161"/>
                      <a:pt x="1" y="359"/>
                    </a:cubicBezTo>
                    <a:cubicBezTo>
                      <a:pt x="1" y="558"/>
                      <a:pt x="161" y="718"/>
                      <a:pt x="359" y="718"/>
                    </a:cubicBezTo>
                    <a:lnTo>
                      <a:pt x="3414" y="718"/>
                    </a:lnTo>
                    <a:cubicBezTo>
                      <a:pt x="3612" y="718"/>
                      <a:pt x="3773" y="558"/>
                      <a:pt x="3773" y="359"/>
                    </a:cubicBezTo>
                    <a:cubicBezTo>
                      <a:pt x="3773" y="161"/>
                      <a:pt x="3612" y="1"/>
                      <a:pt x="3414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62;p5"/>
              <p:cNvSpPr/>
              <p:nvPr/>
            </p:nvSpPr>
            <p:spPr>
              <a:xfrm rot="5400000">
                <a:off x="1393342" y="2276395"/>
                <a:ext cx="89181" cy="16971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718" extrusionOk="0">
                    <a:moveTo>
                      <a:pt x="359" y="1"/>
                    </a:moveTo>
                    <a:cubicBezTo>
                      <a:pt x="161" y="1"/>
                      <a:pt x="1" y="161"/>
                      <a:pt x="1" y="359"/>
                    </a:cubicBezTo>
                    <a:cubicBezTo>
                      <a:pt x="1" y="557"/>
                      <a:pt x="161" y="718"/>
                      <a:pt x="359" y="718"/>
                    </a:cubicBezTo>
                    <a:lnTo>
                      <a:pt x="3414" y="718"/>
                    </a:lnTo>
                    <a:cubicBezTo>
                      <a:pt x="3612" y="718"/>
                      <a:pt x="3773" y="557"/>
                      <a:pt x="3773" y="359"/>
                    </a:cubicBezTo>
                    <a:cubicBezTo>
                      <a:pt x="3773" y="161"/>
                      <a:pt x="3612" y="1"/>
                      <a:pt x="3414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7" name="Google Shape;163;p5"/>
          <p:cNvSpPr txBox="1"/>
          <p:nvPr/>
        </p:nvSpPr>
        <p:spPr>
          <a:xfrm>
            <a:off x="917698" y="4358625"/>
            <a:ext cx="5236200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Грантовое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ru-RU" sz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финансирование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IFC в размере </a:t>
            </a:r>
            <a:r>
              <a:rPr lang="ru-RU" sz="1200" b="1" i="0" u="none" strike="noStrike" cap="none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175 тыс. </a:t>
            </a:r>
            <a:r>
              <a:rPr lang="ru-RU" sz="1200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д</a:t>
            </a:r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олларов</a:t>
            </a:r>
            <a:endParaRPr sz="140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8" name="Google Shape;164;p5"/>
          <p:cNvSpPr/>
          <p:nvPr/>
        </p:nvSpPr>
        <p:spPr>
          <a:xfrm>
            <a:off x="916234" y="4069571"/>
            <a:ext cx="482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Бюджет проекта:</a:t>
            </a:r>
            <a:endParaRPr sz="1400" b="0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Google Shape;123;p5"/>
          <p:cNvSpPr txBox="1"/>
          <p:nvPr/>
        </p:nvSpPr>
        <p:spPr>
          <a:xfrm>
            <a:off x="7403400" y="2862305"/>
            <a:ext cx="4457400" cy="24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100" b="0" i="0" u="none" strike="noStrike" cap="none" dirty="0" err="1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Seureca</a:t>
            </a:r>
            <a:r>
              <a:rPr lang="en-US" sz="1100" b="0" i="0" u="none" strike="noStrike" cap="none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Veolia (</a:t>
            </a:r>
            <a:r>
              <a:rPr lang="kk-KZ" sz="1100" b="0" i="0" u="none" strike="noStrike" cap="none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Франция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</a:t>
            </a:r>
            <a:r>
              <a:rPr lang="en-US" sz="1100" b="0" i="0" u="none" strike="noStrike" cap="none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sz="12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62" name="Google Shape;127;p5"/>
          <p:cNvGrpSpPr/>
          <p:nvPr/>
        </p:nvGrpSpPr>
        <p:grpSpPr>
          <a:xfrm>
            <a:off x="6676445" y="2565897"/>
            <a:ext cx="548386" cy="497658"/>
            <a:chOff x="3154325" y="2371225"/>
            <a:chExt cx="411300" cy="410575"/>
          </a:xfrm>
        </p:grpSpPr>
        <p:sp>
          <p:nvSpPr>
            <p:cNvPr id="63" name="Google Shape;128;p5"/>
            <p:cNvSpPr/>
            <p:nvPr/>
          </p:nvSpPr>
          <p:spPr>
            <a:xfrm>
              <a:off x="3154325" y="2371225"/>
              <a:ext cx="411300" cy="410575"/>
            </a:xfrm>
            <a:custGeom>
              <a:avLst/>
              <a:gdLst/>
              <a:ahLst/>
              <a:cxnLst/>
              <a:rect l="l" t="t" r="r" b="b"/>
              <a:pathLst>
                <a:path w="16452" h="16423" extrusionOk="0">
                  <a:moveTo>
                    <a:pt x="8621" y="468"/>
                  </a:moveTo>
                  <a:lnTo>
                    <a:pt x="8621" y="3624"/>
                  </a:lnTo>
                  <a:lnTo>
                    <a:pt x="7802" y="3624"/>
                  </a:lnTo>
                  <a:lnTo>
                    <a:pt x="7802" y="468"/>
                  </a:lnTo>
                  <a:close/>
                  <a:moveTo>
                    <a:pt x="9117" y="1696"/>
                  </a:moveTo>
                  <a:cubicBezTo>
                    <a:pt x="12039" y="2105"/>
                    <a:pt x="14319" y="4413"/>
                    <a:pt x="14728" y="7335"/>
                  </a:cubicBezTo>
                  <a:lnTo>
                    <a:pt x="13910" y="7335"/>
                  </a:lnTo>
                  <a:cubicBezTo>
                    <a:pt x="13530" y="4852"/>
                    <a:pt x="11572" y="2923"/>
                    <a:pt x="9117" y="2543"/>
                  </a:cubicBezTo>
                  <a:lnTo>
                    <a:pt x="9117" y="1696"/>
                  </a:lnTo>
                  <a:close/>
                  <a:moveTo>
                    <a:pt x="3624" y="7803"/>
                  </a:moveTo>
                  <a:lnTo>
                    <a:pt x="3624" y="8621"/>
                  </a:lnTo>
                  <a:lnTo>
                    <a:pt x="468" y="8621"/>
                  </a:lnTo>
                  <a:lnTo>
                    <a:pt x="468" y="7803"/>
                  </a:lnTo>
                  <a:close/>
                  <a:moveTo>
                    <a:pt x="15926" y="7803"/>
                  </a:moveTo>
                  <a:lnTo>
                    <a:pt x="15926" y="8621"/>
                  </a:lnTo>
                  <a:lnTo>
                    <a:pt x="12799" y="8621"/>
                  </a:lnTo>
                  <a:lnTo>
                    <a:pt x="12799" y="7803"/>
                  </a:lnTo>
                  <a:close/>
                  <a:moveTo>
                    <a:pt x="9088" y="3011"/>
                  </a:moveTo>
                  <a:cubicBezTo>
                    <a:pt x="11309" y="3390"/>
                    <a:pt x="13033" y="5114"/>
                    <a:pt x="13413" y="7335"/>
                  </a:cubicBezTo>
                  <a:lnTo>
                    <a:pt x="12565" y="7335"/>
                  </a:lnTo>
                  <a:cubicBezTo>
                    <a:pt x="12419" y="7335"/>
                    <a:pt x="12302" y="7423"/>
                    <a:pt x="12302" y="7569"/>
                  </a:cubicBezTo>
                  <a:lnTo>
                    <a:pt x="12302" y="8855"/>
                  </a:lnTo>
                  <a:cubicBezTo>
                    <a:pt x="12302" y="9001"/>
                    <a:pt x="12419" y="9089"/>
                    <a:pt x="12565" y="9089"/>
                  </a:cubicBezTo>
                  <a:lnTo>
                    <a:pt x="13413" y="9089"/>
                  </a:lnTo>
                  <a:cubicBezTo>
                    <a:pt x="13296" y="9761"/>
                    <a:pt x="13062" y="10374"/>
                    <a:pt x="12711" y="10929"/>
                  </a:cubicBezTo>
                  <a:cubicBezTo>
                    <a:pt x="12653" y="11046"/>
                    <a:pt x="12682" y="11192"/>
                    <a:pt x="12799" y="11251"/>
                  </a:cubicBezTo>
                  <a:cubicBezTo>
                    <a:pt x="12820" y="11272"/>
                    <a:pt x="12855" y="11292"/>
                    <a:pt x="12884" y="11292"/>
                  </a:cubicBezTo>
                  <a:cubicBezTo>
                    <a:pt x="12896" y="11292"/>
                    <a:pt x="12907" y="11289"/>
                    <a:pt x="12916" y="11280"/>
                  </a:cubicBezTo>
                  <a:cubicBezTo>
                    <a:pt x="13004" y="11280"/>
                    <a:pt x="13091" y="11251"/>
                    <a:pt x="13121" y="11163"/>
                  </a:cubicBezTo>
                  <a:cubicBezTo>
                    <a:pt x="13530" y="10550"/>
                    <a:pt x="13763" y="9819"/>
                    <a:pt x="13880" y="9089"/>
                  </a:cubicBezTo>
                  <a:lnTo>
                    <a:pt x="14728" y="9089"/>
                  </a:lnTo>
                  <a:cubicBezTo>
                    <a:pt x="14319" y="12011"/>
                    <a:pt x="12010" y="14290"/>
                    <a:pt x="9088" y="14699"/>
                  </a:cubicBezTo>
                  <a:lnTo>
                    <a:pt x="9088" y="13910"/>
                  </a:lnTo>
                  <a:cubicBezTo>
                    <a:pt x="10374" y="13705"/>
                    <a:pt x="11543" y="13092"/>
                    <a:pt x="12419" y="12127"/>
                  </a:cubicBezTo>
                  <a:cubicBezTo>
                    <a:pt x="12574" y="11951"/>
                    <a:pt x="12412" y="11725"/>
                    <a:pt x="12223" y="11725"/>
                  </a:cubicBezTo>
                  <a:cubicBezTo>
                    <a:pt x="12161" y="11725"/>
                    <a:pt x="12097" y="11749"/>
                    <a:pt x="12039" y="11806"/>
                  </a:cubicBezTo>
                  <a:cubicBezTo>
                    <a:pt x="11250" y="12653"/>
                    <a:pt x="10198" y="13209"/>
                    <a:pt x="9088" y="13413"/>
                  </a:cubicBezTo>
                  <a:lnTo>
                    <a:pt x="9088" y="12566"/>
                  </a:lnTo>
                  <a:cubicBezTo>
                    <a:pt x="9088" y="12420"/>
                    <a:pt x="8971" y="12303"/>
                    <a:pt x="8825" y="12303"/>
                  </a:cubicBezTo>
                  <a:lnTo>
                    <a:pt x="7539" y="12303"/>
                  </a:lnTo>
                  <a:cubicBezTo>
                    <a:pt x="7393" y="12332"/>
                    <a:pt x="7306" y="12420"/>
                    <a:pt x="7306" y="12566"/>
                  </a:cubicBezTo>
                  <a:lnTo>
                    <a:pt x="7306" y="13413"/>
                  </a:lnTo>
                  <a:cubicBezTo>
                    <a:pt x="5085" y="13033"/>
                    <a:pt x="3361" y="11309"/>
                    <a:pt x="2981" y="9089"/>
                  </a:cubicBezTo>
                  <a:lnTo>
                    <a:pt x="3858" y="9089"/>
                  </a:lnTo>
                  <a:cubicBezTo>
                    <a:pt x="4004" y="9089"/>
                    <a:pt x="4091" y="9001"/>
                    <a:pt x="4091" y="8855"/>
                  </a:cubicBezTo>
                  <a:lnTo>
                    <a:pt x="4091" y="7569"/>
                  </a:lnTo>
                  <a:cubicBezTo>
                    <a:pt x="4091" y="7423"/>
                    <a:pt x="4004" y="7335"/>
                    <a:pt x="3858" y="7335"/>
                  </a:cubicBezTo>
                  <a:lnTo>
                    <a:pt x="3010" y="7335"/>
                  </a:lnTo>
                  <a:cubicBezTo>
                    <a:pt x="3361" y="5114"/>
                    <a:pt x="5114" y="3390"/>
                    <a:pt x="7306" y="3011"/>
                  </a:cubicBezTo>
                  <a:lnTo>
                    <a:pt x="7306" y="3858"/>
                  </a:lnTo>
                  <a:cubicBezTo>
                    <a:pt x="7306" y="3989"/>
                    <a:pt x="7399" y="4096"/>
                    <a:pt x="7503" y="4096"/>
                  </a:cubicBezTo>
                  <a:cubicBezTo>
                    <a:pt x="7515" y="4096"/>
                    <a:pt x="7527" y="4095"/>
                    <a:pt x="7539" y="4092"/>
                  </a:cubicBezTo>
                  <a:lnTo>
                    <a:pt x="8854" y="4092"/>
                  </a:lnTo>
                  <a:cubicBezTo>
                    <a:pt x="8867" y="4095"/>
                    <a:pt x="8879" y="4096"/>
                    <a:pt x="8891" y="4096"/>
                  </a:cubicBezTo>
                  <a:cubicBezTo>
                    <a:pt x="8994" y="4096"/>
                    <a:pt x="9088" y="3989"/>
                    <a:pt x="9088" y="3858"/>
                  </a:cubicBezTo>
                  <a:lnTo>
                    <a:pt x="9088" y="3011"/>
                  </a:lnTo>
                  <a:close/>
                  <a:moveTo>
                    <a:pt x="2513" y="9118"/>
                  </a:moveTo>
                  <a:cubicBezTo>
                    <a:pt x="2923" y="11572"/>
                    <a:pt x="4851" y="13501"/>
                    <a:pt x="7306" y="13910"/>
                  </a:cubicBezTo>
                  <a:lnTo>
                    <a:pt x="7306" y="14728"/>
                  </a:lnTo>
                  <a:cubicBezTo>
                    <a:pt x="4384" y="14319"/>
                    <a:pt x="2104" y="12011"/>
                    <a:pt x="1695" y="9118"/>
                  </a:cubicBezTo>
                  <a:close/>
                  <a:moveTo>
                    <a:pt x="8621" y="12800"/>
                  </a:moveTo>
                  <a:lnTo>
                    <a:pt x="8621" y="15955"/>
                  </a:lnTo>
                  <a:lnTo>
                    <a:pt x="7802" y="15955"/>
                  </a:lnTo>
                  <a:lnTo>
                    <a:pt x="7802" y="12800"/>
                  </a:lnTo>
                  <a:close/>
                  <a:moveTo>
                    <a:pt x="7569" y="1"/>
                  </a:moveTo>
                  <a:cubicBezTo>
                    <a:pt x="7423" y="1"/>
                    <a:pt x="7306" y="89"/>
                    <a:pt x="7306" y="235"/>
                  </a:cubicBezTo>
                  <a:lnTo>
                    <a:pt x="7306" y="1228"/>
                  </a:lnTo>
                  <a:cubicBezTo>
                    <a:pt x="6137" y="1374"/>
                    <a:pt x="4997" y="1813"/>
                    <a:pt x="4062" y="2514"/>
                  </a:cubicBezTo>
                  <a:cubicBezTo>
                    <a:pt x="3945" y="2602"/>
                    <a:pt x="3916" y="2748"/>
                    <a:pt x="4004" y="2864"/>
                  </a:cubicBezTo>
                  <a:cubicBezTo>
                    <a:pt x="4033" y="2923"/>
                    <a:pt x="4121" y="2952"/>
                    <a:pt x="4179" y="2952"/>
                  </a:cubicBezTo>
                  <a:cubicBezTo>
                    <a:pt x="4237" y="2952"/>
                    <a:pt x="4296" y="2952"/>
                    <a:pt x="4325" y="2923"/>
                  </a:cubicBezTo>
                  <a:cubicBezTo>
                    <a:pt x="5202" y="2251"/>
                    <a:pt x="6224" y="1842"/>
                    <a:pt x="7306" y="1696"/>
                  </a:cubicBezTo>
                  <a:lnTo>
                    <a:pt x="7306" y="2543"/>
                  </a:lnTo>
                  <a:cubicBezTo>
                    <a:pt x="4851" y="2923"/>
                    <a:pt x="2893" y="4852"/>
                    <a:pt x="2513" y="7335"/>
                  </a:cubicBezTo>
                  <a:lnTo>
                    <a:pt x="1695" y="7335"/>
                  </a:lnTo>
                  <a:cubicBezTo>
                    <a:pt x="1900" y="5933"/>
                    <a:pt x="2543" y="4618"/>
                    <a:pt x="3536" y="3624"/>
                  </a:cubicBezTo>
                  <a:cubicBezTo>
                    <a:pt x="3693" y="3445"/>
                    <a:pt x="3540" y="3196"/>
                    <a:pt x="3355" y="3196"/>
                  </a:cubicBezTo>
                  <a:cubicBezTo>
                    <a:pt x="3299" y="3196"/>
                    <a:pt x="3240" y="3219"/>
                    <a:pt x="3186" y="3274"/>
                  </a:cubicBezTo>
                  <a:cubicBezTo>
                    <a:pt x="2104" y="4384"/>
                    <a:pt x="1432" y="5787"/>
                    <a:pt x="1228" y="7335"/>
                  </a:cubicBezTo>
                  <a:lnTo>
                    <a:pt x="234" y="7335"/>
                  </a:lnTo>
                  <a:cubicBezTo>
                    <a:pt x="117" y="7335"/>
                    <a:pt x="0" y="7423"/>
                    <a:pt x="0" y="7569"/>
                  </a:cubicBezTo>
                  <a:lnTo>
                    <a:pt x="0" y="8855"/>
                  </a:lnTo>
                  <a:cubicBezTo>
                    <a:pt x="0" y="9001"/>
                    <a:pt x="117" y="9118"/>
                    <a:pt x="234" y="9118"/>
                  </a:cubicBezTo>
                  <a:lnTo>
                    <a:pt x="1228" y="9118"/>
                  </a:lnTo>
                  <a:cubicBezTo>
                    <a:pt x="1637" y="12303"/>
                    <a:pt x="4150" y="14816"/>
                    <a:pt x="7335" y="15196"/>
                  </a:cubicBezTo>
                  <a:lnTo>
                    <a:pt x="7335" y="16189"/>
                  </a:lnTo>
                  <a:cubicBezTo>
                    <a:pt x="7335" y="16335"/>
                    <a:pt x="7452" y="16423"/>
                    <a:pt x="7569" y="16423"/>
                  </a:cubicBezTo>
                  <a:lnTo>
                    <a:pt x="8884" y="16423"/>
                  </a:lnTo>
                  <a:cubicBezTo>
                    <a:pt x="9000" y="16423"/>
                    <a:pt x="9117" y="16335"/>
                    <a:pt x="9117" y="16189"/>
                  </a:cubicBezTo>
                  <a:lnTo>
                    <a:pt x="9117" y="15196"/>
                  </a:lnTo>
                  <a:cubicBezTo>
                    <a:pt x="12302" y="14816"/>
                    <a:pt x="14815" y="12303"/>
                    <a:pt x="15224" y="9118"/>
                  </a:cubicBezTo>
                  <a:lnTo>
                    <a:pt x="16189" y="9118"/>
                  </a:lnTo>
                  <a:cubicBezTo>
                    <a:pt x="16335" y="9089"/>
                    <a:pt x="16452" y="9001"/>
                    <a:pt x="16452" y="8855"/>
                  </a:cubicBezTo>
                  <a:lnTo>
                    <a:pt x="16452" y="7569"/>
                  </a:lnTo>
                  <a:cubicBezTo>
                    <a:pt x="16452" y="7423"/>
                    <a:pt x="16335" y="7335"/>
                    <a:pt x="16189" y="7335"/>
                  </a:cubicBezTo>
                  <a:lnTo>
                    <a:pt x="15195" y="7335"/>
                  </a:lnTo>
                  <a:cubicBezTo>
                    <a:pt x="14786" y="4121"/>
                    <a:pt x="12273" y="1637"/>
                    <a:pt x="9088" y="1228"/>
                  </a:cubicBezTo>
                  <a:lnTo>
                    <a:pt x="9088" y="235"/>
                  </a:lnTo>
                  <a:cubicBezTo>
                    <a:pt x="9088" y="89"/>
                    <a:pt x="9000" y="1"/>
                    <a:pt x="8854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29;p5"/>
            <p:cNvSpPr/>
            <p:nvPr/>
          </p:nvSpPr>
          <p:spPr>
            <a:xfrm>
              <a:off x="3288000" y="2485200"/>
              <a:ext cx="134450" cy="76000"/>
            </a:xfrm>
            <a:custGeom>
              <a:avLst/>
              <a:gdLst/>
              <a:ahLst/>
              <a:cxnLst/>
              <a:rect l="l" t="t" r="r" b="b"/>
              <a:pathLst>
                <a:path w="5378" h="3040" extrusionOk="0">
                  <a:moveTo>
                    <a:pt x="4033" y="0"/>
                  </a:moveTo>
                  <a:cubicBezTo>
                    <a:pt x="3916" y="0"/>
                    <a:pt x="3858" y="117"/>
                    <a:pt x="3916" y="205"/>
                  </a:cubicBezTo>
                  <a:lnTo>
                    <a:pt x="4092" y="526"/>
                  </a:lnTo>
                  <a:lnTo>
                    <a:pt x="147" y="2572"/>
                  </a:lnTo>
                  <a:cubicBezTo>
                    <a:pt x="30" y="2630"/>
                    <a:pt x="1" y="2776"/>
                    <a:pt x="59" y="2893"/>
                  </a:cubicBezTo>
                  <a:cubicBezTo>
                    <a:pt x="89" y="2981"/>
                    <a:pt x="176" y="3039"/>
                    <a:pt x="264" y="3039"/>
                  </a:cubicBezTo>
                  <a:cubicBezTo>
                    <a:pt x="293" y="3039"/>
                    <a:pt x="351" y="3039"/>
                    <a:pt x="381" y="3010"/>
                  </a:cubicBezTo>
                  <a:lnTo>
                    <a:pt x="4296" y="965"/>
                  </a:lnTo>
                  <a:lnTo>
                    <a:pt x="4472" y="1286"/>
                  </a:lnTo>
                  <a:cubicBezTo>
                    <a:pt x="4501" y="1315"/>
                    <a:pt x="4545" y="1330"/>
                    <a:pt x="4589" y="1330"/>
                  </a:cubicBezTo>
                  <a:cubicBezTo>
                    <a:pt x="4632" y="1330"/>
                    <a:pt x="4676" y="1315"/>
                    <a:pt x="4705" y="1286"/>
                  </a:cubicBezTo>
                  <a:lnTo>
                    <a:pt x="5348" y="263"/>
                  </a:lnTo>
                  <a:cubicBezTo>
                    <a:pt x="5377" y="176"/>
                    <a:pt x="5319" y="59"/>
                    <a:pt x="5231" y="59"/>
                  </a:cubicBezTo>
                  <a:lnTo>
                    <a:pt x="403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30;p5"/>
            <p:cNvSpPr/>
            <p:nvPr/>
          </p:nvSpPr>
          <p:spPr>
            <a:xfrm>
              <a:off x="3274850" y="2533400"/>
              <a:ext cx="169525" cy="132250"/>
            </a:xfrm>
            <a:custGeom>
              <a:avLst/>
              <a:gdLst/>
              <a:ahLst/>
              <a:cxnLst/>
              <a:rect l="l" t="t" r="r" b="b"/>
              <a:pathLst>
                <a:path w="6781" h="5290" extrusionOk="0">
                  <a:moveTo>
                    <a:pt x="1608" y="2689"/>
                  </a:moveTo>
                  <a:lnTo>
                    <a:pt x="1608" y="4793"/>
                  </a:lnTo>
                  <a:lnTo>
                    <a:pt x="1024" y="4793"/>
                  </a:lnTo>
                  <a:lnTo>
                    <a:pt x="1024" y="2689"/>
                  </a:lnTo>
                  <a:close/>
                  <a:moveTo>
                    <a:pt x="3653" y="1696"/>
                  </a:moveTo>
                  <a:lnTo>
                    <a:pt x="3653" y="4793"/>
                  </a:lnTo>
                  <a:lnTo>
                    <a:pt x="3098" y="4793"/>
                  </a:lnTo>
                  <a:lnTo>
                    <a:pt x="3098" y="1696"/>
                  </a:lnTo>
                  <a:close/>
                  <a:moveTo>
                    <a:pt x="5728" y="468"/>
                  </a:moveTo>
                  <a:lnTo>
                    <a:pt x="5728" y="4793"/>
                  </a:lnTo>
                  <a:lnTo>
                    <a:pt x="5173" y="4793"/>
                  </a:lnTo>
                  <a:lnTo>
                    <a:pt x="5173" y="468"/>
                  </a:lnTo>
                  <a:close/>
                  <a:moveTo>
                    <a:pt x="4939" y="1"/>
                  </a:moveTo>
                  <a:cubicBezTo>
                    <a:pt x="4822" y="1"/>
                    <a:pt x="4705" y="89"/>
                    <a:pt x="4705" y="235"/>
                  </a:cubicBezTo>
                  <a:lnTo>
                    <a:pt x="4705" y="4793"/>
                  </a:lnTo>
                  <a:lnTo>
                    <a:pt x="4150" y="4793"/>
                  </a:lnTo>
                  <a:lnTo>
                    <a:pt x="4150" y="1491"/>
                  </a:lnTo>
                  <a:cubicBezTo>
                    <a:pt x="4150" y="1345"/>
                    <a:pt x="4033" y="1228"/>
                    <a:pt x="3916" y="1228"/>
                  </a:cubicBezTo>
                  <a:lnTo>
                    <a:pt x="2865" y="1228"/>
                  </a:lnTo>
                  <a:cubicBezTo>
                    <a:pt x="2748" y="1228"/>
                    <a:pt x="2631" y="1345"/>
                    <a:pt x="2631" y="1491"/>
                  </a:cubicBezTo>
                  <a:lnTo>
                    <a:pt x="2631" y="4793"/>
                  </a:lnTo>
                  <a:lnTo>
                    <a:pt x="2076" y="4793"/>
                  </a:lnTo>
                  <a:lnTo>
                    <a:pt x="2076" y="2455"/>
                  </a:lnTo>
                  <a:cubicBezTo>
                    <a:pt x="2076" y="2309"/>
                    <a:pt x="1959" y="2222"/>
                    <a:pt x="1842" y="2222"/>
                  </a:cubicBezTo>
                  <a:lnTo>
                    <a:pt x="790" y="2222"/>
                  </a:lnTo>
                  <a:cubicBezTo>
                    <a:pt x="673" y="2222"/>
                    <a:pt x="556" y="2309"/>
                    <a:pt x="556" y="2455"/>
                  </a:cubicBezTo>
                  <a:lnTo>
                    <a:pt x="556" y="4793"/>
                  </a:lnTo>
                  <a:lnTo>
                    <a:pt x="322" y="4793"/>
                  </a:lnTo>
                  <a:cubicBezTo>
                    <a:pt x="1" y="4793"/>
                    <a:pt x="1" y="5290"/>
                    <a:pt x="322" y="5290"/>
                  </a:cubicBezTo>
                  <a:lnTo>
                    <a:pt x="6459" y="5290"/>
                  </a:lnTo>
                  <a:cubicBezTo>
                    <a:pt x="6780" y="5290"/>
                    <a:pt x="6780" y="4793"/>
                    <a:pt x="6459" y="4793"/>
                  </a:cubicBezTo>
                  <a:lnTo>
                    <a:pt x="6225" y="4793"/>
                  </a:lnTo>
                  <a:lnTo>
                    <a:pt x="6225" y="235"/>
                  </a:lnTo>
                  <a:cubicBezTo>
                    <a:pt x="6225" y="89"/>
                    <a:pt x="6108" y="1"/>
                    <a:pt x="5991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124;p5"/>
          <p:cNvSpPr/>
          <p:nvPr/>
        </p:nvSpPr>
        <p:spPr>
          <a:xfrm>
            <a:off x="7403400" y="2550400"/>
            <a:ext cx="44076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k-KZ" sz="1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Определенный консультант</a:t>
            </a:r>
            <a:r>
              <a:rPr lang="ru-RU" sz="1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12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67" name="Google Shape;131;p5"/>
          <p:cNvGrpSpPr/>
          <p:nvPr/>
        </p:nvGrpSpPr>
        <p:grpSpPr>
          <a:xfrm>
            <a:off x="6688065" y="1204077"/>
            <a:ext cx="530324" cy="389668"/>
            <a:chOff x="4721576" y="1564443"/>
            <a:chExt cx="397753" cy="321482"/>
          </a:xfrm>
        </p:grpSpPr>
        <p:sp>
          <p:nvSpPr>
            <p:cNvPr id="68" name="Google Shape;132;p5"/>
            <p:cNvSpPr/>
            <p:nvPr/>
          </p:nvSpPr>
          <p:spPr>
            <a:xfrm>
              <a:off x="4721576" y="1600259"/>
              <a:ext cx="221532" cy="240896"/>
            </a:xfrm>
            <a:custGeom>
              <a:avLst/>
              <a:gdLst/>
              <a:ahLst/>
              <a:cxnLst/>
              <a:rect l="l" t="t" r="r" b="b"/>
              <a:pathLst>
                <a:path w="8214" h="8932" extrusionOk="0">
                  <a:moveTo>
                    <a:pt x="431" y="1641"/>
                  </a:moveTo>
                  <a:cubicBezTo>
                    <a:pt x="566" y="1721"/>
                    <a:pt x="720" y="1764"/>
                    <a:pt x="880" y="1764"/>
                  </a:cubicBezTo>
                  <a:lnTo>
                    <a:pt x="1771" y="1764"/>
                  </a:lnTo>
                  <a:lnTo>
                    <a:pt x="1771" y="7444"/>
                  </a:lnTo>
                  <a:lnTo>
                    <a:pt x="1771" y="7450"/>
                  </a:lnTo>
                  <a:lnTo>
                    <a:pt x="1771" y="7456"/>
                  </a:lnTo>
                  <a:lnTo>
                    <a:pt x="1771" y="8507"/>
                  </a:lnTo>
                  <a:lnTo>
                    <a:pt x="880" y="8507"/>
                  </a:lnTo>
                  <a:cubicBezTo>
                    <a:pt x="634" y="8507"/>
                    <a:pt x="431" y="8304"/>
                    <a:pt x="431" y="8052"/>
                  </a:cubicBezTo>
                  <a:lnTo>
                    <a:pt x="431" y="1641"/>
                  </a:lnTo>
                  <a:close/>
                  <a:moveTo>
                    <a:pt x="880" y="0"/>
                  </a:moveTo>
                  <a:cubicBezTo>
                    <a:pt x="394" y="0"/>
                    <a:pt x="1" y="393"/>
                    <a:pt x="1" y="879"/>
                  </a:cubicBezTo>
                  <a:lnTo>
                    <a:pt x="1" y="8052"/>
                  </a:lnTo>
                  <a:cubicBezTo>
                    <a:pt x="1" y="8538"/>
                    <a:pt x="394" y="8931"/>
                    <a:pt x="880" y="8931"/>
                  </a:cubicBezTo>
                  <a:lnTo>
                    <a:pt x="1986" y="8931"/>
                  </a:lnTo>
                  <a:cubicBezTo>
                    <a:pt x="2103" y="8931"/>
                    <a:pt x="2202" y="8839"/>
                    <a:pt x="2202" y="8722"/>
                  </a:cubicBezTo>
                  <a:lnTo>
                    <a:pt x="2202" y="7665"/>
                  </a:lnTo>
                  <a:lnTo>
                    <a:pt x="7930" y="7665"/>
                  </a:lnTo>
                  <a:cubicBezTo>
                    <a:pt x="8213" y="7665"/>
                    <a:pt x="8213" y="7235"/>
                    <a:pt x="7930" y="7235"/>
                  </a:cubicBezTo>
                  <a:lnTo>
                    <a:pt x="2202" y="7235"/>
                  </a:lnTo>
                  <a:lnTo>
                    <a:pt x="2202" y="1549"/>
                  </a:lnTo>
                  <a:cubicBezTo>
                    <a:pt x="2202" y="1432"/>
                    <a:pt x="2103" y="1334"/>
                    <a:pt x="1986" y="1334"/>
                  </a:cubicBezTo>
                  <a:lnTo>
                    <a:pt x="880" y="1334"/>
                  </a:lnTo>
                  <a:cubicBezTo>
                    <a:pt x="628" y="1334"/>
                    <a:pt x="425" y="1131"/>
                    <a:pt x="425" y="885"/>
                  </a:cubicBezTo>
                  <a:cubicBezTo>
                    <a:pt x="425" y="633"/>
                    <a:pt x="628" y="430"/>
                    <a:pt x="880" y="430"/>
                  </a:cubicBezTo>
                  <a:lnTo>
                    <a:pt x="2620" y="430"/>
                  </a:lnTo>
                  <a:cubicBezTo>
                    <a:pt x="2902" y="430"/>
                    <a:pt x="2902" y="0"/>
                    <a:pt x="262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33;p5"/>
            <p:cNvSpPr/>
            <p:nvPr/>
          </p:nvSpPr>
          <p:spPr>
            <a:xfrm>
              <a:off x="4809606" y="1647996"/>
              <a:ext cx="108959" cy="93343"/>
            </a:xfrm>
            <a:custGeom>
              <a:avLst/>
              <a:gdLst/>
              <a:ahLst/>
              <a:cxnLst/>
              <a:rect l="l" t="t" r="r" b="b"/>
              <a:pathLst>
                <a:path w="4040" h="3461" extrusionOk="0">
                  <a:moveTo>
                    <a:pt x="1439" y="431"/>
                  </a:moveTo>
                  <a:lnTo>
                    <a:pt x="1439" y="1463"/>
                  </a:lnTo>
                  <a:lnTo>
                    <a:pt x="825" y="1463"/>
                  </a:lnTo>
                  <a:cubicBezTo>
                    <a:pt x="536" y="1463"/>
                    <a:pt x="536" y="1894"/>
                    <a:pt x="825" y="1894"/>
                  </a:cubicBezTo>
                  <a:lnTo>
                    <a:pt x="1439" y="1894"/>
                  </a:lnTo>
                  <a:lnTo>
                    <a:pt x="1439" y="3031"/>
                  </a:lnTo>
                  <a:lnTo>
                    <a:pt x="431" y="3031"/>
                  </a:lnTo>
                  <a:lnTo>
                    <a:pt x="431" y="431"/>
                  </a:lnTo>
                  <a:close/>
                  <a:moveTo>
                    <a:pt x="216" y="0"/>
                  </a:moveTo>
                  <a:cubicBezTo>
                    <a:pt x="93" y="0"/>
                    <a:pt x="1" y="99"/>
                    <a:pt x="1" y="215"/>
                  </a:cubicBezTo>
                  <a:lnTo>
                    <a:pt x="1" y="3246"/>
                  </a:lnTo>
                  <a:cubicBezTo>
                    <a:pt x="1" y="3369"/>
                    <a:pt x="93" y="3461"/>
                    <a:pt x="216" y="3461"/>
                  </a:cubicBezTo>
                  <a:lnTo>
                    <a:pt x="3824" y="3461"/>
                  </a:lnTo>
                  <a:cubicBezTo>
                    <a:pt x="3947" y="3461"/>
                    <a:pt x="4039" y="3369"/>
                    <a:pt x="4039" y="3246"/>
                  </a:cubicBezTo>
                  <a:lnTo>
                    <a:pt x="4039" y="1678"/>
                  </a:lnTo>
                  <a:cubicBezTo>
                    <a:pt x="4039" y="1562"/>
                    <a:pt x="3947" y="1469"/>
                    <a:pt x="3824" y="1469"/>
                  </a:cubicBezTo>
                  <a:lnTo>
                    <a:pt x="3449" y="1469"/>
                  </a:lnTo>
                  <a:cubicBezTo>
                    <a:pt x="3443" y="1469"/>
                    <a:pt x="3437" y="1468"/>
                    <a:pt x="3431" y="1468"/>
                  </a:cubicBezTo>
                  <a:cubicBezTo>
                    <a:pt x="3377" y="1468"/>
                    <a:pt x="3329" y="1492"/>
                    <a:pt x="3296" y="1531"/>
                  </a:cubicBezTo>
                  <a:lnTo>
                    <a:pt x="2798" y="2023"/>
                  </a:lnTo>
                  <a:cubicBezTo>
                    <a:pt x="2642" y="2179"/>
                    <a:pt x="2784" y="2396"/>
                    <a:pt x="2950" y="2396"/>
                  </a:cubicBezTo>
                  <a:cubicBezTo>
                    <a:pt x="3000" y="2396"/>
                    <a:pt x="3052" y="2377"/>
                    <a:pt x="3099" y="2330"/>
                  </a:cubicBezTo>
                  <a:lnTo>
                    <a:pt x="3535" y="1894"/>
                  </a:lnTo>
                  <a:lnTo>
                    <a:pt x="3609" y="1894"/>
                  </a:lnTo>
                  <a:lnTo>
                    <a:pt x="3609" y="3031"/>
                  </a:lnTo>
                  <a:lnTo>
                    <a:pt x="1863" y="3031"/>
                  </a:lnTo>
                  <a:lnTo>
                    <a:pt x="1863" y="1894"/>
                  </a:lnTo>
                  <a:lnTo>
                    <a:pt x="2453" y="1894"/>
                  </a:lnTo>
                  <a:cubicBezTo>
                    <a:pt x="2736" y="1894"/>
                    <a:pt x="2736" y="1469"/>
                    <a:pt x="2453" y="1469"/>
                  </a:cubicBezTo>
                  <a:lnTo>
                    <a:pt x="1863" y="1469"/>
                  </a:lnTo>
                  <a:lnTo>
                    <a:pt x="1863" y="215"/>
                  </a:lnTo>
                  <a:cubicBezTo>
                    <a:pt x="1863" y="99"/>
                    <a:pt x="1771" y="0"/>
                    <a:pt x="1654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34;p5"/>
            <p:cNvSpPr/>
            <p:nvPr/>
          </p:nvSpPr>
          <p:spPr>
            <a:xfrm>
              <a:off x="4928489" y="1636722"/>
              <a:ext cx="28858" cy="123684"/>
            </a:xfrm>
            <a:custGeom>
              <a:avLst/>
              <a:gdLst/>
              <a:ahLst/>
              <a:cxnLst/>
              <a:rect l="l" t="t" r="r" b="b"/>
              <a:pathLst>
                <a:path w="1070" h="4586" extrusionOk="0">
                  <a:moveTo>
                    <a:pt x="289" y="0"/>
                  </a:moveTo>
                  <a:cubicBezTo>
                    <a:pt x="0" y="0"/>
                    <a:pt x="0" y="425"/>
                    <a:pt x="289" y="431"/>
                  </a:cubicBezTo>
                  <a:lnTo>
                    <a:pt x="320" y="431"/>
                  </a:lnTo>
                  <a:lnTo>
                    <a:pt x="320" y="4156"/>
                  </a:lnTo>
                  <a:lnTo>
                    <a:pt x="289" y="4156"/>
                  </a:lnTo>
                  <a:cubicBezTo>
                    <a:pt x="0" y="4156"/>
                    <a:pt x="0" y="4580"/>
                    <a:pt x="289" y="4586"/>
                  </a:cubicBezTo>
                  <a:lnTo>
                    <a:pt x="781" y="4586"/>
                  </a:lnTo>
                  <a:cubicBezTo>
                    <a:pt x="1070" y="4586"/>
                    <a:pt x="1070" y="4156"/>
                    <a:pt x="781" y="4156"/>
                  </a:cubicBezTo>
                  <a:lnTo>
                    <a:pt x="750" y="4156"/>
                  </a:lnTo>
                  <a:lnTo>
                    <a:pt x="750" y="431"/>
                  </a:lnTo>
                  <a:lnTo>
                    <a:pt x="781" y="431"/>
                  </a:lnTo>
                  <a:cubicBezTo>
                    <a:pt x="1070" y="425"/>
                    <a:pt x="1070" y="0"/>
                    <a:pt x="781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35;p5"/>
            <p:cNvSpPr/>
            <p:nvPr/>
          </p:nvSpPr>
          <p:spPr>
            <a:xfrm>
              <a:off x="4807799" y="1564443"/>
              <a:ext cx="311530" cy="321482"/>
            </a:xfrm>
            <a:custGeom>
              <a:avLst/>
              <a:gdLst/>
              <a:ahLst/>
              <a:cxnLst/>
              <a:rect l="l" t="t" r="r" b="b"/>
              <a:pathLst>
                <a:path w="11551" h="11920" extrusionOk="0">
                  <a:moveTo>
                    <a:pt x="6971" y="431"/>
                  </a:moveTo>
                  <a:cubicBezTo>
                    <a:pt x="7217" y="431"/>
                    <a:pt x="7419" y="627"/>
                    <a:pt x="7419" y="879"/>
                  </a:cubicBezTo>
                  <a:cubicBezTo>
                    <a:pt x="7419" y="1125"/>
                    <a:pt x="7217" y="1328"/>
                    <a:pt x="6971" y="1328"/>
                  </a:cubicBezTo>
                  <a:lnTo>
                    <a:pt x="6079" y="1334"/>
                  </a:lnTo>
                  <a:lnTo>
                    <a:pt x="6079" y="431"/>
                  </a:lnTo>
                  <a:close/>
                  <a:moveTo>
                    <a:pt x="10372" y="4729"/>
                  </a:moveTo>
                  <a:cubicBezTo>
                    <a:pt x="10539" y="4729"/>
                    <a:pt x="10706" y="4793"/>
                    <a:pt x="10831" y="4924"/>
                  </a:cubicBezTo>
                  <a:cubicBezTo>
                    <a:pt x="11077" y="5176"/>
                    <a:pt x="11077" y="5582"/>
                    <a:pt x="10825" y="5834"/>
                  </a:cubicBezTo>
                  <a:lnTo>
                    <a:pt x="10769" y="5883"/>
                  </a:lnTo>
                  <a:lnTo>
                    <a:pt x="9860" y="4973"/>
                  </a:lnTo>
                  <a:lnTo>
                    <a:pt x="9909" y="4924"/>
                  </a:lnTo>
                  <a:lnTo>
                    <a:pt x="9921" y="4912"/>
                  </a:lnTo>
                  <a:cubicBezTo>
                    <a:pt x="10046" y="4790"/>
                    <a:pt x="10209" y="4729"/>
                    <a:pt x="10372" y="4729"/>
                  </a:cubicBezTo>
                  <a:close/>
                  <a:moveTo>
                    <a:pt x="4641" y="10358"/>
                  </a:moveTo>
                  <a:lnTo>
                    <a:pt x="5391" y="11114"/>
                  </a:lnTo>
                  <a:lnTo>
                    <a:pt x="4315" y="11544"/>
                  </a:lnTo>
                  <a:cubicBezTo>
                    <a:pt x="4307" y="11547"/>
                    <a:pt x="4298" y="11549"/>
                    <a:pt x="4290" y="11549"/>
                  </a:cubicBezTo>
                  <a:cubicBezTo>
                    <a:pt x="4266" y="11549"/>
                    <a:pt x="4241" y="11537"/>
                    <a:pt x="4223" y="11519"/>
                  </a:cubicBezTo>
                  <a:cubicBezTo>
                    <a:pt x="4199" y="11501"/>
                    <a:pt x="4192" y="11464"/>
                    <a:pt x="4205" y="11433"/>
                  </a:cubicBezTo>
                  <a:lnTo>
                    <a:pt x="4641" y="10358"/>
                  </a:lnTo>
                  <a:close/>
                  <a:moveTo>
                    <a:pt x="5870" y="0"/>
                  </a:moveTo>
                  <a:cubicBezTo>
                    <a:pt x="5748" y="0"/>
                    <a:pt x="5655" y="93"/>
                    <a:pt x="5655" y="216"/>
                  </a:cubicBezTo>
                  <a:lnTo>
                    <a:pt x="5655" y="1334"/>
                  </a:lnTo>
                  <a:lnTo>
                    <a:pt x="283" y="1334"/>
                  </a:lnTo>
                  <a:cubicBezTo>
                    <a:pt x="281" y="1334"/>
                    <a:pt x="279" y="1334"/>
                    <a:pt x="277" y="1334"/>
                  </a:cubicBezTo>
                  <a:cubicBezTo>
                    <a:pt x="0" y="1334"/>
                    <a:pt x="2" y="1758"/>
                    <a:pt x="283" y="1758"/>
                  </a:cubicBezTo>
                  <a:lnTo>
                    <a:pt x="7100" y="1758"/>
                  </a:lnTo>
                  <a:cubicBezTo>
                    <a:pt x="7210" y="1746"/>
                    <a:pt x="7321" y="1703"/>
                    <a:pt x="7419" y="1642"/>
                  </a:cubicBezTo>
                  <a:lnTo>
                    <a:pt x="7419" y="6805"/>
                  </a:lnTo>
                  <a:lnTo>
                    <a:pt x="4408" y="9823"/>
                  </a:lnTo>
                  <a:lnTo>
                    <a:pt x="4401" y="9823"/>
                  </a:lnTo>
                  <a:lnTo>
                    <a:pt x="4395" y="9835"/>
                  </a:lnTo>
                  <a:lnTo>
                    <a:pt x="4395" y="9841"/>
                  </a:lnTo>
                  <a:lnTo>
                    <a:pt x="3848" y="11224"/>
                  </a:lnTo>
                  <a:cubicBezTo>
                    <a:pt x="3703" y="11572"/>
                    <a:pt x="3978" y="11920"/>
                    <a:pt x="4315" y="11920"/>
                  </a:cubicBezTo>
                  <a:cubicBezTo>
                    <a:pt x="4377" y="11920"/>
                    <a:pt x="4442" y="11908"/>
                    <a:pt x="4506" y="11882"/>
                  </a:cubicBezTo>
                  <a:lnTo>
                    <a:pt x="5889" y="11329"/>
                  </a:lnTo>
                  <a:lnTo>
                    <a:pt x="5932" y="11329"/>
                  </a:lnTo>
                  <a:lnTo>
                    <a:pt x="11126" y="6141"/>
                  </a:lnTo>
                  <a:cubicBezTo>
                    <a:pt x="11194" y="6067"/>
                    <a:pt x="11255" y="5993"/>
                    <a:pt x="11304" y="5907"/>
                  </a:cubicBezTo>
                  <a:lnTo>
                    <a:pt x="11304" y="5895"/>
                  </a:lnTo>
                  <a:lnTo>
                    <a:pt x="11323" y="5871"/>
                  </a:lnTo>
                  <a:lnTo>
                    <a:pt x="11323" y="5864"/>
                  </a:lnTo>
                  <a:lnTo>
                    <a:pt x="11329" y="5846"/>
                  </a:lnTo>
                  <a:cubicBezTo>
                    <a:pt x="11550" y="5379"/>
                    <a:pt x="11409" y="4826"/>
                    <a:pt x="10997" y="4524"/>
                  </a:cubicBezTo>
                  <a:cubicBezTo>
                    <a:pt x="10806" y="4384"/>
                    <a:pt x="10584" y="4316"/>
                    <a:pt x="10363" y="4316"/>
                  </a:cubicBezTo>
                  <a:cubicBezTo>
                    <a:pt x="10099" y="4316"/>
                    <a:pt x="9836" y="4414"/>
                    <a:pt x="9632" y="4604"/>
                  </a:cubicBezTo>
                  <a:lnTo>
                    <a:pt x="9620" y="4610"/>
                  </a:lnTo>
                  <a:lnTo>
                    <a:pt x="9614" y="4623"/>
                  </a:lnTo>
                  <a:lnTo>
                    <a:pt x="8643" y="5588"/>
                  </a:lnTo>
                  <a:cubicBezTo>
                    <a:pt x="8486" y="5744"/>
                    <a:pt x="8633" y="5959"/>
                    <a:pt x="8802" y="5959"/>
                  </a:cubicBezTo>
                  <a:cubicBezTo>
                    <a:pt x="8852" y="5959"/>
                    <a:pt x="8904" y="5940"/>
                    <a:pt x="8950" y="5895"/>
                  </a:cubicBezTo>
                  <a:lnTo>
                    <a:pt x="9565" y="5280"/>
                  </a:lnTo>
                  <a:lnTo>
                    <a:pt x="10468" y="6184"/>
                  </a:lnTo>
                  <a:lnTo>
                    <a:pt x="5772" y="10880"/>
                  </a:lnTo>
                  <a:lnTo>
                    <a:pt x="4869" y="9970"/>
                  </a:lnTo>
                  <a:lnTo>
                    <a:pt x="8335" y="6504"/>
                  </a:lnTo>
                  <a:cubicBezTo>
                    <a:pt x="8491" y="6348"/>
                    <a:pt x="8349" y="6130"/>
                    <a:pt x="8183" y="6130"/>
                  </a:cubicBezTo>
                  <a:cubicBezTo>
                    <a:pt x="8133" y="6130"/>
                    <a:pt x="8081" y="6149"/>
                    <a:pt x="8034" y="6196"/>
                  </a:cubicBezTo>
                  <a:lnTo>
                    <a:pt x="7856" y="6381"/>
                  </a:lnTo>
                  <a:lnTo>
                    <a:pt x="7856" y="879"/>
                  </a:lnTo>
                  <a:cubicBezTo>
                    <a:pt x="7856" y="394"/>
                    <a:pt x="7456" y="0"/>
                    <a:pt x="6971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0892536" y="6472610"/>
            <a:ext cx="1238672" cy="246221"/>
          </a:xfrm>
          <a:prstGeom prst="rect">
            <a:avLst/>
          </a:prstGeom>
        </p:spPr>
        <p:txBody>
          <a:bodyPr/>
          <a:lstStyle/>
          <a:p>
            <a:pPr marL="16933" algn="r" defTabSz="1219170">
              <a:spcBef>
                <a:spcPts val="1100"/>
              </a:spcBef>
            </a:pPr>
            <a:r>
              <a:rPr lang="ru-RU" dirty="0" smtClean="0">
                <a:solidFill>
                  <a:prstClr val="black"/>
                </a:solidFill>
              </a:rPr>
              <a:t>22</a:t>
            </a:r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7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28648" y="637030"/>
            <a:ext cx="10367010" cy="0"/>
          </a:xfrm>
          <a:custGeom>
            <a:avLst/>
            <a:gdLst/>
            <a:ahLst/>
            <a:cxnLst/>
            <a:rect l="l" t="t" r="r" b="b"/>
            <a:pathLst>
              <a:path w="10367010">
                <a:moveTo>
                  <a:pt x="0" y="0"/>
                </a:moveTo>
                <a:lnTo>
                  <a:pt x="10366418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08730" y="134295"/>
            <a:ext cx="951960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ru-RU" sz="2400" u="none" kern="1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ТВЕРДО-БЫТОВЫЕ </a:t>
            </a:r>
            <a:r>
              <a:rPr lang="ru-RU" sz="2400" u="none" kern="1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ОТХОДЫ (9 </a:t>
            </a:r>
            <a:r>
              <a:rPr lang="ru-RU" sz="2400" u="none" kern="1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мес</a:t>
            </a:r>
            <a:r>
              <a:rPr lang="ru-RU" sz="2400" u="none" kern="1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sz="2400" u="none" kern="1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933690" y="725403"/>
            <a:ext cx="1330642" cy="68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026" y="126769"/>
            <a:ext cx="977790" cy="977790"/>
          </a:xfrm>
          <a:prstGeom prst="rect">
            <a:avLst/>
          </a:prstGeom>
        </p:spPr>
      </p:pic>
      <p:sp>
        <p:nvSpPr>
          <p:cNvPr id="98" name="Прямоугольник 97"/>
          <p:cNvSpPr/>
          <p:nvPr/>
        </p:nvSpPr>
        <p:spPr>
          <a:xfrm>
            <a:off x="843977" y="2620153"/>
            <a:ext cx="2819755" cy="880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9582" y="3243280"/>
            <a:ext cx="10938827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мае 2024 года по адресу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ул.Маркова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44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открылся первый креативный эко-</a:t>
            </a:r>
            <a:r>
              <a:rPr lang="ru-RU" sz="1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хаб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. Основной целью креативного эко-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хаба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является развитие культуры экологической ответственности, популяризация раздельного сбора и переработки отходов, привитие ценностей бережного отношения к окружающей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среде. В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эко-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хабе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на постоянной основе будут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проводиться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обучающие лекции, эко-часы,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тимбилдинги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и мастер-классы по изготовлению изделий из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вторсырья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Реализуется акция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en-US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Plastic Reboot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(прием пластика от населения)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Разрабатывается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 Правил управления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отходами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устанавливающий особенности регулирования полного жизненного цикла образования и управления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отходами. Также планируется предусмотреть в данных Правилах вопрос Генеральной схемы управления отходами 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57" y="1084375"/>
            <a:ext cx="3328758" cy="1836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b="24839"/>
          <a:stretch/>
        </p:blipFill>
        <p:spPr>
          <a:xfrm>
            <a:off x="6594231" y="1069725"/>
            <a:ext cx="3033346" cy="18511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23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50027"/>
            <a:ext cx="12192000" cy="6525260"/>
            <a:chOff x="0" y="249936"/>
            <a:chExt cx="9144000" cy="489394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1999"/>
              <a:ext cx="9143999" cy="4381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27119" y="249936"/>
              <a:ext cx="1889760" cy="18897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06597" y="3103152"/>
            <a:ext cx="9248756" cy="81731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ru-RU" u="none" spc="-33" dirty="0" smtClean="0">
                <a:solidFill>
                  <a:srgbClr val="1F4E79"/>
                </a:solidFill>
              </a:rPr>
              <a:t> </a:t>
            </a:r>
            <a:r>
              <a:rPr lang="ru-RU" sz="2400" u="none" spc="-33" dirty="0">
                <a:solidFill>
                  <a:srgbClr val="1F4E79"/>
                </a:solidFill>
              </a:rPr>
              <a:t>Промежуточная информация о </a:t>
            </a:r>
            <a:r>
              <a:rPr lang="ru-RU" sz="2400" u="none" spc="-33" dirty="0" smtClean="0">
                <a:solidFill>
                  <a:srgbClr val="1F4E79"/>
                </a:solidFill>
              </a:rPr>
              <a:t>разработке</a:t>
            </a:r>
            <a:br>
              <a:rPr lang="ru-RU" sz="2400" u="none" spc="-33" dirty="0" smtClean="0">
                <a:solidFill>
                  <a:srgbClr val="1F4E79"/>
                </a:solidFill>
              </a:rPr>
            </a:br>
            <a:r>
              <a:rPr lang="ru-RU" sz="2400" u="none" spc="-33" dirty="0" smtClean="0">
                <a:solidFill>
                  <a:srgbClr val="1F4E79"/>
                </a:solidFill>
              </a:rPr>
              <a:t>Правил </a:t>
            </a:r>
            <a:r>
              <a:rPr lang="ru-RU" sz="2400" u="none" spc="-33" dirty="0">
                <a:solidFill>
                  <a:srgbClr val="1F4E79"/>
                </a:solidFill>
              </a:rPr>
              <a:t>охраны атмосферного воздуха города Алматы</a:t>
            </a:r>
            <a:endParaRPr u="none" spc="-13" dirty="0">
              <a:solidFill>
                <a:srgbClr val="1F4E7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defTabSz="1219170">
              <a:spcBef>
                <a:spcPts val="1100"/>
              </a:spcBef>
            </a:pPr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4E7D6-9B76-5DA4-7B3E-BE21BF3D3DB0}"/>
              </a:ext>
            </a:extLst>
          </p:cNvPr>
          <p:cNvSpPr txBox="1"/>
          <p:nvPr/>
        </p:nvSpPr>
        <p:spPr>
          <a:xfrm>
            <a:off x="4084492" y="829440"/>
            <a:ext cx="456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2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рабочие группы</a:t>
            </a:r>
            <a:endParaRPr lang="ru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556F9-067E-7C78-F3F7-C51C3427F5E8}"/>
              </a:ext>
            </a:extLst>
          </p:cNvPr>
          <p:cNvSpPr txBox="1"/>
          <p:nvPr/>
        </p:nvSpPr>
        <p:spPr>
          <a:xfrm>
            <a:off x="6465865" y="1870109"/>
            <a:ext cx="51394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Расширенная рабочая группа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участием общественников, депутатов, государственных органов и ассоциаций</a:t>
            </a:r>
            <a:endParaRPr lang="ru-K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9893F-1AB1-40C1-74BD-22F2E4D98829}"/>
              </a:ext>
            </a:extLst>
          </p:cNvPr>
          <p:cNvSpPr txBox="1"/>
          <p:nvPr/>
        </p:nvSpPr>
        <p:spPr>
          <a:xfrm>
            <a:off x="575618" y="5510518"/>
            <a:ext cx="5793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поступившие в ходе заседаний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рабочих групп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учтены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полном объеме</a:t>
            </a:r>
          </a:p>
        </p:txBody>
      </p:sp>
      <p:cxnSp>
        <p:nvCxnSpPr>
          <p:cNvPr id="7" name="Google Shape;108;g2ce99bbb87b_0_165">
            <a:extLst>
              <a:ext uri="{FF2B5EF4-FFF2-40B4-BE49-F238E27FC236}">
                <a16:creationId xmlns:a16="http://schemas.microsoft.com/office/drawing/2014/main" id="{B1C1D9B7-503E-1489-5C70-A43596D9438C}"/>
              </a:ext>
            </a:extLst>
          </p:cNvPr>
          <p:cNvCxnSpPr/>
          <p:nvPr/>
        </p:nvCxnSpPr>
        <p:spPr>
          <a:xfrm>
            <a:off x="1041781" y="762234"/>
            <a:ext cx="10728000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Google Shape;110;g2ce99bbb87b_0_165">
            <a:extLst>
              <a:ext uri="{FF2B5EF4-FFF2-40B4-BE49-F238E27FC236}">
                <a16:creationId xmlns:a16="http://schemas.microsoft.com/office/drawing/2014/main" id="{187CE7FB-D561-63D2-8369-7450F7F967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897AB0-6115-59FA-9BC5-8D4676C787FB}"/>
              </a:ext>
            </a:extLst>
          </p:cNvPr>
          <p:cNvSpPr txBox="1"/>
          <p:nvPr/>
        </p:nvSpPr>
        <p:spPr>
          <a:xfrm>
            <a:off x="1193799" y="259951"/>
            <a:ext cx="7216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Проводимая работа по разработке проекта Правил</a:t>
            </a:r>
            <a:endParaRPr lang="ru-KZ" dirty="0"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22246D-A914-38FC-7D0D-66A2BB6FBBAB}"/>
              </a:ext>
            </a:extLst>
          </p:cNvPr>
          <p:cNvSpPr txBox="1"/>
          <p:nvPr/>
        </p:nvSpPr>
        <p:spPr>
          <a:xfrm>
            <a:off x="615734" y="1870109"/>
            <a:ext cx="47860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Внутренняя рабочая группа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участием юристов-консультантов, проектного офиса, акимата</a:t>
            </a:r>
            <a:endParaRPr lang="ru-K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5117564-9A1A-1D47-9177-A7CC8DE0C065}"/>
              </a:ext>
            </a:extLst>
          </p:cNvPr>
          <p:cNvSpPr/>
          <p:nvPr/>
        </p:nvSpPr>
        <p:spPr>
          <a:xfrm>
            <a:off x="448927" y="1231228"/>
            <a:ext cx="5509295" cy="1581320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59FF436-10F5-A023-3D23-D929BFF9A181}"/>
              </a:ext>
            </a:extLst>
          </p:cNvPr>
          <p:cNvSpPr/>
          <p:nvPr/>
        </p:nvSpPr>
        <p:spPr>
          <a:xfrm>
            <a:off x="6223819" y="1231228"/>
            <a:ext cx="5509295" cy="1581320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50BA1EB-B7C3-F24D-CBC6-9E23A96C3F6A}"/>
              </a:ext>
            </a:extLst>
          </p:cNvPr>
          <p:cNvGrpSpPr/>
          <p:nvPr/>
        </p:nvGrpSpPr>
        <p:grpSpPr>
          <a:xfrm>
            <a:off x="704477" y="1347482"/>
            <a:ext cx="468000" cy="468000"/>
            <a:chOff x="1008850" y="4457042"/>
            <a:chExt cx="468000" cy="468000"/>
          </a:xfrm>
        </p:grpSpPr>
        <p:sp>
          <p:nvSpPr>
            <p:cNvPr id="22" name="Прямоугольник: скругленные углы 18">
              <a:extLst>
                <a:ext uri="{FF2B5EF4-FFF2-40B4-BE49-F238E27FC236}">
                  <a16:creationId xmlns:a16="http://schemas.microsoft.com/office/drawing/2014/main" id="{2A623A1B-41BF-9EFB-43BF-AA5D278C76B6}"/>
                </a:ext>
              </a:extLst>
            </p:cNvPr>
            <p:cNvSpPr/>
            <p:nvPr/>
          </p:nvSpPr>
          <p:spPr>
            <a:xfrm>
              <a:off x="1008850" y="4457042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D010B3-F053-AE50-AA09-FC8230A881DB}"/>
                </a:ext>
              </a:extLst>
            </p:cNvPr>
            <p:cNvSpPr txBox="1"/>
            <p:nvPr/>
          </p:nvSpPr>
          <p:spPr>
            <a:xfrm>
              <a:off x="1101325" y="4506376"/>
              <a:ext cx="28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KZ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0C8F2FA-DD1E-D62B-8AA5-EB35A8118D47}"/>
              </a:ext>
            </a:extLst>
          </p:cNvPr>
          <p:cNvGrpSpPr/>
          <p:nvPr/>
        </p:nvGrpSpPr>
        <p:grpSpPr>
          <a:xfrm>
            <a:off x="6571882" y="1347482"/>
            <a:ext cx="468000" cy="468000"/>
            <a:chOff x="1008850" y="4457042"/>
            <a:chExt cx="468000" cy="468000"/>
          </a:xfrm>
        </p:grpSpPr>
        <p:sp>
          <p:nvSpPr>
            <p:cNvPr id="27" name="Прямоугольник: скругленные углы 18">
              <a:extLst>
                <a:ext uri="{FF2B5EF4-FFF2-40B4-BE49-F238E27FC236}">
                  <a16:creationId xmlns:a16="http://schemas.microsoft.com/office/drawing/2014/main" id="{AB294D4B-A5D3-B2DE-A2AF-F3B4D9F06EA7}"/>
                </a:ext>
              </a:extLst>
            </p:cNvPr>
            <p:cNvSpPr/>
            <p:nvPr/>
          </p:nvSpPr>
          <p:spPr>
            <a:xfrm>
              <a:off x="1008850" y="4457042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C47909-EB4B-759F-95C3-26B5DA954516}"/>
                </a:ext>
              </a:extLst>
            </p:cNvPr>
            <p:cNvSpPr txBox="1"/>
            <p:nvPr/>
          </p:nvSpPr>
          <p:spPr>
            <a:xfrm>
              <a:off x="1101325" y="4506376"/>
              <a:ext cx="28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KZ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Рисунок 29" descr="Пользователь со сплошной заливкой">
            <a:extLst>
              <a:ext uri="{FF2B5EF4-FFF2-40B4-BE49-F238E27FC236}">
                <a16:creationId xmlns:a16="http://schemas.microsoft.com/office/drawing/2014/main" id="{4600AE4E-BDB2-320D-AC31-07D4D040A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192" y="1467664"/>
            <a:ext cx="252000" cy="252000"/>
          </a:xfrm>
          <a:prstGeom prst="rect">
            <a:avLst/>
          </a:prstGeom>
        </p:spPr>
      </p:pic>
      <p:pic>
        <p:nvPicPr>
          <p:cNvPr id="32" name="Рисунок 31" descr="Пользователи со сплошной заливкой">
            <a:extLst>
              <a:ext uri="{FF2B5EF4-FFF2-40B4-BE49-F238E27FC236}">
                <a16:creationId xmlns:a16="http://schemas.microsoft.com/office/drawing/2014/main" id="{F3B56992-8F3D-DB37-DC0A-9290EC121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1471" y="1444511"/>
            <a:ext cx="288000" cy="2880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5D80FF8-2A93-3DC8-4E32-7AEEBD1E68AB}"/>
              </a:ext>
            </a:extLst>
          </p:cNvPr>
          <p:cNvGrpSpPr/>
          <p:nvPr/>
        </p:nvGrpSpPr>
        <p:grpSpPr>
          <a:xfrm>
            <a:off x="614941" y="3745412"/>
            <a:ext cx="634307" cy="468000"/>
            <a:chOff x="921018" y="4457042"/>
            <a:chExt cx="634307" cy="468000"/>
          </a:xfrm>
        </p:grpSpPr>
        <p:sp>
          <p:nvSpPr>
            <p:cNvPr id="21" name="Прямоугольник: скругленные углы 18">
              <a:extLst>
                <a:ext uri="{FF2B5EF4-FFF2-40B4-BE49-F238E27FC236}">
                  <a16:creationId xmlns:a16="http://schemas.microsoft.com/office/drawing/2014/main" id="{9EC50086-0A15-7C65-4266-FF23D97A3CDA}"/>
                </a:ext>
              </a:extLst>
            </p:cNvPr>
            <p:cNvSpPr/>
            <p:nvPr/>
          </p:nvSpPr>
          <p:spPr>
            <a:xfrm>
              <a:off x="1008850" y="4457042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F1C0A4-8098-99F2-BA0E-EC38081F45C3}"/>
                </a:ext>
              </a:extLst>
            </p:cNvPr>
            <p:cNvSpPr txBox="1"/>
            <p:nvPr/>
          </p:nvSpPr>
          <p:spPr>
            <a:xfrm>
              <a:off x="921018" y="4506376"/>
              <a:ext cx="63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10</a:t>
              </a:r>
              <a:endParaRPr lang="ru-KZ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9223E2D-F61A-B560-C393-0A83F2DEDDA6}"/>
              </a:ext>
            </a:extLst>
          </p:cNvPr>
          <p:cNvGrpSpPr/>
          <p:nvPr/>
        </p:nvGrpSpPr>
        <p:grpSpPr>
          <a:xfrm>
            <a:off x="700625" y="4611165"/>
            <a:ext cx="468000" cy="468000"/>
            <a:chOff x="1008850" y="4457042"/>
            <a:chExt cx="468000" cy="468000"/>
          </a:xfrm>
        </p:grpSpPr>
        <p:sp>
          <p:nvSpPr>
            <p:cNvPr id="29" name="Прямоугольник: скругленные углы 18">
              <a:extLst>
                <a:ext uri="{FF2B5EF4-FFF2-40B4-BE49-F238E27FC236}">
                  <a16:creationId xmlns:a16="http://schemas.microsoft.com/office/drawing/2014/main" id="{7185A0C9-02BD-417C-AB4D-3FD4AEDED578}"/>
                </a:ext>
              </a:extLst>
            </p:cNvPr>
            <p:cNvSpPr/>
            <p:nvPr/>
          </p:nvSpPr>
          <p:spPr>
            <a:xfrm>
              <a:off x="1008850" y="4457042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BB2796-5C3B-2F8F-A60C-3F6A114C39E2}"/>
                </a:ext>
              </a:extLst>
            </p:cNvPr>
            <p:cNvSpPr txBox="1"/>
            <p:nvPr/>
          </p:nvSpPr>
          <p:spPr>
            <a:xfrm>
              <a:off x="1101325" y="4506376"/>
              <a:ext cx="28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5</a:t>
              </a:r>
              <a:endParaRPr lang="ru-KZ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6155EB-76D5-4EEF-3A5F-2F7D89DA7AFF}"/>
              </a:ext>
            </a:extLst>
          </p:cNvPr>
          <p:cNvSpPr txBox="1"/>
          <p:nvPr/>
        </p:nvSpPr>
        <p:spPr>
          <a:xfrm>
            <a:off x="3809299" y="3055341"/>
            <a:ext cx="629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заседаний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рабочих групп</a:t>
            </a:r>
            <a:endParaRPr lang="ru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FC7355-4B53-B329-0285-4D219E49557D}"/>
              </a:ext>
            </a:extLst>
          </p:cNvPr>
          <p:cNvSpPr txBox="1"/>
          <p:nvPr/>
        </p:nvSpPr>
        <p:spPr>
          <a:xfrm>
            <a:off x="1258605" y="3663389"/>
            <a:ext cx="478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заседаний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внутренней рабочей группы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5B2571-C025-9380-544D-F177DBEF13B0}"/>
              </a:ext>
            </a:extLst>
          </p:cNvPr>
          <p:cNvSpPr txBox="1"/>
          <p:nvPr/>
        </p:nvSpPr>
        <p:spPr>
          <a:xfrm>
            <a:off x="1243578" y="4495254"/>
            <a:ext cx="4786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ходе проведения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заседаний расширенной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рабочей группы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вопросы: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oogle Shape;2517;p61">
            <a:extLst>
              <a:ext uri="{FF2B5EF4-FFF2-40B4-BE49-F238E27FC236}">
                <a16:creationId xmlns:a16="http://schemas.microsoft.com/office/drawing/2014/main" id="{4CC457EC-6EA1-9CB6-D297-10887BDAE38B}"/>
              </a:ext>
            </a:extLst>
          </p:cNvPr>
          <p:cNvGrpSpPr>
            <a:grpSpLocks/>
          </p:cNvGrpSpPr>
          <p:nvPr/>
        </p:nvGrpSpPr>
        <p:grpSpPr bwMode="auto">
          <a:xfrm>
            <a:off x="5596887" y="4804243"/>
            <a:ext cx="506367" cy="399918"/>
            <a:chOff x="4811425" y="2065025"/>
            <a:chExt cx="41500" cy="44200"/>
          </a:xfrm>
          <a:solidFill>
            <a:schemeClr val="bg1"/>
          </a:solidFill>
        </p:grpSpPr>
        <p:sp>
          <p:nvSpPr>
            <p:cNvPr id="37" name="Google Shape;2518;p61">
              <a:extLst>
                <a:ext uri="{FF2B5EF4-FFF2-40B4-BE49-F238E27FC236}">
                  <a16:creationId xmlns:a16="http://schemas.microsoft.com/office/drawing/2014/main" id="{829DB30C-D2FA-6587-4E1C-946747B1E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300" y="2065025"/>
              <a:ext cx="27625" cy="44200"/>
            </a:xfrm>
            <a:custGeom>
              <a:avLst/>
              <a:gdLst>
                <a:gd name="T0" fmla="*/ 2147483646 w 1105"/>
                <a:gd name="T1" fmla="*/ 0 h 1768"/>
                <a:gd name="T2" fmla="*/ 244140625 w 1105"/>
                <a:gd name="T3" fmla="*/ 2147483646 h 1768"/>
                <a:gd name="T4" fmla="*/ 2147483646 w 1105"/>
                <a:gd name="T5" fmla="*/ 2147483646 h 1768"/>
                <a:gd name="T6" fmla="*/ 244140625 w 1105"/>
                <a:gd name="T7" fmla="*/ 2147483646 h 1768"/>
                <a:gd name="T8" fmla="*/ 2147483646 w 1105"/>
                <a:gd name="T9" fmla="*/ 2147483646 h 1768"/>
                <a:gd name="T10" fmla="*/ 2147483646 w 1105"/>
                <a:gd name="T11" fmla="*/ 2147483646 h 1768"/>
                <a:gd name="T12" fmla="*/ 2147483646 w 1105"/>
                <a:gd name="T13" fmla="*/ 0 h 17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  <p:sp>
          <p:nvSpPr>
            <p:cNvPr id="38" name="Google Shape;2519;p61">
              <a:extLst>
                <a:ext uri="{FF2B5EF4-FFF2-40B4-BE49-F238E27FC236}">
                  <a16:creationId xmlns:a16="http://schemas.microsoft.com/office/drawing/2014/main" id="{F2C8142B-CE89-3D94-380F-BED1C2D75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425" y="2072950"/>
              <a:ext cx="19850" cy="28350"/>
            </a:xfrm>
            <a:custGeom>
              <a:avLst/>
              <a:gdLst>
                <a:gd name="T0" fmla="*/ 2147483646 w 794"/>
                <a:gd name="T1" fmla="*/ 244140625 h 1134"/>
                <a:gd name="T2" fmla="*/ 0 w 794"/>
                <a:gd name="T3" fmla="*/ 2147483646 h 1134"/>
                <a:gd name="T4" fmla="*/ 2147483646 w 794"/>
                <a:gd name="T5" fmla="*/ 2147483646 h 1134"/>
                <a:gd name="T6" fmla="*/ 0 w 794"/>
                <a:gd name="T7" fmla="*/ 2147483646 h 1134"/>
                <a:gd name="T8" fmla="*/ 2147483646 w 794"/>
                <a:gd name="T9" fmla="*/ 2147483646 h 1134"/>
                <a:gd name="T10" fmla="*/ 2147483646 w 794"/>
                <a:gd name="T11" fmla="*/ 2147483646 h 1134"/>
                <a:gd name="T12" fmla="*/ 2147483646 w 794"/>
                <a:gd name="T13" fmla="*/ 244140625 h 11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4F43DDE-064D-DCFF-0368-7B20B6BFEFB8}"/>
              </a:ext>
            </a:extLst>
          </p:cNvPr>
          <p:cNvSpPr txBox="1"/>
          <p:nvPr/>
        </p:nvSpPr>
        <p:spPr>
          <a:xfrm>
            <a:off x="6618265" y="3658124"/>
            <a:ext cx="513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Обсудили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участием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DFB0E9-B136-5301-F313-BCAC7A139715}"/>
              </a:ext>
            </a:extLst>
          </p:cNvPr>
          <p:cNvSpPr txBox="1"/>
          <p:nvPr/>
        </p:nvSpPr>
        <p:spPr>
          <a:xfrm>
            <a:off x="6770665" y="4093860"/>
            <a:ext cx="513943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Регулирование автотранспорта </a:t>
            </a:r>
          </a:p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экомаркировка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LEZ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спектрометры,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экопосты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качество топлива)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Стационарные источники выбросов</a:t>
            </a:r>
          </a:p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(запрет на сжигание ненормативного топлива в ИЖС, МСБ, требования к очистному оборудованию, использование дронов для идентификации и контроля выбросов)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Виды, инструменты и механизмы контроля</a:t>
            </a:r>
          </a:p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состояния качества воздуха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и регулирование зон с низким уровнем выбросов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433;g2eaa1a755a0_0_0">
            <a:extLst>
              <a:ext uri="{FF2B5EF4-FFF2-40B4-BE49-F238E27FC236}">
                <a16:creationId xmlns:a16="http://schemas.microsoft.com/office/drawing/2014/main" id="{63E732BC-4121-751E-8C09-5FC49F94E2BD}"/>
              </a:ext>
            </a:extLst>
          </p:cNvPr>
          <p:cNvSpPr/>
          <p:nvPr/>
        </p:nvSpPr>
        <p:spPr>
          <a:xfrm>
            <a:off x="6558603" y="4207974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33;g2eaa1a755a0_0_0">
            <a:extLst>
              <a:ext uri="{FF2B5EF4-FFF2-40B4-BE49-F238E27FC236}">
                <a16:creationId xmlns:a16="http://schemas.microsoft.com/office/drawing/2014/main" id="{F0B3E4FE-B5D1-8A1A-683C-BEE2FD299751}"/>
              </a:ext>
            </a:extLst>
          </p:cNvPr>
          <p:cNvSpPr/>
          <p:nvPr/>
        </p:nvSpPr>
        <p:spPr>
          <a:xfrm>
            <a:off x="6558603" y="5392833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3;g2eaa1a755a0_0_0">
            <a:extLst>
              <a:ext uri="{FF2B5EF4-FFF2-40B4-BE49-F238E27FC236}">
                <a16:creationId xmlns:a16="http://schemas.microsoft.com/office/drawing/2014/main" id="{DDEA6EDA-3E62-D2DB-10E8-85E0AA01214D}"/>
              </a:ext>
            </a:extLst>
          </p:cNvPr>
          <p:cNvSpPr/>
          <p:nvPr/>
        </p:nvSpPr>
        <p:spPr>
          <a:xfrm>
            <a:off x="6558603" y="5777055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33;g2eaa1a755a0_0_0">
            <a:extLst>
              <a:ext uri="{FF2B5EF4-FFF2-40B4-BE49-F238E27FC236}">
                <a16:creationId xmlns:a16="http://schemas.microsoft.com/office/drawing/2014/main" id="{979DB7A0-BFF5-4005-21B6-A12BA148CA7C}"/>
              </a:ext>
            </a:extLst>
          </p:cNvPr>
          <p:cNvSpPr/>
          <p:nvPr/>
        </p:nvSpPr>
        <p:spPr>
          <a:xfrm>
            <a:off x="6558603" y="4579316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Прямоугольник: скругленные углы 11">
            <a:extLst>
              <a:ext uri="{FF2B5EF4-FFF2-40B4-BE49-F238E27FC236}">
                <a16:creationId xmlns:a16="http://schemas.microsoft.com/office/drawing/2014/main" id="{CE7025BF-A9D5-E0AC-1F7C-2E9ACCEFB284}"/>
              </a:ext>
            </a:extLst>
          </p:cNvPr>
          <p:cNvSpPr/>
          <p:nvPr/>
        </p:nvSpPr>
        <p:spPr>
          <a:xfrm>
            <a:off x="6221671" y="3573034"/>
            <a:ext cx="5509295" cy="2744505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25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037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5C9F45-7E65-5DF4-3F08-9340A1A770B3}"/>
              </a:ext>
            </a:extLst>
          </p:cNvPr>
          <p:cNvSpPr txBox="1"/>
          <p:nvPr/>
        </p:nvSpPr>
        <p:spPr>
          <a:xfrm>
            <a:off x="782741" y="3703518"/>
            <a:ext cx="1695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Приложение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0C20A-FEE9-937E-76EF-D7C93005355C}"/>
              </a:ext>
            </a:extLst>
          </p:cNvPr>
          <p:cNvSpPr txBox="1"/>
          <p:nvPr/>
        </p:nvSpPr>
        <p:spPr>
          <a:xfrm>
            <a:off x="802405" y="992581"/>
            <a:ext cx="1094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Ст. 206 Экологического кодекса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предусматривает</a:t>
            </a:r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 компетенцию Маслихатов по</a:t>
            </a:r>
            <a:endParaRPr lang="ru-KZ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Google Shape;108;g2ce99bbb87b_0_165">
            <a:extLst>
              <a:ext uri="{FF2B5EF4-FFF2-40B4-BE49-F238E27FC236}">
                <a16:creationId xmlns:a16="http://schemas.microsoft.com/office/drawing/2014/main" id="{866BCD81-3536-A20C-3285-D041DC5A1041}"/>
              </a:ext>
            </a:extLst>
          </p:cNvPr>
          <p:cNvCxnSpPr/>
          <p:nvPr/>
        </p:nvCxnSpPr>
        <p:spPr>
          <a:xfrm>
            <a:off x="1041781" y="762234"/>
            <a:ext cx="10728000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oogle Shape;110;g2ce99bbb87b_0_165">
            <a:extLst>
              <a:ext uri="{FF2B5EF4-FFF2-40B4-BE49-F238E27FC236}">
                <a16:creationId xmlns:a16="http://schemas.microsoft.com/office/drawing/2014/main" id="{437DA1D8-0695-B43B-6BF4-3145D3E8F7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E08EE2-B88D-053E-3EF9-E83E0DA57DD0}"/>
              </a:ext>
            </a:extLst>
          </p:cNvPr>
          <p:cNvSpPr txBox="1"/>
          <p:nvPr/>
        </p:nvSpPr>
        <p:spPr>
          <a:xfrm>
            <a:off x="1193800" y="259951"/>
            <a:ext cx="688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Правовая основа и структура проекта Правил</a:t>
            </a:r>
            <a:endParaRPr lang="ru-KZ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7C80B9-CE88-E62C-7021-21BB7F123B4B}"/>
              </a:ext>
            </a:extLst>
          </p:cNvPr>
          <p:cNvSpPr txBox="1"/>
          <p:nvPr/>
        </p:nvSpPr>
        <p:spPr>
          <a:xfrm>
            <a:off x="1986116" y="3163158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проекта Правил охраны атмосферного воздуха города Алматы</a:t>
            </a:r>
            <a:endParaRPr lang="ru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Открытые кавычки со сплошной заливкой">
            <a:extLst>
              <a:ext uri="{FF2B5EF4-FFF2-40B4-BE49-F238E27FC236}">
                <a16:creationId xmlns:a16="http://schemas.microsoft.com/office/drawing/2014/main" id="{13A5DEDA-156A-71AD-95CC-00114A00F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378" y="1352122"/>
            <a:ext cx="468000" cy="468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C77A156-23D0-801B-5497-1B57AECD4D15}"/>
              </a:ext>
            </a:extLst>
          </p:cNvPr>
          <p:cNvGrpSpPr/>
          <p:nvPr/>
        </p:nvGrpSpPr>
        <p:grpSpPr>
          <a:xfrm>
            <a:off x="1454708" y="1533439"/>
            <a:ext cx="10186686" cy="1396759"/>
            <a:chOff x="1287560" y="1397470"/>
            <a:chExt cx="10186686" cy="139675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826B2C-5D5B-F197-85D5-058ED7AE1DAB}"/>
                </a:ext>
              </a:extLst>
            </p:cNvPr>
            <p:cNvSpPr txBox="1"/>
            <p:nvPr/>
          </p:nvSpPr>
          <p:spPr>
            <a:xfrm>
              <a:off x="1421275" y="1525392"/>
              <a:ext cx="1005297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В</a:t>
              </a:r>
              <a:r>
                <a:rPr lang="ru-RU" sz="14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ведению</a:t>
              </a:r>
              <a:r>
                <a:rPr lang="ru-RU" sz="14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специальных экологических требований </a:t>
              </a:r>
              <a:r>
                <a:rPr lang="ru-RU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в области охраны атмосферного воздуха на территориях соответствующих административно-территориальных единиц, включающих </a:t>
              </a:r>
              <a:r>
                <a:rPr lang="ru-RU" sz="14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Правила охраны атмосферного воздуха</a:t>
              </a:r>
              <a:r>
                <a:rPr lang="ru-RU" sz="1400" b="0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, </a:t>
              </a:r>
              <a:r>
                <a:rPr lang="ru-RU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предусматривающие регулирование отдельных вопросов </a:t>
              </a:r>
              <a:r>
                <a:rPr lang="ru-RU" sz="14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эксплуатации автомобильного транспорта </a:t>
              </a:r>
              <a:r>
                <a:rPr lang="ru-RU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и </a:t>
              </a:r>
              <a:r>
                <a:rPr lang="ru-RU" sz="14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экологических</a:t>
              </a:r>
              <a:r>
                <a:rPr lang="ru-RU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ru-RU" sz="14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требований к объектам III категории, </a:t>
              </a:r>
              <a:r>
                <a:rPr lang="ru-RU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а также вопросов организации </a:t>
              </a:r>
              <a:r>
                <a:rPr lang="ru-RU" sz="14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зон с низким уровнем выбросов, выявления нарушений </a:t>
              </a:r>
              <a:r>
                <a:rPr lang="ru-RU" sz="1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специальных экологических требований</a:t>
              </a:r>
              <a:endParaRPr lang="ru-KZ" sz="1400" dirty="0"/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F6533EB9-EB6C-08D1-74FA-D7C20CD5D2F6}"/>
                </a:ext>
              </a:extLst>
            </p:cNvPr>
            <p:cNvSpPr/>
            <p:nvPr/>
          </p:nvSpPr>
          <p:spPr>
            <a:xfrm>
              <a:off x="1287560" y="1397470"/>
              <a:ext cx="10186686" cy="1396759"/>
            </a:xfrm>
            <a:prstGeom prst="roundRect">
              <a:avLst>
                <a:gd name="adj" fmla="val 4517"/>
              </a:avLst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79C061D-4084-8A32-249C-CEB3AF25D4AC}"/>
              </a:ext>
            </a:extLst>
          </p:cNvPr>
          <p:cNvSpPr txBox="1"/>
          <p:nvPr/>
        </p:nvSpPr>
        <p:spPr>
          <a:xfrm>
            <a:off x="2310581" y="5380457"/>
            <a:ext cx="9108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Иные специальные экологические требования в области охраны атмосферного воздуха (См. слайд 14)</a:t>
            </a:r>
            <a:endParaRPr lang="ru-KZ" sz="1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F8BAF5-ADFE-61B4-D145-606A35738FB7}"/>
              </a:ext>
            </a:extLst>
          </p:cNvPr>
          <p:cNvSpPr txBox="1"/>
          <p:nvPr/>
        </p:nvSpPr>
        <p:spPr>
          <a:xfrm>
            <a:off x="2322515" y="3698161"/>
            <a:ext cx="7006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Общие положения и вопросы развития транспортной инфраструктуры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Регулирование эксплуатации автомобильного транспорта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Экологические требования к объектам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категории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зон с низким уровнем выбросов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реализации Правил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Заключительные и переходные положения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4FF68-5BD6-7A91-8C6B-11FF751A798D}"/>
              </a:ext>
            </a:extLst>
          </p:cNvPr>
          <p:cNvSpPr txBox="1"/>
          <p:nvPr/>
        </p:nvSpPr>
        <p:spPr>
          <a:xfrm>
            <a:off x="772909" y="5369678"/>
            <a:ext cx="1695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Приложение 2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892536" y="6481402"/>
            <a:ext cx="1238672" cy="246221"/>
          </a:xfrm>
        </p:spPr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26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1519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108;g2ce99bbb87b_0_165">
            <a:extLst>
              <a:ext uri="{FF2B5EF4-FFF2-40B4-BE49-F238E27FC236}">
                <a16:creationId xmlns:a16="http://schemas.microsoft.com/office/drawing/2014/main" id="{42024076-6EA5-7EE6-46E6-FD73EE9DA111}"/>
              </a:ext>
            </a:extLst>
          </p:cNvPr>
          <p:cNvCxnSpPr/>
          <p:nvPr/>
        </p:nvCxnSpPr>
        <p:spPr>
          <a:xfrm>
            <a:off x="1041781" y="762234"/>
            <a:ext cx="10728000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Google Shape;110;g2ce99bbb87b_0_165">
            <a:extLst>
              <a:ext uri="{FF2B5EF4-FFF2-40B4-BE49-F238E27FC236}">
                <a16:creationId xmlns:a16="http://schemas.microsoft.com/office/drawing/2014/main" id="{FCE29F5A-9F58-7C04-B428-0D4943D6DD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769D0F-8F8C-13DB-951E-65B7EE9A5AE5}"/>
              </a:ext>
            </a:extLst>
          </p:cNvPr>
          <p:cNvSpPr txBox="1"/>
          <p:nvPr/>
        </p:nvSpPr>
        <p:spPr>
          <a:xfrm>
            <a:off x="1193800" y="259951"/>
            <a:ext cx="9547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Проект Правил охраны атмосферного воздуха: Общие положения (1/2)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DACD1A-F79D-10CA-34B6-25438719F27A}"/>
              </a:ext>
            </a:extLst>
          </p:cNvPr>
          <p:cNvSpPr txBox="1"/>
          <p:nvPr/>
        </p:nvSpPr>
        <p:spPr>
          <a:xfrm>
            <a:off x="1193800" y="944175"/>
            <a:ext cx="1029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Вопросы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межведомственного взаимодействия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заинтересованных субъектов</a:t>
            </a:r>
            <a:endParaRPr lang="ru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4AF06D7-1A1D-C42D-5B0C-846F82938238}"/>
              </a:ext>
            </a:extLst>
          </p:cNvPr>
          <p:cNvGrpSpPr/>
          <p:nvPr/>
        </p:nvGrpSpPr>
        <p:grpSpPr>
          <a:xfrm>
            <a:off x="442913" y="1498625"/>
            <a:ext cx="6065464" cy="436944"/>
            <a:chOff x="442914" y="1404059"/>
            <a:chExt cx="2691409" cy="43694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0E2F58-57A4-D47F-6A41-DAEB9CFA9753}"/>
                </a:ext>
              </a:extLst>
            </p:cNvPr>
            <p:cNvSpPr txBox="1"/>
            <p:nvPr/>
          </p:nvSpPr>
          <p:spPr>
            <a:xfrm>
              <a:off x="574634" y="1456630"/>
              <a:ext cx="2508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Компетенция 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Акимата города Алматы</a:t>
              </a:r>
              <a:endParaRPr lang="ru-KZ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303DFCF3-B35E-3615-0D53-4576D2F585C7}"/>
                </a:ext>
              </a:extLst>
            </p:cNvPr>
            <p:cNvSpPr/>
            <p:nvPr/>
          </p:nvSpPr>
          <p:spPr>
            <a:xfrm>
              <a:off x="442914" y="1404059"/>
              <a:ext cx="2691409" cy="436944"/>
            </a:xfrm>
            <a:prstGeom prst="roundRect">
              <a:avLst>
                <a:gd name="adj" fmla="val 23060"/>
              </a:avLst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99CB5B-6969-CD2F-8E10-6B087A136B04}"/>
              </a:ext>
            </a:extLst>
          </p:cNvPr>
          <p:cNvSpPr txBox="1"/>
          <p:nvPr/>
        </p:nvSpPr>
        <p:spPr>
          <a:xfrm>
            <a:off x="851857" y="2066339"/>
            <a:ext cx="56381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Центра экологических компетенций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(ТОО «ЭКО Алматы»)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обеспечивающее улучшение качества экологической обстановки, качества атмосферного воздуха и управление отходами г. Алматы</a:t>
            </a:r>
            <a:endParaRPr lang="ru-RU" sz="1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РК «Об особом статусе г. Алматы»</a:t>
            </a:r>
          </a:p>
          <a:p>
            <a:pPr algn="r"/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Акимата г. Алматы от 28.06.2024 № 2/372</a:t>
            </a:r>
            <a:endParaRPr lang="ru-KZ" sz="1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A064B1-BB94-BD99-F295-72D0039A79B6}"/>
              </a:ext>
            </a:extLst>
          </p:cNvPr>
          <p:cNvSpPr txBox="1"/>
          <p:nvPr/>
        </p:nvSpPr>
        <p:spPr>
          <a:xfrm>
            <a:off x="654433" y="4801345"/>
            <a:ext cx="5695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качества воздуха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специальных лабораторий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научного и методологического обеспечения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ведение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Информационной системы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мониторинга воздуха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 общественностью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экспертизы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объектов строительства</a:t>
            </a:r>
            <a:endParaRPr lang="ru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Сеть со сплошной заливкой">
            <a:extLst>
              <a:ext uri="{FF2B5EF4-FFF2-40B4-BE49-F238E27FC236}">
                <a16:creationId xmlns:a16="http://schemas.microsoft.com/office/drawing/2014/main" id="{B536D3E9-1367-33F0-49CA-534D9CAB6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831" y="948051"/>
            <a:ext cx="360000" cy="360000"/>
          </a:xfrm>
          <a:prstGeom prst="rect">
            <a:avLst/>
          </a:prstGeom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250E2D5D-FD2D-5DDF-C7F1-A97B1A5AD4DD}"/>
              </a:ext>
            </a:extLst>
          </p:cNvPr>
          <p:cNvGraphicFramePr/>
          <p:nvPr>
            <p:extLst/>
          </p:nvPr>
        </p:nvGraphicFramePr>
        <p:xfrm>
          <a:off x="6895616" y="2253446"/>
          <a:ext cx="5049938" cy="336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E14D8BB-169F-7574-51FB-70865AB556FC}"/>
              </a:ext>
            </a:extLst>
          </p:cNvPr>
          <p:cNvGrpSpPr/>
          <p:nvPr/>
        </p:nvGrpSpPr>
        <p:grpSpPr>
          <a:xfrm>
            <a:off x="10137770" y="2078906"/>
            <a:ext cx="2722489" cy="3732844"/>
            <a:chOff x="8262665" y="1523308"/>
            <a:chExt cx="2722489" cy="3732844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28A685EE-3C9A-3F7A-5C8D-167B3E5DD510}"/>
                </a:ext>
              </a:extLst>
            </p:cNvPr>
            <p:cNvGrpSpPr/>
            <p:nvPr/>
          </p:nvGrpSpPr>
          <p:grpSpPr>
            <a:xfrm>
              <a:off x="8262665" y="1523308"/>
              <a:ext cx="2664608" cy="307777"/>
              <a:chOff x="7870781" y="1523308"/>
              <a:chExt cx="2664608" cy="30777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D033688-907B-79EF-05A1-56FDD9B25745}"/>
                  </a:ext>
                </a:extLst>
              </p:cNvPr>
              <p:cNvSpPr txBox="1"/>
              <p:nvPr/>
            </p:nvSpPr>
            <p:spPr>
              <a:xfrm>
                <a:off x="8135089" y="1523308"/>
                <a:ext cx="24003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Граждане</a:t>
                </a:r>
                <a:endParaRPr lang="ru-KZ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Прямоугольник: скругленные углы 17">
                <a:extLst>
                  <a:ext uri="{FF2B5EF4-FFF2-40B4-BE49-F238E27FC236}">
                    <a16:creationId xmlns:a16="http://schemas.microsoft.com/office/drawing/2014/main" id="{59ED9067-1C33-9755-389E-E393D6ACF305}"/>
                  </a:ext>
                </a:extLst>
              </p:cNvPr>
              <p:cNvSpPr/>
              <p:nvPr/>
            </p:nvSpPr>
            <p:spPr>
              <a:xfrm>
                <a:off x="7870781" y="1537336"/>
                <a:ext cx="255600" cy="255600"/>
              </a:xfrm>
              <a:prstGeom prst="roundRect">
                <a:avLst/>
              </a:prstGeom>
              <a:solidFill>
                <a:srgbClr val="E28A8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/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81EF1A43-2110-3EC6-2B79-968B1761A41F}"/>
                </a:ext>
              </a:extLst>
            </p:cNvPr>
            <p:cNvGrpSpPr/>
            <p:nvPr/>
          </p:nvGrpSpPr>
          <p:grpSpPr>
            <a:xfrm>
              <a:off x="9339112" y="2090350"/>
              <a:ext cx="541896" cy="2400300"/>
              <a:chOff x="8947228" y="2090350"/>
              <a:chExt cx="541896" cy="240030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E75A288-4923-6810-1366-A3D568503140}"/>
                  </a:ext>
                </a:extLst>
              </p:cNvPr>
              <p:cNvSpPr txBox="1"/>
              <p:nvPr/>
            </p:nvSpPr>
            <p:spPr>
              <a:xfrm rot="16200000">
                <a:off x="8135086" y="3136611"/>
                <a:ext cx="24003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Общественность</a:t>
                </a:r>
                <a:endParaRPr lang="ru-KZ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Прямоугольник: скругленные углы 18">
                <a:extLst>
                  <a:ext uri="{FF2B5EF4-FFF2-40B4-BE49-F238E27FC236}">
                    <a16:creationId xmlns:a16="http://schemas.microsoft.com/office/drawing/2014/main" id="{A7431833-9F6D-73D1-6A03-2E4B22FB53BA}"/>
                  </a:ext>
                </a:extLst>
              </p:cNvPr>
              <p:cNvSpPr/>
              <p:nvPr/>
            </p:nvSpPr>
            <p:spPr>
              <a:xfrm>
                <a:off x="8947228" y="3169287"/>
                <a:ext cx="255600" cy="255600"/>
              </a:xfrm>
              <a:prstGeom prst="roundRect">
                <a:avLst/>
              </a:prstGeom>
              <a:solidFill>
                <a:srgbClr val="E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/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3FE54740-FBC9-1399-B82A-C3EDE58EE55B}"/>
                </a:ext>
              </a:extLst>
            </p:cNvPr>
            <p:cNvGrpSpPr/>
            <p:nvPr/>
          </p:nvGrpSpPr>
          <p:grpSpPr>
            <a:xfrm>
              <a:off x="8320546" y="4948375"/>
              <a:ext cx="2664608" cy="307777"/>
              <a:chOff x="7928662" y="4948375"/>
              <a:chExt cx="2664608" cy="30777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9D4449-8D04-5C2D-7057-412292660254}"/>
                  </a:ext>
                </a:extLst>
              </p:cNvPr>
              <p:cNvSpPr txBox="1"/>
              <p:nvPr/>
            </p:nvSpPr>
            <p:spPr>
              <a:xfrm>
                <a:off x="8192970" y="4948375"/>
                <a:ext cx="24003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Депутаты</a:t>
                </a:r>
                <a:endParaRPr lang="ru-KZ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: скругленные углы 19">
                <a:extLst>
                  <a:ext uri="{FF2B5EF4-FFF2-40B4-BE49-F238E27FC236}">
                    <a16:creationId xmlns:a16="http://schemas.microsoft.com/office/drawing/2014/main" id="{DD7593F2-8377-A3B6-EB7D-B6696AAB49C4}"/>
                  </a:ext>
                </a:extLst>
              </p:cNvPr>
              <p:cNvSpPr/>
              <p:nvPr/>
            </p:nvSpPr>
            <p:spPr>
              <a:xfrm>
                <a:off x="7928662" y="4948375"/>
                <a:ext cx="255600" cy="255600"/>
              </a:xfrm>
              <a:prstGeom prst="roundRect">
                <a:avLst/>
              </a:prstGeom>
              <a:solidFill>
                <a:srgbClr val="FCF2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/>
              </a:p>
            </p:txBody>
          </p:sp>
        </p:grp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ABF39AC-70E3-C70B-FCBC-03E6CB071966}"/>
              </a:ext>
            </a:extLst>
          </p:cNvPr>
          <p:cNvGrpSpPr/>
          <p:nvPr/>
        </p:nvGrpSpPr>
        <p:grpSpPr>
          <a:xfrm>
            <a:off x="5152404" y="2079942"/>
            <a:ext cx="3938995" cy="3724457"/>
            <a:chOff x="1298023" y="1524344"/>
            <a:chExt cx="3938995" cy="3724457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74C8898-1D48-0630-C319-F165BDA4347E}"/>
                </a:ext>
              </a:extLst>
            </p:cNvPr>
            <p:cNvSpPr txBox="1"/>
            <p:nvPr/>
          </p:nvSpPr>
          <p:spPr>
            <a:xfrm>
              <a:off x="2581596" y="1524344"/>
              <a:ext cx="2400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ДКСЭК</a:t>
              </a:r>
              <a:endParaRPr lang="ru-KZ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Прямоугольник: скругленные углы 25">
              <a:extLst>
                <a:ext uri="{FF2B5EF4-FFF2-40B4-BE49-F238E27FC236}">
                  <a16:creationId xmlns:a16="http://schemas.microsoft.com/office/drawing/2014/main" id="{E8BEC52A-349F-7BF6-11B7-264E18426F6A}"/>
                </a:ext>
              </a:extLst>
            </p:cNvPr>
            <p:cNvSpPr/>
            <p:nvPr/>
          </p:nvSpPr>
          <p:spPr>
            <a:xfrm>
              <a:off x="4981418" y="1538316"/>
              <a:ext cx="255600" cy="255600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3CFD846-1490-079E-7DD4-482B41F008FF}"/>
                </a:ext>
              </a:extLst>
            </p:cNvPr>
            <p:cNvSpPr txBox="1"/>
            <p:nvPr/>
          </p:nvSpPr>
          <p:spPr>
            <a:xfrm>
              <a:off x="1298023" y="3152134"/>
              <a:ext cx="2400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ДП</a:t>
              </a:r>
              <a:endParaRPr lang="ru-KZ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Прямоугольник: скругленные углы 28">
              <a:extLst>
                <a:ext uri="{FF2B5EF4-FFF2-40B4-BE49-F238E27FC236}">
                  <a16:creationId xmlns:a16="http://schemas.microsoft.com/office/drawing/2014/main" id="{2E2FEA30-8DBD-7D29-3882-C49D65836FED}"/>
                </a:ext>
              </a:extLst>
            </p:cNvPr>
            <p:cNvSpPr/>
            <p:nvPr/>
          </p:nvSpPr>
          <p:spPr>
            <a:xfrm>
              <a:off x="3673472" y="3167618"/>
              <a:ext cx="255600" cy="255600"/>
            </a:xfrm>
            <a:prstGeom prst="roundRect">
              <a:avLst/>
            </a:prstGeom>
            <a:solidFill>
              <a:schemeClr val="tx1">
                <a:lumMod val="50000"/>
                <a:lumOff val="50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F2784A-B745-1A0E-722B-473E052DDBB4}"/>
                </a:ext>
              </a:extLst>
            </p:cNvPr>
            <p:cNvSpPr txBox="1"/>
            <p:nvPr/>
          </p:nvSpPr>
          <p:spPr>
            <a:xfrm>
              <a:off x="2443921" y="4941024"/>
              <a:ext cx="2400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ДТ</a:t>
              </a:r>
              <a:endParaRPr lang="ru-KZ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Прямоугольник: скругленные углы 31">
              <a:extLst>
                <a:ext uri="{FF2B5EF4-FFF2-40B4-BE49-F238E27FC236}">
                  <a16:creationId xmlns:a16="http://schemas.microsoft.com/office/drawing/2014/main" id="{176DB2FC-9DE7-7744-CF30-3E723588A272}"/>
                </a:ext>
              </a:extLst>
            </p:cNvPr>
            <p:cNvSpPr/>
            <p:nvPr/>
          </p:nvSpPr>
          <p:spPr>
            <a:xfrm>
              <a:off x="4807795" y="4952599"/>
              <a:ext cx="255600" cy="255600"/>
            </a:xfrm>
            <a:prstGeom prst="round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57" name="Прямоугольник: скругленные углы 32">
              <a:extLst>
                <a:ext uri="{FF2B5EF4-FFF2-40B4-BE49-F238E27FC236}">
                  <a16:creationId xmlns:a16="http://schemas.microsoft.com/office/drawing/2014/main" id="{5835C446-BCF6-CE9F-1E64-66BBB0879FC8}"/>
                </a:ext>
              </a:extLst>
            </p:cNvPr>
            <p:cNvSpPr/>
            <p:nvPr/>
          </p:nvSpPr>
          <p:spPr>
            <a:xfrm>
              <a:off x="3985998" y="2167280"/>
              <a:ext cx="255600" cy="255600"/>
            </a:xfrm>
            <a:prstGeom prst="roundRect">
              <a:avLst/>
            </a:prstGeom>
            <a:solidFill>
              <a:schemeClr val="tx1">
                <a:lumMod val="50000"/>
                <a:lumOff val="50000"/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58" name="Прямоугольник: скругленные углы 33">
              <a:extLst>
                <a:ext uri="{FF2B5EF4-FFF2-40B4-BE49-F238E27FC236}">
                  <a16:creationId xmlns:a16="http://schemas.microsoft.com/office/drawing/2014/main" id="{EF2FC579-EBED-2849-7780-05658A5DCE3F}"/>
                </a:ext>
              </a:extLst>
            </p:cNvPr>
            <p:cNvSpPr/>
            <p:nvPr/>
          </p:nvSpPr>
          <p:spPr>
            <a:xfrm>
              <a:off x="3962848" y="4283706"/>
              <a:ext cx="255600" cy="255600"/>
            </a:xfrm>
            <a:prstGeom prst="roundRect">
              <a:avLst/>
            </a:prstGeom>
            <a:solidFill>
              <a:srgbClr val="C4C4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D38F95-E46A-E12E-C870-905A0DEBFC21}"/>
                </a:ext>
              </a:extLst>
            </p:cNvPr>
            <p:cNvSpPr txBox="1"/>
            <p:nvPr/>
          </p:nvSpPr>
          <p:spPr>
            <a:xfrm>
              <a:off x="1644051" y="2144171"/>
              <a:ext cx="2400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ДЭ</a:t>
              </a:r>
              <a:endParaRPr lang="ru-KZ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F6DD7F6-B803-38C8-0D89-83B1A6EC0ED1}"/>
                </a:ext>
              </a:extLst>
            </p:cNvPr>
            <p:cNvSpPr txBox="1"/>
            <p:nvPr/>
          </p:nvSpPr>
          <p:spPr>
            <a:xfrm>
              <a:off x="1587399" y="4271908"/>
              <a:ext cx="2400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ДКТРМ</a:t>
              </a:r>
              <a:endParaRPr lang="ru-KZ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9423892-6A74-7702-E476-EBEEC19489B1}"/>
              </a:ext>
            </a:extLst>
          </p:cNvPr>
          <p:cNvSpPr txBox="1"/>
          <p:nvPr/>
        </p:nvSpPr>
        <p:spPr>
          <a:xfrm rot="16200000">
            <a:off x="5318095" y="3783594"/>
            <a:ext cx="3138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органы</a:t>
            </a:r>
            <a:endParaRPr lang="ru-KZ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917A7A1-2A31-601F-41D0-66A8E87EE6CA}"/>
              </a:ext>
            </a:extLst>
          </p:cNvPr>
          <p:cNvSpPr txBox="1"/>
          <p:nvPr/>
        </p:nvSpPr>
        <p:spPr>
          <a:xfrm>
            <a:off x="8587800" y="3637671"/>
            <a:ext cx="183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ТОО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«Эко Алматы»</a:t>
            </a:r>
            <a:endParaRPr lang="ru-KZ" b="1" dirty="0">
              <a:solidFill>
                <a:srgbClr val="C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A831D9-42CA-0A69-8F96-FA0C317F8E6F}"/>
              </a:ext>
            </a:extLst>
          </p:cNvPr>
          <p:cNvSpPr txBox="1"/>
          <p:nvPr/>
        </p:nvSpPr>
        <p:spPr>
          <a:xfrm>
            <a:off x="1123594" y="3692617"/>
            <a:ext cx="5224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Центр экологических компетенций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осуществлять координацию взаимодействия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государственных органов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общественности, в т.ч.:</a:t>
            </a:r>
            <a:endParaRPr lang="ru-K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0F5B42-E1BC-944E-DB1D-35A884181F55}"/>
              </a:ext>
            </a:extLst>
          </p:cNvPr>
          <p:cNvSpPr txBox="1"/>
          <p:nvPr/>
        </p:nvSpPr>
        <p:spPr>
          <a:xfrm>
            <a:off x="655904" y="4414434"/>
            <a:ext cx="5695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Ведение реестра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общественных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экологических экспертов</a:t>
            </a:r>
            <a:endParaRPr lang="ru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A5DABFD-F194-3655-E72C-AFA971C60FEC}"/>
              </a:ext>
            </a:extLst>
          </p:cNvPr>
          <p:cNvSpPr txBox="1"/>
          <p:nvPr/>
        </p:nvSpPr>
        <p:spPr>
          <a:xfrm>
            <a:off x="662022" y="4607223"/>
            <a:ext cx="5731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Ведение реестра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зарегистрированных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приборов контроля</a:t>
            </a:r>
            <a:endParaRPr lang="ru-K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A1022F0-F808-6AFC-6AE4-68F95B9D60E7}"/>
              </a:ext>
            </a:extLst>
          </p:cNvPr>
          <p:cNvGrpSpPr/>
          <p:nvPr/>
        </p:nvGrpSpPr>
        <p:grpSpPr>
          <a:xfrm>
            <a:off x="594690" y="3779007"/>
            <a:ext cx="468000" cy="468000"/>
            <a:chOff x="664136" y="2003303"/>
            <a:chExt cx="468000" cy="468000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8D6F0659-243E-C30C-1F4D-AF632E28DC17}"/>
                </a:ext>
              </a:extLst>
            </p:cNvPr>
            <p:cNvGrpSpPr/>
            <p:nvPr/>
          </p:nvGrpSpPr>
          <p:grpSpPr>
            <a:xfrm>
              <a:off x="664136" y="2003303"/>
              <a:ext cx="468000" cy="468000"/>
              <a:chOff x="1008850" y="4457042"/>
              <a:chExt cx="468000" cy="468000"/>
            </a:xfrm>
          </p:grpSpPr>
          <p:sp>
            <p:nvSpPr>
              <p:cNvPr id="69" name="Прямоугольник: скругленные углы 18">
                <a:extLst>
                  <a:ext uri="{FF2B5EF4-FFF2-40B4-BE49-F238E27FC236}">
                    <a16:creationId xmlns:a16="http://schemas.microsoft.com/office/drawing/2014/main" id="{89396899-719B-CA68-9A44-EA7B3DE804BF}"/>
                  </a:ext>
                </a:extLst>
              </p:cNvPr>
              <p:cNvSpPr/>
              <p:nvPr/>
            </p:nvSpPr>
            <p:spPr>
              <a:xfrm>
                <a:off x="1008850" y="4457042"/>
                <a:ext cx="468000" cy="4680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EABA10E-71EF-8CD3-ABD4-8C6B6FFFFD12}"/>
                  </a:ext>
                </a:extLst>
              </p:cNvPr>
              <p:cNvSpPr txBox="1"/>
              <p:nvPr/>
            </p:nvSpPr>
            <p:spPr>
              <a:xfrm>
                <a:off x="1101325" y="4506376"/>
                <a:ext cx="283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KZ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68" name="Рисунок 67" descr="Лист со сплошной заливкой">
              <a:extLst>
                <a:ext uri="{FF2B5EF4-FFF2-40B4-BE49-F238E27FC236}">
                  <a16:creationId xmlns:a16="http://schemas.microsoft.com/office/drawing/2014/main" id="{D1D71374-55D5-C735-2650-AED64A7A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4493" y="2061969"/>
              <a:ext cx="360000" cy="360000"/>
            </a:xfrm>
            <a:prstGeom prst="rect">
              <a:avLst/>
            </a:prstGeom>
          </p:spPr>
        </p:pic>
      </p:grpSp>
      <p:pic>
        <p:nvPicPr>
          <p:cNvPr id="71" name="Рисунок 70" descr="Открытые кавычки со сплошной заливкой">
            <a:extLst>
              <a:ext uri="{FF2B5EF4-FFF2-40B4-BE49-F238E27FC236}">
                <a16:creationId xmlns:a16="http://schemas.microsoft.com/office/drawing/2014/main" id="{8D7023E1-7A2B-F05E-8984-37C11B6BAE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3857" y="1960308"/>
            <a:ext cx="468000" cy="468000"/>
          </a:xfrm>
          <a:prstGeom prst="rect">
            <a:avLst/>
          </a:prstGeom>
        </p:spPr>
      </p:pic>
      <p:sp>
        <p:nvSpPr>
          <p:cNvPr id="72" name="Прямоугольник: скругленные углы 12">
            <a:extLst>
              <a:ext uri="{FF2B5EF4-FFF2-40B4-BE49-F238E27FC236}">
                <a16:creationId xmlns:a16="http://schemas.microsoft.com/office/drawing/2014/main" id="{3B0FA790-34CA-5CE9-F42A-FD1FFDB11DDF}"/>
              </a:ext>
            </a:extLst>
          </p:cNvPr>
          <p:cNvSpPr/>
          <p:nvPr/>
        </p:nvSpPr>
        <p:spPr>
          <a:xfrm>
            <a:off x="448928" y="3533775"/>
            <a:ext cx="6065464" cy="2705100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27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621934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A8DFB-8B17-153A-B34C-423E99BEC02A}"/>
              </a:ext>
            </a:extLst>
          </p:cNvPr>
          <p:cNvSpPr txBox="1"/>
          <p:nvPr/>
        </p:nvSpPr>
        <p:spPr>
          <a:xfrm>
            <a:off x="349149" y="1004415"/>
            <a:ext cx="1132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kern="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Информационная система </a:t>
            </a:r>
            <a:r>
              <a:rPr lang="ru-RU" kern="0" dirty="0">
                <a:latin typeface="Arial Black" panose="020B0A04020102020204" pitchFamily="34" charset="0"/>
                <a:ea typeface="Times New Roman" panose="02020603050405020304" pitchFamily="18" charset="0"/>
              </a:rPr>
              <a:t>мониторинга качества</a:t>
            </a:r>
            <a:r>
              <a:rPr lang="ru-RU" sz="1800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воздуха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8CF17-278C-4ECA-D312-4EA5CAD790E5}"/>
              </a:ext>
            </a:extLst>
          </p:cNvPr>
          <p:cNvSpPr txBox="1"/>
          <p:nvPr/>
        </p:nvSpPr>
        <p:spPr>
          <a:xfrm>
            <a:off x="428282" y="2193082"/>
            <a:ext cx="3389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взаимодействие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государственными органами</a:t>
            </a:r>
          </a:p>
        </p:txBody>
      </p:sp>
      <p:cxnSp>
        <p:nvCxnSpPr>
          <p:cNvPr id="5" name="Google Shape;108;g2ce99bbb87b_0_165">
            <a:extLst>
              <a:ext uri="{FF2B5EF4-FFF2-40B4-BE49-F238E27FC236}">
                <a16:creationId xmlns:a16="http://schemas.microsoft.com/office/drawing/2014/main" id="{5A7F5CCC-02BC-B43F-CCF1-9D60D8CD205F}"/>
              </a:ext>
            </a:extLst>
          </p:cNvPr>
          <p:cNvCxnSpPr/>
          <p:nvPr/>
        </p:nvCxnSpPr>
        <p:spPr>
          <a:xfrm>
            <a:off x="1041781" y="762234"/>
            <a:ext cx="10728000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Google Shape;110;g2ce99bbb87b_0_165">
            <a:extLst>
              <a:ext uri="{FF2B5EF4-FFF2-40B4-BE49-F238E27FC236}">
                <a16:creationId xmlns:a16="http://schemas.microsoft.com/office/drawing/2014/main" id="{425E9E26-E26A-B8D6-6BA1-CE57C84B7E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846770-ED5A-8210-826F-A9F1B02BFF8F}"/>
              </a:ext>
            </a:extLst>
          </p:cNvPr>
          <p:cNvSpPr txBox="1"/>
          <p:nvPr/>
        </p:nvSpPr>
        <p:spPr>
          <a:xfrm>
            <a:off x="1193799" y="259951"/>
            <a:ext cx="1074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Проект Правил охраны атмосферного воздуха: Общие положения (2/2)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72121-57FC-ED45-5874-7BC4FC4AAB24}"/>
              </a:ext>
            </a:extLst>
          </p:cNvPr>
          <p:cNvSpPr txBox="1"/>
          <p:nvPr/>
        </p:nvSpPr>
        <p:spPr>
          <a:xfrm>
            <a:off x="352776" y="3876080"/>
            <a:ext cx="4987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Центр экологических компетенций</a:t>
            </a:r>
            <a:endParaRPr lang="ru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CA03868-4111-44B5-813C-D5C99E9BAC2E}"/>
              </a:ext>
            </a:extLst>
          </p:cNvPr>
          <p:cNvSpPr/>
          <p:nvPr/>
        </p:nvSpPr>
        <p:spPr>
          <a:xfrm>
            <a:off x="442913" y="4265755"/>
            <a:ext cx="3672000" cy="2044620"/>
          </a:xfrm>
          <a:prstGeom prst="roundRect">
            <a:avLst>
              <a:gd name="adj" fmla="val 1745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457C72-F2F8-9F4B-396B-4B5C678BB2DE}"/>
              </a:ext>
            </a:extLst>
          </p:cNvPr>
          <p:cNvSpPr txBox="1"/>
          <p:nvPr/>
        </p:nvSpPr>
        <p:spPr>
          <a:xfrm>
            <a:off x="555607" y="5020329"/>
            <a:ext cx="3389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Информационной системы охраны атмосферного воздуха</a:t>
            </a:r>
          </a:p>
          <a:p>
            <a:endParaRPr lang="ru-K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6EDE34B-7985-CE9F-C08C-5EE2F730A8F3}"/>
              </a:ext>
            </a:extLst>
          </p:cNvPr>
          <p:cNvSpPr/>
          <p:nvPr/>
        </p:nvSpPr>
        <p:spPr>
          <a:xfrm>
            <a:off x="4223488" y="4265755"/>
            <a:ext cx="3672000" cy="2044620"/>
          </a:xfrm>
          <a:prstGeom prst="roundRect">
            <a:avLst>
              <a:gd name="adj" fmla="val 1745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322E881-640B-7BDA-C8EC-509BA4612E94}"/>
              </a:ext>
            </a:extLst>
          </p:cNvPr>
          <p:cNvSpPr/>
          <p:nvPr/>
        </p:nvSpPr>
        <p:spPr>
          <a:xfrm>
            <a:off x="8004063" y="4265755"/>
            <a:ext cx="3672000" cy="2044620"/>
          </a:xfrm>
          <a:prstGeom prst="roundRect">
            <a:avLst>
              <a:gd name="adj" fmla="val 1745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AC4474-F3E6-0817-86FB-6F1DC762F14A}"/>
              </a:ext>
            </a:extLst>
          </p:cNvPr>
          <p:cNvSpPr txBox="1"/>
          <p:nvPr/>
        </p:nvSpPr>
        <p:spPr>
          <a:xfrm>
            <a:off x="4362129" y="5020329"/>
            <a:ext cx="3389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Ведение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Информационной системы охраны атмосферного воздуха</a:t>
            </a:r>
          </a:p>
          <a:p>
            <a:endParaRPr lang="ru-K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31774-59E1-2072-98D2-05F931B1E8AF}"/>
              </a:ext>
            </a:extLst>
          </p:cNvPr>
          <p:cNvSpPr txBox="1"/>
          <p:nvPr/>
        </p:nvSpPr>
        <p:spPr>
          <a:xfrm>
            <a:off x="8142704" y="5020329"/>
            <a:ext cx="3389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Информационных данных</a:t>
            </a: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 текущем состоянии воздуха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 степени загрязнения воздуха</a:t>
            </a:r>
          </a:p>
          <a:p>
            <a:endParaRPr lang="ru-K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288E433-1933-63A2-2C28-2C76FA44DE58}"/>
              </a:ext>
            </a:extLst>
          </p:cNvPr>
          <p:cNvGrpSpPr/>
          <p:nvPr/>
        </p:nvGrpSpPr>
        <p:grpSpPr>
          <a:xfrm>
            <a:off x="664136" y="4468644"/>
            <a:ext cx="468000" cy="468000"/>
            <a:chOff x="1008850" y="4457042"/>
            <a:chExt cx="468000" cy="468000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A041EBA9-93C6-7B00-08AF-7F8DE232C57D}"/>
                </a:ext>
              </a:extLst>
            </p:cNvPr>
            <p:cNvSpPr/>
            <p:nvPr/>
          </p:nvSpPr>
          <p:spPr>
            <a:xfrm>
              <a:off x="1008850" y="4457042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471DCF-AFF3-B6C6-39DA-5167E18E674B}"/>
                </a:ext>
              </a:extLst>
            </p:cNvPr>
            <p:cNvSpPr txBox="1"/>
            <p:nvPr/>
          </p:nvSpPr>
          <p:spPr>
            <a:xfrm>
              <a:off x="1101325" y="4506376"/>
              <a:ext cx="28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ru-KZ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861B20D-9784-B8C2-3C7A-8C42AF600A46}"/>
              </a:ext>
            </a:extLst>
          </p:cNvPr>
          <p:cNvGrpSpPr/>
          <p:nvPr/>
        </p:nvGrpSpPr>
        <p:grpSpPr>
          <a:xfrm>
            <a:off x="4481393" y="4468644"/>
            <a:ext cx="468000" cy="468000"/>
            <a:chOff x="1008850" y="4457042"/>
            <a:chExt cx="468000" cy="468000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5BB6CA5A-5B54-D02A-46BC-80EA0B080979}"/>
                </a:ext>
              </a:extLst>
            </p:cNvPr>
            <p:cNvSpPr/>
            <p:nvPr/>
          </p:nvSpPr>
          <p:spPr>
            <a:xfrm>
              <a:off x="1008850" y="4457042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900B8E-9777-9BFF-DAE1-F850B0499B35}"/>
                </a:ext>
              </a:extLst>
            </p:cNvPr>
            <p:cNvSpPr txBox="1"/>
            <p:nvPr/>
          </p:nvSpPr>
          <p:spPr>
            <a:xfrm>
              <a:off x="1101325" y="4506376"/>
              <a:ext cx="28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ru-KZ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918C15D-02AB-DFAB-61ED-4D8CD45DA0A8}"/>
              </a:ext>
            </a:extLst>
          </p:cNvPr>
          <p:cNvGrpSpPr/>
          <p:nvPr/>
        </p:nvGrpSpPr>
        <p:grpSpPr>
          <a:xfrm>
            <a:off x="8255107" y="4468644"/>
            <a:ext cx="468000" cy="468000"/>
            <a:chOff x="1008850" y="4457042"/>
            <a:chExt cx="468000" cy="468000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1148CBF-F7C8-692E-D5EA-B5147946365B}"/>
                </a:ext>
              </a:extLst>
            </p:cNvPr>
            <p:cNvSpPr/>
            <p:nvPr/>
          </p:nvSpPr>
          <p:spPr>
            <a:xfrm>
              <a:off x="1008850" y="4457042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369763-C483-CEFB-2B13-A687780189D2}"/>
                </a:ext>
              </a:extLst>
            </p:cNvPr>
            <p:cNvSpPr txBox="1"/>
            <p:nvPr/>
          </p:nvSpPr>
          <p:spPr>
            <a:xfrm>
              <a:off x="1101325" y="4506376"/>
              <a:ext cx="28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ru-KZ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6D076068-35E3-FA7C-2245-A3F961580B17}"/>
              </a:ext>
            </a:extLst>
          </p:cNvPr>
          <p:cNvGrpSpPr/>
          <p:nvPr/>
        </p:nvGrpSpPr>
        <p:grpSpPr>
          <a:xfrm>
            <a:off x="4541944" y="1693448"/>
            <a:ext cx="3114271" cy="2888908"/>
            <a:chOff x="4715393" y="831313"/>
            <a:chExt cx="3724593" cy="3455064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CACA321B-F73F-71AA-84DA-493DB30E01E3}"/>
                </a:ext>
              </a:extLst>
            </p:cNvPr>
            <p:cNvGrpSpPr/>
            <p:nvPr/>
          </p:nvGrpSpPr>
          <p:grpSpPr>
            <a:xfrm>
              <a:off x="4715393" y="831313"/>
              <a:ext cx="3724593" cy="3455064"/>
              <a:chOff x="3752265" y="2343719"/>
              <a:chExt cx="8439735" cy="7828993"/>
            </a:xfrm>
          </p:grpSpPr>
          <p:pic>
            <p:nvPicPr>
              <p:cNvPr id="28" name="Picture 37">
                <a:extLst>
                  <a:ext uri="{FF2B5EF4-FFF2-40B4-BE49-F238E27FC236}">
                    <a16:creationId xmlns:a16="http://schemas.microsoft.com/office/drawing/2014/main" id="{3527FCCB-9E91-3149-803A-7AE4041D7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9372" y="8443189"/>
                <a:ext cx="7769544" cy="1729523"/>
              </a:xfrm>
              <a:prstGeom prst="rect">
                <a:avLst/>
              </a:prstGeom>
            </p:spPr>
          </p:pic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B4FC88A0-DFE1-BE58-2FA9-A3C26B6E8FD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411060" y="8121902"/>
                <a:ext cx="3055955" cy="940507"/>
              </a:xfrm>
              <a:custGeom>
                <a:avLst/>
                <a:gdLst>
                  <a:gd name="T0" fmla="*/ 395 w 468"/>
                  <a:gd name="T1" fmla="*/ 91 h 144"/>
                  <a:gd name="T2" fmla="*/ 366 w 468"/>
                  <a:gd name="T3" fmla="*/ 0 h 144"/>
                  <a:gd name="T4" fmla="*/ 239 w 468"/>
                  <a:gd name="T5" fmla="*/ 0 h 144"/>
                  <a:gd name="T6" fmla="*/ 229 w 468"/>
                  <a:gd name="T7" fmla="*/ 0 h 144"/>
                  <a:gd name="T8" fmla="*/ 102 w 468"/>
                  <a:gd name="T9" fmla="*/ 0 h 144"/>
                  <a:gd name="T10" fmla="*/ 72 w 468"/>
                  <a:gd name="T11" fmla="*/ 91 h 144"/>
                  <a:gd name="T12" fmla="*/ 77 w 468"/>
                  <a:gd name="T13" fmla="*/ 144 h 144"/>
                  <a:gd name="T14" fmla="*/ 229 w 468"/>
                  <a:gd name="T15" fmla="*/ 144 h 144"/>
                  <a:gd name="T16" fmla="*/ 239 w 468"/>
                  <a:gd name="T17" fmla="*/ 144 h 144"/>
                  <a:gd name="T18" fmla="*/ 391 w 468"/>
                  <a:gd name="T19" fmla="*/ 144 h 144"/>
                  <a:gd name="T20" fmla="*/ 395 w 468"/>
                  <a:gd name="T21" fmla="*/ 9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8" h="144">
                    <a:moveTo>
                      <a:pt x="395" y="91"/>
                    </a:moveTo>
                    <a:cubicBezTo>
                      <a:pt x="367" y="62"/>
                      <a:pt x="366" y="0"/>
                      <a:pt x="366" y="0"/>
                    </a:cubicBezTo>
                    <a:cubicBezTo>
                      <a:pt x="239" y="0"/>
                      <a:pt x="239" y="0"/>
                      <a:pt x="239" y="0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1" y="62"/>
                      <a:pt x="72" y="91"/>
                    </a:cubicBezTo>
                    <a:cubicBezTo>
                      <a:pt x="44" y="120"/>
                      <a:pt x="0" y="144"/>
                      <a:pt x="77" y="144"/>
                    </a:cubicBezTo>
                    <a:cubicBezTo>
                      <a:pt x="138" y="144"/>
                      <a:pt x="205" y="144"/>
                      <a:pt x="229" y="144"/>
                    </a:cubicBezTo>
                    <a:cubicBezTo>
                      <a:pt x="235" y="144"/>
                      <a:pt x="239" y="144"/>
                      <a:pt x="239" y="144"/>
                    </a:cubicBezTo>
                    <a:cubicBezTo>
                      <a:pt x="263" y="144"/>
                      <a:pt x="329" y="144"/>
                      <a:pt x="391" y="144"/>
                    </a:cubicBezTo>
                    <a:cubicBezTo>
                      <a:pt x="468" y="144"/>
                      <a:pt x="423" y="120"/>
                      <a:pt x="395" y="9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rgbClr val="6D6F73"/>
                  </a:gs>
                  <a:gs pos="38000">
                    <a:srgbClr val="A7A9AC"/>
                  </a:gs>
                  <a:gs pos="19000">
                    <a:srgbClr val="E0E1E2"/>
                  </a:gs>
                  <a:gs pos="0">
                    <a:srgbClr val="6D6F73"/>
                  </a:gs>
                  <a:gs pos="100000">
                    <a:srgbClr val="A7A9AC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525E8FF4-5612-D4F0-B8EF-4220ACB8F0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3752265" y="2343719"/>
                <a:ext cx="8439735" cy="5047293"/>
              </a:xfrm>
              <a:custGeom>
                <a:avLst/>
                <a:gdLst>
                  <a:gd name="T0" fmla="*/ 1254 w 1292"/>
                  <a:gd name="T1" fmla="*/ 0 h 772"/>
                  <a:gd name="T2" fmla="*/ 658 w 1292"/>
                  <a:gd name="T3" fmla="*/ 0 h 772"/>
                  <a:gd name="T4" fmla="*/ 637 w 1292"/>
                  <a:gd name="T5" fmla="*/ 0 h 772"/>
                  <a:gd name="T6" fmla="*/ 41 w 1292"/>
                  <a:gd name="T7" fmla="*/ 0 h 772"/>
                  <a:gd name="T8" fmla="*/ 0 w 1292"/>
                  <a:gd name="T9" fmla="*/ 36 h 772"/>
                  <a:gd name="T10" fmla="*/ 0 w 1292"/>
                  <a:gd name="T11" fmla="*/ 772 h 772"/>
                  <a:gd name="T12" fmla="*/ 1292 w 1292"/>
                  <a:gd name="T13" fmla="*/ 772 h 772"/>
                  <a:gd name="T14" fmla="*/ 1292 w 1292"/>
                  <a:gd name="T15" fmla="*/ 36 h 772"/>
                  <a:gd name="T16" fmla="*/ 1254 w 1292"/>
                  <a:gd name="T17" fmla="*/ 0 h 772"/>
                  <a:gd name="T18" fmla="*/ 1236 w 1292"/>
                  <a:gd name="T19" fmla="*/ 716 h 772"/>
                  <a:gd name="T20" fmla="*/ 56 w 1292"/>
                  <a:gd name="T21" fmla="*/ 716 h 772"/>
                  <a:gd name="T22" fmla="*/ 56 w 1292"/>
                  <a:gd name="T23" fmla="*/ 48 h 772"/>
                  <a:gd name="T24" fmla="*/ 1236 w 1292"/>
                  <a:gd name="T25" fmla="*/ 48 h 772"/>
                  <a:gd name="T26" fmla="*/ 1236 w 1292"/>
                  <a:gd name="T27" fmla="*/ 716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92" h="772">
                    <a:moveTo>
                      <a:pt x="1254" y="0"/>
                    </a:moveTo>
                    <a:cubicBezTo>
                      <a:pt x="658" y="0"/>
                      <a:pt x="658" y="0"/>
                      <a:pt x="658" y="0"/>
                    </a:cubicBezTo>
                    <a:cubicBezTo>
                      <a:pt x="637" y="0"/>
                      <a:pt x="637" y="0"/>
                      <a:pt x="63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0" y="0"/>
                      <a:pt x="0" y="15"/>
                      <a:pt x="0" y="36"/>
                    </a:cubicBezTo>
                    <a:cubicBezTo>
                      <a:pt x="0" y="772"/>
                      <a:pt x="0" y="772"/>
                      <a:pt x="0" y="772"/>
                    </a:cubicBezTo>
                    <a:cubicBezTo>
                      <a:pt x="1292" y="772"/>
                      <a:pt x="1292" y="772"/>
                      <a:pt x="1292" y="772"/>
                    </a:cubicBezTo>
                    <a:cubicBezTo>
                      <a:pt x="1292" y="36"/>
                      <a:pt x="1292" y="36"/>
                      <a:pt x="1292" y="36"/>
                    </a:cubicBezTo>
                    <a:cubicBezTo>
                      <a:pt x="1292" y="15"/>
                      <a:pt x="1275" y="0"/>
                      <a:pt x="1254" y="0"/>
                    </a:cubicBezTo>
                    <a:close/>
                    <a:moveTo>
                      <a:pt x="1236" y="716"/>
                    </a:moveTo>
                    <a:cubicBezTo>
                      <a:pt x="56" y="716"/>
                      <a:pt x="56" y="716"/>
                      <a:pt x="56" y="716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1236" y="48"/>
                      <a:pt x="1236" y="48"/>
                      <a:pt x="1236" y="48"/>
                    </a:cubicBezTo>
                    <a:lnTo>
                      <a:pt x="1236" y="716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E714F7D1-CBFA-7AD2-1B6D-605A37CBBE4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52265" y="7391020"/>
                <a:ext cx="8439735" cy="730894"/>
              </a:xfrm>
              <a:custGeom>
                <a:avLst/>
                <a:gdLst>
                  <a:gd name="T0" fmla="*/ 0 w 1292"/>
                  <a:gd name="T1" fmla="*/ 70 h 112"/>
                  <a:gd name="T2" fmla="*/ 41 w 1292"/>
                  <a:gd name="T3" fmla="*/ 112 h 112"/>
                  <a:gd name="T4" fmla="*/ 637 w 1292"/>
                  <a:gd name="T5" fmla="*/ 112 h 112"/>
                  <a:gd name="T6" fmla="*/ 658 w 1292"/>
                  <a:gd name="T7" fmla="*/ 112 h 112"/>
                  <a:gd name="T8" fmla="*/ 1254 w 1292"/>
                  <a:gd name="T9" fmla="*/ 112 h 112"/>
                  <a:gd name="T10" fmla="*/ 1292 w 1292"/>
                  <a:gd name="T11" fmla="*/ 70 h 112"/>
                  <a:gd name="T12" fmla="*/ 1292 w 1292"/>
                  <a:gd name="T13" fmla="*/ 0 h 112"/>
                  <a:gd name="T14" fmla="*/ 0 w 1292"/>
                  <a:gd name="T15" fmla="*/ 0 h 112"/>
                  <a:gd name="T16" fmla="*/ 0 w 1292"/>
                  <a:gd name="T17" fmla="*/ 7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92" h="112">
                    <a:moveTo>
                      <a:pt x="0" y="70"/>
                    </a:moveTo>
                    <a:cubicBezTo>
                      <a:pt x="0" y="91"/>
                      <a:pt x="20" y="112"/>
                      <a:pt x="41" y="112"/>
                    </a:cubicBezTo>
                    <a:cubicBezTo>
                      <a:pt x="637" y="112"/>
                      <a:pt x="637" y="112"/>
                      <a:pt x="637" y="112"/>
                    </a:cubicBezTo>
                    <a:cubicBezTo>
                      <a:pt x="658" y="112"/>
                      <a:pt x="658" y="112"/>
                      <a:pt x="658" y="112"/>
                    </a:cubicBezTo>
                    <a:cubicBezTo>
                      <a:pt x="1254" y="112"/>
                      <a:pt x="1254" y="112"/>
                      <a:pt x="1254" y="112"/>
                    </a:cubicBezTo>
                    <a:cubicBezTo>
                      <a:pt x="1275" y="112"/>
                      <a:pt x="1292" y="91"/>
                      <a:pt x="1292" y="70"/>
                    </a:cubicBezTo>
                    <a:cubicBezTo>
                      <a:pt x="1292" y="0"/>
                      <a:pt x="1292" y="0"/>
                      <a:pt x="129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98A8F"/>
                  </a:gs>
                  <a:gs pos="100000">
                    <a:srgbClr val="DBDDE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32" name="Рисунок 31">
              <a:hlinkClick r:id="rId5"/>
              <a:extLst>
                <a:ext uri="{FF2B5EF4-FFF2-40B4-BE49-F238E27FC236}">
                  <a16:creationId xmlns:a16="http://schemas.microsoft.com/office/drawing/2014/main" id="{DDFCF241-04A5-5369-CD5D-37135C1D0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797" t="18188"/>
            <a:stretch/>
          </p:blipFill>
          <p:spPr bwMode="auto">
            <a:xfrm>
              <a:off x="4861849" y="950258"/>
              <a:ext cx="3470926" cy="196672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96128CE-4331-DA40-5866-C34679A48EE3}"/>
              </a:ext>
            </a:extLst>
          </p:cNvPr>
          <p:cNvSpPr txBox="1"/>
          <p:nvPr/>
        </p:nvSpPr>
        <p:spPr>
          <a:xfrm>
            <a:off x="8142704" y="2193082"/>
            <a:ext cx="3610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взаимодействие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общественностью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населением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482CEBD-2D8F-7D3C-1099-C3B6706BAD22}"/>
              </a:ext>
            </a:extLst>
          </p:cNvPr>
          <p:cNvSpPr/>
          <p:nvPr/>
        </p:nvSpPr>
        <p:spPr>
          <a:xfrm>
            <a:off x="465964" y="2105710"/>
            <a:ext cx="3193200" cy="1425600"/>
          </a:xfrm>
          <a:prstGeom prst="roundRect">
            <a:avLst>
              <a:gd name="adj" fmla="val 1745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19976F40-E670-20D1-FAE0-0CD984389195}"/>
              </a:ext>
            </a:extLst>
          </p:cNvPr>
          <p:cNvSpPr/>
          <p:nvPr/>
        </p:nvSpPr>
        <p:spPr>
          <a:xfrm>
            <a:off x="8482416" y="2105709"/>
            <a:ext cx="3193647" cy="1427033"/>
          </a:xfrm>
          <a:prstGeom prst="roundRect">
            <a:avLst>
              <a:gd name="adj" fmla="val 1745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37" name="Google Shape;2517;p61">
            <a:extLst>
              <a:ext uri="{FF2B5EF4-FFF2-40B4-BE49-F238E27FC236}">
                <a16:creationId xmlns:a16="http://schemas.microsoft.com/office/drawing/2014/main" id="{8C8AC42E-C46F-84FE-77A1-074B67D99333}"/>
              </a:ext>
            </a:extLst>
          </p:cNvPr>
          <p:cNvGrpSpPr>
            <a:grpSpLocks/>
          </p:cNvGrpSpPr>
          <p:nvPr/>
        </p:nvGrpSpPr>
        <p:grpSpPr bwMode="auto">
          <a:xfrm>
            <a:off x="3935510" y="2486757"/>
            <a:ext cx="506367" cy="399918"/>
            <a:chOff x="4811425" y="2065025"/>
            <a:chExt cx="41500" cy="44200"/>
          </a:xfrm>
          <a:solidFill>
            <a:schemeClr val="bg1"/>
          </a:solidFill>
        </p:grpSpPr>
        <p:sp>
          <p:nvSpPr>
            <p:cNvPr id="38" name="Google Shape;2518;p61">
              <a:extLst>
                <a:ext uri="{FF2B5EF4-FFF2-40B4-BE49-F238E27FC236}">
                  <a16:creationId xmlns:a16="http://schemas.microsoft.com/office/drawing/2014/main" id="{72CD318C-9483-CA97-2160-C2035396F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300" y="2065025"/>
              <a:ext cx="27625" cy="44200"/>
            </a:xfrm>
            <a:custGeom>
              <a:avLst/>
              <a:gdLst>
                <a:gd name="T0" fmla="*/ 2147483646 w 1105"/>
                <a:gd name="T1" fmla="*/ 0 h 1768"/>
                <a:gd name="T2" fmla="*/ 244140625 w 1105"/>
                <a:gd name="T3" fmla="*/ 2147483646 h 1768"/>
                <a:gd name="T4" fmla="*/ 2147483646 w 1105"/>
                <a:gd name="T5" fmla="*/ 2147483646 h 1768"/>
                <a:gd name="T6" fmla="*/ 244140625 w 1105"/>
                <a:gd name="T7" fmla="*/ 2147483646 h 1768"/>
                <a:gd name="T8" fmla="*/ 2147483646 w 1105"/>
                <a:gd name="T9" fmla="*/ 2147483646 h 1768"/>
                <a:gd name="T10" fmla="*/ 2147483646 w 1105"/>
                <a:gd name="T11" fmla="*/ 2147483646 h 1768"/>
                <a:gd name="T12" fmla="*/ 2147483646 w 1105"/>
                <a:gd name="T13" fmla="*/ 0 h 17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  <p:sp>
          <p:nvSpPr>
            <p:cNvPr id="39" name="Google Shape;2519;p61">
              <a:extLst>
                <a:ext uri="{FF2B5EF4-FFF2-40B4-BE49-F238E27FC236}">
                  <a16:creationId xmlns:a16="http://schemas.microsoft.com/office/drawing/2014/main" id="{84BF1EF0-26E1-A7E2-7642-4DD6A6ABB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425" y="2072950"/>
              <a:ext cx="19850" cy="28350"/>
            </a:xfrm>
            <a:custGeom>
              <a:avLst/>
              <a:gdLst>
                <a:gd name="T0" fmla="*/ 2147483646 w 794"/>
                <a:gd name="T1" fmla="*/ 244140625 h 1134"/>
                <a:gd name="T2" fmla="*/ 0 w 794"/>
                <a:gd name="T3" fmla="*/ 2147483646 h 1134"/>
                <a:gd name="T4" fmla="*/ 2147483646 w 794"/>
                <a:gd name="T5" fmla="*/ 2147483646 h 1134"/>
                <a:gd name="T6" fmla="*/ 0 w 794"/>
                <a:gd name="T7" fmla="*/ 2147483646 h 1134"/>
                <a:gd name="T8" fmla="*/ 2147483646 w 794"/>
                <a:gd name="T9" fmla="*/ 2147483646 h 1134"/>
                <a:gd name="T10" fmla="*/ 2147483646 w 794"/>
                <a:gd name="T11" fmla="*/ 2147483646 h 1134"/>
                <a:gd name="T12" fmla="*/ 2147483646 w 794"/>
                <a:gd name="T13" fmla="*/ 244140625 h 11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</p:grpSp>
      <p:grpSp>
        <p:nvGrpSpPr>
          <p:cNvPr id="41" name="Google Shape;2517;p61">
            <a:extLst>
              <a:ext uri="{FF2B5EF4-FFF2-40B4-BE49-F238E27FC236}">
                <a16:creationId xmlns:a16="http://schemas.microsoft.com/office/drawing/2014/main" id="{C5097640-A70A-70F4-4AD8-59BD1A85785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799877" y="2486757"/>
            <a:ext cx="506367" cy="399918"/>
            <a:chOff x="4811425" y="2065025"/>
            <a:chExt cx="41500" cy="44200"/>
          </a:xfrm>
          <a:solidFill>
            <a:schemeClr val="bg1"/>
          </a:solidFill>
        </p:grpSpPr>
        <p:sp>
          <p:nvSpPr>
            <p:cNvPr id="42" name="Google Shape;2518;p61">
              <a:extLst>
                <a:ext uri="{FF2B5EF4-FFF2-40B4-BE49-F238E27FC236}">
                  <a16:creationId xmlns:a16="http://schemas.microsoft.com/office/drawing/2014/main" id="{E4C19ADB-0E46-6D9D-ECF2-6A27ACB6A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300" y="2065025"/>
              <a:ext cx="27625" cy="44200"/>
            </a:xfrm>
            <a:custGeom>
              <a:avLst/>
              <a:gdLst>
                <a:gd name="T0" fmla="*/ 2147483646 w 1105"/>
                <a:gd name="T1" fmla="*/ 0 h 1768"/>
                <a:gd name="T2" fmla="*/ 244140625 w 1105"/>
                <a:gd name="T3" fmla="*/ 2147483646 h 1768"/>
                <a:gd name="T4" fmla="*/ 2147483646 w 1105"/>
                <a:gd name="T5" fmla="*/ 2147483646 h 1768"/>
                <a:gd name="T6" fmla="*/ 244140625 w 1105"/>
                <a:gd name="T7" fmla="*/ 2147483646 h 1768"/>
                <a:gd name="T8" fmla="*/ 2147483646 w 1105"/>
                <a:gd name="T9" fmla="*/ 2147483646 h 1768"/>
                <a:gd name="T10" fmla="*/ 2147483646 w 1105"/>
                <a:gd name="T11" fmla="*/ 2147483646 h 1768"/>
                <a:gd name="T12" fmla="*/ 2147483646 w 1105"/>
                <a:gd name="T13" fmla="*/ 0 h 17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  <p:sp>
          <p:nvSpPr>
            <p:cNvPr id="43" name="Google Shape;2519;p61">
              <a:extLst>
                <a:ext uri="{FF2B5EF4-FFF2-40B4-BE49-F238E27FC236}">
                  <a16:creationId xmlns:a16="http://schemas.microsoft.com/office/drawing/2014/main" id="{38E89587-DFEB-F342-C87B-0021B173D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425" y="2072950"/>
              <a:ext cx="19850" cy="28350"/>
            </a:xfrm>
            <a:custGeom>
              <a:avLst/>
              <a:gdLst>
                <a:gd name="T0" fmla="*/ 2147483646 w 794"/>
                <a:gd name="T1" fmla="*/ 244140625 h 1134"/>
                <a:gd name="T2" fmla="*/ 0 w 794"/>
                <a:gd name="T3" fmla="*/ 2147483646 h 1134"/>
                <a:gd name="T4" fmla="*/ 2147483646 w 794"/>
                <a:gd name="T5" fmla="*/ 2147483646 h 1134"/>
                <a:gd name="T6" fmla="*/ 0 w 794"/>
                <a:gd name="T7" fmla="*/ 2147483646 h 1134"/>
                <a:gd name="T8" fmla="*/ 2147483646 w 794"/>
                <a:gd name="T9" fmla="*/ 2147483646 h 1134"/>
                <a:gd name="T10" fmla="*/ 2147483646 w 794"/>
                <a:gd name="T11" fmla="*/ 2147483646 h 1134"/>
                <a:gd name="T12" fmla="*/ 2147483646 w 794"/>
                <a:gd name="T13" fmla="*/ 244140625 h 11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AAB278-F05C-EA08-F09F-E1C61AFF6485}"/>
              </a:ext>
            </a:extLst>
          </p:cNvPr>
          <p:cNvSpPr txBox="1"/>
          <p:nvPr/>
        </p:nvSpPr>
        <p:spPr>
          <a:xfrm>
            <a:off x="4643252" y="3540700"/>
            <a:ext cx="3012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KZ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сточник: 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качества воздуха</a:t>
            </a:r>
            <a:endParaRPr lang="ru-KZ" sz="1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920F63B-3A39-6992-AC9B-69EBAEDB6059}"/>
              </a:ext>
            </a:extLst>
          </p:cNvPr>
          <p:cNvGrpSpPr/>
          <p:nvPr/>
        </p:nvGrpSpPr>
        <p:grpSpPr>
          <a:xfrm>
            <a:off x="7374179" y="2967544"/>
            <a:ext cx="928522" cy="792000"/>
            <a:chOff x="7433555" y="2921169"/>
            <a:chExt cx="928522" cy="792000"/>
          </a:xfrm>
        </p:grpSpPr>
        <p:pic>
          <p:nvPicPr>
            <p:cNvPr id="10" name="Рисунок 9" descr="Направленный вправо указательный палец, тыльная сторона руки со сплошной заливкой">
              <a:extLst>
                <a:ext uri="{FF2B5EF4-FFF2-40B4-BE49-F238E27FC236}">
                  <a16:creationId xmlns:a16="http://schemas.microsoft.com/office/drawing/2014/main" id="{F9061F03-E56A-2D9C-DAC8-D0ED3DFBF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3467651">
              <a:off x="7433555" y="2921169"/>
              <a:ext cx="792000" cy="7920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AE90B48-E954-243F-1108-20CD4CA97E99}"/>
                </a:ext>
              </a:extLst>
            </p:cNvPr>
            <p:cNvSpPr txBox="1"/>
            <p:nvPr/>
          </p:nvSpPr>
          <p:spPr>
            <a:xfrm>
              <a:off x="7515095" y="3230798"/>
              <a:ext cx="8469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нажми</a:t>
              </a:r>
              <a:endParaRPr lang="ru-KZ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28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938720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4E71FF-E79F-43B0-4641-A95C91B7FA2F}"/>
              </a:ext>
            </a:extLst>
          </p:cNvPr>
          <p:cNvSpPr txBox="1"/>
          <p:nvPr/>
        </p:nvSpPr>
        <p:spPr>
          <a:xfrm>
            <a:off x="795338" y="3290384"/>
            <a:ext cx="4676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Меры стимулирования населения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перевода на электро- и иной эколог. транспорт</a:t>
            </a:r>
          </a:p>
        </p:txBody>
      </p:sp>
      <p:cxnSp>
        <p:nvCxnSpPr>
          <p:cNvPr id="8" name="Google Shape;108;g2ce99bbb87b_0_165">
            <a:extLst>
              <a:ext uri="{FF2B5EF4-FFF2-40B4-BE49-F238E27FC236}">
                <a16:creationId xmlns:a16="http://schemas.microsoft.com/office/drawing/2014/main" id="{AF973D67-8B32-886B-4871-83FF460DD864}"/>
              </a:ext>
            </a:extLst>
          </p:cNvPr>
          <p:cNvCxnSpPr>
            <a:cxnSpLocks/>
          </p:cNvCxnSpPr>
          <p:nvPr/>
        </p:nvCxnSpPr>
        <p:spPr>
          <a:xfrm>
            <a:off x="1041781" y="762234"/>
            <a:ext cx="10097358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oogle Shape;110;g2ce99bbb87b_0_165">
            <a:extLst>
              <a:ext uri="{FF2B5EF4-FFF2-40B4-BE49-F238E27FC236}">
                <a16:creationId xmlns:a16="http://schemas.microsoft.com/office/drawing/2014/main" id="{5A93401D-D401-A1AF-62C6-70C3C8A346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4D8C4-0A73-E1BC-8EA2-E64B014D1232}"/>
              </a:ext>
            </a:extLst>
          </p:cNvPr>
          <p:cNvSpPr txBox="1"/>
          <p:nvPr/>
        </p:nvSpPr>
        <p:spPr>
          <a:xfrm>
            <a:off x="1193799" y="259951"/>
            <a:ext cx="105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Регулирование отдельных вопросов эксплуатации автомобильного транспорта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F84666-2338-88FC-8DFA-43A9607C0CD5}"/>
              </a:ext>
            </a:extLst>
          </p:cNvPr>
          <p:cNvSpPr txBox="1"/>
          <p:nvPr/>
        </p:nvSpPr>
        <p:spPr>
          <a:xfrm>
            <a:off x="795338" y="5251804"/>
            <a:ext cx="109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Отлагательных норм по проведению экологической классификации транспортных средств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Оборудования субъектами предпринимательства предприятий оборудованием согласно новым Правилам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E33BB4-14D5-DA37-3544-1286175DEF87}"/>
              </a:ext>
            </a:extLst>
          </p:cNvPr>
          <p:cNvSpPr txBox="1"/>
          <p:nvPr/>
        </p:nvSpPr>
        <p:spPr>
          <a:xfrm>
            <a:off x="795338" y="4944027"/>
            <a:ext cx="889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Потребуются переходные положения для: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CECC665-4885-BA65-C9F3-47BC9ED2FABD}"/>
              </a:ext>
            </a:extLst>
          </p:cNvPr>
          <p:cNvSpPr/>
          <p:nvPr/>
        </p:nvSpPr>
        <p:spPr>
          <a:xfrm>
            <a:off x="442914" y="1124852"/>
            <a:ext cx="5512026" cy="63523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2F8B0EB-441F-64D2-8FD4-DD20324D2587}"/>
              </a:ext>
            </a:extLst>
          </p:cNvPr>
          <p:cNvSpPr/>
          <p:nvPr/>
        </p:nvSpPr>
        <p:spPr>
          <a:xfrm>
            <a:off x="442914" y="1832427"/>
            <a:ext cx="5512026" cy="63523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47FF989-6481-1EB6-2F52-35172BDEF870}"/>
              </a:ext>
            </a:extLst>
          </p:cNvPr>
          <p:cNvSpPr/>
          <p:nvPr/>
        </p:nvSpPr>
        <p:spPr>
          <a:xfrm>
            <a:off x="442914" y="2540002"/>
            <a:ext cx="5512026" cy="63523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1BF631A-2A2A-16D3-4039-C746164FAA63}"/>
              </a:ext>
            </a:extLst>
          </p:cNvPr>
          <p:cNvSpPr/>
          <p:nvPr/>
        </p:nvSpPr>
        <p:spPr>
          <a:xfrm>
            <a:off x="442914" y="3247577"/>
            <a:ext cx="5512026" cy="63523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93B333A-1D64-80C8-4F34-4DF7D6C6D921}"/>
              </a:ext>
            </a:extLst>
          </p:cNvPr>
          <p:cNvSpPr/>
          <p:nvPr/>
        </p:nvSpPr>
        <p:spPr>
          <a:xfrm>
            <a:off x="442914" y="3955154"/>
            <a:ext cx="5512026" cy="66847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1823086-F10E-8DB0-738D-E0A29B5C255E}"/>
              </a:ext>
            </a:extLst>
          </p:cNvPr>
          <p:cNvSpPr/>
          <p:nvPr/>
        </p:nvSpPr>
        <p:spPr>
          <a:xfrm>
            <a:off x="6230031" y="1124852"/>
            <a:ext cx="5512026" cy="63523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3807751-8095-048C-2C4A-960735AB4CBD}"/>
              </a:ext>
            </a:extLst>
          </p:cNvPr>
          <p:cNvSpPr/>
          <p:nvPr/>
        </p:nvSpPr>
        <p:spPr>
          <a:xfrm>
            <a:off x="6230031" y="1832427"/>
            <a:ext cx="5512026" cy="63523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32A8EE0-01B8-CF2A-1F02-B570B7CD7DA0}"/>
              </a:ext>
            </a:extLst>
          </p:cNvPr>
          <p:cNvSpPr/>
          <p:nvPr/>
        </p:nvSpPr>
        <p:spPr>
          <a:xfrm>
            <a:off x="6230031" y="2540002"/>
            <a:ext cx="5512026" cy="63523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2AED747-C782-7F26-4E48-C77824A4FBAC}"/>
              </a:ext>
            </a:extLst>
          </p:cNvPr>
          <p:cNvSpPr/>
          <p:nvPr/>
        </p:nvSpPr>
        <p:spPr>
          <a:xfrm>
            <a:off x="6230031" y="3247577"/>
            <a:ext cx="5512026" cy="63523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D483BBD-B172-8ED6-D8AE-171555F448DE}"/>
              </a:ext>
            </a:extLst>
          </p:cNvPr>
          <p:cNvSpPr/>
          <p:nvPr/>
        </p:nvSpPr>
        <p:spPr>
          <a:xfrm>
            <a:off x="6230031" y="3955154"/>
            <a:ext cx="5512026" cy="668473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3A4575-F3F6-6A1F-6CAB-36CC228779FB}"/>
              </a:ext>
            </a:extLst>
          </p:cNvPr>
          <p:cNvSpPr txBox="1"/>
          <p:nvPr/>
        </p:nvSpPr>
        <p:spPr>
          <a:xfrm>
            <a:off x="795338" y="1165469"/>
            <a:ext cx="4988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Экологическая классификация 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 средств эксплуатируемых в Алматы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837D87-E88D-93DA-A5DD-AD9663830B6D}"/>
              </a:ext>
            </a:extLst>
          </p:cNvPr>
          <p:cNvSpPr txBox="1"/>
          <p:nvPr/>
        </p:nvSpPr>
        <p:spPr>
          <a:xfrm>
            <a:off x="795338" y="1872749"/>
            <a:ext cx="4899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Маркировка или регистрация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целей допуска в зоны пониженных выбросов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FFD422-215C-7659-83EB-D9EE0E15F759}"/>
              </a:ext>
            </a:extLst>
          </p:cNvPr>
          <p:cNvSpPr txBox="1"/>
          <p:nvPr/>
        </p:nvSpPr>
        <p:spPr>
          <a:xfrm>
            <a:off x="795338" y="2580619"/>
            <a:ext cx="4899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Требования к станциям техосмотра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осуществления экологической классификации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CF762-2D72-533E-B46E-861835C171F6}"/>
              </a:ext>
            </a:extLst>
          </p:cNvPr>
          <p:cNvSpPr txBox="1"/>
          <p:nvPr/>
        </p:nvSpPr>
        <p:spPr>
          <a:xfrm>
            <a:off x="773566" y="4014524"/>
            <a:ext cx="4719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Требования к организациям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эксплуатации ТС грузового, пассажирского, такси</a:t>
            </a:r>
            <a:endParaRPr lang="ru-K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B9A7E3-B8C1-88F7-518C-610BE24B75A7}"/>
              </a:ext>
            </a:extLst>
          </p:cNvPr>
          <p:cNvSpPr txBox="1"/>
          <p:nvPr/>
        </p:nvSpPr>
        <p:spPr>
          <a:xfrm>
            <a:off x="6489297" y="1165469"/>
            <a:ext cx="5186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Запреты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автомобильного транспорта в т.ч. на прогрев ДВС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A5BA01-42EA-0E55-A96C-12AB95A98DBC}"/>
              </a:ext>
            </a:extLst>
          </p:cNvPr>
          <p:cNvSpPr txBox="1"/>
          <p:nvPr/>
        </p:nvSpPr>
        <p:spPr>
          <a:xfrm>
            <a:off x="6497327" y="1872749"/>
            <a:ext cx="52447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и пресечение теневого оборота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каталитических нейтрализаторов выхлопных газов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645E6F-3A6A-B4AC-582F-55C9F6D7DDCA}"/>
              </a:ext>
            </a:extLst>
          </p:cNvPr>
          <p:cNvSpPr txBox="1"/>
          <p:nvPr/>
        </p:nvSpPr>
        <p:spPr>
          <a:xfrm>
            <a:off x="6486349" y="2580619"/>
            <a:ext cx="4008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Поддержка и регулирование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электрического транспорта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244839-4EAD-D033-BC71-6CEE1CAAA740}"/>
              </a:ext>
            </a:extLst>
          </p:cNvPr>
          <p:cNvSpPr txBox="1"/>
          <p:nvPr/>
        </p:nvSpPr>
        <p:spPr>
          <a:xfrm>
            <a:off x="6497327" y="3290384"/>
            <a:ext cx="4676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Регулирование деятельности 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экологических постов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C3B5DE-AF02-12F7-567D-24A8E9AF5C69}"/>
              </a:ext>
            </a:extLst>
          </p:cNvPr>
          <p:cNvSpPr txBox="1"/>
          <p:nvPr/>
        </p:nvSpPr>
        <p:spPr>
          <a:xfrm>
            <a:off x="6497327" y="4014524"/>
            <a:ext cx="4719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Ужесточение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экологических нормативов</a:t>
            </a:r>
            <a:endParaRPr lang="ru-K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29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55269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0778" y="173214"/>
            <a:ext cx="869887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ЭКОЛОГИЧЕСКОЕ РЕГУЛИРОВАНИЕ за 9 мес. 2024 года</a:t>
            </a:r>
            <a:endParaRPr sz="24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2303" y="707344"/>
            <a:ext cx="10191750" cy="5080"/>
          </a:xfrm>
          <a:custGeom>
            <a:avLst/>
            <a:gdLst/>
            <a:ahLst/>
            <a:cxnLst/>
            <a:rect l="l" t="t" r="r" b="b"/>
            <a:pathLst>
              <a:path w="10191750" h="5079">
                <a:moveTo>
                  <a:pt x="0" y="4592"/>
                </a:moveTo>
                <a:lnTo>
                  <a:pt x="10191679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9625" y="801666"/>
            <a:ext cx="2433968" cy="71750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3200" u="none" kern="12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r>
              <a:rPr lang="ru-RU" sz="360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360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заявок </a:t>
            </a:r>
            <a:r>
              <a:rPr lang="en-US" sz="120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 </a:t>
            </a:r>
            <a:r>
              <a:rPr lang="ru-RU" sz="1200" u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категории</a:t>
            </a:r>
            <a:endParaRPr sz="1200" u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69041" y="751484"/>
            <a:ext cx="2514600" cy="75597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3200" b="1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15</a:t>
            </a:r>
            <a:r>
              <a:rPr sz="3200" b="1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endParaRPr lang="ru-RU" sz="3200" b="1" spc="-35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выдано разрешений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 flipH="1">
            <a:off x="3757808" y="894065"/>
            <a:ext cx="48720" cy="671688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 flipH="1">
            <a:off x="8065060" y="793857"/>
            <a:ext cx="45719" cy="771896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14721" y="1805636"/>
            <a:ext cx="45719" cy="787251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 flipH="1">
            <a:off x="8074458" y="1793110"/>
            <a:ext cx="45719" cy="724621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1124" y="1659167"/>
            <a:ext cx="11281410" cy="0"/>
          </a:xfrm>
          <a:custGeom>
            <a:avLst/>
            <a:gdLst/>
            <a:ahLst/>
            <a:cxnLst/>
            <a:rect l="l" t="t" r="r" b="b"/>
            <a:pathLst>
              <a:path w="11281410">
                <a:moveTo>
                  <a:pt x="0" y="0"/>
                </a:moveTo>
                <a:lnTo>
                  <a:pt x="11280795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6279" y="2635744"/>
            <a:ext cx="11281410" cy="0"/>
          </a:xfrm>
          <a:custGeom>
            <a:avLst/>
            <a:gdLst/>
            <a:ahLst/>
            <a:cxnLst/>
            <a:rect l="l" t="t" r="r" b="b"/>
            <a:pathLst>
              <a:path w="11281410">
                <a:moveTo>
                  <a:pt x="0" y="0"/>
                </a:moveTo>
                <a:lnTo>
                  <a:pt x="11280795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bject 23"/>
          <p:cNvSpPr/>
          <p:nvPr/>
        </p:nvSpPr>
        <p:spPr>
          <a:xfrm flipH="1">
            <a:off x="3780705" y="2865147"/>
            <a:ext cx="45719" cy="692244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29264" y="2827568"/>
            <a:ext cx="45719" cy="692245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bject 25"/>
          <p:cNvSpPr txBox="1"/>
          <p:nvPr/>
        </p:nvSpPr>
        <p:spPr>
          <a:xfrm>
            <a:off x="1018366" y="6059807"/>
            <a:ext cx="10210799" cy="4998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12700" algn="ctr">
              <a:lnSpc>
                <a:spcPct val="98300"/>
              </a:lnSpc>
              <a:spcBef>
                <a:spcPts val="135"/>
              </a:spcBef>
            </a:pPr>
            <a:r>
              <a:rPr lang="ru-RU" sz="1600" spc="-5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За </a:t>
            </a:r>
            <a:r>
              <a:rPr lang="ru-RU" sz="16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r>
              <a:rPr lang="ru-RU" sz="1600" spc="-5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b="1" spc="-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месяцев </a:t>
            </a:r>
            <a:r>
              <a:rPr lang="ru-RU" sz="16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2024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года </a:t>
            </a:r>
            <a:r>
              <a:rPr lang="ru-RU" sz="16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согласно </a:t>
            </a:r>
            <a:r>
              <a:rPr lang="ru-RU" sz="1600" spc="-5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выданным </a:t>
            </a:r>
            <a:r>
              <a:rPr lang="ru-RU" sz="1600" spc="-5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разрешениям общие</a:t>
            </a:r>
            <a:r>
              <a:rPr lang="ru-RU" sz="1600" b="1" spc="-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установленные </a:t>
            </a:r>
            <a:r>
              <a:rPr lang="ru-RU" sz="1600" spc="-5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нормативные </a:t>
            </a:r>
            <a:r>
              <a:rPr lang="ru-RU" sz="1600" spc="-5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выбросы загрязняющих веществ в атмосферу города Алматы </a:t>
            </a:r>
            <a:r>
              <a:rPr lang="ru-RU" sz="1600" spc="-5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составили </a:t>
            </a:r>
            <a:r>
              <a:rPr lang="ru-RU" sz="16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kk-KZ" sz="16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398,3 </a:t>
            </a:r>
            <a:r>
              <a:rPr lang="ru-RU" sz="16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тонн </a:t>
            </a:r>
            <a:endParaRPr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object 26"/>
          <p:cNvSpPr/>
          <p:nvPr/>
        </p:nvSpPr>
        <p:spPr>
          <a:xfrm>
            <a:off x="965107" y="5990492"/>
            <a:ext cx="10439400" cy="686779"/>
          </a:xfrm>
          <a:custGeom>
            <a:avLst/>
            <a:gdLst/>
            <a:ahLst/>
            <a:cxnLst/>
            <a:rect l="l" t="t" r="r" b="b"/>
            <a:pathLst>
              <a:path w="11104245" h="1069975">
                <a:moveTo>
                  <a:pt x="0" y="178268"/>
                </a:moveTo>
                <a:lnTo>
                  <a:pt x="6367" y="130877"/>
                </a:lnTo>
                <a:lnTo>
                  <a:pt x="24338" y="88292"/>
                </a:lnTo>
                <a:lnTo>
                  <a:pt x="52213" y="52213"/>
                </a:lnTo>
                <a:lnTo>
                  <a:pt x="88292" y="24338"/>
                </a:lnTo>
                <a:lnTo>
                  <a:pt x="130876" y="6367"/>
                </a:lnTo>
                <a:lnTo>
                  <a:pt x="178266" y="0"/>
                </a:lnTo>
                <a:lnTo>
                  <a:pt x="10925760" y="0"/>
                </a:lnTo>
                <a:lnTo>
                  <a:pt x="10973150" y="6367"/>
                </a:lnTo>
                <a:lnTo>
                  <a:pt x="11015735" y="24338"/>
                </a:lnTo>
                <a:lnTo>
                  <a:pt x="11051814" y="52213"/>
                </a:lnTo>
                <a:lnTo>
                  <a:pt x="11079688" y="88292"/>
                </a:lnTo>
                <a:lnTo>
                  <a:pt x="11097659" y="130877"/>
                </a:lnTo>
                <a:lnTo>
                  <a:pt x="11104027" y="178268"/>
                </a:lnTo>
                <a:lnTo>
                  <a:pt x="11104027" y="891317"/>
                </a:lnTo>
                <a:lnTo>
                  <a:pt x="11097659" y="938708"/>
                </a:lnTo>
                <a:lnTo>
                  <a:pt x="11079688" y="981293"/>
                </a:lnTo>
                <a:lnTo>
                  <a:pt x="11051814" y="1017372"/>
                </a:lnTo>
                <a:lnTo>
                  <a:pt x="11015735" y="1045247"/>
                </a:lnTo>
                <a:lnTo>
                  <a:pt x="10973150" y="1063218"/>
                </a:lnTo>
                <a:lnTo>
                  <a:pt x="10925760" y="1069586"/>
                </a:lnTo>
                <a:lnTo>
                  <a:pt x="178266" y="1069586"/>
                </a:lnTo>
                <a:lnTo>
                  <a:pt x="130876" y="1063218"/>
                </a:lnTo>
                <a:lnTo>
                  <a:pt x="88292" y="1045247"/>
                </a:lnTo>
                <a:lnTo>
                  <a:pt x="52213" y="1017372"/>
                </a:lnTo>
                <a:lnTo>
                  <a:pt x="24338" y="981293"/>
                </a:lnTo>
                <a:lnTo>
                  <a:pt x="6367" y="938708"/>
                </a:lnTo>
                <a:lnTo>
                  <a:pt x="0" y="891317"/>
                </a:lnTo>
                <a:lnTo>
                  <a:pt x="0" y="178268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7790" cy="977790"/>
          </a:xfrm>
          <a:prstGeom prst="rect">
            <a:avLst/>
          </a:prstGeom>
        </p:spPr>
      </p:pic>
      <p:sp>
        <p:nvSpPr>
          <p:cNvPr id="32" name="object 6"/>
          <p:cNvSpPr txBox="1"/>
          <p:nvPr/>
        </p:nvSpPr>
        <p:spPr>
          <a:xfrm>
            <a:off x="8824766" y="766795"/>
            <a:ext cx="2514600" cy="75597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3200" b="1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0</a:t>
            </a:r>
            <a:r>
              <a:rPr sz="3200" b="1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endParaRPr lang="ru-RU" sz="3200" b="1" spc="-35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отказано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33" name="object 5"/>
          <p:cNvSpPr txBox="1">
            <a:spLocks/>
          </p:cNvSpPr>
          <p:nvPr/>
        </p:nvSpPr>
        <p:spPr>
          <a:xfrm>
            <a:off x="784239" y="1780784"/>
            <a:ext cx="2433968" cy="71750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>
            <a:lvl1pPr>
              <a:defRPr sz="2800" b="1" i="0" u="heavy">
                <a:solidFill>
                  <a:srgbClr val="001F5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315"/>
              </a:spcBef>
            </a:pPr>
            <a:r>
              <a:rPr lang="ru-RU" sz="3200" u="none" spc="-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141</a:t>
            </a:r>
            <a:r>
              <a:rPr lang="ru-RU" sz="36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36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заявок </a:t>
            </a:r>
            <a:r>
              <a:rPr lang="en-US" sz="12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III  </a:t>
            </a:r>
            <a:r>
              <a:rPr lang="ru-RU" sz="12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категории</a:t>
            </a:r>
          </a:p>
        </p:txBody>
      </p:sp>
      <p:sp>
        <p:nvSpPr>
          <p:cNvPr id="34" name="object 6"/>
          <p:cNvSpPr txBox="1"/>
          <p:nvPr/>
        </p:nvSpPr>
        <p:spPr>
          <a:xfrm>
            <a:off x="4044714" y="1746371"/>
            <a:ext cx="4020346" cy="77905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3200" b="1" spc="-3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140</a:t>
            </a:r>
          </a:p>
          <a:p>
            <a:pPr algn="ctr">
              <a:lnSpc>
                <a:spcPct val="50000"/>
              </a:lnSpc>
            </a:pPr>
            <a:r>
              <a:rPr lang="ru-RU" sz="3200" b="1" spc="-3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ru-RU" sz="1200" b="1" spc="-5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выдано  </a:t>
            </a:r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заключений ГЭЭ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35" name="object 6"/>
          <p:cNvSpPr txBox="1"/>
          <p:nvPr/>
        </p:nvSpPr>
        <p:spPr>
          <a:xfrm>
            <a:off x="8852254" y="1733213"/>
            <a:ext cx="2514600" cy="75597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3200" b="1" spc="-3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</a:t>
            </a:r>
            <a:r>
              <a:rPr sz="3200" b="1" spc="-3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endParaRPr lang="ru-RU" sz="3200" b="1" spc="-35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отказано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36" name="object 5"/>
          <p:cNvSpPr txBox="1">
            <a:spLocks/>
          </p:cNvSpPr>
          <p:nvPr/>
        </p:nvSpPr>
        <p:spPr>
          <a:xfrm>
            <a:off x="4719113" y="2773201"/>
            <a:ext cx="2561253" cy="71750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>
            <a:lvl1pPr>
              <a:defRPr sz="2800" b="1" i="0" u="heavy">
                <a:solidFill>
                  <a:srgbClr val="001F5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315"/>
              </a:spcBef>
            </a:pPr>
            <a:r>
              <a:rPr lang="kk-KZ" sz="3200" u="none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159 839 </a:t>
            </a:r>
            <a:r>
              <a:rPr lang="ru-RU" sz="32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32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проведено замеров</a:t>
            </a:r>
          </a:p>
        </p:txBody>
      </p:sp>
      <p:sp>
        <p:nvSpPr>
          <p:cNvPr id="37" name="object 6"/>
          <p:cNvSpPr txBox="1"/>
          <p:nvPr/>
        </p:nvSpPr>
        <p:spPr>
          <a:xfrm>
            <a:off x="8877131" y="2747646"/>
            <a:ext cx="2514600" cy="7559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kk-KZ" sz="3200" b="1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22 </a:t>
            </a:r>
            <a:r>
              <a:rPr lang="kk-KZ" sz="3200" b="1" spc="-3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958 </a:t>
            </a:r>
            <a:r>
              <a:rPr lang="ru-RU" sz="2800" b="1" spc="-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(</a:t>
            </a:r>
            <a:r>
              <a:rPr lang="ru-RU" sz="28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15%)</a:t>
            </a:r>
            <a:r>
              <a:rPr lang="ru-RU" sz="32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выявлено нарушений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38" name="object 6"/>
          <p:cNvSpPr txBox="1"/>
          <p:nvPr/>
        </p:nvSpPr>
        <p:spPr>
          <a:xfrm>
            <a:off x="759779" y="2761914"/>
            <a:ext cx="2514600" cy="75597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32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19</a:t>
            </a:r>
            <a:r>
              <a:rPr sz="3200" b="1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endParaRPr lang="ru-RU" sz="3200" b="1" spc="-35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стационарных </a:t>
            </a:r>
            <a:r>
              <a:rPr lang="ru-RU" sz="1200" b="1" spc="-5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экопостов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42" name="object 19"/>
          <p:cNvSpPr/>
          <p:nvPr/>
        </p:nvSpPr>
        <p:spPr>
          <a:xfrm>
            <a:off x="505736" y="3727595"/>
            <a:ext cx="11281410" cy="0"/>
          </a:xfrm>
          <a:custGeom>
            <a:avLst/>
            <a:gdLst/>
            <a:ahLst/>
            <a:cxnLst/>
            <a:rect l="l" t="t" r="r" b="b"/>
            <a:pathLst>
              <a:path w="11281410">
                <a:moveTo>
                  <a:pt x="0" y="0"/>
                </a:moveTo>
                <a:lnTo>
                  <a:pt x="11280795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object 24"/>
          <p:cNvSpPr/>
          <p:nvPr/>
        </p:nvSpPr>
        <p:spPr>
          <a:xfrm>
            <a:off x="8143878" y="3869316"/>
            <a:ext cx="45719" cy="692245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bject 24"/>
          <p:cNvSpPr/>
          <p:nvPr/>
        </p:nvSpPr>
        <p:spPr>
          <a:xfrm>
            <a:off x="3822398" y="3894368"/>
            <a:ext cx="45719" cy="692245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object 5"/>
          <p:cNvSpPr txBox="1">
            <a:spLocks/>
          </p:cNvSpPr>
          <p:nvPr/>
        </p:nvSpPr>
        <p:spPr>
          <a:xfrm rot="10800000" flipV="1">
            <a:off x="137501" y="4994706"/>
            <a:ext cx="3722235" cy="71750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>
            <a:lvl1pPr>
              <a:defRPr sz="2800" b="1" i="0" u="heavy">
                <a:solidFill>
                  <a:srgbClr val="001F5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315"/>
              </a:spcBef>
            </a:pPr>
            <a:r>
              <a:rPr lang="ru-RU" sz="3200" u="none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20 623</a:t>
            </a:r>
            <a:r>
              <a:rPr lang="ru-RU" sz="36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36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u="none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составлено адм. протоколов</a:t>
            </a:r>
          </a:p>
        </p:txBody>
      </p:sp>
      <p:sp>
        <p:nvSpPr>
          <p:cNvPr id="48" name="object 6"/>
          <p:cNvSpPr txBox="1"/>
          <p:nvPr/>
        </p:nvSpPr>
        <p:spPr>
          <a:xfrm rot="10800000" flipV="1">
            <a:off x="4869041" y="4984067"/>
            <a:ext cx="2571140" cy="71750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3200" b="1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317 767 600 </a:t>
            </a:r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тенге начислено штрафов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49" name="object 6"/>
          <p:cNvSpPr txBox="1"/>
          <p:nvPr/>
        </p:nvSpPr>
        <p:spPr>
          <a:xfrm rot="10800000" flipV="1">
            <a:off x="8199030" y="5052966"/>
            <a:ext cx="3821048" cy="71750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258 885 264 </a:t>
            </a:r>
            <a:r>
              <a:rPr lang="ru-RU" sz="2800" b="1" spc="-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(</a:t>
            </a:r>
            <a:r>
              <a:rPr lang="ru-RU" sz="28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81,5%)</a:t>
            </a:r>
            <a:r>
              <a:rPr lang="ru-RU" sz="32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ru-RU" sz="1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взыскано</a:t>
            </a:r>
          </a:p>
        </p:txBody>
      </p:sp>
      <p:sp>
        <p:nvSpPr>
          <p:cNvPr id="50" name="object 24"/>
          <p:cNvSpPr/>
          <p:nvPr/>
        </p:nvSpPr>
        <p:spPr>
          <a:xfrm>
            <a:off x="3822398" y="4961168"/>
            <a:ext cx="45719" cy="692245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bject 24"/>
          <p:cNvSpPr/>
          <p:nvPr/>
        </p:nvSpPr>
        <p:spPr>
          <a:xfrm>
            <a:off x="8127698" y="4948468"/>
            <a:ext cx="45719" cy="692245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1" y="100268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254388" y="3779103"/>
            <a:ext cx="3509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4 </a:t>
            </a:r>
          </a:p>
          <a:p>
            <a:pPr algn="ctr"/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передвижных </a:t>
            </a:r>
            <a:r>
              <a:rPr lang="ru-RU" sz="1200" b="1" spc="-5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экопоста</a:t>
            </a:r>
            <a:endParaRPr lang="ru-RU" sz="1200" b="1" spc="-5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869040" y="3820460"/>
            <a:ext cx="22894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3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490</a:t>
            </a:r>
          </a:p>
          <a:p>
            <a:pPr algn="ctr"/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проведено замеров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H="1" flipV="1">
            <a:off x="8620650" y="3850002"/>
            <a:ext cx="3055483" cy="1046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202 </a:t>
            </a:r>
            <a:r>
              <a:rPr lang="ru-RU" sz="2800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(41%)</a:t>
            </a:r>
            <a:endParaRPr lang="ru-RU" sz="2800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algn="ctr"/>
            <a:r>
              <a:rPr lang="ru-RU" sz="1200" b="1" spc="-5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выявлено нарушений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9" name="object 19"/>
          <p:cNvSpPr/>
          <p:nvPr/>
        </p:nvSpPr>
        <p:spPr>
          <a:xfrm>
            <a:off x="672750" y="4783476"/>
            <a:ext cx="11281410" cy="0"/>
          </a:xfrm>
          <a:custGeom>
            <a:avLst/>
            <a:gdLst/>
            <a:ahLst/>
            <a:cxnLst/>
            <a:rect l="l" t="t" r="r" b="b"/>
            <a:pathLst>
              <a:path w="11281410">
                <a:moveTo>
                  <a:pt x="0" y="0"/>
                </a:moveTo>
                <a:lnTo>
                  <a:pt x="11280795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3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7FC24F83-C32B-C82C-131E-A86AC0B07E2D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>
            <a:off x="1752607" y="5117769"/>
            <a:ext cx="684000" cy="0"/>
          </a:xfrm>
          <a:prstGeom prst="line">
            <a:avLst/>
          </a:prstGeom>
          <a:ln w="6350">
            <a:solidFill>
              <a:srgbClr val="E28A8A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958B68E-7EB0-C028-BC74-8ACCBB5FC055}"/>
              </a:ext>
            </a:extLst>
          </p:cNvPr>
          <p:cNvSpPr txBox="1"/>
          <p:nvPr/>
        </p:nvSpPr>
        <p:spPr>
          <a:xfrm>
            <a:off x="7487874" y="5559283"/>
            <a:ext cx="47942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Справочно</a:t>
            </a:r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kk-KZ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категории относятся цементные заводы, АЗС</a:t>
            </a:r>
          </a:p>
          <a:p>
            <a:pPr algn="ctr"/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1200 объектов находятся на территории города</a:t>
            </a:r>
            <a:endParaRPr lang="ru-KZ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045E3-DE2F-0B77-1BC8-CFDD35E52CD4}"/>
              </a:ext>
            </a:extLst>
          </p:cNvPr>
          <p:cNvSpPr txBox="1"/>
          <p:nvPr/>
        </p:nvSpPr>
        <p:spPr>
          <a:xfrm>
            <a:off x="7921238" y="4648836"/>
            <a:ext cx="391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осуществляется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методика и оборудование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выявления</a:t>
            </a:r>
            <a:endParaRPr lang="ru-K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oogle Shape;108;g2ce99bbb87b_0_165">
            <a:extLst>
              <a:ext uri="{FF2B5EF4-FFF2-40B4-BE49-F238E27FC236}">
                <a16:creationId xmlns:a16="http://schemas.microsoft.com/office/drawing/2014/main" id="{549A592C-2978-D418-1BBF-4E94AF0D8E55}"/>
              </a:ext>
            </a:extLst>
          </p:cNvPr>
          <p:cNvCxnSpPr/>
          <p:nvPr/>
        </p:nvCxnSpPr>
        <p:spPr>
          <a:xfrm>
            <a:off x="1041781" y="762234"/>
            <a:ext cx="10728000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oogle Shape;110;g2ce99bbb87b_0_165">
            <a:extLst>
              <a:ext uri="{FF2B5EF4-FFF2-40B4-BE49-F238E27FC236}">
                <a16:creationId xmlns:a16="http://schemas.microsoft.com/office/drawing/2014/main" id="{4D8077ED-77F6-8CC1-7E6C-17880855BF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808328-BA79-BA66-DFDC-8DBC78DB9A48}"/>
              </a:ext>
            </a:extLst>
          </p:cNvPr>
          <p:cNvSpPr txBox="1"/>
          <p:nvPr/>
        </p:nvSpPr>
        <p:spPr>
          <a:xfrm>
            <a:off x="1193799" y="259951"/>
            <a:ext cx="10590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Экологические требования к объектам </a:t>
            </a:r>
            <a:r>
              <a:rPr lang="ru-RU" sz="20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III</a:t>
            </a:r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категории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5E79A-7C22-9444-582B-AC782B8C0326}"/>
              </a:ext>
            </a:extLst>
          </p:cNvPr>
          <p:cNvSpPr txBox="1"/>
          <p:nvPr/>
        </p:nvSpPr>
        <p:spPr>
          <a:xfrm>
            <a:off x="7841585" y="2138319"/>
            <a:ext cx="364368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Переходные положения</a:t>
            </a:r>
          </a:p>
          <a:p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Отлагательные нормы по проведению классификации ТС</a:t>
            </a:r>
          </a:p>
          <a:p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Оборудование субъектами предпринимательства предприятий оборудованием в соответствии с новыми требованиями Правил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6754529-AA18-B804-D2ED-34DCEBFC4099}"/>
              </a:ext>
            </a:extLst>
          </p:cNvPr>
          <p:cNvSpPr/>
          <p:nvPr/>
        </p:nvSpPr>
        <p:spPr>
          <a:xfrm>
            <a:off x="442913" y="3450174"/>
            <a:ext cx="11269662" cy="3057019"/>
          </a:xfrm>
          <a:prstGeom prst="roundRect">
            <a:avLst>
              <a:gd name="adj" fmla="val 5386"/>
            </a:avLst>
          </a:prstGeom>
          <a:noFill/>
          <a:ln w="9525">
            <a:solidFill>
              <a:srgbClr val="C4C4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5F9AE3-09FC-9516-E938-E39BC66422EE}"/>
              </a:ext>
            </a:extLst>
          </p:cNvPr>
          <p:cNvSpPr txBox="1"/>
          <p:nvPr/>
        </p:nvSpPr>
        <p:spPr>
          <a:xfrm>
            <a:off x="621611" y="3535185"/>
            <a:ext cx="545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Текущее регулирование декларирования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47A731-30C9-A2A7-C588-F7049FDC6AC9}"/>
              </a:ext>
            </a:extLst>
          </p:cNvPr>
          <p:cNvSpPr txBox="1"/>
          <p:nvPr/>
        </p:nvSpPr>
        <p:spPr>
          <a:xfrm>
            <a:off x="970525" y="3847883"/>
            <a:ext cx="10537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Деятельность по эксплуатации объектов III категории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осуществляться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 условии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подачи декларации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 воздействии на окружающую среду                                                                                                                                                                         </a:t>
            </a:r>
          </a:p>
          <a:p>
            <a:pPr algn="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</a:t>
            </a:r>
            <a:r>
              <a:rPr lang="ru-RU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п.7 ст.106 Экологического кодекса </a:t>
            </a:r>
            <a:endParaRPr lang="ru-KZ" sz="16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Открытые кавычки со сплошной заливкой">
            <a:extLst>
              <a:ext uri="{FF2B5EF4-FFF2-40B4-BE49-F238E27FC236}">
                <a16:creationId xmlns:a16="http://schemas.microsoft.com/office/drawing/2014/main" id="{A2394356-7D8C-5F32-9A2D-843EA696C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882" y="3755111"/>
            <a:ext cx="468000" cy="46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F8457D-BF87-0561-CB81-77239C6129BC}"/>
              </a:ext>
            </a:extLst>
          </p:cNvPr>
          <p:cNvSpPr txBox="1"/>
          <p:nvPr/>
        </p:nvSpPr>
        <p:spPr>
          <a:xfrm>
            <a:off x="990607" y="4917714"/>
            <a:ext cx="762000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Подача декларации</a:t>
            </a:r>
            <a:endParaRPr lang="ru-KZ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90015E-510B-653D-C243-8629A65245BF}"/>
              </a:ext>
            </a:extLst>
          </p:cNvPr>
          <p:cNvSpPr txBox="1"/>
          <p:nvPr/>
        </p:nvSpPr>
        <p:spPr>
          <a:xfrm>
            <a:off x="2513836" y="4917715"/>
            <a:ext cx="762000" cy="399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МИО</a:t>
            </a:r>
            <a:endParaRPr lang="ru-KZ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667871-8CE6-6BE8-AEC2-BB9FC2AAC543}"/>
              </a:ext>
            </a:extLst>
          </p:cNvPr>
          <p:cNvSpPr txBox="1"/>
          <p:nvPr/>
        </p:nvSpPr>
        <p:spPr>
          <a:xfrm>
            <a:off x="4007900" y="4917714"/>
            <a:ext cx="1026887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Департамент </a:t>
            </a:r>
            <a:r>
              <a:rPr lang="ru-RU" sz="1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окруж.среды</a:t>
            </a:r>
            <a:endParaRPr lang="ru-KZ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9FA199-CCC9-A4EC-91BB-EB7DAC4896F1}"/>
              </a:ext>
            </a:extLst>
          </p:cNvPr>
          <p:cNvSpPr txBox="1"/>
          <p:nvPr/>
        </p:nvSpPr>
        <p:spPr>
          <a:xfrm>
            <a:off x="4007900" y="5548327"/>
            <a:ext cx="1026887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Экспертиза без компетенций</a:t>
            </a:r>
            <a:endParaRPr lang="ru-KZ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A22C55-EA7F-40FB-7883-A492D652F5CA}"/>
              </a:ext>
            </a:extLst>
          </p:cNvPr>
          <p:cNvSpPr txBox="1"/>
          <p:nvPr/>
        </p:nvSpPr>
        <p:spPr>
          <a:xfrm>
            <a:off x="1775285" y="5550514"/>
            <a:ext cx="762000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Новая декларация</a:t>
            </a:r>
            <a:endParaRPr lang="ru-KZ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BB79AF-957B-A1BE-4BBC-F36208126130}"/>
              </a:ext>
            </a:extLst>
          </p:cNvPr>
          <p:cNvSpPr txBox="1"/>
          <p:nvPr/>
        </p:nvSpPr>
        <p:spPr>
          <a:xfrm>
            <a:off x="5583267" y="4925169"/>
            <a:ext cx="920750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Декларация не представлена</a:t>
            </a:r>
            <a:endParaRPr lang="ru-KZ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71E1B9-3F23-71EA-D410-16C89C61DB97}"/>
              </a:ext>
            </a:extLst>
          </p:cNvPr>
          <p:cNvSpPr txBox="1"/>
          <p:nvPr/>
        </p:nvSpPr>
        <p:spPr>
          <a:xfrm>
            <a:off x="7195917" y="5248387"/>
            <a:ext cx="762000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Ответственность</a:t>
            </a:r>
            <a:endParaRPr lang="ru-KZ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DF83EBBA-0BBE-9A7E-C687-35A80FDED251}"/>
              </a:ext>
            </a:extLst>
          </p:cNvPr>
          <p:cNvCxnSpPr/>
          <p:nvPr/>
        </p:nvCxnSpPr>
        <p:spPr>
          <a:xfrm>
            <a:off x="5067789" y="5152952"/>
            <a:ext cx="468000" cy="0"/>
          </a:xfrm>
          <a:prstGeom prst="line">
            <a:avLst/>
          </a:prstGeom>
          <a:ln w="6350">
            <a:solidFill>
              <a:srgbClr val="E28A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C108F012-882F-0057-528B-1F53F79B4D4A}"/>
              </a:ext>
            </a:extLst>
          </p:cNvPr>
          <p:cNvCxnSpPr>
            <a:cxnSpLocks/>
            <a:stCxn id="24" idx="2"/>
            <a:endCxn id="28" idx="1"/>
          </p:cNvCxnSpPr>
          <p:nvPr/>
        </p:nvCxnSpPr>
        <p:spPr>
          <a:xfrm rot="16200000" flipH="1">
            <a:off x="1357074" y="5332357"/>
            <a:ext cx="432745" cy="403678"/>
          </a:xfrm>
          <a:prstGeom prst="bentConnector2">
            <a:avLst/>
          </a:prstGeom>
          <a:ln w="6350">
            <a:solidFill>
              <a:srgbClr val="E28A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: уступ 48">
            <a:extLst>
              <a:ext uri="{FF2B5EF4-FFF2-40B4-BE49-F238E27FC236}">
                <a16:creationId xmlns:a16="http://schemas.microsoft.com/office/drawing/2014/main" id="{60C56438-0DAD-8F15-1E45-71B1A3B57719}"/>
              </a:ext>
            </a:extLst>
          </p:cNvPr>
          <p:cNvCxnSpPr>
            <a:cxnSpLocks/>
            <a:stCxn id="28" idx="3"/>
            <a:endCxn id="25" idx="2"/>
          </p:cNvCxnSpPr>
          <p:nvPr/>
        </p:nvCxnSpPr>
        <p:spPr>
          <a:xfrm flipV="1">
            <a:off x="2537285" y="5317315"/>
            <a:ext cx="357551" cy="433254"/>
          </a:xfrm>
          <a:prstGeom prst="bentConnector2">
            <a:avLst/>
          </a:prstGeom>
          <a:ln w="6350">
            <a:solidFill>
              <a:srgbClr val="E28A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557B9145-4466-1ED3-B1E7-4E8354A8F5E2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4521344" y="5317824"/>
            <a:ext cx="0" cy="230503"/>
          </a:xfrm>
          <a:prstGeom prst="line">
            <a:avLst/>
          </a:prstGeom>
          <a:ln w="6350">
            <a:solidFill>
              <a:srgbClr val="E28A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id="{C9402C33-7F01-486F-4001-4BAAE3B96874}"/>
              </a:ext>
            </a:extLst>
          </p:cNvPr>
          <p:cNvCxnSpPr>
            <a:cxnSpLocks/>
            <a:stCxn id="24" idx="0"/>
            <a:endCxn id="25" idx="0"/>
          </p:cNvCxnSpPr>
          <p:nvPr/>
        </p:nvCxnSpPr>
        <p:spPr>
          <a:xfrm rot="16200000" flipH="1">
            <a:off x="2133220" y="4156100"/>
            <a:ext cx="1" cy="1523229"/>
          </a:xfrm>
          <a:prstGeom prst="bentConnector3">
            <a:avLst>
              <a:gd name="adj1" fmla="val -22860000000"/>
            </a:avLst>
          </a:prstGeom>
          <a:ln w="6350">
            <a:solidFill>
              <a:srgbClr val="E28A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Соединитель: уступ 61">
            <a:extLst>
              <a:ext uri="{FF2B5EF4-FFF2-40B4-BE49-F238E27FC236}">
                <a16:creationId xmlns:a16="http://schemas.microsoft.com/office/drawing/2014/main" id="{8AF33FE6-C3CA-CCF5-05EE-DDBD9FACD964}"/>
              </a:ext>
            </a:extLst>
          </p:cNvPr>
          <p:cNvCxnSpPr>
            <a:cxnSpLocks/>
            <a:stCxn id="24" idx="2"/>
            <a:endCxn id="25" idx="2"/>
          </p:cNvCxnSpPr>
          <p:nvPr/>
        </p:nvCxnSpPr>
        <p:spPr>
          <a:xfrm rot="5400000" flipH="1" flipV="1">
            <a:off x="2132966" y="4555955"/>
            <a:ext cx="509" cy="1523229"/>
          </a:xfrm>
          <a:prstGeom prst="bentConnector3">
            <a:avLst>
              <a:gd name="adj1" fmla="val -139225933"/>
            </a:avLst>
          </a:prstGeom>
          <a:ln w="6350">
            <a:solidFill>
              <a:srgbClr val="E28A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A3EF9F0-374C-1B4B-4919-DC4C151DFE0E}"/>
              </a:ext>
            </a:extLst>
          </p:cNvPr>
          <p:cNvSpPr txBox="1"/>
          <p:nvPr/>
        </p:nvSpPr>
        <p:spPr>
          <a:xfrm>
            <a:off x="1752607" y="4501944"/>
            <a:ext cx="1051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Перед началом</a:t>
            </a:r>
            <a:endParaRPr lang="ru-KZ" sz="8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EBEC649-FDEC-FE8E-04D5-7D8B7937BF15}"/>
              </a:ext>
            </a:extLst>
          </p:cNvPr>
          <p:cNvSpPr txBox="1"/>
          <p:nvPr/>
        </p:nvSpPr>
        <p:spPr>
          <a:xfrm>
            <a:off x="1752607" y="5992739"/>
            <a:ext cx="840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После начала</a:t>
            </a:r>
            <a:endParaRPr lang="ru-KZ" sz="8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07E5CEC-62D0-D0B3-09B0-163420013044}"/>
              </a:ext>
            </a:extLst>
          </p:cNvPr>
          <p:cNvSpPr txBox="1"/>
          <p:nvPr/>
        </p:nvSpPr>
        <p:spPr>
          <a:xfrm>
            <a:off x="1507083" y="5330131"/>
            <a:ext cx="13877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При изменении </a:t>
            </a:r>
            <a:r>
              <a:rPr lang="ru-RU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тех.процессов</a:t>
            </a:r>
            <a:endParaRPr lang="ru-KZ" sz="8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: скругленные углы 17">
            <a:extLst>
              <a:ext uri="{FF2B5EF4-FFF2-40B4-BE49-F238E27FC236}">
                <a16:creationId xmlns:a16="http://schemas.microsoft.com/office/drawing/2014/main" id="{F085CE3C-5CAE-50B0-2361-F4BC17B2850D}"/>
              </a:ext>
            </a:extLst>
          </p:cNvPr>
          <p:cNvSpPr/>
          <p:nvPr/>
        </p:nvSpPr>
        <p:spPr>
          <a:xfrm>
            <a:off x="7700963" y="2077563"/>
            <a:ext cx="3991388" cy="1049060"/>
          </a:xfrm>
          <a:prstGeom prst="roundRect">
            <a:avLst>
              <a:gd name="adj" fmla="val 8363"/>
            </a:avLst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42BB31D-A31D-434A-DC29-B3003E72209D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6534649" y="5148184"/>
            <a:ext cx="661268" cy="300258"/>
          </a:xfrm>
          <a:prstGeom prst="line">
            <a:avLst/>
          </a:prstGeom>
          <a:ln w="6350">
            <a:solidFill>
              <a:srgbClr val="E28A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2054D5D-2311-D4F1-F628-892A73DBEC05}"/>
              </a:ext>
            </a:extLst>
          </p:cNvPr>
          <p:cNvCxnSpPr/>
          <p:nvPr/>
        </p:nvCxnSpPr>
        <p:spPr>
          <a:xfrm>
            <a:off x="3319482" y="5127290"/>
            <a:ext cx="612000" cy="0"/>
          </a:xfrm>
          <a:prstGeom prst="line">
            <a:avLst/>
          </a:prstGeom>
          <a:ln w="6350">
            <a:solidFill>
              <a:srgbClr val="E28A8A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8F897D2-4ACF-C9C6-B1C0-9315A3AB2879}"/>
              </a:ext>
            </a:extLst>
          </p:cNvPr>
          <p:cNvSpPr txBox="1"/>
          <p:nvPr/>
        </p:nvSpPr>
        <p:spPr>
          <a:xfrm>
            <a:off x="5598608" y="5537419"/>
            <a:ext cx="900000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Превышение объемов</a:t>
            </a:r>
            <a:endParaRPr lang="ru-KZ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6A1D93EF-F000-3839-6D4E-F869DC08F4A6}"/>
              </a:ext>
            </a:extLst>
          </p:cNvPr>
          <p:cNvCxnSpPr>
            <a:cxnSpLocks/>
            <a:stCxn id="23" idx="3"/>
            <a:endCxn id="30" idx="1"/>
          </p:cNvCxnSpPr>
          <p:nvPr/>
        </p:nvCxnSpPr>
        <p:spPr>
          <a:xfrm flipV="1">
            <a:off x="6498608" y="5448442"/>
            <a:ext cx="697309" cy="289032"/>
          </a:xfrm>
          <a:prstGeom prst="line">
            <a:avLst/>
          </a:prstGeom>
          <a:ln w="6350">
            <a:solidFill>
              <a:srgbClr val="E28A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61">
            <a:extLst>
              <a:ext uri="{FF2B5EF4-FFF2-40B4-BE49-F238E27FC236}">
                <a16:creationId xmlns:a16="http://schemas.microsoft.com/office/drawing/2014/main" id="{2335DF03-DB4B-A761-5775-B583A13F6D62}"/>
              </a:ext>
            </a:extLst>
          </p:cNvPr>
          <p:cNvCxnSpPr>
            <a:cxnSpLocks/>
            <a:stCxn id="24" idx="2"/>
            <a:endCxn id="23" idx="2"/>
          </p:cNvCxnSpPr>
          <p:nvPr/>
        </p:nvCxnSpPr>
        <p:spPr>
          <a:xfrm rot="16200000" flipH="1">
            <a:off x="3400255" y="3289175"/>
            <a:ext cx="619705" cy="4677001"/>
          </a:xfrm>
          <a:prstGeom prst="bentConnector3">
            <a:avLst>
              <a:gd name="adj1" fmla="val 154650"/>
            </a:avLst>
          </a:prstGeom>
          <a:ln w="6350">
            <a:solidFill>
              <a:srgbClr val="E28A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3E7B8F1F-1FB7-950B-97B8-8D0638093C09}"/>
              </a:ext>
            </a:extLst>
          </p:cNvPr>
          <p:cNvGrpSpPr/>
          <p:nvPr/>
        </p:nvGrpSpPr>
        <p:grpSpPr>
          <a:xfrm>
            <a:off x="470734" y="1114393"/>
            <a:ext cx="3611507" cy="2069543"/>
            <a:chOff x="267537" y="1378133"/>
            <a:chExt cx="3611507" cy="20695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0C679A-706D-393D-E1E4-FEF1761A57A2}"/>
                </a:ext>
              </a:extLst>
            </p:cNvPr>
            <p:cNvSpPr txBox="1"/>
            <p:nvPr/>
          </p:nvSpPr>
          <p:spPr>
            <a:xfrm>
              <a:off x="360663" y="1378133"/>
              <a:ext cx="3518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Регламентация декларирования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целях ужесточения требований к операторам объектов 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 </a:t>
              </a:r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категории</a:t>
              </a:r>
              <a:endParaRPr lang="ru-KZ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E6FA-D628-0DA6-C594-1FDCE168AB77}"/>
                </a:ext>
              </a:extLst>
            </p:cNvPr>
            <p:cNvSpPr txBox="1"/>
            <p:nvPr/>
          </p:nvSpPr>
          <p:spPr>
            <a:xfrm>
              <a:off x="360663" y="2069509"/>
              <a:ext cx="3518381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Требования к оборудованию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Требования к топливу, энергетическому  и пыле-газоочистному оборудованию объектов, используемых на объектах 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категории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06A99B-8643-0126-6B2C-ACA3F1BBD551}"/>
                </a:ext>
              </a:extLst>
            </p:cNvPr>
            <p:cNvSpPr txBox="1"/>
            <p:nvPr/>
          </p:nvSpPr>
          <p:spPr>
            <a:xfrm>
              <a:off x="358738" y="2924456"/>
              <a:ext cx="3518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Ужесточение экологических нормативов</a:t>
              </a:r>
            </a:p>
          </p:txBody>
        </p:sp>
        <p:sp>
          <p:nvSpPr>
            <p:cNvPr id="55" name="Прямоугольник: скругленные углы 11">
              <a:extLst>
                <a:ext uri="{FF2B5EF4-FFF2-40B4-BE49-F238E27FC236}">
                  <a16:creationId xmlns:a16="http://schemas.microsoft.com/office/drawing/2014/main" id="{AD9FB6B6-1698-FE7F-F45C-A53EAB55B968}"/>
                </a:ext>
              </a:extLst>
            </p:cNvPr>
            <p:cNvSpPr/>
            <p:nvPr/>
          </p:nvSpPr>
          <p:spPr>
            <a:xfrm>
              <a:off x="269693" y="1466398"/>
              <a:ext cx="108000" cy="10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: скругленные углы 11">
              <a:extLst>
                <a:ext uri="{FF2B5EF4-FFF2-40B4-BE49-F238E27FC236}">
                  <a16:creationId xmlns:a16="http://schemas.microsoft.com/office/drawing/2014/main" id="{D562B39B-F4DC-7CEC-B240-D4759445F788}"/>
                </a:ext>
              </a:extLst>
            </p:cNvPr>
            <p:cNvSpPr/>
            <p:nvPr/>
          </p:nvSpPr>
          <p:spPr>
            <a:xfrm>
              <a:off x="268615" y="2155099"/>
              <a:ext cx="108000" cy="10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58" name="Прямоугольник: скругленные углы 11">
              <a:extLst>
                <a:ext uri="{FF2B5EF4-FFF2-40B4-BE49-F238E27FC236}">
                  <a16:creationId xmlns:a16="http://schemas.microsoft.com/office/drawing/2014/main" id="{936D5509-1704-41EF-DB2E-AFC5B928BF78}"/>
                </a:ext>
              </a:extLst>
            </p:cNvPr>
            <p:cNvSpPr/>
            <p:nvPr/>
          </p:nvSpPr>
          <p:spPr>
            <a:xfrm>
              <a:off x="267537" y="3024868"/>
              <a:ext cx="108000" cy="10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B5ECF4B-0C2E-1421-B33E-9E846987735E}"/>
              </a:ext>
            </a:extLst>
          </p:cNvPr>
          <p:cNvGrpSpPr/>
          <p:nvPr/>
        </p:nvGrpSpPr>
        <p:grpSpPr>
          <a:xfrm>
            <a:off x="7728225" y="1075756"/>
            <a:ext cx="4554481" cy="815608"/>
            <a:chOff x="7728225" y="1378133"/>
            <a:chExt cx="4554481" cy="8156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B39353-E50A-1268-3D95-A75C9CA71D1A}"/>
                </a:ext>
              </a:extLst>
            </p:cNvPr>
            <p:cNvSpPr txBox="1"/>
            <p:nvPr/>
          </p:nvSpPr>
          <p:spPr>
            <a:xfrm>
              <a:off x="7811171" y="1378133"/>
              <a:ext cx="447153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Выявление превышения эмиссий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Решение проблемы выявления превышений эмиссий </a:t>
              </a:r>
            </a:p>
            <a:p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привлечение к адм.ответственности (декларация, оборудование направлено на объемные загрязнения)</a:t>
              </a:r>
            </a:p>
          </p:txBody>
        </p:sp>
        <p:sp>
          <p:nvSpPr>
            <p:cNvPr id="60" name="Прямоугольник: скругленные углы 11">
              <a:extLst>
                <a:ext uri="{FF2B5EF4-FFF2-40B4-BE49-F238E27FC236}">
                  <a16:creationId xmlns:a16="http://schemas.microsoft.com/office/drawing/2014/main" id="{7C7CA2E5-8670-3056-7A0F-F9FF4CB375B4}"/>
                </a:ext>
              </a:extLst>
            </p:cNvPr>
            <p:cNvSpPr/>
            <p:nvPr/>
          </p:nvSpPr>
          <p:spPr>
            <a:xfrm>
              <a:off x="7728225" y="1464126"/>
              <a:ext cx="108000" cy="10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098BC35-DEA2-5D60-9C44-522B4EBAC46A}"/>
              </a:ext>
            </a:extLst>
          </p:cNvPr>
          <p:cNvGrpSpPr/>
          <p:nvPr/>
        </p:nvGrpSpPr>
        <p:grpSpPr>
          <a:xfrm>
            <a:off x="4116154" y="1075756"/>
            <a:ext cx="3593335" cy="1770449"/>
            <a:chOff x="3912957" y="1378133"/>
            <a:chExt cx="3593335" cy="17704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84F7D3-B180-F0AB-B951-E7761F1F621A}"/>
                </a:ext>
              </a:extLst>
            </p:cNvPr>
            <p:cNvSpPr txBox="1"/>
            <p:nvPr/>
          </p:nvSpPr>
          <p:spPr>
            <a:xfrm>
              <a:off x="3987911" y="1378133"/>
              <a:ext cx="3518381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Исключение перевода объектов</a:t>
              </a:r>
            </a:p>
            <a:p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III 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категорию</a:t>
              </a:r>
            </a:p>
            <a:p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Исключение возможности перевода объектов 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категории в 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категорию с целью увода от полноценного экологического регулирования</a:t>
              </a:r>
            </a:p>
            <a:p>
              <a:endParaRPr lang="ru-K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93679C-86C7-F429-C54A-243DB000B2A0}"/>
                </a:ext>
              </a:extLst>
            </p:cNvPr>
            <p:cNvSpPr txBox="1"/>
            <p:nvPr/>
          </p:nvSpPr>
          <p:spPr>
            <a:xfrm>
              <a:off x="3981904" y="2440696"/>
              <a:ext cx="35183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Требования к операторам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III 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категории </a:t>
              </a:r>
            </a:p>
            <a:p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Периодическое подтверждение деклараций </a:t>
              </a:r>
              <a:endParaRPr lang="ru-K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Прямоугольник: скругленные углы 11">
              <a:extLst>
                <a:ext uri="{FF2B5EF4-FFF2-40B4-BE49-F238E27FC236}">
                  <a16:creationId xmlns:a16="http://schemas.microsoft.com/office/drawing/2014/main" id="{5095A010-BC3B-50C9-1024-A6EE563165F1}"/>
                </a:ext>
              </a:extLst>
            </p:cNvPr>
            <p:cNvSpPr/>
            <p:nvPr/>
          </p:nvSpPr>
          <p:spPr>
            <a:xfrm>
              <a:off x="3912957" y="1465262"/>
              <a:ext cx="108000" cy="10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61" name="Прямоугольник: скругленные углы 11">
              <a:extLst>
                <a:ext uri="{FF2B5EF4-FFF2-40B4-BE49-F238E27FC236}">
                  <a16:creationId xmlns:a16="http://schemas.microsoft.com/office/drawing/2014/main" id="{B56E92DB-1BCE-BEA1-B459-FFC90DA9251C}"/>
                </a:ext>
              </a:extLst>
            </p:cNvPr>
            <p:cNvSpPr/>
            <p:nvPr/>
          </p:nvSpPr>
          <p:spPr>
            <a:xfrm>
              <a:off x="3915657" y="2551935"/>
              <a:ext cx="108000" cy="10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30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93396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108;g2ce99bbb87b_0_165">
            <a:extLst>
              <a:ext uri="{FF2B5EF4-FFF2-40B4-BE49-F238E27FC236}">
                <a16:creationId xmlns:a16="http://schemas.microsoft.com/office/drawing/2014/main" id="{24E0971C-BACF-FAAF-9CCE-6049D16036E9}"/>
              </a:ext>
            </a:extLst>
          </p:cNvPr>
          <p:cNvCxnSpPr/>
          <p:nvPr/>
        </p:nvCxnSpPr>
        <p:spPr>
          <a:xfrm>
            <a:off x="1041781" y="762234"/>
            <a:ext cx="10728000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oogle Shape;110;g2ce99bbb87b_0_165">
            <a:extLst>
              <a:ext uri="{FF2B5EF4-FFF2-40B4-BE49-F238E27FC236}">
                <a16:creationId xmlns:a16="http://schemas.microsoft.com/office/drawing/2014/main" id="{48754F42-6566-93DE-1D47-F798DB2DAE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072AA7-B027-5DBC-BDC4-6E8C3DE4BF47}"/>
              </a:ext>
            </a:extLst>
          </p:cNvPr>
          <p:cNvSpPr txBox="1"/>
          <p:nvPr/>
        </p:nvSpPr>
        <p:spPr>
          <a:xfrm>
            <a:off x="1193799" y="259951"/>
            <a:ext cx="105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Социальные риски</a:t>
            </a:r>
            <a:r>
              <a:rPr lang="en-US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зон с низким уровнем выбросов (</a:t>
            </a:r>
            <a:r>
              <a:rPr lang="en-US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LEZ</a:t>
            </a:r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51075-C1AF-9A5A-D09B-E6899F3F2194}"/>
              </a:ext>
            </a:extLst>
          </p:cNvPr>
          <p:cNvSpPr txBox="1"/>
          <p:nvPr/>
        </p:nvSpPr>
        <p:spPr>
          <a:xfrm>
            <a:off x="348979" y="958796"/>
            <a:ext cx="11327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KZ" sz="1600" dirty="0">
                <a:latin typeface="Arial" panose="020B0604020202020204" pitchFamily="34" charset="0"/>
                <a:cs typeface="Arial" panose="020B0604020202020204" pitchFamily="34" charset="0"/>
              </a:rPr>
              <a:t>В связи с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заштрафованностью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и «закредитованностью»</a:t>
            </a:r>
            <a:r>
              <a:rPr lang="ru-KZ" sz="1600" dirty="0">
                <a:latin typeface="Arial" panose="020B0604020202020204" pitchFamily="34" charset="0"/>
                <a:cs typeface="Arial" panose="020B0604020202020204" pitchFamily="34" charset="0"/>
              </a:rPr>
              <a:t> населения ограничения могут вызвать негативный общественный резонанс.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KZ" sz="1600" dirty="0">
                <a:latin typeface="Arial" panose="020B0604020202020204" pitchFamily="34" charset="0"/>
                <a:cs typeface="Arial" panose="020B0604020202020204" pitchFamily="34" charset="0"/>
              </a:rPr>
              <a:t>редлагается </a:t>
            </a:r>
            <a:r>
              <a:rPr lang="ru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внедрить</a:t>
            </a:r>
            <a:r>
              <a:rPr lang="ru-KZ" sz="1600" b="1" dirty="0">
                <a:latin typeface="Arial" panose="020B0604020202020204" pitchFamily="34" charset="0"/>
                <a:cs typeface="Arial" panose="020B0604020202020204" pitchFamily="34" charset="0"/>
              </a:rPr>
              <a:t> меры, минимизирующие риски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83296-5580-C12A-D83A-A8EEDB4E7717}"/>
              </a:ext>
            </a:extLst>
          </p:cNvPr>
          <p:cNvSpPr txBox="1"/>
          <p:nvPr/>
        </p:nvSpPr>
        <p:spPr>
          <a:xfrm>
            <a:off x="1345656" y="2023256"/>
            <a:ext cx="490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Информационно-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коммуникационный план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00526-9447-4FD6-7DA5-C90C2EEBECEC}"/>
              </a:ext>
            </a:extLst>
          </p:cNvPr>
          <p:cNvSpPr txBox="1"/>
          <p:nvPr/>
        </p:nvSpPr>
        <p:spPr>
          <a:xfrm>
            <a:off x="1345656" y="2479880"/>
            <a:ext cx="344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включает определение способов и методов информирования для соответствующей целевой группы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B9F6EF-5FC9-6817-7C3A-C215CFDA0011}"/>
              </a:ext>
            </a:extLst>
          </p:cNvPr>
          <p:cNvSpPr txBox="1"/>
          <p:nvPr/>
        </p:nvSpPr>
        <p:spPr>
          <a:xfrm>
            <a:off x="1345656" y="3293116"/>
            <a:ext cx="490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Получение поддержки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населения  г. Алматы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31E8F-D00F-3DC7-7F55-7108067FFC9E}"/>
              </a:ext>
            </a:extLst>
          </p:cNvPr>
          <p:cNvSpPr txBox="1"/>
          <p:nvPr/>
        </p:nvSpPr>
        <p:spPr>
          <a:xfrm>
            <a:off x="1345656" y="3757333"/>
            <a:ext cx="3858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Реформирование посредством предоставления права жителям г. Алматы бесплатно пользоваться зоной вне зависимости от экологической классификации с установлением ограничений для иногородних автомобилей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06783-E86D-D054-0987-48FBBB99757E}"/>
              </a:ext>
            </a:extLst>
          </p:cNvPr>
          <p:cNvSpPr txBox="1"/>
          <p:nvPr/>
        </p:nvSpPr>
        <p:spPr>
          <a:xfrm>
            <a:off x="1345656" y="4903180"/>
            <a:ext cx="490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Разработка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Программы утилизации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7FA9-B33B-3AB6-2DD1-714DE5F8A4DC}"/>
              </a:ext>
            </a:extLst>
          </p:cNvPr>
          <p:cNvSpPr txBox="1"/>
          <p:nvPr/>
        </p:nvSpPr>
        <p:spPr>
          <a:xfrm>
            <a:off x="1345656" y="5392705"/>
            <a:ext cx="385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Утилизация старых ТС с применением принципа социальной ответственности бизнеса и привлечением средств «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Жасыл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Даму»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3EE4E8-096B-D7E8-D4FB-778136352E30}"/>
              </a:ext>
            </a:extLst>
          </p:cNvPr>
          <p:cNvSpPr txBox="1"/>
          <p:nvPr/>
        </p:nvSpPr>
        <p:spPr>
          <a:xfrm>
            <a:off x="6580409" y="2062426"/>
            <a:ext cx="490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Развитие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общественного транспорта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15CFD-E99C-A2A9-4918-AF1B0741BA83}"/>
              </a:ext>
            </a:extLst>
          </p:cNvPr>
          <p:cNvSpPr txBox="1"/>
          <p:nvPr/>
        </p:nvSpPr>
        <p:spPr>
          <a:xfrm>
            <a:off x="6580409" y="3293065"/>
            <a:ext cx="490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Развитие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инфраструктуры ЭЗС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5DA2D9-6D8E-0FD5-57F1-9ABA57232194}"/>
              </a:ext>
            </a:extLst>
          </p:cNvPr>
          <p:cNvSpPr txBox="1"/>
          <p:nvPr/>
        </p:nvSpPr>
        <p:spPr>
          <a:xfrm>
            <a:off x="6580409" y="4900187"/>
            <a:ext cx="490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на приведение в соответствие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621465-95C1-A753-CE4C-8E1D39307091}"/>
              </a:ext>
            </a:extLst>
          </p:cNvPr>
          <p:cNvSpPr txBox="1"/>
          <p:nvPr/>
        </p:nvSpPr>
        <p:spPr>
          <a:xfrm>
            <a:off x="6580409" y="5378642"/>
            <a:ext cx="3858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мер поддержки на ремонт ТС до доведения его значений до нормативов, в т.ч. Установка катализаторов для нуждающихся граждан</a:t>
            </a:r>
          </a:p>
        </p:txBody>
      </p:sp>
      <p:grpSp>
        <p:nvGrpSpPr>
          <p:cNvPr id="1024" name="Группа 1023">
            <a:extLst>
              <a:ext uri="{FF2B5EF4-FFF2-40B4-BE49-F238E27FC236}">
                <a16:creationId xmlns:a16="http://schemas.microsoft.com/office/drawing/2014/main" id="{39627549-DD38-4A34-8789-CE427A66528E}"/>
              </a:ext>
            </a:extLst>
          </p:cNvPr>
          <p:cNvGrpSpPr/>
          <p:nvPr/>
        </p:nvGrpSpPr>
        <p:grpSpPr>
          <a:xfrm>
            <a:off x="810981" y="2065193"/>
            <a:ext cx="468000" cy="468000"/>
            <a:chOff x="810981" y="1909602"/>
            <a:chExt cx="468000" cy="468000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76D4953B-C137-4FE3-8BD2-124A85990E55}"/>
                </a:ext>
              </a:extLst>
            </p:cNvPr>
            <p:cNvGrpSpPr/>
            <p:nvPr/>
          </p:nvGrpSpPr>
          <p:grpSpPr>
            <a:xfrm>
              <a:off x="810981" y="1909602"/>
              <a:ext cx="468000" cy="468000"/>
              <a:chOff x="1008850" y="4457042"/>
              <a:chExt cx="468000" cy="468000"/>
            </a:xfrm>
          </p:grpSpPr>
          <p:sp>
            <p:nvSpPr>
              <p:cNvPr id="23" name="Прямоугольник: скругленные углы 18">
                <a:extLst>
                  <a:ext uri="{FF2B5EF4-FFF2-40B4-BE49-F238E27FC236}">
                    <a16:creationId xmlns:a16="http://schemas.microsoft.com/office/drawing/2014/main" id="{DD17E6AE-D42F-4D07-B94B-4FF418A3A55D}"/>
                  </a:ext>
                </a:extLst>
              </p:cNvPr>
              <p:cNvSpPr/>
              <p:nvPr/>
            </p:nvSpPr>
            <p:spPr>
              <a:xfrm>
                <a:off x="1008850" y="4457042"/>
                <a:ext cx="468000" cy="4680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AE13B6-E589-4667-902F-ED42374DDEE9}"/>
                  </a:ext>
                </a:extLst>
              </p:cNvPr>
              <p:cNvSpPr txBox="1"/>
              <p:nvPr/>
            </p:nvSpPr>
            <p:spPr>
              <a:xfrm>
                <a:off x="1101325" y="4506376"/>
                <a:ext cx="283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KZ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52" name="Рисунок 51" descr="Речь">
              <a:extLst>
                <a:ext uri="{FF2B5EF4-FFF2-40B4-BE49-F238E27FC236}">
                  <a16:creationId xmlns:a16="http://schemas.microsoft.com/office/drawing/2014/main" id="{31FFD5DE-E4CB-4749-8EA1-A64BAFE8E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4981" y="1963602"/>
              <a:ext cx="360000" cy="360000"/>
            </a:xfrm>
            <a:prstGeom prst="rect">
              <a:avLst/>
            </a:prstGeom>
          </p:spPr>
        </p:pic>
      </p:grpSp>
      <p:grpSp>
        <p:nvGrpSpPr>
          <p:cNvPr id="1025" name="Группа 1024">
            <a:extLst>
              <a:ext uri="{FF2B5EF4-FFF2-40B4-BE49-F238E27FC236}">
                <a16:creationId xmlns:a16="http://schemas.microsoft.com/office/drawing/2014/main" id="{4885ED6A-D323-4A30-9FCF-745E46467A1F}"/>
              </a:ext>
            </a:extLst>
          </p:cNvPr>
          <p:cNvGrpSpPr/>
          <p:nvPr/>
        </p:nvGrpSpPr>
        <p:grpSpPr>
          <a:xfrm>
            <a:off x="810981" y="3351453"/>
            <a:ext cx="468000" cy="468000"/>
            <a:chOff x="810981" y="3534809"/>
            <a:chExt cx="468000" cy="468000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1C368ECA-1F90-4F5A-818A-E6D7C97DB9A7}"/>
                </a:ext>
              </a:extLst>
            </p:cNvPr>
            <p:cNvGrpSpPr/>
            <p:nvPr/>
          </p:nvGrpSpPr>
          <p:grpSpPr>
            <a:xfrm>
              <a:off x="810981" y="3534809"/>
              <a:ext cx="468000" cy="468000"/>
              <a:chOff x="1008850" y="4457042"/>
              <a:chExt cx="468000" cy="468000"/>
            </a:xfrm>
          </p:grpSpPr>
          <p:sp>
            <p:nvSpPr>
              <p:cNvPr id="33" name="Прямоугольник: скругленные углы 18">
                <a:extLst>
                  <a:ext uri="{FF2B5EF4-FFF2-40B4-BE49-F238E27FC236}">
                    <a16:creationId xmlns:a16="http://schemas.microsoft.com/office/drawing/2014/main" id="{CD102394-23A1-4D1B-B05B-67F0F130888C}"/>
                  </a:ext>
                </a:extLst>
              </p:cNvPr>
              <p:cNvSpPr/>
              <p:nvPr/>
            </p:nvSpPr>
            <p:spPr>
              <a:xfrm>
                <a:off x="1008850" y="4457042"/>
                <a:ext cx="468000" cy="4680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7D69785-7B89-433E-8920-B4079C4E809B}"/>
                  </a:ext>
                </a:extLst>
              </p:cNvPr>
              <p:cNvSpPr txBox="1"/>
              <p:nvPr/>
            </p:nvSpPr>
            <p:spPr>
              <a:xfrm>
                <a:off x="1101325" y="4506376"/>
                <a:ext cx="283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KZ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54" name="Рисунок 53" descr="Всеобщий доступ">
              <a:extLst>
                <a:ext uri="{FF2B5EF4-FFF2-40B4-BE49-F238E27FC236}">
                  <a16:creationId xmlns:a16="http://schemas.microsoft.com/office/drawing/2014/main" id="{D3CB5D5F-27CB-42F5-8193-E87055B8A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4981" y="3588809"/>
              <a:ext cx="360000" cy="360000"/>
            </a:xfrm>
            <a:prstGeom prst="rect">
              <a:avLst/>
            </a:prstGeom>
          </p:spPr>
        </p:pic>
      </p:grpSp>
      <p:grpSp>
        <p:nvGrpSpPr>
          <p:cNvPr id="1028" name="Группа 1027">
            <a:extLst>
              <a:ext uri="{FF2B5EF4-FFF2-40B4-BE49-F238E27FC236}">
                <a16:creationId xmlns:a16="http://schemas.microsoft.com/office/drawing/2014/main" id="{A3E3055F-44EA-4550-933D-376290E33A13}"/>
              </a:ext>
            </a:extLst>
          </p:cNvPr>
          <p:cNvGrpSpPr/>
          <p:nvPr/>
        </p:nvGrpSpPr>
        <p:grpSpPr>
          <a:xfrm>
            <a:off x="807128" y="4987654"/>
            <a:ext cx="468000" cy="468000"/>
            <a:chOff x="807128" y="5298402"/>
            <a:chExt cx="468000" cy="468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395F6922-DE9F-4D52-82F7-D18B64AE906A}"/>
                </a:ext>
              </a:extLst>
            </p:cNvPr>
            <p:cNvGrpSpPr/>
            <p:nvPr/>
          </p:nvGrpSpPr>
          <p:grpSpPr>
            <a:xfrm>
              <a:off x="807128" y="5298402"/>
              <a:ext cx="468000" cy="468000"/>
              <a:chOff x="1008850" y="4457042"/>
              <a:chExt cx="468000" cy="468000"/>
            </a:xfrm>
          </p:grpSpPr>
          <p:sp>
            <p:nvSpPr>
              <p:cNvPr id="38" name="Прямоугольник: скругленные углы 18">
                <a:extLst>
                  <a:ext uri="{FF2B5EF4-FFF2-40B4-BE49-F238E27FC236}">
                    <a16:creationId xmlns:a16="http://schemas.microsoft.com/office/drawing/2014/main" id="{56F5C680-FD53-42B7-B325-CB2CC9DA52D8}"/>
                  </a:ext>
                </a:extLst>
              </p:cNvPr>
              <p:cNvSpPr/>
              <p:nvPr/>
            </p:nvSpPr>
            <p:spPr>
              <a:xfrm>
                <a:off x="1008850" y="4457042"/>
                <a:ext cx="468000" cy="4680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11AD2D1-5AA6-4334-A336-5B7AFF9E05F6}"/>
                  </a:ext>
                </a:extLst>
              </p:cNvPr>
              <p:cNvSpPr txBox="1"/>
              <p:nvPr/>
            </p:nvSpPr>
            <p:spPr>
              <a:xfrm>
                <a:off x="1101325" y="4506376"/>
                <a:ext cx="283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KZ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56" name="Рисунок 55" descr="Мусор">
              <a:extLst>
                <a:ext uri="{FF2B5EF4-FFF2-40B4-BE49-F238E27FC236}">
                  <a16:creationId xmlns:a16="http://schemas.microsoft.com/office/drawing/2014/main" id="{1B05A83C-E338-4E59-B571-D92D6F84E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128" y="5352402"/>
              <a:ext cx="360000" cy="360000"/>
            </a:xfrm>
            <a:prstGeom prst="rect">
              <a:avLst/>
            </a:prstGeom>
          </p:spPr>
        </p:pic>
      </p:grpSp>
      <p:grpSp>
        <p:nvGrpSpPr>
          <p:cNvPr id="1027" name="Группа 1026">
            <a:extLst>
              <a:ext uri="{FF2B5EF4-FFF2-40B4-BE49-F238E27FC236}">
                <a16:creationId xmlns:a16="http://schemas.microsoft.com/office/drawing/2014/main" id="{359B24E6-449B-4CFD-BAD9-0EC2A2240D55}"/>
              </a:ext>
            </a:extLst>
          </p:cNvPr>
          <p:cNvGrpSpPr/>
          <p:nvPr/>
        </p:nvGrpSpPr>
        <p:grpSpPr>
          <a:xfrm>
            <a:off x="6091219" y="2065193"/>
            <a:ext cx="468000" cy="468000"/>
            <a:chOff x="6091219" y="1822572"/>
            <a:chExt cx="468000" cy="4680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477AD3BF-1FC4-46B4-BB47-4F37FAE9E3BF}"/>
                </a:ext>
              </a:extLst>
            </p:cNvPr>
            <p:cNvGrpSpPr/>
            <p:nvPr/>
          </p:nvGrpSpPr>
          <p:grpSpPr>
            <a:xfrm>
              <a:off x="6091219" y="1822572"/>
              <a:ext cx="468000" cy="468000"/>
              <a:chOff x="1008850" y="4457042"/>
              <a:chExt cx="468000" cy="468000"/>
            </a:xfrm>
          </p:grpSpPr>
          <p:sp>
            <p:nvSpPr>
              <p:cNvPr id="28" name="Прямоугольник: скругленные углы 18">
                <a:extLst>
                  <a:ext uri="{FF2B5EF4-FFF2-40B4-BE49-F238E27FC236}">
                    <a16:creationId xmlns:a16="http://schemas.microsoft.com/office/drawing/2014/main" id="{4F4C768B-0906-43D8-933E-0EF6A6C6E5FF}"/>
                  </a:ext>
                </a:extLst>
              </p:cNvPr>
              <p:cNvSpPr/>
              <p:nvPr/>
            </p:nvSpPr>
            <p:spPr>
              <a:xfrm>
                <a:off x="1008850" y="4457042"/>
                <a:ext cx="468000" cy="4680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094A99-D7B5-4DBC-A692-2DDB213331DE}"/>
                  </a:ext>
                </a:extLst>
              </p:cNvPr>
              <p:cNvSpPr txBox="1"/>
              <p:nvPr/>
            </p:nvSpPr>
            <p:spPr>
              <a:xfrm>
                <a:off x="1101325" y="4506376"/>
                <a:ext cx="283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KZ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58" name="Рисунок 57" descr="Автобус">
              <a:extLst>
                <a:ext uri="{FF2B5EF4-FFF2-40B4-BE49-F238E27FC236}">
                  <a16:creationId xmlns:a16="http://schemas.microsoft.com/office/drawing/2014/main" id="{8BC4EFA9-D06A-4E4B-A1C6-DF4901659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45219" y="1876572"/>
              <a:ext cx="360000" cy="360000"/>
            </a:xfrm>
            <a:prstGeom prst="rect">
              <a:avLst/>
            </a:prstGeom>
          </p:spPr>
        </p:pic>
      </p:grpSp>
      <p:grpSp>
        <p:nvGrpSpPr>
          <p:cNvPr id="1029" name="Группа 1028">
            <a:extLst>
              <a:ext uri="{FF2B5EF4-FFF2-40B4-BE49-F238E27FC236}">
                <a16:creationId xmlns:a16="http://schemas.microsoft.com/office/drawing/2014/main" id="{7F0B93D2-B77B-422C-959C-9F49C9972374}"/>
              </a:ext>
            </a:extLst>
          </p:cNvPr>
          <p:cNvGrpSpPr/>
          <p:nvPr/>
        </p:nvGrpSpPr>
        <p:grpSpPr>
          <a:xfrm>
            <a:off x="6099264" y="3351453"/>
            <a:ext cx="468000" cy="468000"/>
            <a:chOff x="6051639" y="3351453"/>
            <a:chExt cx="468000" cy="468000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EE7D53C0-3FAC-42FB-8967-B854BA0FEA71}"/>
                </a:ext>
              </a:extLst>
            </p:cNvPr>
            <p:cNvGrpSpPr/>
            <p:nvPr/>
          </p:nvGrpSpPr>
          <p:grpSpPr>
            <a:xfrm>
              <a:off x="6051639" y="3351453"/>
              <a:ext cx="468000" cy="468000"/>
              <a:chOff x="1008850" y="4457042"/>
              <a:chExt cx="468000" cy="468000"/>
            </a:xfrm>
          </p:grpSpPr>
          <p:sp>
            <p:nvSpPr>
              <p:cNvPr id="43" name="Прямоугольник: скругленные углы 18">
                <a:extLst>
                  <a:ext uri="{FF2B5EF4-FFF2-40B4-BE49-F238E27FC236}">
                    <a16:creationId xmlns:a16="http://schemas.microsoft.com/office/drawing/2014/main" id="{E9520136-71A9-4B1A-A364-FA3D0526C977}"/>
                  </a:ext>
                </a:extLst>
              </p:cNvPr>
              <p:cNvSpPr/>
              <p:nvPr/>
            </p:nvSpPr>
            <p:spPr>
              <a:xfrm>
                <a:off x="1008850" y="4457042"/>
                <a:ext cx="468000" cy="4680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ECF5815-8991-4837-B909-ED921EB44AF6}"/>
                  </a:ext>
                </a:extLst>
              </p:cNvPr>
              <p:cNvSpPr txBox="1"/>
              <p:nvPr/>
            </p:nvSpPr>
            <p:spPr>
              <a:xfrm>
                <a:off x="1101325" y="4506376"/>
                <a:ext cx="283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KZ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60" name="Рисунок 59" descr="Электромобиль">
              <a:extLst>
                <a:ext uri="{FF2B5EF4-FFF2-40B4-BE49-F238E27FC236}">
                  <a16:creationId xmlns:a16="http://schemas.microsoft.com/office/drawing/2014/main" id="{68580C70-6A71-4E3A-9144-9BBDA3C00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105639" y="3405453"/>
              <a:ext cx="360000" cy="36000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1CE56C7-BF31-4C9A-9FB7-66E17CA1D865}"/>
              </a:ext>
            </a:extLst>
          </p:cNvPr>
          <p:cNvGrpSpPr/>
          <p:nvPr/>
        </p:nvGrpSpPr>
        <p:grpSpPr>
          <a:xfrm>
            <a:off x="6099264" y="4987654"/>
            <a:ext cx="468000" cy="468000"/>
            <a:chOff x="6051639" y="5225779"/>
            <a:chExt cx="468000" cy="468000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5BD037C2-8C5E-4823-9A69-A516A851388A}"/>
                </a:ext>
              </a:extLst>
            </p:cNvPr>
            <p:cNvGrpSpPr/>
            <p:nvPr/>
          </p:nvGrpSpPr>
          <p:grpSpPr>
            <a:xfrm>
              <a:off x="6051639" y="5225779"/>
              <a:ext cx="468000" cy="468000"/>
              <a:chOff x="1008850" y="4457042"/>
              <a:chExt cx="468000" cy="468000"/>
            </a:xfrm>
          </p:grpSpPr>
          <p:sp>
            <p:nvSpPr>
              <p:cNvPr id="48" name="Прямоугольник: скругленные углы 18">
                <a:extLst>
                  <a:ext uri="{FF2B5EF4-FFF2-40B4-BE49-F238E27FC236}">
                    <a16:creationId xmlns:a16="http://schemas.microsoft.com/office/drawing/2014/main" id="{4473D8F4-5F8C-40F7-82EF-E7B7B9D031E5}"/>
                  </a:ext>
                </a:extLst>
              </p:cNvPr>
              <p:cNvSpPr/>
              <p:nvPr/>
            </p:nvSpPr>
            <p:spPr>
              <a:xfrm>
                <a:off x="1008850" y="4457042"/>
                <a:ext cx="468000" cy="4680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6D4D2A6-8124-4425-A70F-1090579FE9D2}"/>
                  </a:ext>
                </a:extLst>
              </p:cNvPr>
              <p:cNvSpPr txBox="1"/>
              <p:nvPr/>
            </p:nvSpPr>
            <p:spPr>
              <a:xfrm>
                <a:off x="1101325" y="4506376"/>
                <a:ext cx="283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KZ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62" name="Рисунок 61" descr="Монеты">
              <a:extLst>
                <a:ext uri="{FF2B5EF4-FFF2-40B4-BE49-F238E27FC236}">
                  <a16:creationId xmlns:a16="http://schemas.microsoft.com/office/drawing/2014/main" id="{C808D2D5-66A4-4E16-A228-FC70C322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05639" y="5279779"/>
              <a:ext cx="360000" cy="360000"/>
            </a:xfrm>
            <a:prstGeom prst="rect">
              <a:avLst/>
            </a:prstGeom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31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003928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108;g2ce99bbb87b_0_165">
            <a:extLst>
              <a:ext uri="{FF2B5EF4-FFF2-40B4-BE49-F238E27FC236}">
                <a16:creationId xmlns:a16="http://schemas.microsoft.com/office/drawing/2014/main" id="{24E0971C-BACF-FAAF-9CCE-6049D16036E9}"/>
              </a:ext>
            </a:extLst>
          </p:cNvPr>
          <p:cNvCxnSpPr/>
          <p:nvPr/>
        </p:nvCxnSpPr>
        <p:spPr>
          <a:xfrm>
            <a:off x="1041781" y="762234"/>
            <a:ext cx="10728000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oogle Shape;110;g2ce99bbb87b_0_165">
            <a:extLst>
              <a:ext uri="{FF2B5EF4-FFF2-40B4-BE49-F238E27FC236}">
                <a16:creationId xmlns:a16="http://schemas.microsoft.com/office/drawing/2014/main" id="{48754F42-6566-93DE-1D47-F798DB2DAE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072AA7-B027-5DBC-BDC4-6E8C3DE4BF47}"/>
              </a:ext>
            </a:extLst>
          </p:cNvPr>
          <p:cNvSpPr txBox="1"/>
          <p:nvPr/>
        </p:nvSpPr>
        <p:spPr>
          <a:xfrm>
            <a:off x="1193799" y="259951"/>
            <a:ext cx="105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Организация зон с низким уровнем выбросов</a:t>
            </a:r>
            <a:r>
              <a:rPr lang="en-US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LEZ</a:t>
            </a:r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9E169-2EB5-9200-6208-5E4B6D195269}"/>
              </a:ext>
            </a:extLst>
          </p:cNvPr>
          <p:cNvSpPr txBox="1"/>
          <p:nvPr/>
        </p:nvSpPr>
        <p:spPr>
          <a:xfrm>
            <a:off x="949918" y="4248615"/>
            <a:ext cx="3599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Категории платности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4F47DE-79B0-96CF-6812-9943ADFF58D1}"/>
              </a:ext>
            </a:extLst>
          </p:cNvPr>
          <p:cNvSpPr txBox="1"/>
          <p:nvPr/>
        </p:nvSpPr>
        <p:spPr>
          <a:xfrm>
            <a:off x="904875" y="4700672"/>
            <a:ext cx="359941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Бесплатно</a:t>
            </a:r>
          </a:p>
          <a:p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автомобиль=1 семья =1 недвижимость</a:t>
            </a:r>
            <a:endParaRPr lang="ru-KZ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7E7A32-39B2-E2FD-16FD-F07C0EA823F3}"/>
              </a:ext>
            </a:extLst>
          </p:cNvPr>
          <p:cNvSpPr txBox="1"/>
          <p:nvPr/>
        </p:nvSpPr>
        <p:spPr>
          <a:xfrm>
            <a:off x="906804" y="5160891"/>
            <a:ext cx="35994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Абонентская система</a:t>
            </a:r>
          </a:p>
          <a:p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постоянно проживающих и не проживающих, </a:t>
            </a:r>
          </a:p>
          <a:p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осуществляющих трудовую деятельность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12989-D6F8-88FF-222A-158530D54F86}"/>
              </a:ext>
            </a:extLst>
          </p:cNvPr>
          <p:cNvSpPr txBox="1"/>
          <p:nvPr/>
        </p:nvSpPr>
        <p:spPr>
          <a:xfrm>
            <a:off x="908733" y="5847897"/>
            <a:ext cx="35994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Ежедневная плата</a:t>
            </a:r>
          </a:p>
          <a:p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всех иных применяется система ежедневной оплаты </a:t>
            </a:r>
            <a:endParaRPr lang="ru-KZ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2956C8-02EB-FD3E-8A58-75C729A9FA75}"/>
              </a:ext>
            </a:extLst>
          </p:cNvPr>
          <p:cNvSpPr txBox="1"/>
          <p:nvPr/>
        </p:nvSpPr>
        <p:spPr>
          <a:xfrm>
            <a:off x="7546610" y="3504415"/>
            <a:ext cx="3599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Доступ в </a:t>
            </a:r>
            <a:r>
              <a:rPr lang="en-US" sz="14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LEZ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EE4624-323F-4ADD-FB2A-6AB2D71E8591}"/>
              </a:ext>
            </a:extLst>
          </p:cNvPr>
          <p:cNvSpPr txBox="1"/>
          <p:nvPr/>
        </p:nvSpPr>
        <p:spPr>
          <a:xfrm>
            <a:off x="4905066" y="4236722"/>
            <a:ext cx="1600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Разрешено</a:t>
            </a:r>
          </a:p>
        </p:txBody>
      </p:sp>
      <p:pic>
        <p:nvPicPr>
          <p:cNvPr id="27" name="Picture 4" descr="Алматы қаласы : Бесплатная карта, бесплатная карта, свободная карта, Бесплатная базовая карта&#10; : границы, имена, Белый">
            <a:extLst>
              <a:ext uri="{FF2B5EF4-FFF2-40B4-BE49-F238E27FC236}">
                <a16:creationId xmlns:a16="http://schemas.microsoft.com/office/drawing/2014/main" id="{F37AD413-C546-4219-B0DE-C5D452779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742" r="3029" b="3117"/>
          <a:stretch/>
        </p:blipFill>
        <p:spPr bwMode="auto">
          <a:xfrm flipH="1">
            <a:off x="1193798" y="1109365"/>
            <a:ext cx="3004821" cy="28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C3871D1-95BC-4ED5-A056-3DA9862AC4DB}"/>
              </a:ext>
            </a:extLst>
          </p:cNvPr>
          <p:cNvSpPr txBox="1"/>
          <p:nvPr/>
        </p:nvSpPr>
        <p:spPr>
          <a:xfrm>
            <a:off x="1779332" y="824029"/>
            <a:ext cx="3599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Вариант № 1</a:t>
            </a:r>
          </a:p>
        </p:txBody>
      </p:sp>
      <p:pic>
        <p:nvPicPr>
          <p:cNvPr id="30" name="Picture 6" descr="https://tengrinews.kz/userdata/u289/2022-06/resize/a42b82fda8b3ee8325387b9df2756dec.jpeg">
            <a:extLst>
              <a:ext uri="{FF2B5EF4-FFF2-40B4-BE49-F238E27FC236}">
                <a16:creationId xmlns:a16="http://schemas.microsoft.com/office/drawing/2014/main" id="{DDCF22BB-7D46-4596-BEDF-0865EEE03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17356" r="2000" b="1367"/>
          <a:stretch/>
        </p:blipFill>
        <p:spPr bwMode="auto">
          <a:xfrm>
            <a:off x="6465141" y="1227446"/>
            <a:ext cx="4610801" cy="27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FC52A5-6A58-43E2-9664-96F7ABFCD07F}"/>
              </a:ext>
            </a:extLst>
          </p:cNvPr>
          <p:cNvSpPr txBox="1"/>
          <p:nvPr/>
        </p:nvSpPr>
        <p:spPr>
          <a:xfrm>
            <a:off x="7262822" y="824029"/>
            <a:ext cx="3599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Вариант № 2 и № 3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04B00C3-3B5E-47D3-98A2-F6A35244B687}"/>
              </a:ext>
            </a:extLst>
          </p:cNvPr>
          <p:cNvGrpSpPr/>
          <p:nvPr/>
        </p:nvGrpSpPr>
        <p:grpSpPr>
          <a:xfrm>
            <a:off x="10280908" y="4069865"/>
            <a:ext cx="1233805" cy="2585968"/>
            <a:chOff x="7490856" y="4269203"/>
            <a:chExt cx="1147836" cy="2279224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D5F1DD6C-B1A5-4112-8896-290A7BB79905}"/>
                </a:ext>
              </a:extLst>
            </p:cNvPr>
            <p:cNvGrpSpPr/>
            <p:nvPr/>
          </p:nvGrpSpPr>
          <p:grpSpPr>
            <a:xfrm>
              <a:off x="7490856" y="4269203"/>
              <a:ext cx="1147836" cy="2279224"/>
              <a:chOff x="9718316" y="4212731"/>
              <a:chExt cx="1147836" cy="227922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B965E8-B7F3-D55C-2515-24BD556F91BF}"/>
                  </a:ext>
                </a:extLst>
              </p:cNvPr>
              <p:cNvSpPr txBox="1"/>
              <p:nvPr/>
            </p:nvSpPr>
            <p:spPr>
              <a:xfrm>
                <a:off x="9791780" y="4800159"/>
                <a:ext cx="1057195" cy="325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>
                  <a:buAutoNum type="arabicPeriod"/>
                </a:pPr>
                <a:r>
                  <a:rPr lang="ru-RU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Регистрация</a:t>
                </a:r>
              </a:p>
              <a:p>
                <a:r>
                  <a:rPr lang="ru-RU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в приложении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23516E-B6C4-1A97-FEE5-1CE10A4F8841}"/>
                  </a:ext>
                </a:extLst>
              </p:cNvPr>
              <p:cNvSpPr txBox="1"/>
              <p:nvPr/>
            </p:nvSpPr>
            <p:spPr>
              <a:xfrm>
                <a:off x="9791780" y="5184533"/>
                <a:ext cx="1057195" cy="325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2. Открыть личный кабинет</a:t>
                </a:r>
                <a:endParaRPr lang="ru-RU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540E6A-9965-B9D2-2D05-66133B9EA581}"/>
                  </a:ext>
                </a:extLst>
              </p:cNvPr>
              <p:cNvSpPr txBox="1"/>
              <p:nvPr/>
            </p:nvSpPr>
            <p:spPr>
              <a:xfrm>
                <a:off x="9791780" y="5560740"/>
                <a:ext cx="1057195" cy="66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3. Открыть  депозитный счет</a:t>
                </a:r>
              </a:p>
              <a:p>
                <a:r>
                  <a:rPr lang="ru-RU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для взимания платы</a:t>
                </a:r>
                <a:endParaRPr lang="ru-KZ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C8A1AB89-AC8E-4BC1-BC92-2243F429B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8316" y="4212731"/>
                <a:ext cx="1147836" cy="2279224"/>
              </a:xfrm>
              <a:prstGeom prst="rect">
                <a:avLst/>
              </a:prstGeom>
            </p:spPr>
          </p:pic>
        </p:grpSp>
        <p:pic>
          <p:nvPicPr>
            <p:cNvPr id="35" name="Picture 2" descr="Знак зоны LEZ">
              <a:extLst>
                <a:ext uri="{FF2B5EF4-FFF2-40B4-BE49-F238E27FC236}">
                  <a16:creationId xmlns:a16="http://schemas.microsoft.com/office/drawing/2014/main" id="{47AD8C5E-B1F6-4B7A-801C-6F4933DC13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6000"/>
                      </a14:imgEffect>
                      <a14:imgEffect>
                        <a14:brightnessContrast bright="49000" contrast="-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5" t="30607" r="62712" b="10170"/>
            <a:stretch/>
          </p:blipFill>
          <p:spPr bwMode="auto">
            <a:xfrm>
              <a:off x="7822789" y="4454582"/>
              <a:ext cx="419600" cy="45286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Прямоугольник: скругленные углы 38">
            <a:extLst>
              <a:ext uri="{FF2B5EF4-FFF2-40B4-BE49-F238E27FC236}">
                <a16:creationId xmlns:a16="http://schemas.microsoft.com/office/drawing/2014/main" id="{AAE68079-8F75-4B4A-A11A-413017A0D235}"/>
              </a:ext>
            </a:extLst>
          </p:cNvPr>
          <p:cNvSpPr/>
          <p:nvPr/>
        </p:nvSpPr>
        <p:spPr>
          <a:xfrm>
            <a:off x="655021" y="4801494"/>
            <a:ext cx="108000" cy="108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schemeClr val="bg1"/>
              </a:solidFill>
            </a:endParaRPr>
          </a:p>
        </p:txBody>
      </p:sp>
      <p:sp>
        <p:nvSpPr>
          <p:cNvPr id="37" name="Прямоугольник: скругленные углы 38">
            <a:extLst>
              <a:ext uri="{FF2B5EF4-FFF2-40B4-BE49-F238E27FC236}">
                <a16:creationId xmlns:a16="http://schemas.microsoft.com/office/drawing/2014/main" id="{DF364855-5FEA-4C2D-A253-F4F7E0140478}"/>
              </a:ext>
            </a:extLst>
          </p:cNvPr>
          <p:cNvSpPr/>
          <p:nvPr/>
        </p:nvSpPr>
        <p:spPr>
          <a:xfrm>
            <a:off x="655021" y="5250850"/>
            <a:ext cx="108000" cy="108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schemeClr val="bg1"/>
              </a:solidFill>
            </a:endParaRPr>
          </a:p>
        </p:txBody>
      </p:sp>
      <p:sp>
        <p:nvSpPr>
          <p:cNvPr id="38" name="Прямоугольник: скругленные углы 38">
            <a:extLst>
              <a:ext uri="{FF2B5EF4-FFF2-40B4-BE49-F238E27FC236}">
                <a16:creationId xmlns:a16="http://schemas.microsoft.com/office/drawing/2014/main" id="{C333DA4C-AC87-4BFC-871E-590402A9518C}"/>
              </a:ext>
            </a:extLst>
          </p:cNvPr>
          <p:cNvSpPr/>
          <p:nvPr/>
        </p:nvSpPr>
        <p:spPr>
          <a:xfrm>
            <a:off x="655021" y="5994435"/>
            <a:ext cx="108000" cy="108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schemeClr val="bg1"/>
              </a:solidFill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21F240D-9499-42DA-9FB0-C4423965278F}"/>
              </a:ext>
            </a:extLst>
          </p:cNvPr>
          <p:cNvGrpSpPr/>
          <p:nvPr/>
        </p:nvGrpSpPr>
        <p:grpSpPr>
          <a:xfrm>
            <a:off x="517479" y="4225966"/>
            <a:ext cx="424952" cy="424952"/>
            <a:chOff x="377779" y="3898941"/>
            <a:chExt cx="424952" cy="424952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C7610D3-01C5-436C-8C4C-687AF589C073}"/>
                </a:ext>
              </a:extLst>
            </p:cNvPr>
            <p:cNvGrpSpPr/>
            <p:nvPr/>
          </p:nvGrpSpPr>
          <p:grpSpPr>
            <a:xfrm>
              <a:off x="377779" y="3898941"/>
              <a:ext cx="424952" cy="424952"/>
              <a:chOff x="1008850" y="4457042"/>
              <a:chExt cx="468000" cy="468000"/>
            </a:xfrm>
          </p:grpSpPr>
          <p:sp>
            <p:nvSpPr>
              <p:cNvPr id="42" name="Прямоугольник: скругленные углы 18">
                <a:extLst>
                  <a:ext uri="{FF2B5EF4-FFF2-40B4-BE49-F238E27FC236}">
                    <a16:creationId xmlns:a16="http://schemas.microsoft.com/office/drawing/2014/main" id="{0A7931E9-2797-418C-B6EE-D66E0493D7E9}"/>
                  </a:ext>
                </a:extLst>
              </p:cNvPr>
              <p:cNvSpPr/>
              <p:nvPr/>
            </p:nvSpPr>
            <p:spPr>
              <a:xfrm>
                <a:off x="1008850" y="4457042"/>
                <a:ext cx="468000" cy="4680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5AD04C8-3028-4BE9-AF51-B2D974672472}"/>
                  </a:ext>
                </a:extLst>
              </p:cNvPr>
              <p:cNvSpPr txBox="1"/>
              <p:nvPr/>
            </p:nvSpPr>
            <p:spPr>
              <a:xfrm>
                <a:off x="1101325" y="4506376"/>
                <a:ext cx="283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KZ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45" name="Рисунок 44" descr="Монеты">
              <a:extLst>
                <a:ext uri="{FF2B5EF4-FFF2-40B4-BE49-F238E27FC236}">
                  <a16:creationId xmlns:a16="http://schemas.microsoft.com/office/drawing/2014/main" id="{512C2A76-5FB4-4A69-8C22-91597D45E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1269" y="3938148"/>
              <a:ext cx="326886" cy="326886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324AE68-FC69-419C-B7FF-7B2FBC45902F}"/>
              </a:ext>
            </a:extLst>
          </p:cNvPr>
          <p:cNvSpPr txBox="1"/>
          <p:nvPr/>
        </p:nvSpPr>
        <p:spPr>
          <a:xfrm>
            <a:off x="7428038" y="4236722"/>
            <a:ext cx="1408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Запрещено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D1B8BBB-43F0-4F26-8F2B-60929DB75E69}"/>
              </a:ext>
            </a:extLst>
          </p:cNvPr>
          <p:cNvGrpSpPr/>
          <p:nvPr/>
        </p:nvGrpSpPr>
        <p:grpSpPr>
          <a:xfrm>
            <a:off x="7033171" y="4191001"/>
            <a:ext cx="381753" cy="381753"/>
            <a:chOff x="7164408" y="4083033"/>
            <a:chExt cx="424952" cy="42495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E12FE600-0D3E-4903-B4D7-315098060C6B}"/>
                </a:ext>
              </a:extLst>
            </p:cNvPr>
            <p:cNvGrpSpPr/>
            <p:nvPr/>
          </p:nvGrpSpPr>
          <p:grpSpPr>
            <a:xfrm>
              <a:off x="7164408" y="4083033"/>
              <a:ext cx="424952" cy="424952"/>
              <a:chOff x="1008850" y="4457042"/>
              <a:chExt cx="468000" cy="468000"/>
            </a:xfrm>
          </p:grpSpPr>
          <p:sp>
            <p:nvSpPr>
              <p:cNvPr id="54" name="Прямоугольник: скругленные углы 18">
                <a:extLst>
                  <a:ext uri="{FF2B5EF4-FFF2-40B4-BE49-F238E27FC236}">
                    <a16:creationId xmlns:a16="http://schemas.microsoft.com/office/drawing/2014/main" id="{088C1F01-7148-450F-BFC2-E2E2CAA703C3}"/>
                  </a:ext>
                </a:extLst>
              </p:cNvPr>
              <p:cNvSpPr/>
              <p:nvPr/>
            </p:nvSpPr>
            <p:spPr>
              <a:xfrm>
                <a:off x="1008850" y="4457042"/>
                <a:ext cx="468000" cy="4680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0D13D0A-FE92-40C8-BB3A-FB09CF8104E6}"/>
                  </a:ext>
                </a:extLst>
              </p:cNvPr>
              <p:cNvSpPr txBox="1"/>
              <p:nvPr/>
            </p:nvSpPr>
            <p:spPr>
              <a:xfrm>
                <a:off x="1101325" y="4506376"/>
                <a:ext cx="283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KZ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57" name="Рисунок 56" descr="Знак запрета">
              <a:extLst>
                <a:ext uri="{FF2B5EF4-FFF2-40B4-BE49-F238E27FC236}">
                  <a16:creationId xmlns:a16="http://schemas.microsoft.com/office/drawing/2014/main" id="{54A10FBC-BCB1-465A-8642-7603C574A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196884" y="4115509"/>
              <a:ext cx="360000" cy="36000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58C1392-4F81-401E-BD9C-2D7BBE46A6DF}"/>
              </a:ext>
            </a:extLst>
          </p:cNvPr>
          <p:cNvGrpSpPr/>
          <p:nvPr/>
        </p:nvGrpSpPr>
        <p:grpSpPr>
          <a:xfrm>
            <a:off x="4504984" y="4191001"/>
            <a:ext cx="381753" cy="381753"/>
            <a:chOff x="4565926" y="4083033"/>
            <a:chExt cx="424952" cy="424952"/>
          </a:xfrm>
        </p:grpSpPr>
        <p:sp>
          <p:nvSpPr>
            <p:cNvPr id="51" name="Прямоугольник: скругленные углы 18">
              <a:extLst>
                <a:ext uri="{FF2B5EF4-FFF2-40B4-BE49-F238E27FC236}">
                  <a16:creationId xmlns:a16="http://schemas.microsoft.com/office/drawing/2014/main" id="{9FE16127-14DE-48CC-B4A4-D4CE483DAFCB}"/>
                </a:ext>
              </a:extLst>
            </p:cNvPr>
            <p:cNvSpPr/>
            <p:nvPr/>
          </p:nvSpPr>
          <p:spPr>
            <a:xfrm>
              <a:off x="4565926" y="4083033"/>
              <a:ext cx="424952" cy="424952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pic>
          <p:nvPicPr>
            <p:cNvPr id="59" name="Рисунок 58" descr="Маркеры-галочки">
              <a:extLst>
                <a:ext uri="{FF2B5EF4-FFF2-40B4-BE49-F238E27FC236}">
                  <a16:creationId xmlns:a16="http://schemas.microsoft.com/office/drawing/2014/main" id="{1F804A7F-6015-4245-BCC9-7CB472153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607226" y="4132123"/>
              <a:ext cx="360000" cy="36000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346C31AD-62E7-4CC6-914B-7CF52910C4C9}"/>
              </a:ext>
            </a:extLst>
          </p:cNvPr>
          <p:cNvGrpSpPr/>
          <p:nvPr/>
        </p:nvGrpSpPr>
        <p:grpSpPr>
          <a:xfrm>
            <a:off x="4528748" y="5394104"/>
            <a:ext cx="2385148" cy="461665"/>
            <a:chOff x="4632888" y="5067714"/>
            <a:chExt cx="2385148" cy="461665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2997D095-57F3-44FF-884C-2596A28D1194}"/>
                </a:ext>
              </a:extLst>
            </p:cNvPr>
            <p:cNvSpPr/>
            <p:nvPr/>
          </p:nvSpPr>
          <p:spPr>
            <a:xfrm>
              <a:off x="4994916" y="5067714"/>
              <a:ext cx="2023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Малым мобильным ТС c электродвигателем</a:t>
              </a:r>
              <a:endParaRPr lang="ru-KZ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69" name="Рисунок 68" descr="Скутер">
              <a:extLst>
                <a:ext uri="{FF2B5EF4-FFF2-40B4-BE49-F238E27FC236}">
                  <a16:creationId xmlns:a16="http://schemas.microsoft.com/office/drawing/2014/main" id="{AC495698-1AAA-48B8-95F2-E6CE4D5C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632888" y="5121688"/>
              <a:ext cx="252000" cy="252000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118A5AE4-427D-4B44-A44C-FB88D1A3B026}"/>
              </a:ext>
            </a:extLst>
          </p:cNvPr>
          <p:cNvGrpSpPr/>
          <p:nvPr/>
        </p:nvGrpSpPr>
        <p:grpSpPr>
          <a:xfrm>
            <a:off x="4531465" y="5970273"/>
            <a:ext cx="1982307" cy="276999"/>
            <a:chOff x="4635605" y="5643883"/>
            <a:chExt cx="1982307" cy="276999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3F47F467-4034-4E0E-B176-7FE73EB88512}"/>
                </a:ext>
              </a:extLst>
            </p:cNvPr>
            <p:cNvSpPr/>
            <p:nvPr/>
          </p:nvSpPr>
          <p:spPr>
            <a:xfrm>
              <a:off x="5017553" y="5643883"/>
              <a:ext cx="160035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Велосипедам</a:t>
              </a:r>
              <a:r>
                <a:rPr lang="ru-RU" sz="1200" dirty="0">
                  <a:latin typeface="Arial Narrow" panose="020B0606020202030204" pitchFamily="34" charset="0"/>
                  <a:ea typeface="Calibri" panose="020F0502020204030204" pitchFamily="34" charset="0"/>
                </a:rPr>
                <a:t> </a:t>
              </a:r>
              <a:endParaRPr lang="ru-KZ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1" name="Рисунок 70" descr="Велоспорт">
              <a:extLst>
                <a:ext uri="{FF2B5EF4-FFF2-40B4-BE49-F238E27FC236}">
                  <a16:creationId xmlns:a16="http://schemas.microsoft.com/office/drawing/2014/main" id="{440B0FA7-B1DD-4464-A672-7811FE496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635605" y="5653493"/>
              <a:ext cx="252000" cy="252000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95DE672-3E38-49ED-BBD4-21675B002679}"/>
              </a:ext>
            </a:extLst>
          </p:cNvPr>
          <p:cNvGrpSpPr/>
          <p:nvPr/>
        </p:nvGrpSpPr>
        <p:grpSpPr>
          <a:xfrm>
            <a:off x="4551431" y="4665183"/>
            <a:ext cx="2377054" cy="646331"/>
            <a:chOff x="4655571" y="4586443"/>
            <a:chExt cx="2377054" cy="646331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6449B7C2-2CAF-47F1-839B-606FB14516A1}"/>
                </a:ext>
              </a:extLst>
            </p:cNvPr>
            <p:cNvSpPr/>
            <p:nvPr/>
          </p:nvSpPr>
          <p:spPr>
            <a:xfrm>
              <a:off x="5009505" y="4586443"/>
              <a:ext cx="20231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Автомобилям с электродвигателем</a:t>
              </a:r>
            </a:p>
            <a:p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и Евро 4-5-6</a:t>
              </a:r>
              <a:r>
                <a:rPr lang="ru-RU" sz="1200" dirty="0">
                  <a:latin typeface="Arial Narrow" panose="020B0606020202030204" pitchFamily="34" charset="0"/>
                  <a:ea typeface="Calibri" panose="020F0502020204030204" pitchFamily="34" charset="0"/>
                </a:rPr>
                <a:t> </a:t>
              </a:r>
              <a:endParaRPr lang="ru-KZ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3" name="Рисунок 72" descr="Электромобиль">
              <a:extLst>
                <a:ext uri="{FF2B5EF4-FFF2-40B4-BE49-F238E27FC236}">
                  <a16:creationId xmlns:a16="http://schemas.microsoft.com/office/drawing/2014/main" id="{9D3B63DC-E7D5-4CBD-A59E-01FFC723D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655571" y="4618394"/>
              <a:ext cx="252000" cy="25200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F3ACCA9-7438-47CB-96A4-DF6BBBF1F1DD}"/>
              </a:ext>
            </a:extLst>
          </p:cNvPr>
          <p:cNvGrpSpPr/>
          <p:nvPr/>
        </p:nvGrpSpPr>
        <p:grpSpPr>
          <a:xfrm>
            <a:off x="6970422" y="4622736"/>
            <a:ext cx="3344613" cy="461665"/>
            <a:chOff x="7285382" y="4543996"/>
            <a:chExt cx="3344613" cy="461665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59917E58-DB44-4628-A397-1BCA4C36A03D}"/>
                </a:ext>
              </a:extLst>
            </p:cNvPr>
            <p:cNvSpPr/>
            <p:nvPr/>
          </p:nvSpPr>
          <p:spPr>
            <a:xfrm>
              <a:off x="7693913" y="4543996"/>
              <a:ext cx="29360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Автомобилям без систем нейтрализации</a:t>
              </a:r>
            </a:p>
            <a:p>
              <a:pPr algn="just"/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и класса Евро 0-1-2-3</a:t>
              </a:r>
            </a:p>
          </p:txBody>
        </p:sp>
        <p:pic>
          <p:nvPicPr>
            <p:cNvPr id="80" name="Picture 2" descr="Знак зоны LEZ">
              <a:extLst>
                <a:ext uri="{FF2B5EF4-FFF2-40B4-BE49-F238E27FC236}">
                  <a16:creationId xmlns:a16="http://schemas.microsoft.com/office/drawing/2014/main" id="{27B99699-542E-4B82-935A-55EF63D675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6" t="44290" r="68867" b="25107"/>
            <a:stretch/>
          </p:blipFill>
          <p:spPr bwMode="auto">
            <a:xfrm>
              <a:off x="7285382" y="4648854"/>
              <a:ext cx="362471" cy="34875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54FC88B-FF9F-4647-ACA2-A6F190B8176E}"/>
              </a:ext>
            </a:extLst>
          </p:cNvPr>
          <p:cNvGrpSpPr/>
          <p:nvPr/>
        </p:nvGrpSpPr>
        <p:grpSpPr>
          <a:xfrm>
            <a:off x="7078997" y="5651278"/>
            <a:ext cx="3236038" cy="461665"/>
            <a:chOff x="7393957" y="5694458"/>
            <a:chExt cx="3236038" cy="461665"/>
          </a:xfrm>
        </p:grpSpPr>
        <p:pic>
          <p:nvPicPr>
            <p:cNvPr id="75" name="Рисунок 74" descr="Грузовик">
              <a:extLst>
                <a:ext uri="{FF2B5EF4-FFF2-40B4-BE49-F238E27FC236}">
                  <a16:creationId xmlns:a16="http://schemas.microsoft.com/office/drawing/2014/main" id="{23F5106A-ECF1-4DA7-9EC8-D21A1591F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393957" y="5797679"/>
              <a:ext cx="252000" cy="252000"/>
            </a:xfrm>
            <a:prstGeom prst="rect">
              <a:avLst/>
            </a:prstGeom>
          </p:spPr>
        </p:pic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90074D49-D5DF-42D6-A212-E7390E668B13}"/>
                </a:ext>
              </a:extLst>
            </p:cNvPr>
            <p:cNvSpPr/>
            <p:nvPr/>
          </p:nvSpPr>
          <p:spPr>
            <a:xfrm>
              <a:off x="7693913" y="5694458"/>
              <a:ext cx="29360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Грузоподъемностью свыше 3,5 тонн</a:t>
              </a:r>
            </a:p>
            <a:p>
              <a:pPr algn="just"/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с 7.00 до 20.00 час.</a:t>
              </a:r>
              <a:r>
                <a:rPr lang="ru-RU" sz="1200" dirty="0">
                  <a:latin typeface="Arial Narrow" panose="020B0606020202030204" pitchFamily="34" charset="0"/>
                  <a:ea typeface="Calibri" panose="020F0502020204030204" pitchFamily="34" charset="0"/>
                </a:rPr>
                <a:t> </a:t>
              </a:r>
              <a:endParaRPr lang="ru-KZ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6F021875-7899-4DC7-B32C-17B80FCA2780}"/>
              </a:ext>
            </a:extLst>
          </p:cNvPr>
          <p:cNvGrpSpPr/>
          <p:nvPr/>
        </p:nvGrpSpPr>
        <p:grpSpPr>
          <a:xfrm>
            <a:off x="7078997" y="5076047"/>
            <a:ext cx="3236038" cy="461665"/>
            <a:chOff x="7393957" y="5119227"/>
            <a:chExt cx="3236038" cy="461665"/>
          </a:xfrm>
        </p:grpSpPr>
        <p:pic>
          <p:nvPicPr>
            <p:cNvPr id="79" name="Рисунок 78" descr="Часы">
              <a:extLst>
                <a:ext uri="{FF2B5EF4-FFF2-40B4-BE49-F238E27FC236}">
                  <a16:creationId xmlns:a16="http://schemas.microsoft.com/office/drawing/2014/main" id="{35DB62A0-ADC7-433E-A144-EC9ECC405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393957" y="5236260"/>
              <a:ext cx="252000" cy="252000"/>
            </a:xfrm>
            <a:prstGeom prst="rect">
              <a:avLst/>
            </a:prstGeom>
          </p:spPr>
        </p:pic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48B1B6CF-7680-4FFC-833A-ABBCDBD1B72F}"/>
                </a:ext>
              </a:extLst>
            </p:cNvPr>
            <p:cNvSpPr/>
            <p:nvPr/>
          </p:nvSpPr>
          <p:spPr>
            <a:xfrm>
              <a:off x="7693913" y="5119227"/>
              <a:ext cx="29360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Зарегистрированных в </a:t>
              </a:r>
              <a:r>
                <a:rPr lang="ru-RU" sz="1200" dirty="0" err="1">
                  <a:latin typeface="Arial Narrow" panose="020B0606020202030204" pitchFamily="34" charset="0"/>
                  <a:ea typeface="Times New Roman" panose="02020603050405020304" pitchFamily="18" charset="0"/>
                </a:rPr>
                <a:t>др.регионах</a:t>
              </a:r>
              <a:endParaRPr lang="ru-RU" sz="1200" dirty="0">
                <a:latin typeface="Arial Narrow" panose="020B0606020202030204" pitchFamily="34" charset="0"/>
                <a:ea typeface="Times New Roman" panose="02020603050405020304" pitchFamily="18" charset="0"/>
              </a:endParaRPr>
            </a:p>
            <a:p>
              <a:pPr algn="just"/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с 7.00 до 20.00 час.</a:t>
              </a:r>
              <a:endParaRPr lang="ru-KZ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6384A183-B805-4012-BB5A-0ACB7AB8F248}"/>
              </a:ext>
            </a:extLst>
          </p:cNvPr>
          <p:cNvGrpSpPr/>
          <p:nvPr/>
        </p:nvGrpSpPr>
        <p:grpSpPr>
          <a:xfrm>
            <a:off x="7078997" y="6226509"/>
            <a:ext cx="3236038" cy="276999"/>
            <a:chOff x="7393957" y="6269689"/>
            <a:chExt cx="3236038" cy="276999"/>
          </a:xfrm>
        </p:grpSpPr>
        <p:pic>
          <p:nvPicPr>
            <p:cNvPr id="77" name="Рисунок 76" descr="Ежедневник">
              <a:extLst>
                <a:ext uri="{FF2B5EF4-FFF2-40B4-BE49-F238E27FC236}">
                  <a16:creationId xmlns:a16="http://schemas.microsoft.com/office/drawing/2014/main" id="{5D99551C-00CB-4B96-8498-5F539D9DD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93957" y="6269689"/>
              <a:ext cx="252000" cy="252000"/>
            </a:xfrm>
            <a:prstGeom prst="rect">
              <a:avLst/>
            </a:prstGeom>
          </p:spPr>
        </p:pic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0757EA11-0EF9-43EF-880C-7065873113F3}"/>
                </a:ext>
              </a:extLst>
            </p:cNvPr>
            <p:cNvSpPr/>
            <p:nvPr/>
          </p:nvSpPr>
          <p:spPr>
            <a:xfrm>
              <a:off x="7693913" y="6269689"/>
              <a:ext cx="29360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 Narrow" panose="020B0606020202030204" pitchFamily="34" charset="0"/>
                  <a:ea typeface="Times New Roman" panose="02020603050405020304" pitchFamily="18" charset="0"/>
                </a:rPr>
                <a:t>Ранее 2000 года выпуска</a:t>
              </a:r>
              <a:r>
                <a:rPr lang="ru-RU" sz="1200" dirty="0">
                  <a:latin typeface="Arial Narrow" panose="020B0606020202030204" pitchFamily="34" charset="0"/>
                  <a:ea typeface="Calibri" panose="020F0502020204030204" pitchFamily="34" charset="0"/>
                </a:rPr>
                <a:t> </a:t>
              </a:r>
              <a:endParaRPr lang="ru-KZ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92" name="Прямоугольник: скругленные углы 91">
            <a:extLst>
              <a:ext uri="{FF2B5EF4-FFF2-40B4-BE49-F238E27FC236}">
                <a16:creationId xmlns:a16="http://schemas.microsoft.com/office/drawing/2014/main" id="{AEF51A82-AFE8-44CC-90CF-116E3346F48A}"/>
              </a:ext>
            </a:extLst>
          </p:cNvPr>
          <p:cNvSpPr/>
          <p:nvPr/>
        </p:nvSpPr>
        <p:spPr>
          <a:xfrm>
            <a:off x="4317769" y="4072903"/>
            <a:ext cx="2416405" cy="2588067"/>
          </a:xfrm>
          <a:prstGeom prst="roundRect">
            <a:avLst>
              <a:gd name="adj" fmla="val 5386"/>
            </a:avLst>
          </a:prstGeom>
          <a:noFill/>
          <a:ln w="9525">
            <a:solidFill>
              <a:srgbClr val="C4C4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28F1E4FF-9633-406B-9304-01A24308F9B3}"/>
              </a:ext>
            </a:extLst>
          </p:cNvPr>
          <p:cNvSpPr/>
          <p:nvPr/>
        </p:nvSpPr>
        <p:spPr>
          <a:xfrm>
            <a:off x="6796177" y="4069863"/>
            <a:ext cx="3258128" cy="2588067"/>
          </a:xfrm>
          <a:prstGeom prst="roundRect">
            <a:avLst>
              <a:gd name="adj" fmla="val 5386"/>
            </a:avLst>
          </a:prstGeom>
          <a:noFill/>
          <a:ln w="9525">
            <a:solidFill>
              <a:srgbClr val="C4C4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1EAA788C-E8C9-4927-8AAA-2C6C49932D0E}"/>
              </a:ext>
            </a:extLst>
          </p:cNvPr>
          <p:cNvSpPr/>
          <p:nvPr/>
        </p:nvSpPr>
        <p:spPr>
          <a:xfrm>
            <a:off x="448669" y="4072903"/>
            <a:ext cx="3803832" cy="2588067"/>
          </a:xfrm>
          <a:prstGeom prst="roundRect">
            <a:avLst>
              <a:gd name="adj" fmla="val 5386"/>
            </a:avLst>
          </a:prstGeom>
          <a:noFill/>
          <a:ln w="9525">
            <a:solidFill>
              <a:srgbClr val="C4C4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cxnSp>
        <p:nvCxnSpPr>
          <p:cNvPr id="100" name="Соединитель: уступ 99">
            <a:extLst>
              <a:ext uri="{FF2B5EF4-FFF2-40B4-BE49-F238E27FC236}">
                <a16:creationId xmlns:a16="http://schemas.microsoft.com/office/drawing/2014/main" id="{3A119DCB-6DF2-440A-856D-6802C9BBF51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04954" y="1549811"/>
            <a:ext cx="1338798" cy="374463"/>
          </a:xfrm>
          <a:prstGeom prst="bentConnector3">
            <a:avLst>
              <a:gd name="adj1" fmla="val 100514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BA877CA0-BB20-434B-9737-26988896761B}"/>
              </a:ext>
            </a:extLst>
          </p:cNvPr>
          <p:cNvSpPr txBox="1"/>
          <p:nvPr/>
        </p:nvSpPr>
        <p:spPr>
          <a:xfrm>
            <a:off x="2936710" y="1283906"/>
            <a:ext cx="1993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«Золотой квадрат»</a:t>
            </a:r>
            <a:endParaRPr lang="ru-K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7" name="Соединитель: уступ 116">
            <a:extLst>
              <a:ext uri="{FF2B5EF4-FFF2-40B4-BE49-F238E27FC236}">
                <a16:creationId xmlns:a16="http://schemas.microsoft.com/office/drawing/2014/main" id="{AC35B695-B96A-4EDC-BD89-590D9141FC85}"/>
              </a:ext>
            </a:extLst>
          </p:cNvPr>
          <p:cNvCxnSpPr>
            <a:cxnSpLocks/>
          </p:cNvCxnSpPr>
          <p:nvPr/>
        </p:nvCxnSpPr>
        <p:spPr>
          <a:xfrm>
            <a:off x="6431191" y="2412122"/>
            <a:ext cx="1110112" cy="261609"/>
          </a:xfrm>
          <a:prstGeom prst="bentConnector3">
            <a:avLst>
              <a:gd name="adj1" fmla="val 50000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D75125F0-AF6C-444F-92E1-BB56B68CCD5F}"/>
              </a:ext>
            </a:extLst>
          </p:cNvPr>
          <p:cNvSpPr txBox="1"/>
          <p:nvPr/>
        </p:nvSpPr>
        <p:spPr>
          <a:xfrm>
            <a:off x="6246562" y="2171311"/>
            <a:ext cx="1993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Большая кольцевая</a:t>
            </a:r>
            <a:endParaRPr lang="ru-K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CA45FB9-C4DD-4DFD-983E-A39EB4F02D3F}"/>
              </a:ext>
            </a:extLst>
          </p:cNvPr>
          <p:cNvSpPr txBox="1"/>
          <p:nvPr/>
        </p:nvSpPr>
        <p:spPr>
          <a:xfrm>
            <a:off x="6246562" y="2790627"/>
            <a:ext cx="1993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Малая кольцевая</a:t>
            </a:r>
            <a:endParaRPr lang="ru-K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5" name="Соединитель: уступ 124">
            <a:extLst>
              <a:ext uri="{FF2B5EF4-FFF2-40B4-BE49-F238E27FC236}">
                <a16:creationId xmlns:a16="http://schemas.microsoft.com/office/drawing/2014/main" id="{D46C872D-69DB-4A78-9590-D1A7459B5271}"/>
              </a:ext>
            </a:extLst>
          </p:cNvPr>
          <p:cNvCxnSpPr>
            <a:cxnSpLocks/>
          </p:cNvCxnSpPr>
          <p:nvPr/>
        </p:nvCxnSpPr>
        <p:spPr>
          <a:xfrm>
            <a:off x="6375590" y="3036848"/>
            <a:ext cx="2121623" cy="433818"/>
          </a:xfrm>
          <a:prstGeom prst="bentConnector3">
            <a:avLst>
              <a:gd name="adj1" fmla="val 50000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539F0164-8497-4A7D-8E8C-438D5EEA7A05}"/>
              </a:ext>
            </a:extLst>
          </p:cNvPr>
          <p:cNvSpPr/>
          <p:nvPr/>
        </p:nvSpPr>
        <p:spPr>
          <a:xfrm>
            <a:off x="448669" y="1162582"/>
            <a:ext cx="4761284" cy="2813403"/>
          </a:xfrm>
          <a:prstGeom prst="roundRect">
            <a:avLst>
              <a:gd name="adj" fmla="val 5386"/>
            </a:avLst>
          </a:prstGeom>
          <a:noFill/>
          <a:ln w="9525">
            <a:solidFill>
              <a:srgbClr val="C4C4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4F4A85E7-9791-4591-B9C1-FB331039C6AE}"/>
              </a:ext>
            </a:extLst>
          </p:cNvPr>
          <p:cNvSpPr/>
          <p:nvPr/>
        </p:nvSpPr>
        <p:spPr>
          <a:xfrm>
            <a:off x="6243282" y="1173030"/>
            <a:ext cx="4844962" cy="2813403"/>
          </a:xfrm>
          <a:prstGeom prst="roundRect">
            <a:avLst>
              <a:gd name="adj" fmla="val 4709"/>
            </a:avLst>
          </a:prstGeom>
          <a:noFill/>
          <a:ln w="9525">
            <a:solidFill>
              <a:srgbClr val="C4C4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F3127F05-A8AD-4D33-9F5B-934FD39A2685}"/>
              </a:ext>
            </a:extLst>
          </p:cNvPr>
          <p:cNvGrpSpPr/>
          <p:nvPr/>
        </p:nvGrpSpPr>
        <p:grpSpPr>
          <a:xfrm>
            <a:off x="2810067" y="5131633"/>
            <a:ext cx="1111967" cy="302405"/>
            <a:chOff x="2810067" y="5131633"/>
            <a:chExt cx="1111967" cy="302405"/>
          </a:xfrm>
        </p:grpSpPr>
        <p:pic>
          <p:nvPicPr>
            <p:cNvPr id="141" name="Рисунок 140" descr="Машина">
              <a:extLst>
                <a:ext uri="{FF2B5EF4-FFF2-40B4-BE49-F238E27FC236}">
                  <a16:creationId xmlns:a16="http://schemas.microsoft.com/office/drawing/2014/main" id="{9F55D6F3-DD3A-4E5C-BD39-639186A55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810067" y="5182038"/>
              <a:ext cx="252000" cy="252000"/>
            </a:xfrm>
            <a:prstGeom prst="rect">
              <a:avLst/>
            </a:prstGeom>
          </p:spPr>
        </p:pic>
        <p:pic>
          <p:nvPicPr>
            <p:cNvPr id="143" name="Рисунок 142" descr="Мужчина">
              <a:extLst>
                <a:ext uri="{FF2B5EF4-FFF2-40B4-BE49-F238E27FC236}">
                  <a16:creationId xmlns:a16="http://schemas.microsoft.com/office/drawing/2014/main" id="{974BF55E-9603-49A0-9A4D-2E02C5B8D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236828" y="5131633"/>
              <a:ext cx="252000" cy="252000"/>
            </a:xfrm>
            <a:prstGeom prst="rect">
              <a:avLst/>
            </a:prstGeom>
          </p:spPr>
        </p:pic>
        <p:pic>
          <p:nvPicPr>
            <p:cNvPr id="147" name="Рисунок 146" descr="Портфель">
              <a:extLst>
                <a:ext uri="{FF2B5EF4-FFF2-40B4-BE49-F238E27FC236}">
                  <a16:creationId xmlns:a16="http://schemas.microsoft.com/office/drawing/2014/main" id="{3C045091-511F-4828-A9D4-6ABF5D502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3670034" y="5170654"/>
              <a:ext cx="252000" cy="25200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EDD8140-D4AF-4D2F-9C91-EF79FF5826CB}"/>
              </a:ext>
            </a:extLst>
          </p:cNvPr>
          <p:cNvGrpSpPr/>
          <p:nvPr/>
        </p:nvGrpSpPr>
        <p:grpSpPr>
          <a:xfrm>
            <a:off x="2800740" y="4675494"/>
            <a:ext cx="1124177" cy="276136"/>
            <a:chOff x="2800740" y="4675494"/>
            <a:chExt cx="1124177" cy="276136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10036723-C52E-49A6-AF59-5672B5E045D4}"/>
                </a:ext>
              </a:extLst>
            </p:cNvPr>
            <p:cNvGrpSpPr/>
            <p:nvPr/>
          </p:nvGrpSpPr>
          <p:grpSpPr>
            <a:xfrm>
              <a:off x="2800740" y="4690543"/>
              <a:ext cx="1124177" cy="261087"/>
              <a:chOff x="2800740" y="4690543"/>
              <a:chExt cx="1124177" cy="261087"/>
            </a:xfrm>
          </p:grpSpPr>
          <p:pic>
            <p:nvPicPr>
              <p:cNvPr id="145" name="Рисунок 144" descr="Дом">
                <a:extLst>
                  <a:ext uri="{FF2B5EF4-FFF2-40B4-BE49-F238E27FC236}">
                    <a16:creationId xmlns:a16="http://schemas.microsoft.com/office/drawing/2014/main" id="{49A85020-4881-4D50-9DB2-1024E9BCF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3672917" y="4690543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149" name="Рисунок 148" descr="Машина">
                <a:extLst>
                  <a:ext uri="{FF2B5EF4-FFF2-40B4-BE49-F238E27FC236}">
                    <a16:creationId xmlns:a16="http://schemas.microsoft.com/office/drawing/2014/main" id="{5AA02BDD-F393-4540-AFB9-6B4073C16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2800740" y="4699630"/>
                <a:ext cx="252000" cy="252000"/>
              </a:xfrm>
              <a:prstGeom prst="rect">
                <a:avLst/>
              </a:prstGeom>
            </p:spPr>
          </p:pic>
        </p:grpSp>
        <p:pic>
          <p:nvPicPr>
            <p:cNvPr id="11" name="Рисунок 10" descr="Семья с девочкой">
              <a:extLst>
                <a:ext uri="{FF2B5EF4-FFF2-40B4-BE49-F238E27FC236}">
                  <a16:creationId xmlns:a16="http://schemas.microsoft.com/office/drawing/2014/main" id="{49385F8C-DB77-46A7-82C2-0F62FF4F7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3255529" y="4675494"/>
              <a:ext cx="252000" cy="252000"/>
            </a:xfrm>
            <a:prstGeom prst="rect">
              <a:avLst/>
            </a:prstGeom>
          </p:spPr>
        </p:pic>
      </p:grpSp>
      <p:pic>
        <p:nvPicPr>
          <p:cNvPr id="94" name="Рисунок 93" descr="Лупа">
            <a:extLst>
              <a:ext uri="{FF2B5EF4-FFF2-40B4-BE49-F238E27FC236}">
                <a16:creationId xmlns:a16="http://schemas.microsoft.com/office/drawing/2014/main" id="{29B50173-90C1-4FEA-8A87-EE53B92F675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030203" y="1381241"/>
            <a:ext cx="2573306" cy="2573306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9C70ADAF-E2A3-4E74-A3E6-6BB53E8B745F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31409" t="26697" r="38213" b="17476"/>
          <a:stretch/>
        </p:blipFill>
        <p:spPr>
          <a:xfrm>
            <a:off x="2438475" y="1788505"/>
            <a:ext cx="1247184" cy="1251069"/>
          </a:xfrm>
          <a:prstGeom prst="ellipse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32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3884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108;g2ce99bbb87b_0_165">
            <a:extLst>
              <a:ext uri="{FF2B5EF4-FFF2-40B4-BE49-F238E27FC236}">
                <a16:creationId xmlns:a16="http://schemas.microsoft.com/office/drawing/2014/main" id="{24E0971C-BACF-FAAF-9CCE-6049D16036E9}"/>
              </a:ext>
            </a:extLst>
          </p:cNvPr>
          <p:cNvCxnSpPr/>
          <p:nvPr/>
        </p:nvCxnSpPr>
        <p:spPr>
          <a:xfrm>
            <a:off x="1041781" y="762234"/>
            <a:ext cx="10728000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oogle Shape;110;g2ce99bbb87b_0_165">
            <a:extLst>
              <a:ext uri="{FF2B5EF4-FFF2-40B4-BE49-F238E27FC236}">
                <a16:creationId xmlns:a16="http://schemas.microsoft.com/office/drawing/2014/main" id="{48754F42-6566-93DE-1D47-F798DB2DAE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072AA7-B027-5DBC-BDC4-6E8C3DE4BF47}"/>
              </a:ext>
            </a:extLst>
          </p:cNvPr>
          <p:cNvSpPr txBox="1"/>
          <p:nvPr/>
        </p:nvSpPr>
        <p:spPr>
          <a:xfrm>
            <a:off x="1193799" y="259951"/>
            <a:ext cx="105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kern="0" dirty="0">
                <a:latin typeface="Arial Black" panose="020B0A04020102020204" pitchFamily="34" charset="0"/>
                <a:ea typeface="Times New Roman" panose="02020603050405020304" pitchFamily="18" charset="0"/>
              </a:rPr>
              <a:t>Въезд грузовых автомобилей в </a:t>
            </a:r>
            <a:r>
              <a:rPr lang="en-US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LEZ</a:t>
            </a:r>
            <a:endParaRPr lang="ru-RU" sz="1800" b="1" kern="0" dirty="0"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70AEC-7018-A37A-850A-3FFA2B138580}"/>
              </a:ext>
            </a:extLst>
          </p:cNvPr>
          <p:cNvSpPr txBox="1"/>
          <p:nvPr/>
        </p:nvSpPr>
        <p:spPr>
          <a:xfrm>
            <a:off x="709253" y="1089634"/>
            <a:ext cx="9187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 2025 года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ограничить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въезд грузовых автомобилей в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LEZ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зону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0F269A-C453-43CE-AB4C-7ABB3863CF30}"/>
              </a:ext>
            </a:extLst>
          </p:cNvPr>
          <p:cNvGrpSpPr/>
          <p:nvPr/>
        </p:nvGrpSpPr>
        <p:grpSpPr>
          <a:xfrm>
            <a:off x="707821" y="1394459"/>
            <a:ext cx="10815164" cy="440824"/>
            <a:chOff x="707821" y="1432559"/>
            <a:chExt cx="10815164" cy="44082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93EC4A-CED8-3545-FEB8-647E27103867}"/>
                </a:ext>
              </a:extLst>
            </p:cNvPr>
            <p:cNvSpPr txBox="1"/>
            <p:nvPr/>
          </p:nvSpPr>
          <p:spPr>
            <a:xfrm>
              <a:off x="2860168" y="1432559"/>
              <a:ext cx="787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2025</a:t>
              </a: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0391A432-6D48-4E17-89E5-19CB464009A1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V="1">
              <a:off x="3057714" y="1810559"/>
              <a:ext cx="8465271" cy="8824"/>
            </a:xfrm>
            <a:prstGeom prst="line">
              <a:avLst/>
            </a:prstGeom>
            <a:ln w="31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Прямоугольник: скругленные углы 38">
              <a:extLst>
                <a:ext uri="{FF2B5EF4-FFF2-40B4-BE49-F238E27FC236}">
                  <a16:creationId xmlns:a16="http://schemas.microsoft.com/office/drawing/2014/main" id="{92DE852C-ABE2-4576-8E6C-AA94E21C07BC}"/>
                </a:ext>
              </a:extLst>
            </p:cNvPr>
            <p:cNvSpPr/>
            <p:nvPr/>
          </p:nvSpPr>
          <p:spPr>
            <a:xfrm>
              <a:off x="3057714" y="1765383"/>
              <a:ext cx="108000" cy="10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29" name="Прямоугольник: скругленные углы 38">
              <a:extLst>
                <a:ext uri="{FF2B5EF4-FFF2-40B4-BE49-F238E27FC236}">
                  <a16:creationId xmlns:a16="http://schemas.microsoft.com/office/drawing/2014/main" id="{8AE3A2B1-BD62-4C86-B1E0-DBCD9E6766AC}"/>
                </a:ext>
              </a:extLst>
            </p:cNvPr>
            <p:cNvSpPr/>
            <p:nvPr/>
          </p:nvSpPr>
          <p:spPr>
            <a:xfrm>
              <a:off x="803275" y="1765383"/>
              <a:ext cx="108000" cy="10800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7F8412-6FB0-4286-95F5-35654457D32F}"/>
                </a:ext>
              </a:extLst>
            </p:cNvPr>
            <p:cNvSpPr txBox="1"/>
            <p:nvPr/>
          </p:nvSpPr>
          <p:spPr>
            <a:xfrm>
              <a:off x="707821" y="1432559"/>
              <a:ext cx="787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72E03F1C-0EB8-44C9-8A65-0C32BD6811A6}"/>
                </a:ext>
              </a:extLst>
            </p:cNvPr>
            <p:cNvCxnSpPr>
              <a:stCxn id="29" idx="3"/>
              <a:endCxn id="28" idx="1"/>
            </p:cNvCxnSpPr>
            <p:nvPr/>
          </p:nvCxnSpPr>
          <p:spPr>
            <a:xfrm>
              <a:off x="911275" y="1819383"/>
              <a:ext cx="214643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89A99C1-1ADB-4C70-8365-9A3CBDA10576}"/>
              </a:ext>
            </a:extLst>
          </p:cNvPr>
          <p:cNvGrpSpPr/>
          <p:nvPr/>
        </p:nvGrpSpPr>
        <p:grpSpPr>
          <a:xfrm>
            <a:off x="787657" y="2215637"/>
            <a:ext cx="4962599" cy="3976525"/>
            <a:chOff x="517321" y="2037838"/>
            <a:chExt cx="4943375" cy="3731521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3F01FE7-BBCD-40F4-8FA4-5978B10C7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121" t="24142" r="25837" b="20059"/>
            <a:stretch/>
          </p:blipFill>
          <p:spPr>
            <a:xfrm>
              <a:off x="517321" y="2037838"/>
              <a:ext cx="4943375" cy="3731521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CF55646F-6153-416E-B321-5E7E0AB9814E}"/>
                </a:ext>
              </a:extLst>
            </p:cNvPr>
            <p:cNvSpPr/>
            <p:nvPr/>
          </p:nvSpPr>
          <p:spPr>
            <a:xfrm rot="21265459">
              <a:off x="2547474" y="3422761"/>
              <a:ext cx="1776573" cy="1647715"/>
            </a:xfrm>
            <a:prstGeom prst="roundRect">
              <a:avLst>
                <a:gd name="adj" fmla="val 3949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F059BD3-424F-421F-8BAB-61A25D4813E8}"/>
                </a:ext>
              </a:extLst>
            </p:cNvPr>
            <p:cNvSpPr txBox="1"/>
            <p:nvPr/>
          </p:nvSpPr>
          <p:spPr>
            <a:xfrm rot="21254544">
              <a:off x="3376552" y="5029773"/>
              <a:ext cx="9334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Пр. Абая</a:t>
              </a:r>
              <a:endParaRPr lang="ru-KZ" sz="11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4F4CB49-B7B7-4D54-A018-442B7CAD7C62}"/>
                </a:ext>
              </a:extLst>
            </p:cNvPr>
            <p:cNvSpPr txBox="1"/>
            <p:nvPr/>
          </p:nvSpPr>
          <p:spPr>
            <a:xfrm rot="21236212">
              <a:off x="2416916" y="3198906"/>
              <a:ext cx="18478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Ул. </a:t>
              </a:r>
              <a:r>
                <a:rPr lang="ru-RU" sz="1000" b="1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Богенбанбай</a:t>
              </a:r>
              <a:r>
                <a:rPr lang="ru-RU" sz="10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 батыра</a:t>
              </a:r>
              <a:endParaRPr lang="ru-KZ" sz="11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2B9B9C1-3287-4448-94CE-FAA8C5C684B6}"/>
                </a:ext>
              </a:extLst>
            </p:cNvPr>
            <p:cNvSpPr txBox="1"/>
            <p:nvPr/>
          </p:nvSpPr>
          <p:spPr>
            <a:xfrm rot="15891273">
              <a:off x="1881339" y="4276263"/>
              <a:ext cx="1025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Ул. </a:t>
              </a:r>
              <a:r>
                <a:rPr lang="ru-RU" sz="1000" b="1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Желтоксан</a:t>
              </a:r>
              <a:endParaRPr lang="ru-KZ" sz="11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EDF307-D5DC-4BB6-BC08-33E781431753}"/>
                </a:ext>
              </a:extLst>
            </p:cNvPr>
            <p:cNvSpPr txBox="1"/>
            <p:nvPr/>
          </p:nvSpPr>
          <p:spPr>
            <a:xfrm rot="15816967">
              <a:off x="3721286" y="3894478"/>
              <a:ext cx="13144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Пр. </a:t>
              </a:r>
              <a:r>
                <a:rPr lang="ru-RU" sz="1000" b="1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Достык</a:t>
              </a:r>
              <a:endParaRPr lang="ru-KZ" sz="11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5A8C69E-D7F6-43F3-A67D-88782C0D997A}"/>
              </a:ext>
            </a:extLst>
          </p:cNvPr>
          <p:cNvGrpSpPr/>
          <p:nvPr/>
        </p:nvGrpSpPr>
        <p:grpSpPr>
          <a:xfrm>
            <a:off x="10156663" y="2500528"/>
            <a:ext cx="782452" cy="782452"/>
            <a:chOff x="6696075" y="2419350"/>
            <a:chExt cx="782452" cy="782452"/>
          </a:xfrm>
        </p:grpSpPr>
        <p:pic>
          <p:nvPicPr>
            <p:cNvPr id="45" name="Рисунок 44" descr="Самосвал">
              <a:extLst>
                <a:ext uri="{FF2B5EF4-FFF2-40B4-BE49-F238E27FC236}">
                  <a16:creationId xmlns:a16="http://schemas.microsoft.com/office/drawing/2014/main" id="{0529D8E8-2B10-4FD1-B168-0C7857740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6778776" y="2540576"/>
              <a:ext cx="556875" cy="540000"/>
            </a:xfrm>
            <a:prstGeom prst="rect">
              <a:avLst/>
            </a:prstGeom>
          </p:spPr>
        </p:pic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07654C47-0C64-46B8-B9D0-79B58F049D10}"/>
                </a:ext>
              </a:extLst>
            </p:cNvPr>
            <p:cNvSpPr/>
            <p:nvPr/>
          </p:nvSpPr>
          <p:spPr>
            <a:xfrm>
              <a:off x="6696075" y="2419350"/>
              <a:ext cx="782452" cy="782452"/>
            </a:xfrm>
            <a:prstGeom prst="ellipse">
              <a:avLst/>
            </a:prstGeom>
            <a:noFill/>
            <a:ln w="539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8597080D-4CB1-48F6-B03B-200BD604B003}"/>
              </a:ext>
            </a:extLst>
          </p:cNvPr>
          <p:cNvCxnSpPr/>
          <p:nvPr/>
        </p:nvCxnSpPr>
        <p:spPr>
          <a:xfrm>
            <a:off x="1752607" y="5117769"/>
            <a:ext cx="684000" cy="0"/>
          </a:xfrm>
          <a:prstGeom prst="line">
            <a:avLst/>
          </a:prstGeom>
          <a:ln w="6350">
            <a:solidFill>
              <a:srgbClr val="E28A8A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18FA391E-37A7-42AE-BBB6-10D92F767ECB}"/>
              </a:ext>
            </a:extLst>
          </p:cNvPr>
          <p:cNvCxnSpPr/>
          <p:nvPr/>
        </p:nvCxnSpPr>
        <p:spPr>
          <a:xfrm>
            <a:off x="1905007" y="5270169"/>
            <a:ext cx="684000" cy="0"/>
          </a:xfrm>
          <a:prstGeom prst="line">
            <a:avLst/>
          </a:prstGeom>
          <a:ln w="6350">
            <a:solidFill>
              <a:srgbClr val="E28A8A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B7E8DEEE-D95A-4462-AAF0-ED99EFC4C6E9}"/>
              </a:ext>
            </a:extLst>
          </p:cNvPr>
          <p:cNvCxnSpPr>
            <a:cxnSpLocks/>
          </p:cNvCxnSpPr>
          <p:nvPr/>
        </p:nvCxnSpPr>
        <p:spPr>
          <a:xfrm flipH="1">
            <a:off x="7270338" y="3548994"/>
            <a:ext cx="1" cy="288000"/>
          </a:xfrm>
          <a:prstGeom prst="straightConnector1">
            <a:avLst/>
          </a:prstGeom>
          <a:ln w="3175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oogle Shape;6866;p66">
            <a:extLst>
              <a:ext uri="{FF2B5EF4-FFF2-40B4-BE49-F238E27FC236}">
                <a16:creationId xmlns:a16="http://schemas.microsoft.com/office/drawing/2014/main" id="{7FF4FEAD-50A8-4114-A173-3E4D797D69C5}"/>
              </a:ext>
            </a:extLst>
          </p:cNvPr>
          <p:cNvGrpSpPr>
            <a:grpSpLocks/>
          </p:cNvGrpSpPr>
          <p:nvPr/>
        </p:nvGrpSpPr>
        <p:grpSpPr bwMode="auto">
          <a:xfrm>
            <a:off x="7453425" y="2443292"/>
            <a:ext cx="2858034" cy="947244"/>
            <a:chOff x="238125" y="1725700"/>
            <a:chExt cx="6600300" cy="2260325"/>
          </a:xfrm>
        </p:grpSpPr>
        <p:sp>
          <p:nvSpPr>
            <p:cNvPr id="49" name="Google Shape;6867;p66">
              <a:extLst>
                <a:ext uri="{FF2B5EF4-FFF2-40B4-BE49-F238E27FC236}">
                  <a16:creationId xmlns:a16="http://schemas.microsoft.com/office/drawing/2014/main" id="{120C7F78-C719-44EA-A809-EBE423B1D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25" y="1741950"/>
              <a:ext cx="6506150" cy="2228050"/>
            </a:xfrm>
            <a:custGeom>
              <a:avLst/>
              <a:gdLst>
                <a:gd name="T0" fmla="*/ 2147483646 w 260246"/>
                <a:gd name="T1" fmla="*/ 244140625 h 89122"/>
                <a:gd name="T2" fmla="*/ 0 w 260246"/>
                <a:gd name="T3" fmla="*/ 2147483646 h 89122"/>
                <a:gd name="T4" fmla="*/ 2147483646 w 260246"/>
                <a:gd name="T5" fmla="*/ 2147483646 h 89122"/>
                <a:gd name="T6" fmla="*/ 2147483646 w 260246"/>
                <a:gd name="T7" fmla="*/ 2147483646 h 89122"/>
                <a:gd name="T8" fmla="*/ 2147483646 w 260246"/>
                <a:gd name="T9" fmla="*/ 244140625 h 89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0246" h="89122" extrusionOk="0">
                  <a:moveTo>
                    <a:pt x="260246" y="1"/>
                  </a:moveTo>
                  <a:lnTo>
                    <a:pt x="0" y="44559"/>
                  </a:lnTo>
                  <a:lnTo>
                    <a:pt x="260241" y="89121"/>
                  </a:lnTo>
                  <a:cubicBezTo>
                    <a:pt x="250030" y="85482"/>
                    <a:pt x="242259" y="66921"/>
                    <a:pt x="242259" y="44559"/>
                  </a:cubicBezTo>
                  <a:cubicBezTo>
                    <a:pt x="242259" y="22201"/>
                    <a:pt x="250039" y="3626"/>
                    <a:pt x="260246" y="1"/>
                  </a:cubicBezTo>
                  <a:close/>
                </a:path>
              </a:pathLst>
            </a:custGeom>
            <a:solidFill>
              <a:srgbClr val="E3E9ED">
                <a:alpha val="4352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  <p:sp>
          <p:nvSpPr>
            <p:cNvPr id="53" name="Google Shape;6871;p66">
              <a:extLst>
                <a:ext uri="{FF2B5EF4-FFF2-40B4-BE49-F238E27FC236}">
                  <a16:creationId xmlns:a16="http://schemas.microsoft.com/office/drawing/2014/main" id="{83DE37F4-9378-420C-8B1E-57349FC0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8275" y="1725700"/>
              <a:ext cx="150" cy="0"/>
            </a:xfrm>
            <a:custGeom>
              <a:avLst/>
              <a:gdLst>
                <a:gd name="T0" fmla="*/ 1220703125 w 6"/>
                <a:gd name="T1" fmla="*/ 244140625 w 6"/>
                <a:gd name="T2" fmla="*/ 1220703125 w 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6" extrusionOk="0">
                  <a:moveTo>
                    <a:pt x="5" y="0"/>
                  </a:moveTo>
                  <a:lnTo>
                    <a:pt x="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  <p:sp>
          <p:nvSpPr>
            <p:cNvPr id="54" name="Google Shape;6872;p66">
              <a:extLst>
                <a:ext uri="{FF2B5EF4-FFF2-40B4-BE49-F238E27FC236}">
                  <a16:creationId xmlns:a16="http://schemas.microsoft.com/office/drawing/2014/main" id="{BEAB8A35-E978-4F56-A31F-DD5594EF2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8400" y="3986000"/>
              <a:ext cx="25" cy="25"/>
            </a:xfrm>
            <a:custGeom>
              <a:avLst/>
              <a:gdLst>
                <a:gd name="T0" fmla="*/ 0 w 1"/>
                <a:gd name="T1" fmla="*/ 244140625 h 1"/>
                <a:gd name="T2" fmla="*/ 0 w 1"/>
                <a:gd name="T3" fmla="*/ 2441406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  <p:sp>
          <p:nvSpPr>
            <p:cNvPr id="55" name="Google Shape;6873;p66">
              <a:extLst>
                <a:ext uri="{FF2B5EF4-FFF2-40B4-BE49-F238E27FC236}">
                  <a16:creationId xmlns:a16="http://schemas.microsoft.com/office/drawing/2014/main" id="{CD27B0C6-BCBE-433A-9B1E-AA07CEF14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250" y="3969975"/>
              <a:ext cx="94175" cy="16050"/>
            </a:xfrm>
            <a:custGeom>
              <a:avLst/>
              <a:gdLst>
                <a:gd name="T0" fmla="*/ 244140625 w 3767"/>
                <a:gd name="T1" fmla="*/ 0 h 642"/>
                <a:gd name="T2" fmla="*/ 244140625 w 3767"/>
                <a:gd name="T3" fmla="*/ 0 h 642"/>
                <a:gd name="T4" fmla="*/ 2147483646 w 3767"/>
                <a:gd name="T5" fmla="*/ 2147483646 h 642"/>
                <a:gd name="T6" fmla="*/ 2147483646 w 3767"/>
                <a:gd name="T7" fmla="*/ 2147483646 h 642"/>
                <a:gd name="T8" fmla="*/ 244140625 w 3767"/>
                <a:gd name="T9" fmla="*/ 0 h 6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67" h="642" extrusionOk="0">
                  <a:moveTo>
                    <a:pt x="1" y="0"/>
                  </a:moveTo>
                  <a:lnTo>
                    <a:pt x="1" y="0"/>
                  </a:lnTo>
                  <a:cubicBezTo>
                    <a:pt x="1190" y="425"/>
                    <a:pt x="2415" y="642"/>
                    <a:pt x="3662" y="642"/>
                  </a:cubicBezTo>
                  <a:lnTo>
                    <a:pt x="3766" y="6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  <p:sp>
          <p:nvSpPr>
            <p:cNvPr id="56" name="Google Shape;6874;p66">
              <a:extLst>
                <a:ext uri="{FF2B5EF4-FFF2-40B4-BE49-F238E27FC236}">
                  <a16:creationId xmlns:a16="http://schemas.microsoft.com/office/drawing/2014/main" id="{CBCC29A8-2A32-48B4-822C-8EC693DC1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250" y="1725700"/>
              <a:ext cx="94050" cy="16175"/>
            </a:xfrm>
            <a:custGeom>
              <a:avLst/>
              <a:gdLst>
                <a:gd name="T0" fmla="*/ 2147483646 w 3762"/>
                <a:gd name="T1" fmla="*/ 0 h 647"/>
                <a:gd name="T2" fmla="*/ 244140625 w 3762"/>
                <a:gd name="T3" fmla="*/ 2147483646 h 647"/>
                <a:gd name="T4" fmla="*/ 2147483646 w 3762"/>
                <a:gd name="T5" fmla="*/ 0 h 647"/>
                <a:gd name="T6" fmla="*/ 2147483646 w 3762"/>
                <a:gd name="T7" fmla="*/ 0 h 6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62" h="647" extrusionOk="0">
                  <a:moveTo>
                    <a:pt x="3662" y="0"/>
                  </a:moveTo>
                  <a:cubicBezTo>
                    <a:pt x="2415" y="0"/>
                    <a:pt x="1194" y="222"/>
                    <a:pt x="1" y="646"/>
                  </a:cubicBezTo>
                  <a:lnTo>
                    <a:pt x="3762" y="0"/>
                  </a:lnTo>
                  <a:lnTo>
                    <a:pt x="3662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ru-KZ"/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0D8C187B-4F02-41B4-80DE-8C998C1D5477}"/>
              </a:ext>
            </a:extLst>
          </p:cNvPr>
          <p:cNvGrpSpPr/>
          <p:nvPr/>
        </p:nvGrpSpPr>
        <p:grpSpPr>
          <a:xfrm>
            <a:off x="6106363" y="2176538"/>
            <a:ext cx="2370883" cy="1309602"/>
            <a:chOff x="5992063" y="2176538"/>
            <a:chExt cx="2370883" cy="1309602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E87984FB-A283-4AD2-8E45-B6707F5F4DBF}"/>
                </a:ext>
              </a:extLst>
            </p:cNvPr>
            <p:cNvGrpSpPr/>
            <p:nvPr/>
          </p:nvGrpSpPr>
          <p:grpSpPr>
            <a:xfrm>
              <a:off x="5992063" y="2176538"/>
              <a:ext cx="2370883" cy="1309602"/>
              <a:chOff x="6019092" y="3896451"/>
              <a:chExt cx="2370883" cy="652837"/>
            </a:xfrm>
          </p:grpSpPr>
          <p:sp>
            <p:nvSpPr>
              <p:cNvPr id="68" name="Прямоугольник: скругленные углы 17">
                <a:extLst>
                  <a:ext uri="{FF2B5EF4-FFF2-40B4-BE49-F238E27FC236}">
                    <a16:creationId xmlns:a16="http://schemas.microsoft.com/office/drawing/2014/main" id="{2905288B-1769-414B-9F12-C3BEC0F69F9A}"/>
                  </a:ext>
                </a:extLst>
              </p:cNvPr>
              <p:cNvSpPr/>
              <p:nvPr/>
            </p:nvSpPr>
            <p:spPr>
              <a:xfrm>
                <a:off x="6019092" y="3896451"/>
                <a:ext cx="2370883" cy="652837"/>
              </a:xfrm>
              <a:prstGeom prst="roundRect">
                <a:avLst>
                  <a:gd name="adj" fmla="val 8363"/>
                </a:avLst>
              </a:prstGeom>
              <a:noFill/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145D780-D8DE-4CDD-A32D-42D2A9EA2296}"/>
                  </a:ext>
                </a:extLst>
              </p:cNvPr>
              <p:cNvSpPr txBox="1"/>
              <p:nvPr/>
            </p:nvSpPr>
            <p:spPr>
              <a:xfrm>
                <a:off x="6103674" y="3928023"/>
                <a:ext cx="2143125" cy="153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СЕРГЕК</a:t>
                </a:r>
                <a:endParaRPr lang="ru-KZ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Рисунок 35" descr="Камера слежения">
              <a:extLst>
                <a:ext uri="{FF2B5EF4-FFF2-40B4-BE49-F238E27FC236}">
                  <a16:creationId xmlns:a16="http://schemas.microsoft.com/office/drawing/2014/main" id="{6F5FB315-8055-4989-A3C8-5A107487F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40334" y="2457368"/>
              <a:ext cx="914400" cy="91440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CC5CCFD-944B-4883-940C-089F3931F351}"/>
              </a:ext>
            </a:extLst>
          </p:cNvPr>
          <p:cNvGrpSpPr/>
          <p:nvPr/>
        </p:nvGrpSpPr>
        <p:grpSpPr>
          <a:xfrm>
            <a:off x="10087735" y="3853271"/>
            <a:ext cx="920308" cy="1836210"/>
            <a:chOff x="10022215" y="4225939"/>
            <a:chExt cx="602890" cy="1139611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id="{FB4A04CB-8940-4CB0-8346-BDD545FE8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7529" y="4225939"/>
              <a:ext cx="573918" cy="1139611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785F7F9-AA6E-4978-8F59-167A2D8E6CEB}"/>
                </a:ext>
              </a:extLst>
            </p:cNvPr>
            <p:cNvSpPr txBox="1"/>
            <p:nvPr/>
          </p:nvSpPr>
          <p:spPr>
            <a:xfrm>
              <a:off x="10022215" y="4737293"/>
              <a:ext cx="602890" cy="162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ШТРАФ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2124835-4347-4E4F-9AB6-FBAC32287E8E}"/>
              </a:ext>
            </a:extLst>
          </p:cNvPr>
          <p:cNvGrpSpPr/>
          <p:nvPr/>
        </p:nvGrpSpPr>
        <p:grpSpPr>
          <a:xfrm>
            <a:off x="10398936" y="4171713"/>
            <a:ext cx="297906" cy="297906"/>
            <a:chOff x="6696075" y="2419350"/>
            <a:chExt cx="782452" cy="782452"/>
          </a:xfrm>
        </p:grpSpPr>
        <p:pic>
          <p:nvPicPr>
            <p:cNvPr id="78" name="Рисунок 77" descr="Самосвал">
              <a:extLst>
                <a:ext uri="{FF2B5EF4-FFF2-40B4-BE49-F238E27FC236}">
                  <a16:creationId xmlns:a16="http://schemas.microsoft.com/office/drawing/2014/main" id="{95C3FACC-EA91-4C26-AF61-8D184B24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6778776" y="2540576"/>
              <a:ext cx="556875" cy="540000"/>
            </a:xfrm>
            <a:prstGeom prst="rect">
              <a:avLst/>
            </a:prstGeom>
          </p:spPr>
        </p:pic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9A4C893D-A496-4CFD-BA62-2206690B9584}"/>
                </a:ext>
              </a:extLst>
            </p:cNvPr>
            <p:cNvSpPr/>
            <p:nvPr/>
          </p:nvSpPr>
          <p:spPr>
            <a:xfrm>
              <a:off x="6696075" y="2419350"/>
              <a:ext cx="782452" cy="782452"/>
            </a:xfrm>
            <a:prstGeom prst="ellipse">
              <a:avLst/>
            </a:prstGeom>
            <a:noFill/>
            <a:ln w="539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pic>
        <p:nvPicPr>
          <p:cNvPr id="80" name="Рисунок 79" descr="Монеты">
            <a:extLst>
              <a:ext uri="{FF2B5EF4-FFF2-40B4-BE49-F238E27FC236}">
                <a16:creationId xmlns:a16="http://schemas.microsoft.com/office/drawing/2014/main" id="{39C82F31-0528-43CE-91AD-8BD818D05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66204" y="5060460"/>
            <a:ext cx="372456" cy="372456"/>
          </a:xfrm>
          <a:prstGeom prst="rect">
            <a:avLst/>
          </a:prstGeom>
        </p:spPr>
      </p:pic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3E3A9188-029E-4FA9-88C2-14CF73298D64}"/>
              </a:ext>
            </a:extLst>
          </p:cNvPr>
          <p:cNvCxnSpPr>
            <a:cxnSpLocks/>
          </p:cNvCxnSpPr>
          <p:nvPr/>
        </p:nvCxnSpPr>
        <p:spPr>
          <a:xfrm>
            <a:off x="8546994" y="4749119"/>
            <a:ext cx="1476000" cy="0"/>
          </a:xfrm>
          <a:prstGeom prst="straightConnector1">
            <a:avLst/>
          </a:prstGeom>
          <a:ln w="3175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BFA75A9C-0382-4958-BFA4-B7AEF8428DD3}"/>
              </a:ext>
            </a:extLst>
          </p:cNvPr>
          <p:cNvCxnSpPr>
            <a:cxnSpLocks/>
          </p:cNvCxnSpPr>
          <p:nvPr/>
        </p:nvCxnSpPr>
        <p:spPr>
          <a:xfrm flipH="1" flipV="1">
            <a:off x="10547892" y="3340352"/>
            <a:ext cx="0" cy="468000"/>
          </a:xfrm>
          <a:prstGeom prst="straightConnector1">
            <a:avLst/>
          </a:prstGeom>
          <a:ln w="3175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61895236-C386-4E7B-B9E0-CA5663866D70}"/>
              </a:ext>
            </a:extLst>
          </p:cNvPr>
          <p:cNvGrpSpPr/>
          <p:nvPr/>
        </p:nvGrpSpPr>
        <p:grpSpPr>
          <a:xfrm>
            <a:off x="6249237" y="4024420"/>
            <a:ext cx="2067949" cy="1918303"/>
            <a:chOff x="5856848" y="3592106"/>
            <a:chExt cx="2678576" cy="2484742"/>
          </a:xfrm>
        </p:grpSpPr>
        <p:grpSp>
          <p:nvGrpSpPr>
            <p:cNvPr id="94" name="Группа 93">
              <a:extLst>
                <a:ext uri="{FF2B5EF4-FFF2-40B4-BE49-F238E27FC236}">
                  <a16:creationId xmlns:a16="http://schemas.microsoft.com/office/drawing/2014/main" id="{85BF715D-7292-4234-A9ED-ECAE0C075E76}"/>
                </a:ext>
              </a:extLst>
            </p:cNvPr>
            <p:cNvGrpSpPr/>
            <p:nvPr/>
          </p:nvGrpSpPr>
          <p:grpSpPr>
            <a:xfrm>
              <a:off x="5856848" y="3592106"/>
              <a:ext cx="2678576" cy="2484742"/>
              <a:chOff x="3752265" y="2343719"/>
              <a:chExt cx="8439735" cy="7828993"/>
            </a:xfrm>
          </p:grpSpPr>
          <p:pic>
            <p:nvPicPr>
              <p:cNvPr id="95" name="Picture 37">
                <a:extLst>
                  <a:ext uri="{FF2B5EF4-FFF2-40B4-BE49-F238E27FC236}">
                    <a16:creationId xmlns:a16="http://schemas.microsoft.com/office/drawing/2014/main" id="{0F5F8150-1F4D-49C2-8FF2-B937B3EB5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9372" y="8443189"/>
                <a:ext cx="7769544" cy="1729523"/>
              </a:xfrm>
              <a:prstGeom prst="rect">
                <a:avLst/>
              </a:prstGeom>
            </p:spPr>
          </p:pic>
          <p:sp>
            <p:nvSpPr>
              <p:cNvPr id="96" name="Freeform 5">
                <a:extLst>
                  <a:ext uri="{FF2B5EF4-FFF2-40B4-BE49-F238E27FC236}">
                    <a16:creationId xmlns:a16="http://schemas.microsoft.com/office/drawing/2014/main" id="{4DC33500-476D-4FE9-9DF4-78DD787003B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411060" y="8121902"/>
                <a:ext cx="3055955" cy="940507"/>
              </a:xfrm>
              <a:custGeom>
                <a:avLst/>
                <a:gdLst>
                  <a:gd name="T0" fmla="*/ 395 w 468"/>
                  <a:gd name="T1" fmla="*/ 91 h 144"/>
                  <a:gd name="T2" fmla="*/ 366 w 468"/>
                  <a:gd name="T3" fmla="*/ 0 h 144"/>
                  <a:gd name="T4" fmla="*/ 239 w 468"/>
                  <a:gd name="T5" fmla="*/ 0 h 144"/>
                  <a:gd name="T6" fmla="*/ 229 w 468"/>
                  <a:gd name="T7" fmla="*/ 0 h 144"/>
                  <a:gd name="T8" fmla="*/ 102 w 468"/>
                  <a:gd name="T9" fmla="*/ 0 h 144"/>
                  <a:gd name="T10" fmla="*/ 72 w 468"/>
                  <a:gd name="T11" fmla="*/ 91 h 144"/>
                  <a:gd name="T12" fmla="*/ 77 w 468"/>
                  <a:gd name="T13" fmla="*/ 144 h 144"/>
                  <a:gd name="T14" fmla="*/ 229 w 468"/>
                  <a:gd name="T15" fmla="*/ 144 h 144"/>
                  <a:gd name="T16" fmla="*/ 239 w 468"/>
                  <a:gd name="T17" fmla="*/ 144 h 144"/>
                  <a:gd name="T18" fmla="*/ 391 w 468"/>
                  <a:gd name="T19" fmla="*/ 144 h 144"/>
                  <a:gd name="T20" fmla="*/ 395 w 468"/>
                  <a:gd name="T21" fmla="*/ 9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8" h="144">
                    <a:moveTo>
                      <a:pt x="395" y="91"/>
                    </a:moveTo>
                    <a:cubicBezTo>
                      <a:pt x="367" y="62"/>
                      <a:pt x="366" y="0"/>
                      <a:pt x="366" y="0"/>
                    </a:cubicBezTo>
                    <a:cubicBezTo>
                      <a:pt x="239" y="0"/>
                      <a:pt x="239" y="0"/>
                      <a:pt x="239" y="0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1" y="62"/>
                      <a:pt x="72" y="91"/>
                    </a:cubicBezTo>
                    <a:cubicBezTo>
                      <a:pt x="44" y="120"/>
                      <a:pt x="0" y="144"/>
                      <a:pt x="77" y="144"/>
                    </a:cubicBezTo>
                    <a:cubicBezTo>
                      <a:pt x="138" y="144"/>
                      <a:pt x="205" y="144"/>
                      <a:pt x="229" y="144"/>
                    </a:cubicBezTo>
                    <a:cubicBezTo>
                      <a:pt x="235" y="144"/>
                      <a:pt x="239" y="144"/>
                      <a:pt x="239" y="144"/>
                    </a:cubicBezTo>
                    <a:cubicBezTo>
                      <a:pt x="263" y="144"/>
                      <a:pt x="329" y="144"/>
                      <a:pt x="391" y="144"/>
                    </a:cubicBezTo>
                    <a:cubicBezTo>
                      <a:pt x="468" y="144"/>
                      <a:pt x="423" y="120"/>
                      <a:pt x="395" y="9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rgbClr val="6D6F73"/>
                  </a:gs>
                  <a:gs pos="38000">
                    <a:srgbClr val="A7A9AC"/>
                  </a:gs>
                  <a:gs pos="19000">
                    <a:srgbClr val="E0E1E2"/>
                  </a:gs>
                  <a:gs pos="0">
                    <a:srgbClr val="6D6F73"/>
                  </a:gs>
                  <a:gs pos="100000">
                    <a:srgbClr val="A7A9AC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" name="Freeform 7">
                <a:extLst>
                  <a:ext uri="{FF2B5EF4-FFF2-40B4-BE49-F238E27FC236}">
                    <a16:creationId xmlns:a16="http://schemas.microsoft.com/office/drawing/2014/main" id="{715B8DDF-4C75-46F5-A9A4-463CBFA9FA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3752265" y="2343719"/>
                <a:ext cx="8439735" cy="5047293"/>
              </a:xfrm>
              <a:custGeom>
                <a:avLst/>
                <a:gdLst>
                  <a:gd name="T0" fmla="*/ 1254 w 1292"/>
                  <a:gd name="T1" fmla="*/ 0 h 772"/>
                  <a:gd name="T2" fmla="*/ 658 w 1292"/>
                  <a:gd name="T3" fmla="*/ 0 h 772"/>
                  <a:gd name="T4" fmla="*/ 637 w 1292"/>
                  <a:gd name="T5" fmla="*/ 0 h 772"/>
                  <a:gd name="T6" fmla="*/ 41 w 1292"/>
                  <a:gd name="T7" fmla="*/ 0 h 772"/>
                  <a:gd name="T8" fmla="*/ 0 w 1292"/>
                  <a:gd name="T9" fmla="*/ 36 h 772"/>
                  <a:gd name="T10" fmla="*/ 0 w 1292"/>
                  <a:gd name="T11" fmla="*/ 772 h 772"/>
                  <a:gd name="T12" fmla="*/ 1292 w 1292"/>
                  <a:gd name="T13" fmla="*/ 772 h 772"/>
                  <a:gd name="T14" fmla="*/ 1292 w 1292"/>
                  <a:gd name="T15" fmla="*/ 36 h 772"/>
                  <a:gd name="T16" fmla="*/ 1254 w 1292"/>
                  <a:gd name="T17" fmla="*/ 0 h 772"/>
                  <a:gd name="T18" fmla="*/ 1236 w 1292"/>
                  <a:gd name="T19" fmla="*/ 716 h 772"/>
                  <a:gd name="T20" fmla="*/ 56 w 1292"/>
                  <a:gd name="T21" fmla="*/ 716 h 772"/>
                  <a:gd name="T22" fmla="*/ 56 w 1292"/>
                  <a:gd name="T23" fmla="*/ 48 h 772"/>
                  <a:gd name="T24" fmla="*/ 1236 w 1292"/>
                  <a:gd name="T25" fmla="*/ 48 h 772"/>
                  <a:gd name="T26" fmla="*/ 1236 w 1292"/>
                  <a:gd name="T27" fmla="*/ 716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92" h="772">
                    <a:moveTo>
                      <a:pt x="1254" y="0"/>
                    </a:moveTo>
                    <a:cubicBezTo>
                      <a:pt x="658" y="0"/>
                      <a:pt x="658" y="0"/>
                      <a:pt x="658" y="0"/>
                    </a:cubicBezTo>
                    <a:cubicBezTo>
                      <a:pt x="637" y="0"/>
                      <a:pt x="637" y="0"/>
                      <a:pt x="63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0" y="0"/>
                      <a:pt x="0" y="15"/>
                      <a:pt x="0" y="36"/>
                    </a:cubicBezTo>
                    <a:cubicBezTo>
                      <a:pt x="0" y="772"/>
                      <a:pt x="0" y="772"/>
                      <a:pt x="0" y="772"/>
                    </a:cubicBezTo>
                    <a:cubicBezTo>
                      <a:pt x="1292" y="772"/>
                      <a:pt x="1292" y="772"/>
                      <a:pt x="1292" y="772"/>
                    </a:cubicBezTo>
                    <a:cubicBezTo>
                      <a:pt x="1292" y="36"/>
                      <a:pt x="1292" y="36"/>
                      <a:pt x="1292" y="36"/>
                    </a:cubicBezTo>
                    <a:cubicBezTo>
                      <a:pt x="1292" y="15"/>
                      <a:pt x="1275" y="0"/>
                      <a:pt x="1254" y="0"/>
                    </a:cubicBezTo>
                    <a:close/>
                    <a:moveTo>
                      <a:pt x="1236" y="716"/>
                    </a:moveTo>
                    <a:cubicBezTo>
                      <a:pt x="56" y="716"/>
                      <a:pt x="56" y="716"/>
                      <a:pt x="56" y="716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1236" y="48"/>
                      <a:pt x="1236" y="48"/>
                      <a:pt x="1236" y="48"/>
                    </a:cubicBezTo>
                    <a:lnTo>
                      <a:pt x="1236" y="716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" name="Freeform 8">
                <a:extLst>
                  <a:ext uri="{FF2B5EF4-FFF2-40B4-BE49-F238E27FC236}">
                    <a16:creationId xmlns:a16="http://schemas.microsoft.com/office/drawing/2014/main" id="{C1F86430-2C31-4C90-929E-7E10E70B4BE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52265" y="7391020"/>
                <a:ext cx="8439735" cy="730894"/>
              </a:xfrm>
              <a:custGeom>
                <a:avLst/>
                <a:gdLst>
                  <a:gd name="T0" fmla="*/ 0 w 1292"/>
                  <a:gd name="T1" fmla="*/ 70 h 112"/>
                  <a:gd name="T2" fmla="*/ 41 w 1292"/>
                  <a:gd name="T3" fmla="*/ 112 h 112"/>
                  <a:gd name="T4" fmla="*/ 637 w 1292"/>
                  <a:gd name="T5" fmla="*/ 112 h 112"/>
                  <a:gd name="T6" fmla="*/ 658 w 1292"/>
                  <a:gd name="T7" fmla="*/ 112 h 112"/>
                  <a:gd name="T8" fmla="*/ 1254 w 1292"/>
                  <a:gd name="T9" fmla="*/ 112 h 112"/>
                  <a:gd name="T10" fmla="*/ 1292 w 1292"/>
                  <a:gd name="T11" fmla="*/ 70 h 112"/>
                  <a:gd name="T12" fmla="*/ 1292 w 1292"/>
                  <a:gd name="T13" fmla="*/ 0 h 112"/>
                  <a:gd name="T14" fmla="*/ 0 w 1292"/>
                  <a:gd name="T15" fmla="*/ 0 h 112"/>
                  <a:gd name="T16" fmla="*/ 0 w 1292"/>
                  <a:gd name="T17" fmla="*/ 7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92" h="112">
                    <a:moveTo>
                      <a:pt x="0" y="70"/>
                    </a:moveTo>
                    <a:cubicBezTo>
                      <a:pt x="0" y="91"/>
                      <a:pt x="20" y="112"/>
                      <a:pt x="41" y="112"/>
                    </a:cubicBezTo>
                    <a:cubicBezTo>
                      <a:pt x="637" y="112"/>
                      <a:pt x="637" y="112"/>
                      <a:pt x="637" y="112"/>
                    </a:cubicBezTo>
                    <a:cubicBezTo>
                      <a:pt x="658" y="112"/>
                      <a:pt x="658" y="112"/>
                      <a:pt x="658" y="112"/>
                    </a:cubicBezTo>
                    <a:cubicBezTo>
                      <a:pt x="1254" y="112"/>
                      <a:pt x="1254" y="112"/>
                      <a:pt x="1254" y="112"/>
                    </a:cubicBezTo>
                    <a:cubicBezTo>
                      <a:pt x="1275" y="112"/>
                      <a:pt x="1292" y="91"/>
                      <a:pt x="1292" y="70"/>
                    </a:cubicBezTo>
                    <a:cubicBezTo>
                      <a:pt x="1292" y="0"/>
                      <a:pt x="1292" y="0"/>
                      <a:pt x="129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98A8F"/>
                  </a:gs>
                  <a:gs pos="100000">
                    <a:srgbClr val="DBDDE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026" name="Picture 2" descr="В Волгограде водители грузовиков получили штрафы">
              <a:extLst>
                <a:ext uri="{FF2B5EF4-FFF2-40B4-BE49-F238E27FC236}">
                  <a16:creationId xmlns:a16="http://schemas.microsoft.com/office/drawing/2014/main" id="{5015419B-8413-42D1-AC4B-25EC21EAF9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10"/>
            <a:stretch/>
          </p:blipFill>
          <p:spPr bwMode="auto">
            <a:xfrm>
              <a:off x="5920453" y="3667104"/>
              <a:ext cx="2551366" cy="1458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683ED2FB-287E-4BDD-AB02-1AC8C457120E}"/>
                </a:ext>
              </a:extLst>
            </p:cNvPr>
            <p:cNvSpPr/>
            <p:nvPr/>
          </p:nvSpPr>
          <p:spPr>
            <a:xfrm>
              <a:off x="6137718" y="3877595"/>
              <a:ext cx="994813" cy="1119991"/>
            </a:xfrm>
            <a:prstGeom prst="rect">
              <a:avLst/>
            </a:prstGeom>
            <a:no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C7C0763C-21BE-4B31-B453-719FE4ED4169}"/>
                </a:ext>
              </a:extLst>
            </p:cNvPr>
            <p:cNvSpPr/>
            <p:nvPr/>
          </p:nvSpPr>
          <p:spPr>
            <a:xfrm>
              <a:off x="7216345" y="3877595"/>
              <a:ext cx="994813" cy="1119991"/>
            </a:xfrm>
            <a:prstGeom prst="rect">
              <a:avLst/>
            </a:prstGeom>
            <a:no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2C59ED88-C9D7-430C-8B3B-431D6CCD8CA3}"/>
                </a:ext>
              </a:extLst>
            </p:cNvPr>
            <p:cNvSpPr/>
            <p:nvPr/>
          </p:nvSpPr>
          <p:spPr>
            <a:xfrm>
              <a:off x="6383365" y="4713570"/>
              <a:ext cx="390306" cy="155532"/>
            </a:xfrm>
            <a:prstGeom prst="rect">
              <a:avLst/>
            </a:prstGeom>
            <a:no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F2AFC989-E2D8-4761-80C5-B6B6C58A7379}"/>
                </a:ext>
              </a:extLst>
            </p:cNvPr>
            <p:cNvSpPr/>
            <p:nvPr/>
          </p:nvSpPr>
          <p:spPr>
            <a:xfrm>
              <a:off x="7459581" y="4770720"/>
              <a:ext cx="390306" cy="155532"/>
            </a:xfrm>
            <a:prstGeom prst="rect">
              <a:avLst/>
            </a:prstGeom>
            <a:no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F6BC2A37-8977-40AF-9329-108FA047E507}"/>
              </a:ext>
            </a:extLst>
          </p:cNvPr>
          <p:cNvGrpSpPr/>
          <p:nvPr/>
        </p:nvGrpSpPr>
        <p:grpSpPr>
          <a:xfrm>
            <a:off x="6106363" y="3877595"/>
            <a:ext cx="2370883" cy="2314572"/>
            <a:chOff x="5992063" y="3877595"/>
            <a:chExt cx="2370883" cy="2314572"/>
          </a:xfrm>
        </p:grpSpPr>
        <p:sp>
          <p:nvSpPr>
            <p:cNvPr id="64" name="Прямоугольник: скругленные углы 17">
              <a:extLst>
                <a:ext uri="{FF2B5EF4-FFF2-40B4-BE49-F238E27FC236}">
                  <a16:creationId xmlns:a16="http://schemas.microsoft.com/office/drawing/2014/main" id="{AAD7C4B5-F804-4B5B-AFDB-232259DE1B7E}"/>
                </a:ext>
              </a:extLst>
            </p:cNvPr>
            <p:cNvSpPr/>
            <p:nvPr/>
          </p:nvSpPr>
          <p:spPr>
            <a:xfrm>
              <a:off x="5992063" y="3877595"/>
              <a:ext cx="2370883" cy="2314572"/>
            </a:xfrm>
            <a:prstGeom prst="roundRect">
              <a:avLst>
                <a:gd name="adj" fmla="val 5071"/>
              </a:avLst>
            </a:prstGeom>
            <a:noFill/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7914F36-4EC6-4D19-87C8-98A1A0555827}"/>
                </a:ext>
              </a:extLst>
            </p:cNvPr>
            <p:cNvSpPr txBox="1"/>
            <p:nvPr/>
          </p:nvSpPr>
          <p:spPr>
            <a:xfrm>
              <a:off x="6096001" y="5750309"/>
              <a:ext cx="21919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Центр оперативного управления</a:t>
              </a:r>
              <a:endParaRPr lang="ru-KZ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33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51124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08;g2ce99bbb87b_0_165">
            <a:extLst>
              <a:ext uri="{FF2B5EF4-FFF2-40B4-BE49-F238E27FC236}">
                <a16:creationId xmlns:a16="http://schemas.microsoft.com/office/drawing/2014/main" id="{EED643A2-03E7-A811-B6D3-F9BB69A0B2BC}"/>
              </a:ext>
            </a:extLst>
          </p:cNvPr>
          <p:cNvCxnSpPr/>
          <p:nvPr/>
        </p:nvCxnSpPr>
        <p:spPr>
          <a:xfrm>
            <a:off x="1041781" y="762234"/>
            <a:ext cx="10728000" cy="0"/>
          </a:xfrm>
          <a:prstGeom prst="straightConnector1">
            <a:avLst/>
          </a:prstGeom>
          <a:ln w="1905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Google Shape;110;g2ce99bbb87b_0_165">
            <a:extLst>
              <a:ext uri="{FF2B5EF4-FFF2-40B4-BE49-F238E27FC236}">
                <a16:creationId xmlns:a16="http://schemas.microsoft.com/office/drawing/2014/main" id="{2688F696-D421-2481-A680-1E7298D1DE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205" y="127000"/>
            <a:ext cx="634576" cy="6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4F26A-47DE-A238-8E1A-1F2E3C00ABE2}"/>
              </a:ext>
            </a:extLst>
          </p:cNvPr>
          <p:cNvSpPr txBox="1"/>
          <p:nvPr/>
        </p:nvSpPr>
        <p:spPr>
          <a:xfrm>
            <a:off x="1193799" y="259951"/>
            <a:ext cx="105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46767-20D8-F59D-E033-060680D249EF}"/>
              </a:ext>
            </a:extLst>
          </p:cNvPr>
          <p:cNvSpPr txBox="1"/>
          <p:nvPr/>
        </p:nvSpPr>
        <p:spPr>
          <a:xfrm>
            <a:off x="773113" y="894833"/>
            <a:ext cx="1134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На стадии разработки Правил и иных специальных экологических требований возникает </a:t>
            </a:r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необходимость: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60AE7-17BC-0ADA-3A55-FAB7C6D0F5B1}"/>
              </a:ext>
            </a:extLst>
          </p:cNvPr>
          <p:cNvSpPr txBox="1"/>
          <p:nvPr/>
        </p:nvSpPr>
        <p:spPr>
          <a:xfrm>
            <a:off x="798513" y="1532709"/>
            <a:ext cx="11341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АРВ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всем требованиям,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ужесточающим регулирование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субъектам предпринимательства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 МЭПР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Финансирования из МБ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оказание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гос.поддержки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разработку, доработку, интеграцию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Информационных систем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проведение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финансовых расчетов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получение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решения Маслихата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14D9A-672C-353D-ECCF-8DEFA31AE467}"/>
              </a:ext>
            </a:extLst>
          </p:cNvPr>
          <p:cNvSpPr txBox="1"/>
          <p:nvPr/>
        </p:nvSpPr>
        <p:spPr>
          <a:xfrm>
            <a:off x="792757" y="3837008"/>
            <a:ext cx="2147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Подготовка АРВ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8FE6A1-A68F-2978-0624-2DE78091BA11}"/>
              </a:ext>
            </a:extLst>
          </p:cNvPr>
          <p:cNvSpPr txBox="1"/>
          <p:nvPr/>
        </p:nvSpPr>
        <p:spPr>
          <a:xfrm>
            <a:off x="792757" y="4267635"/>
            <a:ext cx="233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АРВ может быть начато после формирования окончательного проекта Правил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58BBCB-39C0-6BC4-1B65-BF98BC4BF372}"/>
              </a:ext>
            </a:extLst>
          </p:cNvPr>
          <p:cNvSpPr txBox="1"/>
          <p:nvPr/>
        </p:nvSpPr>
        <p:spPr>
          <a:xfrm>
            <a:off x="773113" y="5104001"/>
            <a:ext cx="189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1-3 мес.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8A32CD-48EC-1696-9EB0-968992DD8C2E}"/>
              </a:ext>
            </a:extLst>
          </p:cNvPr>
          <p:cNvSpPr txBox="1"/>
          <p:nvPr/>
        </p:nvSpPr>
        <p:spPr>
          <a:xfrm>
            <a:off x="3526036" y="3837008"/>
            <a:ext cx="2487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Согласование с ГО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07D3A8-7840-5F6D-D6D1-E60687791AE6}"/>
              </a:ext>
            </a:extLst>
          </p:cNvPr>
          <p:cNvSpPr txBox="1"/>
          <p:nvPr/>
        </p:nvSpPr>
        <p:spPr>
          <a:xfrm>
            <a:off x="3526036" y="4267635"/>
            <a:ext cx="233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со ст. 206 Экологического кодекса потребуется согласование с МЭПР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F5D1F4-E2F5-4472-F6E5-1B38BF4550D9}"/>
              </a:ext>
            </a:extLst>
          </p:cNvPr>
          <p:cNvSpPr txBox="1"/>
          <p:nvPr/>
        </p:nvSpPr>
        <p:spPr>
          <a:xfrm>
            <a:off x="3526036" y="5104001"/>
            <a:ext cx="189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1-3 мес.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2CEDB3-4B5D-FA20-016C-298FAFF59518}"/>
              </a:ext>
            </a:extLst>
          </p:cNvPr>
          <p:cNvSpPr txBox="1"/>
          <p:nvPr/>
        </p:nvSpPr>
        <p:spPr>
          <a:xfrm>
            <a:off x="6415483" y="3837008"/>
            <a:ext cx="2487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Изучение опыта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661DC4-6500-5D58-555E-6DEC34781E34}"/>
              </a:ext>
            </a:extLst>
          </p:cNvPr>
          <p:cNvSpPr txBox="1"/>
          <p:nvPr/>
        </p:nvSpPr>
        <p:spPr>
          <a:xfrm>
            <a:off x="6415483" y="4267635"/>
            <a:ext cx="233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Предлагается изучить сопоставимый мировой опыт Польши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6A95D9-0DBD-F15F-4CFE-D1457477206B}"/>
              </a:ext>
            </a:extLst>
          </p:cNvPr>
          <p:cNvSpPr txBox="1"/>
          <p:nvPr/>
        </p:nvSpPr>
        <p:spPr>
          <a:xfrm>
            <a:off x="6415483" y="5104001"/>
            <a:ext cx="189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8D416-3982-4DDD-E09E-DBCA555F6F20}"/>
              </a:ext>
            </a:extLst>
          </p:cNvPr>
          <p:cNvSpPr txBox="1"/>
          <p:nvPr/>
        </p:nvSpPr>
        <p:spPr>
          <a:xfrm>
            <a:off x="9304931" y="3837008"/>
            <a:ext cx="2487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Принятие Правил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DF4C32-C97E-D00F-1F75-ABEB03BC7EC4}"/>
              </a:ext>
            </a:extLst>
          </p:cNvPr>
          <p:cNvSpPr txBox="1"/>
          <p:nvPr/>
        </p:nvSpPr>
        <p:spPr>
          <a:xfrm>
            <a:off x="9304931" y="4267635"/>
            <a:ext cx="233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Срок принятия Правил ожидается на начало 2025 года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527748-72BB-A709-AE8E-3E2832064A69}"/>
              </a:ext>
            </a:extLst>
          </p:cNvPr>
          <p:cNvSpPr txBox="1"/>
          <p:nvPr/>
        </p:nvSpPr>
        <p:spPr>
          <a:xfrm>
            <a:off x="9304931" y="5104001"/>
            <a:ext cx="1899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2024 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6E532789-784F-AC11-DA55-048C367D9B2A}"/>
              </a:ext>
            </a:extLst>
          </p:cNvPr>
          <p:cNvCxnSpPr>
            <a:stCxn id="12" idx="3"/>
          </p:cNvCxnSpPr>
          <p:nvPr/>
        </p:nvCxnSpPr>
        <p:spPr>
          <a:xfrm>
            <a:off x="1349850" y="3388893"/>
            <a:ext cx="10260000" cy="0"/>
          </a:xfrm>
          <a:prstGeom prst="line">
            <a:avLst/>
          </a:prstGeom>
          <a:ln w="63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683555-F942-B89A-7DA4-0322307D33F8}"/>
              </a:ext>
            </a:extLst>
          </p:cNvPr>
          <p:cNvSpPr txBox="1"/>
          <p:nvPr/>
        </p:nvSpPr>
        <p:spPr>
          <a:xfrm>
            <a:off x="1634660" y="5945795"/>
            <a:ext cx="85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окончательного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Правил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охраны атмосферного воздуха –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ноябрь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12">
            <a:extLst>
              <a:ext uri="{FF2B5EF4-FFF2-40B4-BE49-F238E27FC236}">
                <a16:creationId xmlns:a16="http://schemas.microsoft.com/office/drawing/2014/main" id="{BADB6134-E92A-937A-809D-DD1F2C23EE07}"/>
              </a:ext>
            </a:extLst>
          </p:cNvPr>
          <p:cNvSpPr/>
          <p:nvPr/>
        </p:nvSpPr>
        <p:spPr>
          <a:xfrm>
            <a:off x="859723" y="5790006"/>
            <a:ext cx="10816340" cy="636894"/>
          </a:xfrm>
          <a:prstGeom prst="roundRect">
            <a:avLst>
              <a:gd name="adj" fmla="val 4517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4E6D8E7-F291-E6CF-FDB6-C86B8C07F029}"/>
              </a:ext>
            </a:extLst>
          </p:cNvPr>
          <p:cNvGrpSpPr/>
          <p:nvPr/>
        </p:nvGrpSpPr>
        <p:grpSpPr>
          <a:xfrm>
            <a:off x="1038886" y="5885753"/>
            <a:ext cx="468000" cy="468000"/>
            <a:chOff x="1008850" y="4457042"/>
            <a:chExt cx="468000" cy="468000"/>
          </a:xfrm>
        </p:grpSpPr>
        <p:sp>
          <p:nvSpPr>
            <p:cNvPr id="27" name="Прямоугольник: скругленные углы 18">
              <a:extLst>
                <a:ext uri="{FF2B5EF4-FFF2-40B4-BE49-F238E27FC236}">
                  <a16:creationId xmlns:a16="http://schemas.microsoft.com/office/drawing/2014/main" id="{D0C22C01-66DC-5ACB-6247-380601472249}"/>
                </a:ext>
              </a:extLst>
            </p:cNvPr>
            <p:cNvSpPr/>
            <p:nvPr/>
          </p:nvSpPr>
          <p:spPr>
            <a:xfrm>
              <a:off x="1008850" y="4457042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B380D00-E731-5798-76A9-001E424A025B}"/>
                </a:ext>
              </a:extLst>
            </p:cNvPr>
            <p:cNvSpPr txBox="1"/>
            <p:nvPr/>
          </p:nvSpPr>
          <p:spPr>
            <a:xfrm>
              <a:off x="1086335" y="4491386"/>
              <a:ext cx="28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KZ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4" name="Рисунок 33" descr="Документ со сплошной заливкой">
            <a:extLst>
              <a:ext uri="{FF2B5EF4-FFF2-40B4-BE49-F238E27FC236}">
                <a16:creationId xmlns:a16="http://schemas.microsoft.com/office/drawing/2014/main" id="{D96712AF-0117-ED6B-08D1-1D0121C9D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493" y="5939243"/>
            <a:ext cx="360000" cy="360000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9C4D8F-5D71-858B-E6EA-9F12F372CB1B}"/>
              </a:ext>
            </a:extLst>
          </p:cNvPr>
          <p:cNvGrpSpPr/>
          <p:nvPr/>
        </p:nvGrpSpPr>
        <p:grpSpPr>
          <a:xfrm>
            <a:off x="9415892" y="3015193"/>
            <a:ext cx="684000" cy="684000"/>
            <a:chOff x="9415892" y="2714243"/>
            <a:chExt cx="684000" cy="684000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82696C31-D3B6-5BF9-85C9-2E74038CE03A}"/>
                </a:ext>
              </a:extLst>
            </p:cNvPr>
            <p:cNvSpPr/>
            <p:nvPr/>
          </p:nvSpPr>
          <p:spPr>
            <a:xfrm>
              <a:off x="9415892" y="2714243"/>
              <a:ext cx="684000" cy="684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pic>
          <p:nvPicPr>
            <p:cNvPr id="40" name="Рисунок 39" descr="Молоток судьи со сплошной заливкой">
              <a:extLst>
                <a:ext uri="{FF2B5EF4-FFF2-40B4-BE49-F238E27FC236}">
                  <a16:creationId xmlns:a16="http://schemas.microsoft.com/office/drawing/2014/main" id="{820842A2-4B2C-096A-3925-6FC7D92F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75107" y="2873458"/>
              <a:ext cx="365570" cy="36557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B10A045F-2A05-4119-32AD-26C267465E22}"/>
              </a:ext>
            </a:extLst>
          </p:cNvPr>
          <p:cNvGrpSpPr/>
          <p:nvPr/>
        </p:nvGrpSpPr>
        <p:grpSpPr>
          <a:xfrm>
            <a:off x="6509297" y="3154893"/>
            <a:ext cx="468000" cy="468000"/>
            <a:chOff x="6509297" y="2853943"/>
            <a:chExt cx="468000" cy="468000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A1644C98-F849-C519-49E0-3B3FA1C0F208}"/>
                </a:ext>
              </a:extLst>
            </p:cNvPr>
            <p:cNvSpPr/>
            <p:nvPr/>
          </p:nvSpPr>
          <p:spPr>
            <a:xfrm>
              <a:off x="6509297" y="2853943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pic>
          <p:nvPicPr>
            <p:cNvPr id="42" name="Рисунок 41" descr="Земной шар: Северная и Южная Америка со сплошной заливкой">
              <a:extLst>
                <a:ext uri="{FF2B5EF4-FFF2-40B4-BE49-F238E27FC236}">
                  <a16:creationId xmlns:a16="http://schemas.microsoft.com/office/drawing/2014/main" id="{647551A7-0B56-3D35-E23B-043DEDA1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99297" y="2943943"/>
              <a:ext cx="288000" cy="28800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D23754DD-C1AA-EEBC-A6BE-DFF5D53AF433}"/>
              </a:ext>
            </a:extLst>
          </p:cNvPr>
          <p:cNvGrpSpPr/>
          <p:nvPr/>
        </p:nvGrpSpPr>
        <p:grpSpPr>
          <a:xfrm>
            <a:off x="3612350" y="3154893"/>
            <a:ext cx="468000" cy="468000"/>
            <a:chOff x="3612350" y="2853943"/>
            <a:chExt cx="468000" cy="468000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1A8A15BF-BF6B-1101-A91F-B471342AA25E}"/>
                </a:ext>
              </a:extLst>
            </p:cNvPr>
            <p:cNvSpPr/>
            <p:nvPr/>
          </p:nvSpPr>
          <p:spPr>
            <a:xfrm>
              <a:off x="3612350" y="2853943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pic>
          <p:nvPicPr>
            <p:cNvPr id="44" name="Рисунок 43" descr="Рукопожатие со сплошной заливкой">
              <a:extLst>
                <a:ext uri="{FF2B5EF4-FFF2-40B4-BE49-F238E27FC236}">
                  <a16:creationId xmlns:a16="http://schemas.microsoft.com/office/drawing/2014/main" id="{DB228788-C2D8-5A08-2EE6-03D33D99C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02350" y="2943943"/>
              <a:ext cx="288000" cy="28800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82EA472A-3880-BE61-704C-DDCADA016421}"/>
              </a:ext>
            </a:extLst>
          </p:cNvPr>
          <p:cNvGrpSpPr/>
          <p:nvPr/>
        </p:nvGrpSpPr>
        <p:grpSpPr>
          <a:xfrm>
            <a:off x="881850" y="3154893"/>
            <a:ext cx="468000" cy="468000"/>
            <a:chOff x="881850" y="2853943"/>
            <a:chExt cx="468000" cy="468000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270268E-6427-7736-98D1-ABD0E203D093}"/>
                </a:ext>
              </a:extLst>
            </p:cNvPr>
            <p:cNvSpPr/>
            <p:nvPr/>
          </p:nvSpPr>
          <p:spPr>
            <a:xfrm>
              <a:off x="881850" y="2853943"/>
              <a:ext cx="468000" cy="468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solidFill>
                  <a:schemeClr val="bg1"/>
                </a:solidFill>
              </a:endParaRPr>
            </a:p>
          </p:txBody>
        </p:sp>
        <p:pic>
          <p:nvPicPr>
            <p:cNvPr id="46" name="Рисунок 45" descr="Карандаш со сплошной заливкой">
              <a:extLst>
                <a:ext uri="{FF2B5EF4-FFF2-40B4-BE49-F238E27FC236}">
                  <a16:creationId xmlns:a16="http://schemas.microsoft.com/office/drawing/2014/main" id="{33A5ADB4-2CAE-7C18-2BAC-420DF444F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71850" y="2943943"/>
              <a:ext cx="288000" cy="288000"/>
            </a:xfrm>
            <a:prstGeom prst="rect">
              <a:avLst/>
            </a:prstGeom>
          </p:spPr>
        </p:pic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1000D6-1D32-41DD-8FD0-6EFCA5C914F7}" type="slidenum">
              <a:rPr lang="ru-KZ" smtClean="0"/>
              <a:pPr algn="r"/>
              <a:t>34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99382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445" cy="9754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406" y="245533"/>
            <a:ext cx="10631035" cy="861774"/>
          </a:xfrm>
        </p:spPr>
        <p:txBody>
          <a:bodyPr/>
          <a:lstStyle/>
          <a:p>
            <a:r>
              <a:rPr lang="ru-RU" u="none" dirty="0">
                <a:latin typeface="Cambria" panose="02040503050406030204" pitchFamily="18" charset="0"/>
                <a:ea typeface="Cambria" panose="02040503050406030204" pitchFamily="18" charset="0"/>
              </a:rPr>
              <a:t>ЭКОЛОГИЧЕСКОЕ РЕГУЛИРОВАНИЕ за </a:t>
            </a:r>
            <a:r>
              <a:rPr lang="ru-RU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2024 год (9 мес.)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06" y="766355"/>
            <a:ext cx="10205589" cy="45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45" y="975445"/>
            <a:ext cx="3083353" cy="32147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4293328" y="873450"/>
            <a:ext cx="760907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января по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октября </a:t>
            </a:r>
            <a:r>
              <a:rPr lang="ru-RU" sz="14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т.г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19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стационарными </a:t>
            </a:r>
            <a:r>
              <a:rPr lang="ru-RU" sz="14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экопостами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выполнены  –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159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839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замеров, превышение установленного уровня токсичности и дымности выявлено у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22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958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</a:t>
            </a:r>
            <a:r>
              <a:rPr lang="ru-R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%)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автомобилей 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(из них с бензиновым двигателем – </a:t>
            </a:r>
            <a:r>
              <a:rPr lang="ru-RU" sz="1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158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136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с дизельным – </a:t>
            </a:r>
            <a:r>
              <a:rPr lang="ru-RU" sz="1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ru-RU" sz="1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703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Передвижными экологическими постами проведены замеры  у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490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ед. автомобилей 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ru-RU" sz="12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</a:t>
            </a:r>
            <a:r>
              <a:rPr lang="ru-RU" sz="1200" i="1" dirty="0" err="1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т.ч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 с бензиновыми двигателями – </a:t>
            </a:r>
            <a:r>
              <a:rPr lang="ru-RU" sz="1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357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 дизельными </a:t>
            </a:r>
            <a:r>
              <a:rPr lang="ru-RU" sz="12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двигателями 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ru-RU" sz="1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133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Превышение установленных норм выявлено у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автомашин, в т.ч.  превышения по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СО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149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и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53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по дымности, что составляет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41%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от всего проверенных автомобилей.</a:t>
            </a:r>
          </a:p>
          <a:p>
            <a:endParaRPr lang="ru-RU" sz="14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Департаментом полиции составлено всего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623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административных протоколов:</a:t>
            </a:r>
          </a:p>
          <a:p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по ст. 334 ч.1  КоАП КР 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(предупреждение)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745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адм. </a:t>
            </a:r>
            <a:r>
              <a:rPr lang="ru-RU" sz="14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протоколов;</a:t>
            </a:r>
            <a:endParaRPr lang="ru-RU" sz="14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по ст. 334 ч.1 КоАП КР 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(штраф) 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242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адм. </a:t>
            </a:r>
            <a:r>
              <a:rPr lang="ru-RU" sz="14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протоколов;</a:t>
            </a:r>
            <a:endParaRPr lang="ru-RU" sz="14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по ст. 334 ч.2 КоАП КР </a:t>
            </a:r>
            <a:r>
              <a:rPr lang="ru-RU" sz="1200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(штраф)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636</a:t>
            </a:r>
            <a:r>
              <a:rPr lang="ru-RU" sz="14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адм. </a:t>
            </a:r>
            <a:r>
              <a:rPr lang="ru-RU" sz="14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протоколов</a:t>
            </a:r>
            <a:endParaRPr lang="ru-RU" sz="14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Начислено штрафов на общую сумму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317</a:t>
            </a:r>
            <a:r>
              <a:rPr lang="ru-RU" sz="14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767</a:t>
            </a:r>
            <a:r>
              <a:rPr lang="ru-RU" sz="14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600</a:t>
            </a:r>
            <a:r>
              <a:rPr lang="ru-RU" sz="14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тенге, из них взыскано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258</a:t>
            </a:r>
            <a:r>
              <a:rPr lang="ru-RU" sz="14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885</a:t>
            </a:r>
            <a:r>
              <a:rPr lang="ru-RU" sz="14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264</a:t>
            </a:r>
            <a:r>
              <a:rPr lang="ru-RU" sz="14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тенге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(81,47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%)</a:t>
            </a:r>
            <a:endParaRPr lang="ru-RU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4293328" y="3971759"/>
            <a:ext cx="781192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данным АПК «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Сергек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» ежедневно в город въезжают в среднем 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400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000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ед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автотранспорта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874" y="4668585"/>
            <a:ext cx="5344932" cy="23774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88" y="4537768"/>
            <a:ext cx="5764986" cy="230166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4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69" y="0"/>
            <a:ext cx="975445" cy="9754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1088614" y="269034"/>
            <a:ext cx="9803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1F5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Сводные расчеты предельно-допустимых выбросов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7349" y="1061288"/>
            <a:ext cx="109109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Сводные расчеты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загрязнения атмосферного воздуха г. Алматы проведены согласно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ст.205 Экологического кодекса </a:t>
            </a:r>
            <a:r>
              <a:rPr lang="ru-RU" sz="17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РК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Методике по составлению сводного тома </a:t>
            </a:r>
            <a:r>
              <a:rPr lang="en-US" sz="14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№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298 от 29.11.2010г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en-US" sz="14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endParaRPr lang="ru-RU" sz="17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Сбор данных о стационарных источниках загрязнения воздушного бассейна произведен согласно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Правил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осуществления инвентаризации стационарных источников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выбросов </a:t>
            </a:r>
            <a:r>
              <a:rPr lang="en-US" sz="14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№</a:t>
            </a:r>
            <a:r>
              <a:rPr lang="ru-RU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262 от </a:t>
            </a:r>
            <a:r>
              <a:rPr lang="ru-RU" sz="14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19.07.2021г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ru-RU" sz="17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При проведении сводных расчетов учтено:</a:t>
            </a:r>
          </a:p>
          <a:p>
            <a:pPr marL="285750" indent="-285750">
              <a:buFontTx/>
              <a:buChar char="-"/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356 субъектов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большого, среднего и малого бизнеса,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 валовым выбросом </a:t>
            </a:r>
            <a:r>
              <a:rPr lang="ru-RU" sz="17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52 137,906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т/год;</a:t>
            </a:r>
          </a:p>
          <a:p>
            <a:pPr marL="285750" indent="-285750">
              <a:buFontTx/>
              <a:buChar char="-"/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135 объектов строительства; </a:t>
            </a:r>
          </a:p>
          <a:p>
            <a:pPr marL="285750" indent="-285750">
              <a:buFontTx/>
              <a:buChar char="-"/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926 объектов услуг досуга; </a:t>
            </a:r>
          </a:p>
          <a:p>
            <a:pPr marL="285750" indent="-285750">
              <a:buFontTx/>
              <a:buChar char="-"/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238 объектов частного сектора в количестве </a:t>
            </a:r>
            <a:r>
              <a:rPr lang="ru-RU" sz="17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151 059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ИЖС;</a:t>
            </a:r>
          </a:p>
          <a:p>
            <a:pPr marL="285750" indent="-285750">
              <a:buFontTx/>
              <a:buChar char="-"/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689 перекрестков города Алматы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При проведении сводных расчетов учтено влияние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138 ед.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предприятий в прилегающих районах </a:t>
            </a:r>
            <a:r>
              <a:rPr lang="ru-RU" sz="17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(от 7-до 11 км)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7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Алматинской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агломерации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 валовым выбросом </a:t>
            </a:r>
            <a:r>
              <a:rPr lang="ru-RU" sz="17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21 133,94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т/год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 объектов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частного сектора в количестве </a:t>
            </a:r>
            <a:r>
              <a:rPr lang="ru-RU" sz="17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1 919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ИЖС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182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перекрестка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Алматинской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агломерации.</a:t>
            </a:r>
          </a:p>
          <a:p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Учет влияния прилегающих районов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Алматинской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агломерации позволяет получить обоснованные оценки фонового загрязнения атмосферного воздуха, а также детальную информацию о распределениях загрязняющих веществ в приземном слое атмосферы воздушного бассейна г. Алматы.</a:t>
            </a:r>
          </a:p>
          <a:p>
            <a:endParaRPr lang="ru-RU" sz="17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Общий валовый выброс –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189</a:t>
            </a:r>
            <a:r>
              <a:rPr lang="en-US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012,1 </a:t>
            </a:r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тонн, из них:</a:t>
            </a:r>
          </a:p>
          <a:p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От АТС –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112</a:t>
            </a:r>
            <a:r>
              <a:rPr lang="en-US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735 </a:t>
            </a:r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тонн (60%); промышленных предприятий –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52</a:t>
            </a:r>
            <a:r>
              <a:rPr lang="en-US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137,905 </a:t>
            </a:r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тонн (27,5%); ИЖС и бани ЧС –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</a:t>
            </a:r>
            <a:r>
              <a:rPr lang="en-US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274,28 </a:t>
            </a:r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тонн (11%);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864,91 </a:t>
            </a:r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тонна (1,5%)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5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326" y="245533"/>
            <a:ext cx="10509115" cy="861774"/>
          </a:xfrm>
        </p:spPr>
        <p:txBody>
          <a:bodyPr/>
          <a:lstStyle/>
          <a:p>
            <a:r>
              <a:rPr lang="ru-RU" u="none" dirty="0">
                <a:latin typeface="Cambria" panose="02040503050406030204" pitchFamily="18" charset="0"/>
                <a:ea typeface="Cambria" panose="02040503050406030204" pitchFamily="18" charset="0"/>
              </a:rPr>
              <a:t>Сводные расчеты предельно-допустимых выбросов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3" y="73109"/>
            <a:ext cx="981541" cy="9815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817" y="818606"/>
            <a:ext cx="10997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Количество выбросов загрязняющих веществ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от автомобильного транспорта по городу Алматы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2023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год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(годовое расчетное количество выбросов)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составляет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112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735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тонн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Из них: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легковыми автомобилями выбрасываются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87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482,4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 </a:t>
            </a:r>
            <a:r>
              <a:rPr lang="ru-RU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(77,6 % от всех выбросов</a:t>
            </a:r>
            <a:r>
              <a:rPr lang="ru-RU" sz="1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ru-RU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грузовыми автомобилями –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881,0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 </a:t>
            </a:r>
            <a:r>
              <a:rPr lang="ru-RU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(13,2 % от всех выбросов)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автобусами –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033,4т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(8,9 % от всех выбросов)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специальной техникой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112,7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 </a:t>
            </a:r>
            <a:r>
              <a:rPr lang="ru-RU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(0,1 % от всех выбросов) 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мотоциклами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225,5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 </a:t>
            </a:r>
            <a:r>
              <a:rPr lang="ru-RU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(0,2 % от всех выбросов)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6806" y="3205271"/>
            <a:ext cx="11307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РЕКОМЕНДУЕМЫЕ МЕРОПРИЯТИЯ ПО СОКРАЩЕНИЮ ВЫБРОСОВ ВРЕДНЫХ ВЕЩЕСТВ ОТ АВТОТРАНСПОРТА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31818" y="3794411"/>
            <a:ext cx="111224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Экологическая оценка изменения качества и состава парка АТС г. Алматы, на существующее положение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выбросы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от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всех видов АТС составляют –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112 735 тонн/год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при отказе от АТС Евро 0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– (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172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274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ед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АТС)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выбросы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от всех видов АТС составят -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29 645,7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тонн/год;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при отказе от АТС Евро 0, Евро 1 - (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265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603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ед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АТС) выбросы от всех видов АТС составят – 20 084 тонн/год;</a:t>
            </a:r>
          </a:p>
          <a:p>
            <a:pPr algn="just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при отказе от АТС Евро 0, Евро 1, Евро 2 - (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359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463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ед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АТС) выбросы от всех видов АТС составят – 16 848,8 тонн/год;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при отказе от АТС Евро 0, Евро 1, Евро 2, Евро 3 - (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463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209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ед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АТС) выбросы от всех видов АТС составят – 12 688 тонн/год;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>
          <a:xfrm>
            <a:off x="10892536" y="6481402"/>
            <a:ext cx="1238672" cy="246221"/>
          </a:xfrm>
        </p:spPr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6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326" y="245533"/>
            <a:ext cx="10509115" cy="430887"/>
          </a:xfrm>
        </p:spPr>
        <p:txBody>
          <a:bodyPr/>
          <a:lstStyle/>
          <a:p>
            <a:r>
              <a:rPr lang="ru-RU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Установка спектрометров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3" y="73109"/>
            <a:ext cx="981541" cy="981541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898175"/>
              </p:ext>
            </p:extLst>
          </p:nvPr>
        </p:nvGraphicFramePr>
        <p:xfrm>
          <a:off x="801202" y="1107307"/>
          <a:ext cx="10734306" cy="53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Документ" r:id="rId4" imgW="8429579" imgH="4302381" progId="Word.Document.12">
                  <p:embed/>
                </p:oleObj>
              </mc:Choice>
              <mc:Fallback>
                <p:oleObj name="Документ" r:id="rId4" imgW="8429579" imgH="43023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1202" y="1107307"/>
                        <a:ext cx="10734306" cy="53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7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741" y="210363"/>
            <a:ext cx="10509115" cy="430887"/>
          </a:xfrm>
        </p:spPr>
        <p:txBody>
          <a:bodyPr/>
          <a:lstStyle/>
          <a:p>
            <a:r>
              <a:rPr lang="ru-RU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Установка Спектрометров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3" y="73109"/>
            <a:ext cx="981541" cy="981541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843140"/>
              </p:ext>
            </p:extLst>
          </p:nvPr>
        </p:nvGraphicFramePr>
        <p:xfrm>
          <a:off x="580292" y="1116623"/>
          <a:ext cx="11262945" cy="5495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Документ" r:id="rId4" imgW="8690443" imgH="4741613" progId="Word.Document.12">
                  <p:embed/>
                </p:oleObj>
              </mc:Choice>
              <mc:Fallback>
                <p:oleObj name="Документ" r:id="rId4" imgW="8690443" imgH="47416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0292" y="1116623"/>
                        <a:ext cx="11262945" cy="5495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8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266474" y="-4174"/>
            <a:ext cx="7122852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ru-RU" sz="2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ПАРКИ ПО ГОРОДУ АЛМАТЫ (6 </a:t>
            </a:r>
            <a:r>
              <a:rPr lang="ru-RU" sz="28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мес</a:t>
            </a:r>
            <a:r>
              <a:rPr lang="ru-RU" sz="2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6B603DC-A69E-4FB0-B41C-191613E8C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723" y="142197"/>
            <a:ext cx="977790" cy="97779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01051D1-0712-42D2-986C-CA4EF7249D1E}"/>
              </a:ext>
            </a:extLst>
          </p:cNvPr>
          <p:cNvCxnSpPr>
            <a:cxnSpLocks/>
          </p:cNvCxnSpPr>
          <p:nvPr/>
        </p:nvCxnSpPr>
        <p:spPr>
          <a:xfrm flipV="1">
            <a:off x="1269999" y="522019"/>
            <a:ext cx="10191679" cy="4592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grpSp>
        <p:nvGrpSpPr>
          <p:cNvPr id="23" name="Группа 22"/>
          <p:cNvGrpSpPr/>
          <p:nvPr/>
        </p:nvGrpSpPr>
        <p:grpSpPr>
          <a:xfrm>
            <a:off x="2714657" y="560116"/>
            <a:ext cx="8652590" cy="584775"/>
            <a:chOff x="1378124" y="1431650"/>
            <a:chExt cx="6585708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F89087-25FC-4A5E-8D88-E5A88969EBE6}"/>
                </a:ext>
              </a:extLst>
            </p:cNvPr>
            <p:cNvSpPr txBox="1"/>
            <p:nvPr/>
          </p:nvSpPr>
          <p:spPr>
            <a:xfrm>
              <a:off x="2109079" y="1567227"/>
              <a:ext cx="5854753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парковые</a:t>
              </a:r>
              <a:r>
                <a:rPr lang="ru-RU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зоны общей площадью </a:t>
              </a:r>
              <a:r>
                <a:rPr lang="ru-RU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977</a:t>
              </a:r>
              <a:r>
                <a:rPr lang="ru-RU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га 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1378124" y="1431650"/>
              <a:ext cx="103609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542</a:t>
              </a:r>
              <a:endParaRPr lang="ru-RU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FF89087-25FC-4A5E-8D88-E5A88969EBE6}"/>
              </a:ext>
            </a:extLst>
          </p:cNvPr>
          <p:cNvSpPr txBox="1"/>
          <p:nvPr/>
        </p:nvSpPr>
        <p:spPr>
          <a:xfrm>
            <a:off x="670118" y="2520829"/>
            <a:ext cx="11322422" cy="124649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565"/>
              </a:spcBef>
              <a:buSzPct val="150000"/>
            </a:pP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Проводилось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строительство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новых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и реконструкция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существующих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парковых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зон, которые планируется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завершить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 концу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г.:</a:t>
            </a:r>
            <a:b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kk-KZ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kk-KZ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новых: Алатауский район </a:t>
            </a: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(парк в мкр. Ожет -16 га, вдоль русла реки Боролдай- 24 га), </a:t>
            </a:r>
            <a:r>
              <a:rPr lang="kk-KZ" sz="11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 -</a:t>
            </a:r>
            <a:r>
              <a:rPr lang="kk-KZ" sz="11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sz="14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Жетысуский </a:t>
            </a:r>
            <a:r>
              <a:rPr lang="kk-KZ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район </a:t>
            </a: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(парк в мкр. Кемел -10 га)</a:t>
            </a:r>
          </a:p>
          <a:p>
            <a:pPr algn="just">
              <a:buSzPct val="150000"/>
            </a:pPr>
            <a:r>
              <a:rPr lang="kk-KZ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kk-KZ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kk-KZ" sz="14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существующих: Медеуский район </a:t>
            </a: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(сквер возле Государственного музея-2,1га),  </a:t>
            </a:r>
            <a:r>
              <a:rPr lang="kk-KZ" sz="1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1 -</a:t>
            </a:r>
            <a:r>
              <a:rPr lang="kk-KZ" sz="11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sz="14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Алмалинский </a:t>
            </a:r>
            <a:r>
              <a:rPr lang="kk-KZ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район </a:t>
            </a:r>
            <a:r>
              <a:rPr lang="kk-KZ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(сквер </a:t>
            </a:r>
            <a:r>
              <a:rPr lang="ru-RU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«Алия и Маншук»-4,6 га</a:t>
            </a: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вдхр. Сайран -47,6 га)</a:t>
            </a:r>
            <a:endParaRPr lang="ru-RU" sz="1100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F89087-25FC-4A5E-8D88-E5A88969EBE6}"/>
              </a:ext>
            </a:extLst>
          </p:cNvPr>
          <p:cNvSpPr txBox="1"/>
          <p:nvPr/>
        </p:nvSpPr>
        <p:spPr>
          <a:xfrm>
            <a:off x="670117" y="3728379"/>
            <a:ext cx="11322423" cy="169277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565"/>
              </a:spcBef>
              <a:buSzPct val="150000"/>
            </a:pP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Готовится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проектная сметная документация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новых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и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реконструкция существующих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парковых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зон,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строительство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которых планируется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завершить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в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2025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году:</a:t>
            </a:r>
          </a:p>
          <a:p>
            <a:pPr algn="just">
              <a:buSzPct val="150000"/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- 8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новых:</a:t>
            </a:r>
            <a:r>
              <a:rPr lang="ru-RU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(трамплин «</a:t>
            </a:r>
            <a:r>
              <a:rPr lang="ru-RU" sz="11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Сункар</a:t>
            </a:r>
            <a:r>
              <a:rPr lang="ru-RU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»</a:t>
            </a: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продолжение парка «Южный», резиденция Президента, парк в мкр. Зердели, парк Сосновый бор, вдоль русла реки Малая Алматинка </a:t>
            </a:r>
            <a:b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от ул. Майлина до границы района, благоустройство тропы в парке «Медеу», вдоль русла реки Малая Алматинка </a:t>
            </a:r>
            <a:b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от пр. Рыскулова до оз. Аэропорта</a:t>
            </a:r>
            <a:r>
              <a:rPr lang="ru-RU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buSzPct val="150000"/>
            </a:pPr>
            <a:r>
              <a:rPr lang="kk-KZ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- 5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существующих: </a:t>
            </a:r>
            <a:r>
              <a:rPr lang="ru-RU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(парк Президента</a:t>
            </a: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парк Атакент, роща Баума, исторический квартал, вдоль русла реки Есентай</a:t>
            </a:r>
            <a:r>
              <a:rPr lang="ru-RU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kk-KZ" sz="11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100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buSzPct val="150000"/>
            </a:pP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F89087-25FC-4A5E-8D88-E5A88969EBE6}"/>
              </a:ext>
            </a:extLst>
          </p:cNvPr>
          <p:cNvSpPr txBox="1"/>
          <p:nvPr/>
        </p:nvSpPr>
        <p:spPr>
          <a:xfrm>
            <a:off x="965107" y="2038977"/>
            <a:ext cx="992600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565"/>
              </a:spcBef>
              <a:buSzPct val="150000"/>
            </a:pPr>
            <a:r>
              <a:rPr lang="ru-RU" kern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В</a:t>
            </a:r>
            <a:r>
              <a:rPr lang="ru-RU" b="1" kern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ru-RU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2025 </a:t>
            </a:r>
            <a:r>
              <a:rPr lang="ru-RU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году площадь </a:t>
            </a:r>
            <a:r>
              <a:rPr lang="ru-RU" b="1" kern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парковых</a:t>
            </a:r>
            <a:r>
              <a:rPr lang="ru-RU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зон </a:t>
            </a:r>
            <a:r>
              <a:rPr lang="ru-RU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будет</a:t>
            </a:r>
            <a:r>
              <a:rPr lang="ru-RU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ru-RU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увеличена</a:t>
            </a:r>
            <a:r>
              <a:rPr lang="ru-RU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до </a:t>
            </a:r>
            <a:r>
              <a:rPr lang="ru-RU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1157</a:t>
            </a:r>
            <a:r>
              <a:rPr lang="ru-RU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ru-RU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га, к </a:t>
            </a:r>
            <a:r>
              <a:rPr lang="ru-RU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2030</a:t>
            </a:r>
            <a:r>
              <a:rPr lang="ru-RU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ru-RU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году – до </a:t>
            </a:r>
            <a:r>
              <a:rPr lang="ru-RU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1457</a:t>
            </a:r>
            <a:r>
              <a:rPr lang="ru-RU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га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CE4488E-BB51-46B0-991F-7654B18D6C66}"/>
              </a:ext>
            </a:extLst>
          </p:cNvPr>
          <p:cNvSpPr/>
          <p:nvPr/>
        </p:nvSpPr>
        <p:spPr>
          <a:xfrm>
            <a:off x="1724298" y="1013357"/>
            <a:ext cx="9312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Парков</a:t>
            </a:r>
            <a:endParaRPr lang="ru-RU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C556AC0-33F0-43EE-8A42-0D4CCAED75C6}"/>
              </a:ext>
            </a:extLst>
          </p:cNvPr>
          <p:cNvSpPr/>
          <p:nvPr/>
        </p:nvSpPr>
        <p:spPr>
          <a:xfrm>
            <a:off x="3067555" y="1013358"/>
            <a:ext cx="8242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141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Сквер</a:t>
            </a:r>
            <a:endParaRPr lang="ru-RU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801BA41-047D-4776-951A-C71457BC7C97}"/>
              </a:ext>
            </a:extLst>
          </p:cNvPr>
          <p:cNvSpPr/>
          <p:nvPr/>
        </p:nvSpPr>
        <p:spPr>
          <a:xfrm>
            <a:off x="4150322" y="1013358"/>
            <a:ext cx="11023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Бульвара</a:t>
            </a:r>
            <a:endParaRPr lang="ru-RU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F3B0A9C-6937-4E56-88DF-9807F3010C7A}"/>
              </a:ext>
            </a:extLst>
          </p:cNvPr>
          <p:cNvSpPr/>
          <p:nvPr/>
        </p:nvSpPr>
        <p:spPr>
          <a:xfrm>
            <a:off x="5159000" y="1013358"/>
            <a:ext cx="20038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33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Пешеходных зон</a:t>
            </a:r>
            <a:endParaRPr lang="ru-RU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FA97A7E-59A1-43FB-8D9E-4E48F0B501D0}"/>
              </a:ext>
            </a:extLst>
          </p:cNvPr>
          <p:cNvSpPr/>
          <p:nvPr/>
        </p:nvSpPr>
        <p:spPr>
          <a:xfrm>
            <a:off x="7157771" y="1013357"/>
            <a:ext cx="18840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Набережных зон</a:t>
            </a:r>
            <a:endParaRPr lang="ru-RU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0E2252F-3F26-4FE2-A9D9-DB16A1276277}"/>
              </a:ext>
            </a:extLst>
          </p:cNvPr>
          <p:cNvSpPr/>
          <p:nvPr/>
        </p:nvSpPr>
        <p:spPr>
          <a:xfrm>
            <a:off x="9004846" y="1013357"/>
            <a:ext cx="15905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322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Зеленые зоны</a:t>
            </a:r>
            <a:endParaRPr lang="ru-RU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object 26"/>
          <p:cNvSpPr/>
          <p:nvPr/>
        </p:nvSpPr>
        <p:spPr>
          <a:xfrm>
            <a:off x="670117" y="5574324"/>
            <a:ext cx="11322423" cy="918920"/>
          </a:xfrm>
          <a:custGeom>
            <a:avLst/>
            <a:gdLst/>
            <a:ahLst/>
            <a:cxnLst/>
            <a:rect l="l" t="t" r="r" b="b"/>
            <a:pathLst>
              <a:path w="11104245" h="1069975">
                <a:moveTo>
                  <a:pt x="0" y="178268"/>
                </a:moveTo>
                <a:lnTo>
                  <a:pt x="6367" y="130877"/>
                </a:lnTo>
                <a:lnTo>
                  <a:pt x="24338" y="88292"/>
                </a:lnTo>
                <a:lnTo>
                  <a:pt x="52213" y="52213"/>
                </a:lnTo>
                <a:lnTo>
                  <a:pt x="88292" y="24338"/>
                </a:lnTo>
                <a:lnTo>
                  <a:pt x="130876" y="6367"/>
                </a:lnTo>
                <a:lnTo>
                  <a:pt x="178266" y="0"/>
                </a:lnTo>
                <a:lnTo>
                  <a:pt x="10925760" y="0"/>
                </a:lnTo>
                <a:lnTo>
                  <a:pt x="10973150" y="6367"/>
                </a:lnTo>
                <a:lnTo>
                  <a:pt x="11015735" y="24338"/>
                </a:lnTo>
                <a:lnTo>
                  <a:pt x="11051814" y="52213"/>
                </a:lnTo>
                <a:lnTo>
                  <a:pt x="11079688" y="88292"/>
                </a:lnTo>
                <a:lnTo>
                  <a:pt x="11097659" y="130877"/>
                </a:lnTo>
                <a:lnTo>
                  <a:pt x="11104027" y="178268"/>
                </a:lnTo>
                <a:lnTo>
                  <a:pt x="11104027" y="891317"/>
                </a:lnTo>
                <a:lnTo>
                  <a:pt x="11097659" y="938708"/>
                </a:lnTo>
                <a:lnTo>
                  <a:pt x="11079688" y="981293"/>
                </a:lnTo>
                <a:lnTo>
                  <a:pt x="11051814" y="1017372"/>
                </a:lnTo>
                <a:lnTo>
                  <a:pt x="11015735" y="1045247"/>
                </a:lnTo>
                <a:lnTo>
                  <a:pt x="10973150" y="1063218"/>
                </a:lnTo>
                <a:lnTo>
                  <a:pt x="10925760" y="1069586"/>
                </a:lnTo>
                <a:lnTo>
                  <a:pt x="178266" y="1069586"/>
                </a:lnTo>
                <a:lnTo>
                  <a:pt x="130876" y="1063218"/>
                </a:lnTo>
                <a:lnTo>
                  <a:pt x="88292" y="1045247"/>
                </a:lnTo>
                <a:lnTo>
                  <a:pt x="52213" y="1017372"/>
                </a:lnTo>
                <a:lnTo>
                  <a:pt x="24338" y="981293"/>
                </a:lnTo>
                <a:lnTo>
                  <a:pt x="6367" y="938708"/>
                </a:lnTo>
                <a:lnTo>
                  <a:pt x="0" y="891317"/>
                </a:lnTo>
                <a:lnTo>
                  <a:pt x="0" y="178268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89087-25FC-4A5E-8D88-E5A88969EBE6}"/>
              </a:ext>
            </a:extLst>
          </p:cNvPr>
          <p:cNvSpPr txBox="1"/>
          <p:nvPr/>
        </p:nvSpPr>
        <p:spPr>
          <a:xfrm>
            <a:off x="1063869" y="5662246"/>
            <a:ext cx="10199078" cy="8309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565"/>
              </a:spcBef>
              <a:buSzPct val="150000"/>
            </a:pPr>
            <a:r>
              <a:rPr lang="ru-RU" sz="16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В связи с ненадлежащим исполнением договорных обязательств были </a:t>
            </a:r>
            <a:r>
              <a:rPr lang="ru-RU" sz="1600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судебные разбирательства</a:t>
            </a:r>
            <a:r>
              <a:rPr lang="ru-RU" sz="16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по итогам которых подрядная организация </a:t>
            </a:r>
            <a:r>
              <a:rPr lang="ru-RU" sz="1600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ТОО «Строительная компания «ШАХ»</a:t>
            </a:r>
            <a:r>
              <a:rPr lang="ru-RU" sz="16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признана </a:t>
            </a:r>
            <a:r>
              <a:rPr lang="ru-RU" sz="1600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недобросовестным</a:t>
            </a:r>
            <a:r>
              <a:rPr lang="ru-RU" sz="16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участником государственных закупок </a:t>
            </a:r>
            <a:endParaRPr lang="ru-RU" sz="1600" i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0842342" y="6558459"/>
            <a:ext cx="1238672" cy="246221"/>
          </a:xfrm>
        </p:spPr>
        <p:txBody>
          <a:bodyPr/>
          <a:lstStyle/>
          <a:p>
            <a:pPr marL="16933" algn="r" defTabSz="1219170">
              <a:spcBef>
                <a:spcPts val="1100"/>
              </a:spcBef>
            </a:pPr>
            <a:fld id="{81D60167-4931-47E6-BA6A-407CBD079E47}" type="slidenum">
              <a:rPr smtClean="0">
                <a:solidFill>
                  <a:prstClr val="black"/>
                </a:solidFill>
              </a:rPr>
              <a:pPr marL="16933" algn="r" defTabSz="1219170">
                <a:spcBef>
                  <a:spcPts val="1100"/>
                </a:spcBef>
              </a:pPr>
              <a:t>9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9584</TotalTime>
  <Words>3595</Words>
  <Application>Microsoft Office PowerPoint</Application>
  <PresentationFormat>Широкоэкранный</PresentationFormat>
  <Paragraphs>685</Paragraphs>
  <Slides>34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6" baseType="lpstr">
      <vt:lpstr>Arial</vt:lpstr>
      <vt:lpstr>Arial Black</vt:lpstr>
      <vt:lpstr>Arial Narrow</vt:lpstr>
      <vt:lpstr>Calibri</vt:lpstr>
      <vt:lpstr>Cambria</vt:lpstr>
      <vt:lpstr>Microsoft Sans Serif</vt:lpstr>
      <vt:lpstr>Roboto</vt:lpstr>
      <vt:lpstr>Roboto Cn</vt:lpstr>
      <vt:lpstr>Times New Roman</vt:lpstr>
      <vt:lpstr>Wingdings</vt:lpstr>
      <vt:lpstr>Office Theme</vt:lpstr>
      <vt:lpstr>Документ</vt:lpstr>
      <vt:lpstr>УПРАВЛЕНИЕ ЭКОЛОГИИ И ОКРУЖАЮЩЕЙ СРЕДЫ ГОРОДА АЛМАТЫ   отчет о проделанной работе и освоению бюджетных средств за 9 месяцев 2024 года</vt:lpstr>
      <vt:lpstr>Бюджет 22 518 265,00 тыс. тенге </vt:lpstr>
      <vt:lpstr>15  заявок II  категории</vt:lpstr>
      <vt:lpstr>ЭКОЛОГИЧЕСКОЕ РЕГУЛИРОВАНИЕ за 2024 год (9 мес.) </vt:lpstr>
      <vt:lpstr>Презентация PowerPoint</vt:lpstr>
      <vt:lpstr>Сводные расчеты предельно-допустимых выбросов </vt:lpstr>
      <vt:lpstr>Установка спектрометров</vt:lpstr>
      <vt:lpstr>Установка Спектрометров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ОБРАБОТКА ЗЕЛЕНЫХ НАСАЖДЕНИЙ </vt:lpstr>
      <vt:lpstr>ДЕКОРАТИВНО-ЦВЕТОЧНОЕ ОЗЕЛЕНЕНИЕ  </vt:lpstr>
      <vt:lpstr>ВОДОХОЗЯЙСТВЕННАЯ СИСТЕМА ГОРОДА</vt:lpstr>
      <vt:lpstr>Презентация PowerPoint</vt:lpstr>
      <vt:lpstr>МЕХАНИЧЕСКАЯ ОЧИСТКА ОЗЕР</vt:lpstr>
      <vt:lpstr>АРЫЧНАЯ СЕТЬ И ВОДОЗАБОРНЫЕ СООРУЖЕНИЯ (9 мес.)</vt:lpstr>
      <vt:lpstr>АРЫЧНАЯ СЕТЬ И ВОДОЗАБОРНЫЕ СООРУЖЕНИЯ (9 мес.)</vt:lpstr>
      <vt:lpstr>АРЫЧНАЯ СЕТЬ И ВОДОЗАБОРНЫЕ СООРУЖЕНИЯ (9 мес.)</vt:lpstr>
      <vt:lpstr>ТВЕРДО-БЫТОВЫЕ ОТХОДЫ (9 мес)</vt:lpstr>
      <vt:lpstr>Презентация PowerPoint</vt:lpstr>
      <vt:lpstr>ТВЕРДО-БЫТОВЫЕ ОТХОДЫ (9 мес)</vt:lpstr>
      <vt:lpstr> Промежуточная информация о разработке Правил охраны атмосферного воздуха города Алматы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ПРОЕКТИРУЕМЫЕ ОБЪЕКТЫ</dc:title>
  <dc:creator>Ernur</dc:creator>
  <cp:lastModifiedBy>HP</cp:lastModifiedBy>
  <cp:revision>859</cp:revision>
  <cp:lastPrinted>2023-09-28T11:31:54Z</cp:lastPrinted>
  <dcterms:created xsi:type="dcterms:W3CDTF">2022-04-14T07:15:20Z</dcterms:created>
  <dcterms:modified xsi:type="dcterms:W3CDTF">2024-11-11T07:56:07Z</dcterms:modified>
</cp:coreProperties>
</file>