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74" r:id="rId5"/>
    <p:sldId id="322" r:id="rId6"/>
    <p:sldId id="343" r:id="rId7"/>
    <p:sldId id="344" r:id="rId8"/>
    <p:sldId id="304" r:id="rId9"/>
    <p:sldId id="305" r:id="rId10"/>
    <p:sldId id="306" r:id="rId11"/>
    <p:sldId id="345" r:id="rId12"/>
    <p:sldId id="342" r:id="rId13"/>
  </p:sldIdLst>
  <p:sldSz cx="10693400" cy="7562850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268" y="7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954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624" y="0"/>
            <a:ext cx="4299480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4955A3D8-4AD4-405A-BAAA-EF6A2DF4A1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50900"/>
            <a:ext cx="324167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095" y="3271845"/>
            <a:ext cx="793886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0954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624" y="6456650"/>
            <a:ext cx="4299480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0A01692E-0474-45B9-888F-F2F7AC0A3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5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1692E-0474-45B9-888F-F2F7AC0A3F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3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CD0C-060F-4BBC-8756-07DBDE03CA90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028D-E3E2-4813-AE71-01FAF0FFF55A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158" y="6850084"/>
            <a:ext cx="9620885" cy="635"/>
          </a:xfrm>
          <a:custGeom>
            <a:avLst/>
            <a:gdLst/>
            <a:ahLst/>
            <a:cxnLst/>
            <a:rect l="l" t="t" r="r" b="b"/>
            <a:pathLst>
              <a:path w="9620885" h="634">
                <a:moveTo>
                  <a:pt x="0" y="0"/>
                </a:moveTo>
                <a:lnTo>
                  <a:pt x="9620643" y="368"/>
                </a:lnTo>
              </a:path>
            </a:pathLst>
          </a:custGeom>
          <a:ln w="9359">
            <a:solidFill>
              <a:srgbClr val="003C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39283" y="535326"/>
            <a:ext cx="5147945" cy="6048375"/>
          </a:xfrm>
          <a:custGeom>
            <a:avLst/>
            <a:gdLst/>
            <a:ahLst/>
            <a:cxnLst/>
            <a:rect l="l" t="t" r="r" b="b"/>
            <a:pathLst>
              <a:path w="5147945" h="6048375">
                <a:moveTo>
                  <a:pt x="5147640" y="0"/>
                </a:moveTo>
                <a:lnTo>
                  <a:pt x="0" y="0"/>
                </a:lnTo>
                <a:lnTo>
                  <a:pt x="0" y="6048362"/>
                </a:lnTo>
                <a:lnTo>
                  <a:pt x="2573997" y="6048362"/>
                </a:lnTo>
                <a:lnTo>
                  <a:pt x="5147640" y="6048362"/>
                </a:lnTo>
                <a:lnTo>
                  <a:pt x="5147640" y="0"/>
                </a:lnTo>
                <a:close/>
              </a:path>
            </a:pathLst>
          </a:custGeom>
          <a:solidFill>
            <a:srgbClr val="00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D3E3-D877-4BA0-ACEC-B712C7AC5056}" type="datetime1">
              <a:rPr lang="en-US" smtClean="0"/>
              <a:t>10/11/2024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3158" y="6850084"/>
            <a:ext cx="9620885" cy="635"/>
          </a:xfrm>
          <a:custGeom>
            <a:avLst/>
            <a:gdLst/>
            <a:ahLst/>
            <a:cxnLst/>
            <a:rect l="l" t="t" r="r" b="b"/>
            <a:pathLst>
              <a:path w="9620885" h="634">
                <a:moveTo>
                  <a:pt x="0" y="0"/>
                </a:moveTo>
                <a:lnTo>
                  <a:pt x="9620643" y="368"/>
                </a:lnTo>
              </a:path>
            </a:pathLst>
          </a:custGeom>
          <a:ln w="9359">
            <a:solidFill>
              <a:srgbClr val="003C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039283" y="535326"/>
            <a:ext cx="5147945" cy="6048375"/>
          </a:xfrm>
          <a:custGeom>
            <a:avLst/>
            <a:gdLst/>
            <a:ahLst/>
            <a:cxnLst/>
            <a:rect l="l" t="t" r="r" b="b"/>
            <a:pathLst>
              <a:path w="5147945" h="6048375">
                <a:moveTo>
                  <a:pt x="5147640" y="0"/>
                </a:moveTo>
                <a:lnTo>
                  <a:pt x="0" y="0"/>
                </a:lnTo>
                <a:lnTo>
                  <a:pt x="0" y="6048362"/>
                </a:lnTo>
                <a:lnTo>
                  <a:pt x="2573997" y="6048362"/>
                </a:lnTo>
                <a:lnTo>
                  <a:pt x="5147640" y="6048362"/>
                </a:lnTo>
                <a:lnTo>
                  <a:pt x="5147640" y="0"/>
                </a:lnTo>
                <a:close/>
              </a:path>
            </a:pathLst>
          </a:custGeom>
          <a:solidFill>
            <a:srgbClr val="00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AC50-291D-4C5C-B98C-5279C330751F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4694-049D-482A-8E41-4B23B769A36E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4238" y="1293490"/>
            <a:ext cx="5628005" cy="50800"/>
          </a:xfrm>
          <a:custGeom>
            <a:avLst/>
            <a:gdLst/>
            <a:ahLst/>
            <a:cxnLst/>
            <a:rect l="l" t="t" r="r" b="b"/>
            <a:pathLst>
              <a:path w="5628005" h="50800">
                <a:moveTo>
                  <a:pt x="0" y="0"/>
                </a:moveTo>
                <a:lnTo>
                  <a:pt x="5627522" y="0"/>
                </a:lnTo>
                <a:lnTo>
                  <a:pt x="5627522" y="50393"/>
                </a:lnTo>
                <a:lnTo>
                  <a:pt x="0" y="50393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4238" y="1293490"/>
            <a:ext cx="9620885" cy="0"/>
          </a:xfrm>
          <a:custGeom>
            <a:avLst/>
            <a:gdLst/>
            <a:ahLst/>
            <a:cxnLst/>
            <a:rect l="l" t="t" r="r" b="b"/>
            <a:pathLst>
              <a:path w="9620885">
                <a:moveTo>
                  <a:pt x="0" y="0"/>
                </a:moveTo>
                <a:lnTo>
                  <a:pt x="9620288" y="0"/>
                </a:lnTo>
              </a:path>
            </a:pathLst>
          </a:custGeom>
          <a:ln w="935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3882" y="6889326"/>
            <a:ext cx="9620885" cy="0"/>
          </a:xfrm>
          <a:custGeom>
            <a:avLst/>
            <a:gdLst/>
            <a:ahLst/>
            <a:cxnLst/>
            <a:rect l="l" t="t" r="r" b="b"/>
            <a:pathLst>
              <a:path w="9620885">
                <a:moveTo>
                  <a:pt x="0" y="0"/>
                </a:moveTo>
                <a:lnTo>
                  <a:pt x="9620275" y="0"/>
                </a:lnTo>
              </a:path>
            </a:pathLst>
          </a:custGeom>
          <a:ln w="935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064" y="540990"/>
            <a:ext cx="980727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144" y="2553679"/>
            <a:ext cx="9497110" cy="2265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/>
              <a:t>Отчет по результатам деятельности за летний период и  задачи на IV квартал 2021 г.</a:t>
            </a:r>
            <a:endParaRPr spc="1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3FC4-04C6-4D67-8F7D-6DBC59B714A2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3986" y="6909403"/>
            <a:ext cx="246379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A8C9C"/>
                </a:solidFill>
                <a:latin typeface="Microsoft Sans Serif"/>
                <a:cs typeface="Microsoft Sans Serif"/>
              </a:defRPr>
            </a:lvl1pPr>
          </a:lstStyle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0400" y="6222253"/>
            <a:ext cx="9785350" cy="55244"/>
            <a:chOff x="410400" y="6222253"/>
            <a:chExt cx="9785350" cy="55244"/>
          </a:xfrm>
        </p:grpSpPr>
        <p:sp>
          <p:nvSpPr>
            <p:cNvPr id="3" name="object 3"/>
            <p:cNvSpPr/>
            <p:nvPr/>
          </p:nvSpPr>
          <p:spPr>
            <a:xfrm>
              <a:off x="410400" y="6226933"/>
              <a:ext cx="6047105" cy="50800"/>
            </a:xfrm>
            <a:custGeom>
              <a:avLst/>
              <a:gdLst/>
              <a:ahLst/>
              <a:cxnLst/>
              <a:rect l="l" t="t" r="r" b="b"/>
              <a:pathLst>
                <a:path w="6047105" h="50800">
                  <a:moveTo>
                    <a:pt x="0" y="0"/>
                  </a:moveTo>
                  <a:lnTo>
                    <a:pt x="6046914" y="0"/>
                  </a:lnTo>
                  <a:lnTo>
                    <a:pt x="6046914" y="50393"/>
                  </a:lnTo>
                  <a:lnTo>
                    <a:pt x="0" y="50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0400" y="6226933"/>
              <a:ext cx="9785350" cy="0"/>
            </a:xfrm>
            <a:custGeom>
              <a:avLst/>
              <a:gdLst/>
              <a:ahLst/>
              <a:cxnLst/>
              <a:rect l="l" t="t" r="r" b="b"/>
              <a:pathLst>
                <a:path w="9785350">
                  <a:moveTo>
                    <a:pt x="0" y="0"/>
                  </a:moveTo>
                  <a:lnTo>
                    <a:pt x="9784803" y="0"/>
                  </a:lnTo>
                </a:path>
              </a:pathLst>
            </a:custGeom>
            <a:ln w="9359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8784" y="4485864"/>
            <a:ext cx="9810916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600" b="1" spc="240" dirty="0">
                <a:solidFill>
                  <a:srgbClr val="001F5F"/>
                </a:solidFill>
                <a:latin typeface="Arial"/>
                <a:cs typeface="Arial"/>
              </a:rPr>
              <a:t>Общественный</a:t>
            </a:r>
            <a:r>
              <a:rPr sz="2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175" dirty="0">
                <a:solidFill>
                  <a:srgbClr val="001F5F"/>
                </a:solidFill>
                <a:latin typeface="Arial"/>
                <a:cs typeface="Arial"/>
              </a:rPr>
              <a:t>совет</a:t>
            </a:r>
            <a:r>
              <a:rPr sz="2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280" dirty="0">
                <a:solidFill>
                  <a:srgbClr val="001F5F"/>
                </a:solidFill>
                <a:latin typeface="Arial"/>
                <a:cs typeface="Arial"/>
              </a:rPr>
              <a:t>города</a:t>
            </a:r>
            <a:r>
              <a:rPr sz="2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204" dirty="0">
                <a:solidFill>
                  <a:srgbClr val="001F5F"/>
                </a:solidFill>
                <a:latin typeface="Arial"/>
                <a:cs typeface="Arial"/>
              </a:rPr>
              <a:t>Алматы</a:t>
            </a:r>
            <a:endParaRPr sz="2600" dirty="0">
              <a:latin typeface="Arial"/>
              <a:cs typeface="Arial"/>
            </a:endParaRPr>
          </a:p>
          <a:p>
            <a:pPr marL="12700" marR="2189480">
              <a:lnSpc>
                <a:spcPct val="100000"/>
              </a:lnSpc>
              <a:spcBef>
                <a:spcPts val="2520"/>
              </a:spcBef>
            </a:pPr>
            <a:r>
              <a:rPr sz="2000" spc="14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Отчет</a:t>
            </a:r>
            <a:r>
              <a:rPr sz="20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 </a:t>
            </a:r>
            <a:r>
              <a:rPr lang="en-US" sz="20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I</a:t>
            </a:r>
            <a:r>
              <a:rPr lang="ru-RU" sz="2000" spc="150" dirty="0">
                <a:solidFill>
                  <a:srgbClr val="001F5F"/>
                </a:solidFill>
                <a:latin typeface="Microsoft Sans Serif"/>
                <a:cs typeface="Microsoft Sans Serif"/>
              </a:rPr>
              <a:t> полугодие 2024 года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90" y="970212"/>
            <a:ext cx="10160279" cy="301067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1</a:t>
            </a:fld>
            <a:endParaRPr lang="ru-RU" spc="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657225"/>
            <a:ext cx="7790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95" dirty="0">
                <a:solidFill>
                  <a:srgbClr val="001F5F"/>
                </a:solidFill>
                <a:latin typeface="Arial"/>
                <a:cs typeface="Arial"/>
              </a:rPr>
              <a:t>МЕДИЙНОЕ СОПРОВОЖДЕНИЕ РАБОТЫ ОБЩЕСТВЕННОГО СОВЕТА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701675" y="6219825"/>
            <a:ext cx="8302625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1" i="0" kern="1200">
                <a:solidFill>
                  <a:srgbClr val="001F5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0"/>
              </a:spcBef>
            </a:pPr>
            <a:r>
              <a:rPr lang="ru-RU" sz="1200" b="0" spc="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Страница в </a:t>
            </a:r>
            <a:r>
              <a:rPr lang="en-US" sz="1200" b="0" spc="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Facebook </a:t>
            </a:r>
            <a:r>
              <a:rPr lang="ru-RU" sz="1200" b="0" spc="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Общественного совета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10</a:t>
            </a:fld>
            <a:endParaRPr lang="ru-RU" spc="8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B0A061-BBD0-092C-73AE-B86F077C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402283"/>
            <a:ext cx="9584633" cy="4758284"/>
          </a:xfrm>
          <a:prstGeom prst="rect">
            <a:avLst/>
          </a:prstGeom>
        </p:spPr>
      </p:pic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id="{6DCC45FB-439C-E238-3ED0-E67C748DF8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106072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2CEC-BDAC-4EAB-3234-FC9B22EA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67F9D4-726E-3A33-2116-9DBD67420B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11</a:t>
            </a:fld>
            <a:endParaRPr lang="ru-RU" spc="8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EFAF1FA-FBE1-7F65-2B92-B3ECE292A872}"/>
              </a:ext>
            </a:extLst>
          </p:cNvPr>
          <p:cNvSpPr txBox="1"/>
          <p:nvPr/>
        </p:nvSpPr>
        <p:spPr>
          <a:xfrm>
            <a:off x="651497" y="843390"/>
            <a:ext cx="779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195" dirty="0">
                <a:solidFill>
                  <a:srgbClr val="001F5F"/>
                </a:solidFill>
                <a:latin typeface="Arial"/>
                <a:cs typeface="Arial"/>
              </a:rPr>
              <a:t>Выполнение обязательных мероприятий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58D436C-A173-980D-7D85-1A79477B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21515"/>
              </p:ext>
            </p:extLst>
          </p:nvPr>
        </p:nvGraphicFramePr>
        <p:xfrm>
          <a:off x="546100" y="1502833"/>
          <a:ext cx="9601199" cy="518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436">
                  <a:extLst>
                    <a:ext uri="{9D8B030D-6E8A-4147-A177-3AD203B41FA5}">
                      <a16:colId xmlns:a16="http://schemas.microsoft.com/office/drawing/2014/main" val="1897508390"/>
                    </a:ext>
                  </a:extLst>
                </a:gridCol>
                <a:gridCol w="1062225">
                  <a:extLst>
                    <a:ext uri="{9D8B030D-6E8A-4147-A177-3AD203B41FA5}">
                      <a16:colId xmlns:a16="http://schemas.microsoft.com/office/drawing/2014/main" val="3321617307"/>
                    </a:ext>
                  </a:extLst>
                </a:gridCol>
                <a:gridCol w="1057063">
                  <a:extLst>
                    <a:ext uri="{9D8B030D-6E8A-4147-A177-3AD203B41FA5}">
                      <a16:colId xmlns:a16="http://schemas.microsoft.com/office/drawing/2014/main" val="1095198496"/>
                    </a:ext>
                  </a:extLst>
                </a:gridCol>
                <a:gridCol w="1244766">
                  <a:extLst>
                    <a:ext uri="{9D8B030D-6E8A-4147-A177-3AD203B41FA5}">
                      <a16:colId xmlns:a16="http://schemas.microsoft.com/office/drawing/2014/main" val="3440366727"/>
                    </a:ext>
                  </a:extLst>
                </a:gridCol>
                <a:gridCol w="1274404">
                  <a:extLst>
                    <a:ext uri="{9D8B030D-6E8A-4147-A177-3AD203B41FA5}">
                      <a16:colId xmlns:a16="http://schemas.microsoft.com/office/drawing/2014/main" val="1268970297"/>
                    </a:ext>
                  </a:extLst>
                </a:gridCol>
                <a:gridCol w="1037305">
                  <a:extLst>
                    <a:ext uri="{9D8B030D-6E8A-4147-A177-3AD203B41FA5}">
                      <a16:colId xmlns:a16="http://schemas.microsoft.com/office/drawing/2014/main" val="1139610159"/>
                    </a:ext>
                  </a:extLst>
                </a:gridCol>
              </a:tblGrid>
              <a:tr h="49923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99528"/>
                  </a:ext>
                </a:extLst>
              </a:tr>
              <a:tr h="4992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06156"/>
                  </a:ext>
                </a:extLst>
              </a:tr>
              <a:tr h="49325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Отчеты управлений акимата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32938"/>
                  </a:ext>
                </a:extLst>
              </a:tr>
              <a:tr h="59333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Отчеты районных акиматов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5245"/>
                  </a:ext>
                </a:extLst>
              </a:tr>
              <a:tr h="59333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Департамента полиции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735529"/>
                  </a:ext>
                </a:extLst>
              </a:tr>
              <a:tr h="88100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Отчеты 4 правоохранительных органов по вопросам прав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069589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планов развития подведомственных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528665"/>
                  </a:ext>
                </a:extLst>
              </a:tr>
              <a:tr h="49325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 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675018"/>
                  </a:ext>
                </a:extLst>
              </a:tr>
            </a:tbl>
          </a:graphicData>
        </a:graphic>
      </p:graphicFrame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id="{A5D73250-BDE0-7643-D5FD-2680BDF070C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52619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12</a:t>
            </a:fld>
            <a:endParaRPr lang="ru-RU" spc="80" dirty="0"/>
          </a:p>
        </p:txBody>
      </p:sp>
      <p:sp>
        <p:nvSpPr>
          <p:cNvPr id="4" name="object 2"/>
          <p:cNvSpPr txBox="1"/>
          <p:nvPr/>
        </p:nvSpPr>
        <p:spPr>
          <a:xfrm>
            <a:off x="651497" y="843390"/>
            <a:ext cx="779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195" dirty="0">
                <a:solidFill>
                  <a:srgbClr val="001F5F"/>
                </a:solidFill>
                <a:latin typeface="Arial"/>
                <a:cs typeface="Arial"/>
              </a:rPr>
              <a:t>Выполнение инициативных мероприятий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E4DA24A-EC9F-E0B1-309B-24B512764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37343"/>
              </p:ext>
            </p:extLst>
          </p:nvPr>
        </p:nvGraphicFramePr>
        <p:xfrm>
          <a:off x="572655" y="1523685"/>
          <a:ext cx="9777411" cy="511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479">
                  <a:extLst>
                    <a:ext uri="{9D8B030D-6E8A-4147-A177-3AD203B41FA5}">
                      <a16:colId xmlns:a16="http://schemas.microsoft.com/office/drawing/2014/main" val="752116059"/>
                    </a:ext>
                  </a:extLst>
                </a:gridCol>
                <a:gridCol w="1081720">
                  <a:extLst>
                    <a:ext uri="{9D8B030D-6E8A-4147-A177-3AD203B41FA5}">
                      <a16:colId xmlns:a16="http://schemas.microsoft.com/office/drawing/2014/main" val="1202266834"/>
                    </a:ext>
                  </a:extLst>
                </a:gridCol>
                <a:gridCol w="1076464">
                  <a:extLst>
                    <a:ext uri="{9D8B030D-6E8A-4147-A177-3AD203B41FA5}">
                      <a16:colId xmlns:a16="http://schemas.microsoft.com/office/drawing/2014/main" val="1409316343"/>
                    </a:ext>
                  </a:extLst>
                </a:gridCol>
                <a:gridCol w="1267612">
                  <a:extLst>
                    <a:ext uri="{9D8B030D-6E8A-4147-A177-3AD203B41FA5}">
                      <a16:colId xmlns:a16="http://schemas.microsoft.com/office/drawing/2014/main" val="2370344008"/>
                    </a:ext>
                  </a:extLst>
                </a:gridCol>
                <a:gridCol w="1297793">
                  <a:extLst>
                    <a:ext uri="{9D8B030D-6E8A-4147-A177-3AD203B41FA5}">
                      <a16:colId xmlns:a16="http://schemas.microsoft.com/office/drawing/2014/main" val="2929950331"/>
                    </a:ext>
                  </a:extLst>
                </a:gridCol>
                <a:gridCol w="1056343">
                  <a:extLst>
                    <a:ext uri="{9D8B030D-6E8A-4147-A177-3AD203B41FA5}">
                      <a16:colId xmlns:a16="http://schemas.microsoft.com/office/drawing/2014/main" val="2349305112"/>
                    </a:ext>
                  </a:extLst>
                </a:gridCol>
              </a:tblGrid>
              <a:tr h="42821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02466"/>
                  </a:ext>
                </a:extLst>
              </a:tr>
              <a:tr h="428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10092"/>
                  </a:ext>
                </a:extLst>
              </a:tr>
              <a:tr h="42821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Общественные слушания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4805"/>
                  </a:ext>
                </a:extLst>
              </a:tr>
              <a:tr h="78085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Общественный мониторинг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12204"/>
                  </a:ext>
                </a:extLst>
              </a:tr>
              <a:tr h="42821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Отправлено писем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56741"/>
                  </a:ext>
                </a:extLst>
              </a:tr>
              <a:tr h="1133498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Круглые столы, диалоговые площадки, расширенные заседания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83471"/>
                  </a:ext>
                </a:extLst>
              </a:tr>
              <a:tr h="148614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Встречи с горожанами, обсуждения, встречи с госорганами – на постоянной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74724"/>
                  </a:ext>
                </a:extLst>
              </a:tr>
            </a:tbl>
          </a:graphicData>
        </a:graphic>
      </p:graphicFrame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F1309A-5A78-0C2E-CF6B-411BC490CD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391989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4993" y="559094"/>
            <a:ext cx="842010" cy="576580"/>
            <a:chOff x="584993" y="559094"/>
            <a:chExt cx="842010" cy="576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807" y="649132"/>
              <a:ext cx="405352" cy="4025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9673" y="563774"/>
              <a:ext cx="832485" cy="567055"/>
            </a:xfrm>
            <a:custGeom>
              <a:avLst/>
              <a:gdLst/>
              <a:ahLst/>
              <a:cxnLst/>
              <a:rect l="l" t="t" r="r" b="b"/>
              <a:pathLst>
                <a:path w="832485" h="567055">
                  <a:moveTo>
                    <a:pt x="0" y="0"/>
                  </a:moveTo>
                  <a:lnTo>
                    <a:pt x="832332" y="0"/>
                  </a:lnTo>
                  <a:lnTo>
                    <a:pt x="832332" y="566991"/>
                  </a:lnTo>
                  <a:lnTo>
                    <a:pt x="0" y="56699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A2B1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500" y="569069"/>
            <a:ext cx="712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ОБЕСПЕЧЕНИЕ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ДЕЯТЕЛЬНОСТИ ОБЩЕСТВЕННОГО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СОВЕТА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 err="1">
                <a:solidFill>
                  <a:srgbClr val="000000"/>
                </a:solidFill>
              </a:rPr>
              <a:t>Количественные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40" dirty="0" err="1">
                <a:solidFill>
                  <a:srgbClr val="000000"/>
                </a:solidFill>
              </a:rPr>
              <a:t>результат</a:t>
            </a:r>
            <a:r>
              <a:rPr lang="ru-RU" sz="1800" spc="-40" dirty="0">
                <a:solidFill>
                  <a:srgbClr val="000000"/>
                </a:solidFill>
              </a:rPr>
              <a:t>ы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в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40" dirty="0">
                <a:solidFill>
                  <a:srgbClr val="000000"/>
                </a:solidFill>
              </a:rPr>
              <a:t>разрезе</a:t>
            </a:r>
            <a:r>
              <a:rPr sz="1800" spc="1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форм</a:t>
            </a:r>
            <a:r>
              <a:rPr sz="1800" spc="20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обеспечения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работы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642962" y="1640162"/>
            <a:ext cx="4937760" cy="564578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0805" marR="291465">
              <a:lnSpc>
                <a:spcPct val="114900"/>
              </a:lnSpc>
              <a:spcBef>
                <a:spcPts val="710"/>
              </a:spcBef>
            </a:pPr>
            <a:r>
              <a:rPr sz="1400" spc="-20" dirty="0" err="1">
                <a:latin typeface="Microsoft Sans Serif"/>
                <a:cs typeface="Microsoft Sans Serif"/>
              </a:rPr>
              <a:t>За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lang="en-US" sz="1400" spc="-10" dirty="0">
                <a:latin typeface="Microsoft Sans Serif"/>
                <a:cs typeface="Microsoft Sans Serif"/>
              </a:rPr>
              <a:t>I</a:t>
            </a:r>
            <a:r>
              <a:rPr lang="ru-RU" sz="1400" spc="-10" dirty="0">
                <a:latin typeface="Microsoft Sans Serif"/>
                <a:cs typeface="Microsoft Sans Serif"/>
              </a:rPr>
              <a:t> полугодие</a:t>
            </a:r>
            <a:r>
              <a:rPr lang="ru-RU" sz="1400" spc="25" dirty="0">
                <a:latin typeface="Microsoft Sans Serif"/>
                <a:cs typeface="Microsoft Sans Serif"/>
              </a:rPr>
              <a:t> </a:t>
            </a:r>
            <a:r>
              <a:rPr lang="ru-RU"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2021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года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рассмотрение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latin typeface="Microsoft Sans Serif"/>
                <a:cs typeface="Microsoft Sans Serif"/>
              </a:rPr>
              <a:t>всего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 err="1">
                <a:latin typeface="Microsoft Sans Serif"/>
                <a:cs typeface="Microsoft Sans Serif"/>
              </a:rPr>
              <a:t>поступило</a:t>
            </a:r>
            <a:r>
              <a:rPr lang="ru-RU" sz="1400" dirty="0">
                <a:latin typeface="Microsoft Sans Serif"/>
                <a:cs typeface="Microsoft Sans Serif"/>
              </a:rPr>
              <a:t>: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2" y="2218897"/>
            <a:ext cx="4233838" cy="2038507"/>
          </a:xfrm>
          <a:prstGeom prst="rect">
            <a:avLst/>
          </a:prstGeom>
        </p:spPr>
        <p:txBody>
          <a:bodyPr vert="horz" wrap="square" lIns="0" tIns="398780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3140"/>
              </a:spcBef>
            </a:pPr>
            <a:r>
              <a:rPr lang="ru-RU" sz="4800" b="1" spc="665" dirty="0">
                <a:solidFill>
                  <a:srgbClr val="199987"/>
                </a:solidFill>
                <a:latin typeface="Arial"/>
                <a:cs typeface="Arial"/>
              </a:rPr>
              <a:t> 345   366 </a:t>
            </a:r>
            <a:endParaRPr sz="4800" dirty="0">
              <a:latin typeface="Arial"/>
              <a:cs typeface="Arial"/>
            </a:endParaRPr>
          </a:p>
          <a:p>
            <a:pPr marL="12700" marR="5080" indent="205104">
              <a:lnSpc>
                <a:spcPct val="114900"/>
              </a:lnSpc>
              <a:spcBef>
                <a:spcPts val="640"/>
              </a:spcBef>
            </a:pPr>
            <a:r>
              <a:rPr lang="ru-RU" sz="1400" b="1" spc="-5" dirty="0">
                <a:solidFill>
                  <a:srgbClr val="585858"/>
                </a:solidFill>
                <a:latin typeface="Arial"/>
                <a:cs typeface="Arial"/>
              </a:rPr>
              <a:t>Входящих о</a:t>
            </a:r>
            <a:r>
              <a:rPr sz="1400" b="1" spc="-5" dirty="0" err="1">
                <a:solidFill>
                  <a:srgbClr val="585858"/>
                </a:solidFill>
                <a:latin typeface="Arial"/>
                <a:cs typeface="Arial"/>
              </a:rPr>
              <a:t>бращений</a:t>
            </a:r>
            <a:r>
              <a:rPr lang="ru-RU" sz="1400" b="1" spc="-5" dirty="0">
                <a:solidFill>
                  <a:srgbClr val="585858"/>
                </a:solidFill>
                <a:latin typeface="Arial"/>
                <a:cs typeface="Arial"/>
              </a:rPr>
              <a:t>*          Исходящих</a:t>
            </a:r>
          </a:p>
          <a:p>
            <a:pPr marL="12700" marR="5080" indent="205104" algn="ctr">
              <a:lnSpc>
                <a:spcPct val="114900"/>
              </a:lnSpc>
              <a:spcBef>
                <a:spcPts val="640"/>
              </a:spcBef>
            </a:pPr>
            <a:r>
              <a:rPr lang="ru-RU" sz="1400" b="1" spc="-5" dirty="0">
                <a:solidFill>
                  <a:srgbClr val="585858"/>
                </a:solidFill>
                <a:latin typeface="Arial"/>
                <a:cs typeface="Arial"/>
              </a:rPr>
              <a:t>(*от физических и юридических лиц, а также гос. органов)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0706" y="2246277"/>
            <a:ext cx="2935605" cy="1715135"/>
          </a:xfrm>
          <a:prstGeom prst="rect">
            <a:avLst/>
          </a:prstGeom>
        </p:spPr>
        <p:txBody>
          <a:bodyPr vert="horz" wrap="square" lIns="0" tIns="39878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3140"/>
              </a:spcBef>
            </a:pPr>
            <a:r>
              <a:rPr lang="ru-RU" sz="4800" b="1" spc="665" dirty="0">
                <a:solidFill>
                  <a:srgbClr val="199987"/>
                </a:solidFill>
                <a:latin typeface="Arial"/>
                <a:cs typeface="Arial"/>
              </a:rPr>
              <a:t>63</a:t>
            </a:r>
            <a:endParaRPr sz="4800" dirty="0">
              <a:latin typeface="Arial"/>
              <a:cs typeface="Arial"/>
            </a:endParaRPr>
          </a:p>
          <a:p>
            <a:pPr marL="12700" marR="5080" algn="ctr">
              <a:lnSpc>
                <a:spcPct val="114900"/>
              </a:lnSpc>
              <a:spcBef>
                <a:spcPts val="640"/>
              </a:spcBef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Проектов</a:t>
            </a:r>
            <a:r>
              <a:rPr sz="1400" b="1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нормативно-правовых </a:t>
            </a:r>
            <a:r>
              <a:rPr sz="1400" b="1" spc="-3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Arial"/>
                <a:cs typeface="Arial"/>
              </a:rPr>
              <a:t>актов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0717" y="1640162"/>
            <a:ext cx="4081779" cy="338811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1440" marR="255270">
              <a:lnSpc>
                <a:spcPct val="114900"/>
              </a:lnSpc>
              <a:spcBef>
                <a:spcPts val="71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Принято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участие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разработке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обсуждени</a:t>
            </a:r>
            <a:r>
              <a:rPr lang="ru-RU" sz="1400" spc="-10" dirty="0">
                <a:latin typeface="Microsoft Sans Serif"/>
                <a:cs typeface="Microsoft Sans Serif"/>
              </a:rPr>
              <a:t>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4238" y="5389202"/>
            <a:ext cx="9620250" cy="1260475"/>
          </a:xfrm>
          <a:custGeom>
            <a:avLst/>
            <a:gdLst/>
            <a:ahLst/>
            <a:cxnLst/>
            <a:rect l="l" t="t" r="r" b="b"/>
            <a:pathLst>
              <a:path w="9620250" h="1260475">
                <a:moveTo>
                  <a:pt x="9619919" y="0"/>
                </a:moveTo>
                <a:lnTo>
                  <a:pt x="0" y="0"/>
                </a:lnTo>
                <a:lnTo>
                  <a:pt x="0" y="1260005"/>
                </a:lnTo>
                <a:lnTo>
                  <a:pt x="4809959" y="1260005"/>
                </a:lnTo>
                <a:lnTo>
                  <a:pt x="9619919" y="1260005"/>
                </a:lnTo>
                <a:lnTo>
                  <a:pt x="9619919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2782" y="5687195"/>
            <a:ext cx="9147175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заседаниях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том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числе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расширенных)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Общественного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совета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его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комиссиях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обсуждались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проекты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администраторов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бюджетных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программ,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проекты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стратегических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планов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отчеты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государственных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органов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достижении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целевых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индикаторов.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308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80" dirty="0"/>
              <a:t>2</a:t>
            </a:fld>
            <a:endParaRPr spc="8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2949037"/>
            <a:ext cx="3889375" cy="1304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РАЗДЕЛ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I. 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ДЕЯТЕЛЬНОСТЬ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ОТЧЕТНОМ</a:t>
            </a:r>
            <a:r>
              <a:rPr sz="2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ПЕРИОДЕ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95"/>
              </a:spcBef>
            </a:pPr>
            <a:fld id="{81D60167-4931-47E6-BA6A-407CBD079E47}" type="slidenum">
              <a:rPr spc="80" dirty="0"/>
              <a:t>3</a:t>
            </a:fld>
            <a:endParaRPr spc="80" dirty="0"/>
          </a:p>
        </p:txBody>
      </p:sp>
      <p:sp>
        <p:nvSpPr>
          <p:cNvPr id="3" name="object 3"/>
          <p:cNvSpPr txBox="1"/>
          <p:nvPr/>
        </p:nvSpPr>
        <p:spPr>
          <a:xfrm>
            <a:off x="5393778" y="2764709"/>
            <a:ext cx="42481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разделе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представлена </a:t>
            </a:r>
            <a:r>
              <a:rPr sz="1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обобщенная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Общественного </a:t>
            </a:r>
            <a:r>
              <a:rPr sz="1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совета 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города </a:t>
            </a:r>
            <a:r>
              <a:rPr sz="18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Алматы </a:t>
            </a:r>
            <a:r>
              <a:rPr sz="18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1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членов </a:t>
            </a:r>
            <a:r>
              <a:rPr sz="1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8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основным </a:t>
            </a:r>
            <a:r>
              <a:rPr sz="1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направлениям 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1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комиссий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Общественного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совета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7FC604-0700-80E0-B2DB-91827523F0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3088" y="7018338"/>
            <a:ext cx="7100887" cy="16033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882" y="6887167"/>
            <a:ext cx="9620885" cy="0"/>
          </a:xfrm>
          <a:custGeom>
            <a:avLst/>
            <a:gdLst/>
            <a:ahLst/>
            <a:cxnLst/>
            <a:rect l="l" t="t" r="r" b="b"/>
            <a:pathLst>
              <a:path w="9620885">
                <a:moveTo>
                  <a:pt x="0" y="0"/>
                </a:moveTo>
                <a:lnTo>
                  <a:pt x="9620275" y="0"/>
                </a:lnTo>
              </a:path>
            </a:pathLst>
          </a:custGeom>
          <a:ln w="9359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546" y="456585"/>
            <a:ext cx="9616440" cy="654685"/>
          </a:xfrm>
          <a:custGeom>
            <a:avLst/>
            <a:gdLst/>
            <a:ahLst/>
            <a:cxnLst/>
            <a:rect l="l" t="t" r="r" b="b"/>
            <a:pathLst>
              <a:path w="9616440" h="654684">
                <a:moveTo>
                  <a:pt x="9616325" y="0"/>
                </a:moveTo>
                <a:lnTo>
                  <a:pt x="0" y="0"/>
                </a:lnTo>
                <a:lnTo>
                  <a:pt x="0" y="654126"/>
                </a:lnTo>
                <a:lnTo>
                  <a:pt x="4808169" y="654126"/>
                </a:lnTo>
                <a:lnTo>
                  <a:pt x="9616325" y="654126"/>
                </a:lnTo>
                <a:lnTo>
                  <a:pt x="9616325" y="0"/>
                </a:lnTo>
                <a:close/>
              </a:path>
            </a:pathLst>
          </a:custGeom>
          <a:solidFill>
            <a:srgbClr val="3364A3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0900" y="602623"/>
            <a:ext cx="4162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ОБЩЕСТВЕННЫЕ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СЛУШАНИЯ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895"/>
              </a:spcBef>
            </a:pPr>
            <a:fld id="{81D60167-4931-47E6-BA6A-407CBD079E47}" type="slidenum">
              <a:rPr spc="80" dirty="0"/>
              <a:t>4</a:t>
            </a:fld>
            <a:endParaRPr spc="8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13819CA-5A22-F9E4-8F1E-6E2615C92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2" b="16373"/>
          <a:stretch/>
        </p:blipFill>
        <p:spPr bwMode="auto">
          <a:xfrm>
            <a:off x="1689100" y="1472008"/>
            <a:ext cx="7315200" cy="46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47787F-91BF-0ADB-E6AE-DB0A337DDC4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3088" y="7018338"/>
            <a:ext cx="7100887" cy="16033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9826124" y="6909403"/>
            <a:ext cx="364241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5</a:t>
            </a:fld>
            <a:endParaRPr lang="ru-RU" spc="80" dirty="0"/>
          </a:p>
        </p:txBody>
      </p:sp>
      <p:sp>
        <p:nvSpPr>
          <p:cNvPr id="6" name="object 4"/>
          <p:cNvSpPr txBox="1"/>
          <p:nvPr/>
        </p:nvSpPr>
        <p:spPr>
          <a:xfrm>
            <a:off x="572655" y="754349"/>
            <a:ext cx="826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ОБЩЕСТВЕННЫЙ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МОНИТОРИНГ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478" y="1419225"/>
            <a:ext cx="3653975" cy="2434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248" y="4045210"/>
            <a:ext cx="3632432" cy="2420108"/>
          </a:xfrm>
          <a:prstGeom prst="rect">
            <a:avLst/>
          </a:prstGeom>
        </p:spPr>
      </p:pic>
      <p:sp>
        <p:nvSpPr>
          <p:cNvPr id="10" name="object 4"/>
          <p:cNvSpPr/>
          <p:nvPr/>
        </p:nvSpPr>
        <p:spPr>
          <a:xfrm>
            <a:off x="5247293" y="2659030"/>
            <a:ext cx="4614858" cy="2836426"/>
          </a:xfrm>
          <a:custGeom>
            <a:avLst/>
            <a:gdLst>
              <a:gd name="connsiteX0" fmla="*/ 9601200 w 9601200"/>
              <a:gd name="connsiteY0" fmla="*/ 0 h 6217920"/>
              <a:gd name="connsiteX1" fmla="*/ 0 w 9601200"/>
              <a:gd name="connsiteY1" fmla="*/ 0 h 6217920"/>
              <a:gd name="connsiteX2" fmla="*/ 1592010 w 9601200"/>
              <a:gd name="connsiteY2" fmla="*/ 5918013 h 6217920"/>
              <a:gd name="connsiteX3" fmla="*/ 4800600 w 9601200"/>
              <a:gd name="connsiteY3" fmla="*/ 6217920 h 6217920"/>
              <a:gd name="connsiteX4" fmla="*/ 9601200 w 9601200"/>
              <a:gd name="connsiteY4" fmla="*/ 6217920 h 6217920"/>
              <a:gd name="connsiteX5" fmla="*/ 9601200 w 9601200"/>
              <a:gd name="connsiteY5" fmla="*/ 0 h 6217920"/>
              <a:gd name="connsiteX0" fmla="*/ 9373771 w 9373771"/>
              <a:gd name="connsiteY0" fmla="*/ 0 h 6217920"/>
              <a:gd name="connsiteX1" fmla="*/ 0 w 9373771"/>
              <a:gd name="connsiteY1" fmla="*/ 499848 h 6217920"/>
              <a:gd name="connsiteX2" fmla="*/ 1364581 w 9373771"/>
              <a:gd name="connsiteY2" fmla="*/ 5918013 h 6217920"/>
              <a:gd name="connsiteX3" fmla="*/ 4573171 w 9373771"/>
              <a:gd name="connsiteY3" fmla="*/ 6217920 h 6217920"/>
              <a:gd name="connsiteX4" fmla="*/ 9373771 w 9373771"/>
              <a:gd name="connsiteY4" fmla="*/ 6217920 h 6217920"/>
              <a:gd name="connsiteX5" fmla="*/ 9373771 w 9373771"/>
              <a:gd name="connsiteY5" fmla="*/ 0 h 6217920"/>
              <a:gd name="connsiteX0" fmla="*/ 7497476 w 9373771"/>
              <a:gd name="connsiteY0" fmla="*/ 0 h 5718072"/>
              <a:gd name="connsiteX1" fmla="*/ 0 w 9373771"/>
              <a:gd name="connsiteY1" fmla="*/ 0 h 5718072"/>
              <a:gd name="connsiteX2" fmla="*/ 1364581 w 9373771"/>
              <a:gd name="connsiteY2" fmla="*/ 5418165 h 5718072"/>
              <a:gd name="connsiteX3" fmla="*/ 4573171 w 9373771"/>
              <a:gd name="connsiteY3" fmla="*/ 5718072 h 5718072"/>
              <a:gd name="connsiteX4" fmla="*/ 9373771 w 9373771"/>
              <a:gd name="connsiteY4" fmla="*/ 5718072 h 5718072"/>
              <a:gd name="connsiteX5" fmla="*/ 7497476 w 9373771"/>
              <a:gd name="connsiteY5" fmla="*/ 0 h 5718072"/>
              <a:gd name="connsiteX0" fmla="*/ 8369290 w 9373771"/>
              <a:gd name="connsiteY0" fmla="*/ 0 h 6077961"/>
              <a:gd name="connsiteX1" fmla="*/ 0 w 9373771"/>
              <a:gd name="connsiteY1" fmla="*/ 359889 h 6077961"/>
              <a:gd name="connsiteX2" fmla="*/ 1364581 w 9373771"/>
              <a:gd name="connsiteY2" fmla="*/ 5778054 h 6077961"/>
              <a:gd name="connsiteX3" fmla="*/ 4573171 w 9373771"/>
              <a:gd name="connsiteY3" fmla="*/ 6077961 h 6077961"/>
              <a:gd name="connsiteX4" fmla="*/ 9373771 w 9373771"/>
              <a:gd name="connsiteY4" fmla="*/ 6077961 h 6077961"/>
              <a:gd name="connsiteX5" fmla="*/ 8369290 w 9373771"/>
              <a:gd name="connsiteY5" fmla="*/ 0 h 607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3771" h="6077961">
                <a:moveTo>
                  <a:pt x="8369290" y="0"/>
                </a:moveTo>
                <a:lnTo>
                  <a:pt x="0" y="359889"/>
                </a:lnTo>
                <a:lnTo>
                  <a:pt x="1364581" y="5778054"/>
                </a:lnTo>
                <a:lnTo>
                  <a:pt x="4573171" y="6077961"/>
                </a:lnTo>
                <a:lnTo>
                  <a:pt x="9373771" y="6077961"/>
                </a:lnTo>
                <a:lnTo>
                  <a:pt x="8369290" y="0"/>
                </a:lnTo>
                <a:close/>
              </a:path>
            </a:pathLst>
          </a:custGeom>
          <a:solidFill>
            <a:srgbClr val="364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5928813" y="3425256"/>
            <a:ext cx="3488824" cy="149848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/>
            <a:r>
              <a:rPr lang="ru-RU" sz="16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Комиссия 5 Общественного совета г. Алматы начала, ставший уже ежегодным, мониторинг готовности образовательных учреждений к учебному году.</a:t>
            </a:r>
          </a:p>
        </p:txBody>
      </p:sp>
      <p:sp>
        <p:nvSpPr>
          <p:cNvPr id="2" name="Нижний колонтитул 7">
            <a:extLst>
              <a:ext uri="{FF2B5EF4-FFF2-40B4-BE49-F238E27FC236}">
                <a16:creationId xmlns:a16="http://schemas.microsoft.com/office/drawing/2014/main" id="{68D431CB-5C28-216F-38B9-0C463C154C6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3088" y="7018338"/>
            <a:ext cx="7100887" cy="16033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22032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6</a:t>
            </a:fld>
            <a:endParaRPr lang="ru-RU" spc="80" dirty="0"/>
          </a:p>
        </p:txBody>
      </p:sp>
      <p:sp>
        <p:nvSpPr>
          <p:cNvPr id="6" name="object 4"/>
          <p:cNvSpPr txBox="1"/>
          <p:nvPr/>
        </p:nvSpPr>
        <p:spPr>
          <a:xfrm>
            <a:off x="572655" y="754349"/>
            <a:ext cx="826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ОБЩЕСТВЕННЫЙ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МОНИТОРИНГ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373322" y="1419225"/>
            <a:ext cx="4191000" cy="4197451"/>
          </a:xfrm>
          <a:custGeom>
            <a:avLst/>
            <a:gdLst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0 w 9601200"/>
              <a:gd name="connsiteY2" fmla="*/ 6217920 h 6217920"/>
              <a:gd name="connsiteX3" fmla="*/ 4800600 w 9601200"/>
              <a:gd name="connsiteY3" fmla="*/ 6217920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577140 w 9601200"/>
              <a:gd name="connsiteY2" fmla="*/ 5858549 h 6217920"/>
              <a:gd name="connsiteX3" fmla="*/ 4800600 w 9601200"/>
              <a:gd name="connsiteY3" fmla="*/ 6217920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1200" h="6217920">
                <a:moveTo>
                  <a:pt x="9002684" y="207331"/>
                </a:moveTo>
                <a:lnTo>
                  <a:pt x="0" y="0"/>
                </a:lnTo>
                <a:lnTo>
                  <a:pt x="577140" y="5858549"/>
                </a:lnTo>
                <a:lnTo>
                  <a:pt x="4800600" y="6217920"/>
                </a:lnTo>
                <a:lnTo>
                  <a:pt x="9601200" y="6217920"/>
                </a:lnTo>
                <a:lnTo>
                  <a:pt x="9002684" y="207331"/>
                </a:lnTo>
                <a:close/>
              </a:path>
            </a:pathLst>
          </a:custGeom>
          <a:solidFill>
            <a:srgbClr val="364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00" y="2045315"/>
            <a:ext cx="4620255" cy="3465190"/>
          </a:xfrm>
          <a:prstGeom prst="rect">
            <a:avLst/>
          </a:prstGeom>
        </p:spPr>
      </p:pic>
      <p:sp>
        <p:nvSpPr>
          <p:cNvPr id="10" name="object 14"/>
          <p:cNvSpPr txBox="1"/>
          <p:nvPr/>
        </p:nvSpPr>
        <p:spPr>
          <a:xfrm>
            <a:off x="5803900" y="1825930"/>
            <a:ext cx="4889500" cy="329128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1342390">
              <a:lnSpc>
                <a:spcPts val="1670"/>
              </a:lnSpc>
              <a:spcBef>
                <a:spcPts val="165"/>
              </a:spcBef>
            </a:pPr>
            <a:r>
              <a:rPr lang="ru-RU" sz="16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17 апреля текущего года мониторинговой группой Комиссии №3 Общественного совета города Алматы был проведен осмотр нескольких зданий-памятников архитектуры города, а именно Театра для детей и юношества имени Н. Сац, Казахского национального театра драмы имени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М.Ауэзова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, здания бывшей больница </a:t>
            </a:r>
            <a:r>
              <a:rPr lang="ru-RU" sz="16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Турксиба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(железнодорожная больница).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7">
            <a:extLst>
              <a:ext uri="{FF2B5EF4-FFF2-40B4-BE49-F238E27FC236}">
                <a16:creationId xmlns:a16="http://schemas.microsoft.com/office/drawing/2014/main" id="{70ABC381-37CE-2C5F-74DB-DFEB06034F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3088" y="7018338"/>
            <a:ext cx="7100887" cy="16033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203529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7</a:t>
            </a:fld>
            <a:endParaRPr lang="ru-RU" spc="80" dirty="0"/>
          </a:p>
        </p:txBody>
      </p:sp>
      <p:sp>
        <p:nvSpPr>
          <p:cNvPr id="6" name="object 4"/>
          <p:cNvSpPr txBox="1"/>
          <p:nvPr/>
        </p:nvSpPr>
        <p:spPr>
          <a:xfrm>
            <a:off x="572655" y="754349"/>
            <a:ext cx="8269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ОБЩЕСТВЕННЫЙ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МОНИТОРИНГ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348514" y="2028825"/>
            <a:ext cx="4296487" cy="3024030"/>
          </a:xfrm>
          <a:custGeom>
            <a:avLst/>
            <a:gdLst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0 w 9601200"/>
              <a:gd name="connsiteY2" fmla="*/ 6217920 h 6217920"/>
              <a:gd name="connsiteX3" fmla="*/ 4800600 w 9601200"/>
              <a:gd name="connsiteY3" fmla="*/ 6217920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577140 w 9601200"/>
              <a:gd name="connsiteY2" fmla="*/ 5858549 h 6217920"/>
              <a:gd name="connsiteX3" fmla="*/ 4800600 w 9601200"/>
              <a:gd name="connsiteY3" fmla="*/ 6217920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577140 w 9601200"/>
              <a:gd name="connsiteY2" fmla="*/ 5858549 h 6217920"/>
              <a:gd name="connsiteX3" fmla="*/ 4928854 w 9601200"/>
              <a:gd name="connsiteY3" fmla="*/ 3177088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  <a:gd name="connsiteX0" fmla="*/ 9002684 w 9601200"/>
              <a:gd name="connsiteY0" fmla="*/ 207331 h 6217920"/>
              <a:gd name="connsiteX1" fmla="*/ 0 w 9601200"/>
              <a:gd name="connsiteY1" fmla="*/ 0 h 6217920"/>
              <a:gd name="connsiteX2" fmla="*/ 726770 w 9601200"/>
              <a:gd name="connsiteY2" fmla="*/ 3260021 h 6217920"/>
              <a:gd name="connsiteX3" fmla="*/ 4928854 w 9601200"/>
              <a:gd name="connsiteY3" fmla="*/ 3177088 h 6217920"/>
              <a:gd name="connsiteX4" fmla="*/ 9601200 w 9601200"/>
              <a:gd name="connsiteY4" fmla="*/ 6217920 h 6217920"/>
              <a:gd name="connsiteX5" fmla="*/ 9002684 w 9601200"/>
              <a:gd name="connsiteY5" fmla="*/ 207331 h 6217920"/>
              <a:gd name="connsiteX0" fmla="*/ 9002684 w 9002684"/>
              <a:gd name="connsiteY0" fmla="*/ 207331 h 3439706"/>
              <a:gd name="connsiteX1" fmla="*/ 0 w 9002684"/>
              <a:gd name="connsiteY1" fmla="*/ 0 h 3439706"/>
              <a:gd name="connsiteX2" fmla="*/ 726770 w 9002684"/>
              <a:gd name="connsiteY2" fmla="*/ 3260021 h 3439706"/>
              <a:gd name="connsiteX3" fmla="*/ 4928854 w 9002684"/>
              <a:gd name="connsiteY3" fmla="*/ 3177088 h 3439706"/>
              <a:gd name="connsiteX4" fmla="*/ 9002684 w 9002684"/>
              <a:gd name="connsiteY4" fmla="*/ 3439706 h 3439706"/>
              <a:gd name="connsiteX5" fmla="*/ 9002684 w 9002684"/>
              <a:gd name="connsiteY5" fmla="*/ 207331 h 3439706"/>
              <a:gd name="connsiteX0" fmla="*/ 9002684 w 9002684"/>
              <a:gd name="connsiteY0" fmla="*/ 207331 h 4047872"/>
              <a:gd name="connsiteX1" fmla="*/ 0 w 9002684"/>
              <a:gd name="connsiteY1" fmla="*/ 0 h 4047872"/>
              <a:gd name="connsiteX2" fmla="*/ 726770 w 9002684"/>
              <a:gd name="connsiteY2" fmla="*/ 3260021 h 4047872"/>
              <a:gd name="connsiteX3" fmla="*/ 4928854 w 9002684"/>
              <a:gd name="connsiteY3" fmla="*/ 3177088 h 4047872"/>
              <a:gd name="connsiteX4" fmla="*/ 8682051 w 9002684"/>
              <a:gd name="connsiteY4" fmla="*/ 4047872 h 4047872"/>
              <a:gd name="connsiteX5" fmla="*/ 9002684 w 9002684"/>
              <a:gd name="connsiteY5" fmla="*/ 207331 h 4047872"/>
              <a:gd name="connsiteX0" fmla="*/ 9002684 w 9002684"/>
              <a:gd name="connsiteY0" fmla="*/ 207331 h 3260022"/>
              <a:gd name="connsiteX1" fmla="*/ 0 w 9002684"/>
              <a:gd name="connsiteY1" fmla="*/ 0 h 3260022"/>
              <a:gd name="connsiteX2" fmla="*/ 726770 w 9002684"/>
              <a:gd name="connsiteY2" fmla="*/ 3260021 h 3260022"/>
              <a:gd name="connsiteX3" fmla="*/ 4928854 w 9002684"/>
              <a:gd name="connsiteY3" fmla="*/ 3177088 h 3260022"/>
              <a:gd name="connsiteX4" fmla="*/ 8639300 w 9002684"/>
              <a:gd name="connsiteY4" fmla="*/ 3163267 h 3260022"/>
              <a:gd name="connsiteX5" fmla="*/ 9002684 w 9002684"/>
              <a:gd name="connsiteY5" fmla="*/ 207331 h 3260022"/>
              <a:gd name="connsiteX0" fmla="*/ 9002684 w 9002684"/>
              <a:gd name="connsiteY0" fmla="*/ 207331 h 3577925"/>
              <a:gd name="connsiteX1" fmla="*/ 0 w 9002684"/>
              <a:gd name="connsiteY1" fmla="*/ 0 h 3577925"/>
              <a:gd name="connsiteX2" fmla="*/ 726770 w 9002684"/>
              <a:gd name="connsiteY2" fmla="*/ 3260021 h 3577925"/>
              <a:gd name="connsiteX3" fmla="*/ 4928854 w 9002684"/>
              <a:gd name="connsiteY3" fmla="*/ 3177088 h 3577925"/>
              <a:gd name="connsiteX4" fmla="*/ 5432962 w 9002684"/>
              <a:gd name="connsiteY4" fmla="*/ 3577925 h 3577925"/>
              <a:gd name="connsiteX5" fmla="*/ 9002684 w 9002684"/>
              <a:gd name="connsiteY5" fmla="*/ 207331 h 3577925"/>
              <a:gd name="connsiteX0" fmla="*/ 9002684 w 9002684"/>
              <a:gd name="connsiteY0" fmla="*/ 207331 h 3329130"/>
              <a:gd name="connsiteX1" fmla="*/ 0 w 9002684"/>
              <a:gd name="connsiteY1" fmla="*/ 0 h 3329130"/>
              <a:gd name="connsiteX2" fmla="*/ 726770 w 9002684"/>
              <a:gd name="connsiteY2" fmla="*/ 3260021 h 3329130"/>
              <a:gd name="connsiteX3" fmla="*/ 4928854 w 9002684"/>
              <a:gd name="connsiteY3" fmla="*/ 3177088 h 3329130"/>
              <a:gd name="connsiteX4" fmla="*/ 8062160 w 9002684"/>
              <a:gd name="connsiteY4" fmla="*/ 3329130 h 3329130"/>
              <a:gd name="connsiteX5" fmla="*/ 9002684 w 9002684"/>
              <a:gd name="connsiteY5" fmla="*/ 207331 h 3329130"/>
              <a:gd name="connsiteX0" fmla="*/ 9002684 w 9002684"/>
              <a:gd name="connsiteY0" fmla="*/ 207331 h 3329130"/>
              <a:gd name="connsiteX1" fmla="*/ 0 w 9002684"/>
              <a:gd name="connsiteY1" fmla="*/ 0 h 3329130"/>
              <a:gd name="connsiteX2" fmla="*/ 726770 w 9002684"/>
              <a:gd name="connsiteY2" fmla="*/ 3260021 h 3329130"/>
              <a:gd name="connsiteX3" fmla="*/ 4928854 w 9002684"/>
              <a:gd name="connsiteY3" fmla="*/ 3177088 h 3329130"/>
              <a:gd name="connsiteX4" fmla="*/ 8596549 w 9002684"/>
              <a:gd name="connsiteY4" fmla="*/ 3329130 h 3329130"/>
              <a:gd name="connsiteX5" fmla="*/ 9002684 w 9002684"/>
              <a:gd name="connsiteY5" fmla="*/ 207331 h 3329130"/>
              <a:gd name="connsiteX0" fmla="*/ 8468295 w 8468295"/>
              <a:gd name="connsiteY0" fmla="*/ 552880 h 3674679"/>
              <a:gd name="connsiteX1" fmla="*/ 0 w 8468295"/>
              <a:gd name="connsiteY1" fmla="*/ 0 h 3674679"/>
              <a:gd name="connsiteX2" fmla="*/ 192381 w 8468295"/>
              <a:gd name="connsiteY2" fmla="*/ 3605570 h 3674679"/>
              <a:gd name="connsiteX3" fmla="*/ 4394465 w 8468295"/>
              <a:gd name="connsiteY3" fmla="*/ 3522637 h 3674679"/>
              <a:gd name="connsiteX4" fmla="*/ 8062160 w 8468295"/>
              <a:gd name="connsiteY4" fmla="*/ 3674679 h 3674679"/>
              <a:gd name="connsiteX5" fmla="*/ 8468295 w 8468295"/>
              <a:gd name="connsiteY5" fmla="*/ 552880 h 367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8295" h="3674679">
                <a:moveTo>
                  <a:pt x="8468295" y="552880"/>
                </a:moveTo>
                <a:lnTo>
                  <a:pt x="0" y="0"/>
                </a:lnTo>
                <a:lnTo>
                  <a:pt x="192381" y="3605570"/>
                </a:lnTo>
                <a:lnTo>
                  <a:pt x="4394465" y="3522637"/>
                </a:lnTo>
                <a:lnTo>
                  <a:pt x="8062160" y="3674679"/>
                </a:lnTo>
                <a:lnTo>
                  <a:pt x="8468295" y="552880"/>
                </a:lnTo>
                <a:close/>
              </a:path>
            </a:pathLst>
          </a:custGeom>
          <a:solidFill>
            <a:srgbClr val="364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5727700" y="2790825"/>
            <a:ext cx="3403082" cy="168315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19.04.2024 в рамках мониторинга прошла встреча членов и экспертов общественного совета города Алматы с руководством ТОО «Бюро по Туризму Алматы»</a:t>
            </a:r>
          </a:p>
        </p:txBody>
      </p:sp>
      <p:pic>
        <p:nvPicPr>
          <p:cNvPr id="9" name="WhatsApp-Video-2024-04-22-at-12.18.45">
            <a:hlinkClick r:id="" action="ppaction://media"/>
            <a:extLst>
              <a:ext uri="{FF2B5EF4-FFF2-40B4-BE49-F238E27FC236}">
                <a16:creationId xmlns:a16="http://schemas.microsoft.com/office/drawing/2014/main" id="{65524F62-9484-DEDB-725B-F38D886501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3908" y="1401482"/>
            <a:ext cx="3000336" cy="5299814"/>
          </a:xfrm>
          <a:prstGeom prst="rect">
            <a:avLst/>
          </a:prstGeom>
        </p:spPr>
      </p:pic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4424A5F5-1CA4-8AF6-94EA-5F725AAF89B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3088" y="7018338"/>
            <a:ext cx="7100887" cy="16033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15699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657225"/>
            <a:ext cx="7790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95" dirty="0">
                <a:solidFill>
                  <a:srgbClr val="001F5F"/>
                </a:solidFill>
                <a:latin typeface="Arial"/>
                <a:cs typeface="Arial"/>
              </a:rPr>
              <a:t>МЕДИЙНОЕ СОПРОВОЖДЕНИЕ РАБОТЫ ОБЩЕСТВЕННОГО СОВЕТА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675433" y="6338803"/>
            <a:ext cx="8302625" cy="37189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1" i="0" kern="1200">
                <a:solidFill>
                  <a:srgbClr val="001F5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0"/>
              </a:spcBef>
            </a:pPr>
            <a:r>
              <a:rPr lang="ru-RU" sz="1200" b="0" spc="85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 сентября 2024 года в Алматы на площадке Региональной службы коммуникаций прошло обсуждение эффективных механизмов работы общественных советов в регионах.</a:t>
            </a:r>
            <a:endParaRPr lang="ru-RU" sz="1200" b="0" spc="1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8</a:t>
            </a:fld>
            <a:endParaRPr lang="ru-RU" spc="8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2DF9C-798F-D365-9BB7-98B292098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4" y="1373029"/>
            <a:ext cx="6020991" cy="4816792"/>
          </a:xfrm>
          <a:prstGeom prst="rect">
            <a:avLst/>
          </a:prstGeom>
        </p:spPr>
      </p:pic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09537A7A-2927-BA25-13CE-A8D6ED6B4C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361639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657225"/>
            <a:ext cx="7790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95" dirty="0">
                <a:solidFill>
                  <a:srgbClr val="001F5F"/>
                </a:solidFill>
                <a:latin typeface="Arial"/>
                <a:cs typeface="Arial"/>
              </a:rPr>
              <a:t>МЕДИЙНОЕ СОПРОВОЖДЕНИЕ РАБОТЫ ОБЩЕСТВЕННОГО СОВЕТА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701675" y="6219825"/>
            <a:ext cx="8302625" cy="18723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1" i="0" kern="1200">
                <a:solidFill>
                  <a:srgbClr val="001F5F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0"/>
              </a:spcBef>
            </a:pPr>
            <a:r>
              <a:rPr lang="ru-RU" sz="1200" b="0" spc="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Сайт Общественного совета.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9842500" y="6909403"/>
            <a:ext cx="347865" cy="283845"/>
          </a:xfrm>
        </p:spPr>
        <p:txBody>
          <a:bodyPr/>
          <a:lstStyle/>
          <a:p>
            <a:pPr marL="1270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pc="80" smtClean="0"/>
              <a:t>9</a:t>
            </a:fld>
            <a:endParaRPr lang="ru-RU" spc="8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147789-683A-4011-D43D-724D9994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84" y="1524011"/>
            <a:ext cx="5964631" cy="4514827"/>
          </a:xfrm>
          <a:prstGeom prst="rect">
            <a:avLst/>
          </a:prstGeom>
        </p:spPr>
      </p:pic>
      <p:sp>
        <p:nvSpPr>
          <p:cNvPr id="12" name="Нижний колонтитул 7">
            <a:extLst>
              <a:ext uri="{FF2B5EF4-FFF2-40B4-BE49-F238E27FC236}">
                <a16:creationId xmlns:a16="http://schemas.microsoft.com/office/drawing/2014/main" id="{E3ABAC4F-65E2-A309-C3BE-39B1967115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72655" y="7017594"/>
            <a:ext cx="7100570" cy="16158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pc="85" dirty="0"/>
              <a:t>Отчет по результатам деятельности за I полугодие 2024 г.</a:t>
            </a:r>
            <a:endParaRPr lang="ru-RU" spc="100" dirty="0"/>
          </a:p>
        </p:txBody>
      </p:sp>
    </p:spTree>
    <p:extLst>
      <p:ext uri="{BB962C8B-B14F-4D97-AF65-F5344CB8AC3E}">
        <p14:creationId xmlns:p14="http://schemas.microsoft.com/office/powerpoint/2010/main" val="321105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529</Words>
  <Application>Microsoft Office PowerPoint</Application>
  <PresentationFormat>Произвольный</PresentationFormat>
  <Paragraphs>133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Microsoft Sans Serif</vt:lpstr>
      <vt:lpstr>Roboto</vt:lpstr>
      <vt:lpstr>Office Theme</vt:lpstr>
      <vt:lpstr>Презентация PowerPoint</vt:lpstr>
      <vt:lpstr>ОБЕСПЕЧЕНИЕ ДЕЯТЕЛЬНОСТИ ОБЩЕСТВЕННОГО СОВЕТА Количественные результаты в разрезе форм обеспечения работы</vt:lpstr>
      <vt:lpstr>РАЗДЕЛ I.  ДЕЯТЕЛЬНОСТЬ В  ОТЧЕТНОМ ПЕРИОДЕ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совет г. Алматы. Отчет по результатам деятельности за I полугодие 2021 г.</dc:title>
  <dc:creator>User</dc:creator>
  <cp:lastModifiedBy>Томирис</cp:lastModifiedBy>
  <cp:revision>112</cp:revision>
  <cp:lastPrinted>2021-08-27T03:44:21Z</cp:lastPrinted>
  <dcterms:created xsi:type="dcterms:W3CDTF">2021-06-15T03:58:31Z</dcterms:created>
  <dcterms:modified xsi:type="dcterms:W3CDTF">2024-10-11T09:51:25Z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2021-06-15T00:00:00Z</vt:filetime>
  </property>
</Properties>
</file>