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eg"/>
  <Override PartName="/ppt/media/image11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64" r:id="rId4"/>
    <p:sldId id="274" r:id="rId5"/>
    <p:sldId id="322" r:id="rId6"/>
    <p:sldId id="343" r:id="rId7"/>
    <p:sldId id="344" r:id="rId8"/>
    <p:sldId id="304" r:id="rId9"/>
    <p:sldId id="349" r:id="rId10"/>
    <p:sldId id="346" r:id="rId11"/>
    <p:sldId id="348" r:id="rId12"/>
    <p:sldId id="305" r:id="rId13"/>
    <p:sldId id="306" r:id="rId14"/>
    <p:sldId id="345" r:id="rId15"/>
    <p:sldId id="342" r:id="rId16"/>
  </p:sldIdLst>
  <p:sldSz cx="10693400" cy="7562850"/>
  <p:notesSz cx="99250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954" cy="341026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624" y="0"/>
            <a:ext cx="4299480" cy="341026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4955A3D8-4AD4-405A-BAAA-EF6A2DF4A1F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50900"/>
            <a:ext cx="324167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9" tIns="41880" rIns="83759" bIns="4188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095" y="3271845"/>
            <a:ext cx="7938861" cy="2676834"/>
          </a:xfrm>
          <a:prstGeom prst="rect">
            <a:avLst/>
          </a:prstGeom>
        </p:spPr>
        <p:txBody>
          <a:bodyPr vert="horz" lIns="83759" tIns="41880" rIns="83759" bIns="4188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50"/>
            <a:ext cx="4300954" cy="341025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624" y="6456650"/>
            <a:ext cx="4299480" cy="341025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0A01692E-0474-45B9-888F-F2F7AC0A3F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05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1692E-0474-45B9-888F-F2F7AC0A3F0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73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1692E-0474-45B9-888F-F2F7AC0A3F0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8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/>
              <a:t>Отчет по результатам деятельности за летний период и  задачи на IV квартал 2021 г.</a:t>
            </a:r>
            <a:endParaRPr spc="10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6CD0C-060F-4BBC-8756-07DBDE03CA90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A8C9C"/>
                </a:solidFill>
                <a:latin typeface="Microsoft Sans Serif"/>
                <a:cs typeface="Microsoft Sans Serif"/>
              </a:defRPr>
            </a:lvl1pPr>
          </a:lstStyle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/>
              <a:t>Отчет по результатам деятельности за летний период и  задачи на IV квартал 2021 г.</a:t>
            </a:r>
            <a:endParaRPr spc="10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4028D-E3E2-4813-AE71-01FAF0FFF55A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A8C9C"/>
                </a:solidFill>
                <a:latin typeface="Microsoft Sans Serif"/>
                <a:cs typeface="Microsoft Sans Serif"/>
              </a:defRPr>
            </a:lvl1pPr>
          </a:lstStyle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33158" y="6850084"/>
            <a:ext cx="9620885" cy="635"/>
          </a:xfrm>
          <a:custGeom>
            <a:avLst/>
            <a:gdLst/>
            <a:ahLst/>
            <a:cxnLst/>
            <a:rect l="l" t="t" r="r" b="b"/>
            <a:pathLst>
              <a:path w="9620885" h="634">
                <a:moveTo>
                  <a:pt x="0" y="0"/>
                </a:moveTo>
                <a:lnTo>
                  <a:pt x="9620643" y="368"/>
                </a:lnTo>
              </a:path>
            </a:pathLst>
          </a:custGeom>
          <a:ln w="9359">
            <a:solidFill>
              <a:srgbClr val="003C7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039283" y="535326"/>
            <a:ext cx="5147945" cy="6048375"/>
          </a:xfrm>
          <a:custGeom>
            <a:avLst/>
            <a:gdLst/>
            <a:ahLst/>
            <a:cxnLst/>
            <a:rect l="l" t="t" r="r" b="b"/>
            <a:pathLst>
              <a:path w="5147945" h="6048375">
                <a:moveTo>
                  <a:pt x="5147640" y="0"/>
                </a:moveTo>
                <a:lnTo>
                  <a:pt x="0" y="0"/>
                </a:lnTo>
                <a:lnTo>
                  <a:pt x="0" y="6048362"/>
                </a:lnTo>
                <a:lnTo>
                  <a:pt x="2573997" y="6048362"/>
                </a:lnTo>
                <a:lnTo>
                  <a:pt x="5147640" y="6048362"/>
                </a:lnTo>
                <a:lnTo>
                  <a:pt x="5147640" y="0"/>
                </a:lnTo>
                <a:close/>
              </a:path>
            </a:pathLst>
          </a:custGeom>
          <a:solidFill>
            <a:srgbClr val="0040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/>
              <a:t>Отчет по результатам деятельности за летний период и  задачи на IV квартал 2021 г.</a:t>
            </a:r>
            <a:endParaRPr spc="10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9D3E3-D877-4BA0-ACEC-B712C7AC5056}" type="datetime1">
              <a:rPr lang="en-US" smtClean="0"/>
              <a:t>10/17/2024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A8C9C"/>
                </a:solidFill>
                <a:latin typeface="Microsoft Sans Serif"/>
                <a:cs typeface="Microsoft Sans Serif"/>
              </a:defRPr>
            </a:lvl1pPr>
          </a:lstStyle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33158" y="6850084"/>
            <a:ext cx="9620885" cy="635"/>
          </a:xfrm>
          <a:custGeom>
            <a:avLst/>
            <a:gdLst/>
            <a:ahLst/>
            <a:cxnLst/>
            <a:rect l="l" t="t" r="r" b="b"/>
            <a:pathLst>
              <a:path w="9620885" h="634">
                <a:moveTo>
                  <a:pt x="0" y="0"/>
                </a:moveTo>
                <a:lnTo>
                  <a:pt x="9620643" y="368"/>
                </a:lnTo>
              </a:path>
            </a:pathLst>
          </a:custGeom>
          <a:ln w="9359">
            <a:solidFill>
              <a:srgbClr val="003C7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039283" y="535326"/>
            <a:ext cx="5147945" cy="6048375"/>
          </a:xfrm>
          <a:custGeom>
            <a:avLst/>
            <a:gdLst/>
            <a:ahLst/>
            <a:cxnLst/>
            <a:rect l="l" t="t" r="r" b="b"/>
            <a:pathLst>
              <a:path w="5147945" h="6048375">
                <a:moveTo>
                  <a:pt x="5147640" y="0"/>
                </a:moveTo>
                <a:lnTo>
                  <a:pt x="0" y="0"/>
                </a:lnTo>
                <a:lnTo>
                  <a:pt x="0" y="6048362"/>
                </a:lnTo>
                <a:lnTo>
                  <a:pt x="2573997" y="6048362"/>
                </a:lnTo>
                <a:lnTo>
                  <a:pt x="5147640" y="6048362"/>
                </a:lnTo>
                <a:lnTo>
                  <a:pt x="5147640" y="0"/>
                </a:lnTo>
                <a:close/>
              </a:path>
            </a:pathLst>
          </a:custGeom>
          <a:solidFill>
            <a:srgbClr val="0040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/>
              <a:t>Отчет по результатам деятельности за летний период и  задачи на IV квартал 2021 г.</a:t>
            </a:r>
            <a:endParaRPr spc="10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6AC50-291D-4C5C-B98C-5279C330751F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A8C9C"/>
                </a:solidFill>
                <a:latin typeface="Microsoft Sans Serif"/>
                <a:cs typeface="Microsoft Sans Serif"/>
              </a:defRPr>
            </a:lvl1pPr>
          </a:lstStyle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/>
              <a:t>Отчет по результатам деятельности за летний период и  задачи на IV квартал 2021 г.</a:t>
            </a:r>
            <a:endParaRPr spc="10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E4694-049D-482A-8E41-4B23B769A36E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A8C9C"/>
                </a:solidFill>
                <a:latin typeface="Microsoft Sans Serif"/>
                <a:cs typeface="Microsoft Sans Serif"/>
              </a:defRPr>
            </a:lvl1pPr>
          </a:lstStyle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34238" y="1293490"/>
            <a:ext cx="5628005" cy="50800"/>
          </a:xfrm>
          <a:custGeom>
            <a:avLst/>
            <a:gdLst/>
            <a:ahLst/>
            <a:cxnLst/>
            <a:rect l="l" t="t" r="r" b="b"/>
            <a:pathLst>
              <a:path w="5628005" h="50800">
                <a:moveTo>
                  <a:pt x="0" y="0"/>
                </a:moveTo>
                <a:lnTo>
                  <a:pt x="5627522" y="0"/>
                </a:lnTo>
                <a:lnTo>
                  <a:pt x="5627522" y="50393"/>
                </a:lnTo>
                <a:lnTo>
                  <a:pt x="0" y="50393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34238" y="1293490"/>
            <a:ext cx="9620885" cy="0"/>
          </a:xfrm>
          <a:custGeom>
            <a:avLst/>
            <a:gdLst/>
            <a:ahLst/>
            <a:cxnLst/>
            <a:rect l="l" t="t" r="r" b="b"/>
            <a:pathLst>
              <a:path w="9620885">
                <a:moveTo>
                  <a:pt x="0" y="0"/>
                </a:moveTo>
                <a:lnTo>
                  <a:pt x="9620288" y="0"/>
                </a:lnTo>
              </a:path>
            </a:pathLst>
          </a:custGeom>
          <a:ln w="9359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33882" y="6889326"/>
            <a:ext cx="9620885" cy="0"/>
          </a:xfrm>
          <a:custGeom>
            <a:avLst/>
            <a:gdLst/>
            <a:ahLst/>
            <a:cxnLst/>
            <a:rect l="l" t="t" r="r" b="b"/>
            <a:pathLst>
              <a:path w="9620885">
                <a:moveTo>
                  <a:pt x="0" y="0"/>
                </a:moveTo>
                <a:lnTo>
                  <a:pt x="9620275" y="0"/>
                </a:lnTo>
              </a:path>
            </a:pathLst>
          </a:custGeom>
          <a:ln w="9359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3064" y="540990"/>
            <a:ext cx="9807270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8144" y="2553679"/>
            <a:ext cx="9497110" cy="2265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8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/>
              <a:t>Отчет по результатам деятельности за летний период и  задачи на IV квартал 2021 г.</a:t>
            </a:r>
            <a:endParaRPr spc="10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F3FC4-04C6-4D67-8F7D-6DBC59B714A2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943986" y="6909403"/>
            <a:ext cx="246379" cy="283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8A8C9C"/>
                </a:solidFill>
                <a:latin typeface="Microsoft Sans Serif"/>
                <a:cs typeface="Microsoft Sans Serif"/>
              </a:defRPr>
            </a:lvl1pPr>
          </a:lstStyle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0400" y="6222253"/>
            <a:ext cx="9785350" cy="55244"/>
            <a:chOff x="410400" y="6222253"/>
            <a:chExt cx="9785350" cy="55244"/>
          </a:xfrm>
        </p:grpSpPr>
        <p:sp>
          <p:nvSpPr>
            <p:cNvPr id="3" name="object 3"/>
            <p:cNvSpPr/>
            <p:nvPr/>
          </p:nvSpPr>
          <p:spPr>
            <a:xfrm>
              <a:off x="410400" y="6226933"/>
              <a:ext cx="6047105" cy="50800"/>
            </a:xfrm>
            <a:custGeom>
              <a:avLst/>
              <a:gdLst/>
              <a:ahLst/>
              <a:cxnLst/>
              <a:rect l="l" t="t" r="r" b="b"/>
              <a:pathLst>
                <a:path w="6047105" h="50800">
                  <a:moveTo>
                    <a:pt x="0" y="0"/>
                  </a:moveTo>
                  <a:lnTo>
                    <a:pt x="6046914" y="0"/>
                  </a:lnTo>
                  <a:lnTo>
                    <a:pt x="6046914" y="50393"/>
                  </a:lnTo>
                  <a:lnTo>
                    <a:pt x="0" y="50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0400" y="6226933"/>
              <a:ext cx="9785350" cy="0"/>
            </a:xfrm>
            <a:custGeom>
              <a:avLst/>
              <a:gdLst/>
              <a:ahLst/>
              <a:cxnLst/>
              <a:rect l="l" t="t" r="r" b="b"/>
              <a:pathLst>
                <a:path w="9785350">
                  <a:moveTo>
                    <a:pt x="0" y="0"/>
                  </a:moveTo>
                  <a:lnTo>
                    <a:pt x="9784803" y="0"/>
                  </a:lnTo>
                </a:path>
              </a:pathLst>
            </a:custGeom>
            <a:ln w="9359">
              <a:solidFill>
                <a:srgbClr val="003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88784" y="4485864"/>
            <a:ext cx="10160278" cy="1041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2600" b="1" spc="240" dirty="0">
                <a:solidFill>
                  <a:srgbClr val="001F5F"/>
                </a:solidFill>
                <a:latin typeface="Arial"/>
                <a:cs typeface="Arial"/>
              </a:rPr>
              <a:t>Общественный</a:t>
            </a:r>
            <a:r>
              <a:rPr sz="2600" b="1" spc="1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600" b="1" spc="175" dirty="0">
                <a:solidFill>
                  <a:srgbClr val="001F5F"/>
                </a:solidFill>
                <a:latin typeface="Arial"/>
                <a:cs typeface="Arial"/>
              </a:rPr>
              <a:t>совет</a:t>
            </a:r>
            <a:r>
              <a:rPr sz="2600" b="1" spc="1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600" b="1" spc="280" dirty="0">
                <a:solidFill>
                  <a:srgbClr val="001F5F"/>
                </a:solidFill>
                <a:latin typeface="Arial"/>
                <a:cs typeface="Arial"/>
              </a:rPr>
              <a:t>города</a:t>
            </a:r>
            <a:r>
              <a:rPr sz="2600" b="1" spc="1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600" b="1" spc="204" dirty="0">
                <a:solidFill>
                  <a:srgbClr val="001F5F"/>
                </a:solidFill>
                <a:latin typeface="Arial"/>
                <a:cs typeface="Arial"/>
              </a:rPr>
              <a:t>Алматы</a:t>
            </a:r>
            <a:endParaRPr sz="2600" dirty="0">
              <a:latin typeface="Arial"/>
              <a:cs typeface="Arial"/>
            </a:endParaRPr>
          </a:p>
          <a:p>
            <a:pPr marL="12700" marR="2189480">
              <a:lnSpc>
                <a:spcPct val="100000"/>
              </a:lnSpc>
              <a:spcBef>
                <a:spcPts val="2520"/>
              </a:spcBef>
            </a:pPr>
            <a:r>
              <a:rPr sz="2000" spc="145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Отчет</a:t>
            </a:r>
            <a:r>
              <a:rPr sz="20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20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о деятельности за </a:t>
            </a:r>
            <a:r>
              <a:rPr lang="en-US" sz="2000" spc="150" dirty="0">
                <a:solidFill>
                  <a:srgbClr val="001F5F"/>
                </a:solidFill>
                <a:latin typeface="Microsoft Sans Serif"/>
                <a:cs typeface="Microsoft Sans Serif"/>
              </a:rPr>
              <a:t>9</a:t>
            </a:r>
            <a:r>
              <a:rPr lang="ru-RU" sz="2000" spc="1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kk-KZ" sz="2000" spc="15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месяцев </a:t>
            </a:r>
            <a:r>
              <a:rPr lang="ru-RU" sz="2000" spc="150" dirty="0">
                <a:solidFill>
                  <a:srgbClr val="001F5F"/>
                </a:solidFill>
                <a:latin typeface="Microsoft Sans Serif"/>
                <a:cs typeface="Microsoft Sans Serif"/>
              </a:rPr>
              <a:t>2024 года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190" y="970212"/>
            <a:ext cx="10160279" cy="301067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1</a:t>
            </a:fld>
            <a:endParaRPr lang="ru-RU" spc="8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DBF8638-4171-55FA-5EFB-F90F8FB9803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aa-ET" spc="80" smtClean="0"/>
              <a:t>10</a:t>
            </a:fld>
            <a:endParaRPr lang="aa-ET" spc="80" dirty="0"/>
          </a:p>
        </p:txBody>
      </p:sp>
      <p:sp>
        <p:nvSpPr>
          <p:cNvPr id="4" name="Нижний колонтитул 7">
            <a:extLst>
              <a:ext uri="{FF2B5EF4-FFF2-40B4-BE49-F238E27FC236}">
                <a16:creationId xmlns="" xmlns:a16="http://schemas.microsoft.com/office/drawing/2014/main" id="{2C555923-0511-11D8-5432-3DE4A942F4E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55F56F5-EBE3-0DCF-F45B-1C853A07D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6" y="1437377"/>
            <a:ext cx="4167196" cy="23440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E2B6F4-CC07-F766-F29D-6DB46DD4B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79" y="3963929"/>
            <a:ext cx="4167196" cy="23440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D25A70C-595B-0595-6B60-9CFDE82C4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79" y="1437377"/>
            <a:ext cx="4167196" cy="23440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A0E59E3-6F28-3F8D-A3A7-4089635C1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6" y="3963929"/>
            <a:ext cx="4167196" cy="2344048"/>
          </a:xfrm>
          <a:prstGeom prst="rect">
            <a:avLst/>
          </a:prstGeom>
        </p:spPr>
      </p:pic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05F8B29B-0EDF-8DA0-5B26-B448A533750C}"/>
              </a:ext>
            </a:extLst>
          </p:cNvPr>
          <p:cNvSpPr txBox="1"/>
          <p:nvPr/>
        </p:nvSpPr>
        <p:spPr>
          <a:xfrm>
            <a:off x="572655" y="754349"/>
            <a:ext cx="82696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>
                <a:solidFill>
                  <a:srgbClr val="001F5F"/>
                </a:solidFill>
                <a:latin typeface="Arial"/>
                <a:cs typeface="Arial"/>
              </a:rPr>
              <a:t>ДИАЛОГОВЫЕ ПЛОЩАДКИ</a:t>
            </a:r>
            <a:endParaRPr lang="ru-RU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67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289763" y="4488177"/>
            <a:ext cx="3234747" cy="2294890"/>
            <a:chOff x="0" y="0"/>
            <a:chExt cx="6300458" cy="446985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2703" b="2703"/>
            <a:stretch>
              <a:fillRect/>
            </a:stretch>
          </p:blipFill>
          <p:spPr>
            <a:xfrm>
              <a:off x="0" y="0"/>
              <a:ext cx="6300458" cy="446985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7273513" y="953358"/>
            <a:ext cx="3234747" cy="3203811"/>
            <a:chOff x="0" y="0"/>
            <a:chExt cx="6300458" cy="624020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21603" r="21603"/>
            <a:stretch>
              <a:fillRect/>
            </a:stretch>
          </p:blipFill>
          <p:spPr>
            <a:xfrm>
              <a:off x="0" y="0"/>
              <a:ext cx="6300458" cy="6240203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3592511" y="4761238"/>
            <a:ext cx="3507808" cy="2021829"/>
            <a:chOff x="0" y="0"/>
            <a:chExt cx="6832311" cy="393800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/>
            <a:srcRect l="1204" r="1204"/>
            <a:stretch>
              <a:fillRect/>
            </a:stretch>
          </p:blipFill>
          <p:spPr>
            <a:xfrm>
              <a:off x="0" y="0"/>
              <a:ext cx="6832311" cy="3938004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3592511" y="953358"/>
            <a:ext cx="3507808" cy="2021829"/>
            <a:chOff x="0" y="0"/>
            <a:chExt cx="6832311" cy="393800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/>
            <a:srcRect l="1095" r="1095"/>
            <a:stretch>
              <a:fillRect/>
            </a:stretch>
          </p:blipFill>
          <p:spPr>
            <a:xfrm>
              <a:off x="0" y="0"/>
              <a:ext cx="6832311" cy="393800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60C5FED-CD5D-0909-FE2E-E6207A7843DB}"/>
              </a:ext>
            </a:extLst>
          </p:cNvPr>
          <p:cNvSpPr txBox="1"/>
          <p:nvPr/>
        </p:nvSpPr>
        <p:spPr>
          <a:xfrm>
            <a:off x="4886793" y="332781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aa-ET" dirty="0"/>
          </a:p>
        </p:txBody>
      </p:sp>
      <p:pic>
        <p:nvPicPr>
          <p:cNvPr id="15" name="WhatsApp суреті_ Видео 2024-10-03, 20.52.12_eeb00207">
            <a:hlinkClick r:id="" action="ppaction://media"/>
            <a:extLst>
              <a:ext uri="{FF2B5EF4-FFF2-40B4-BE49-F238E27FC236}">
                <a16:creationId xmlns="" xmlns:a16="http://schemas.microsoft.com/office/drawing/2014/main" id="{11EBCCF0-90A7-4F0F-9C62-754E4E91C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891" y="953438"/>
            <a:ext cx="3397858" cy="6001999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7946C203-BEB1-05D2-FA10-C484D1DA7E42}"/>
              </a:ext>
            </a:extLst>
          </p:cNvPr>
          <p:cNvSpPr/>
          <p:nvPr/>
        </p:nvSpPr>
        <p:spPr>
          <a:xfrm>
            <a:off x="3676650" y="3086100"/>
            <a:ext cx="3467100" cy="14573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 dirty="0">
              <a:solidFill>
                <a:schemeClr val="bg1"/>
              </a:solidFill>
              <a:latin typeface="Arial Black" panose="020B0A04020102020204" pitchFamily="34" charset="0"/>
              <a:ea typeface="Canva Sans Bold"/>
              <a:cs typeface="Canva Sans Bold"/>
              <a:sym typeface="Canva Sans Bold"/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Arial Black" panose="020B0A04020102020204" pitchFamily="34" charset="0"/>
                <a:ea typeface="Canva Sans Bold"/>
                <a:cs typeface="Canva Sans Bold"/>
                <a:sym typeface="Canva Sans Bold"/>
              </a:rPr>
              <a:t>Общее количество участников диалоговых площадок – более 1500 человек.</a:t>
            </a:r>
            <a:endParaRPr lang="en-US" sz="1800" b="1" dirty="0">
              <a:solidFill>
                <a:schemeClr val="bg1"/>
              </a:solidFill>
              <a:latin typeface="Arial Black" panose="020B0A04020102020204" pitchFamily="34" charset="0"/>
              <a:ea typeface="Canva Sans Bold"/>
              <a:cs typeface="Canva Sans Bold"/>
              <a:sym typeface="Canva Sans Bold"/>
            </a:endParaRPr>
          </a:p>
          <a:p>
            <a:pPr algn="ctr"/>
            <a:endParaRPr lang="aa-E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8500" y="657225"/>
            <a:ext cx="77901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195" dirty="0">
                <a:solidFill>
                  <a:srgbClr val="001F5F"/>
                </a:solidFill>
                <a:latin typeface="Arial"/>
                <a:cs typeface="Arial"/>
              </a:rPr>
              <a:t>МЕДИЙНОЕ СОПРОВОЖДЕНИЕ РАБОТЫ ОБЩЕСТВЕННОГО СОВЕТА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701675" y="6219825"/>
            <a:ext cx="8302625" cy="371897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50" b="1" i="0" kern="1200">
                <a:solidFill>
                  <a:srgbClr val="001F5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20"/>
              </a:spcBef>
            </a:pPr>
            <a:r>
              <a:rPr lang="ru-RU" sz="1200" b="0" spc="1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 сайте Общественного совета опубликовано 304 материала, в </a:t>
            </a:r>
            <a:r>
              <a:rPr lang="ru-RU" sz="1200" b="0" spc="100" dirty="0" err="1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соцсетях</a:t>
            </a:r>
            <a:r>
              <a:rPr lang="ru-RU" sz="1200" b="0" spc="1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– 230 (ФБ и </a:t>
            </a:r>
            <a:r>
              <a:rPr lang="ru-RU" sz="1200" b="0" spc="100" dirty="0" err="1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Инстаграм</a:t>
            </a:r>
            <a:r>
              <a:rPr lang="ru-RU" sz="1200" b="0" spc="1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), сайте </a:t>
            </a:r>
            <a:r>
              <a:rPr lang="en-US" sz="1200" b="0" spc="1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Kazkenes.kz - 17</a:t>
            </a:r>
            <a:r>
              <a:rPr lang="ru-RU" sz="1200" b="0" spc="1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>
          <a:xfrm>
            <a:off x="9842500" y="6909403"/>
            <a:ext cx="347865" cy="283845"/>
          </a:xfrm>
        </p:spPr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12</a:t>
            </a:fld>
            <a:endParaRPr lang="ru-RU" spc="8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1147789-683A-4011-D43D-724D9994D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384" y="1524011"/>
            <a:ext cx="5964631" cy="4514827"/>
          </a:xfrm>
          <a:prstGeom prst="rect">
            <a:avLst/>
          </a:prstGeom>
        </p:spPr>
      </p:pic>
      <p:sp>
        <p:nvSpPr>
          <p:cNvPr id="3" name="Нижний колонтитул 7">
            <a:extLst>
              <a:ext uri="{FF2B5EF4-FFF2-40B4-BE49-F238E27FC236}">
                <a16:creationId xmlns="" xmlns:a16="http://schemas.microsoft.com/office/drawing/2014/main" id="{019F6159-DFD0-9725-CEE2-C758F9833B8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  <p:extLst>
      <p:ext uri="{BB962C8B-B14F-4D97-AF65-F5344CB8AC3E}">
        <p14:creationId xmlns:p14="http://schemas.microsoft.com/office/powerpoint/2010/main" val="32110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8500" y="657225"/>
            <a:ext cx="77901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195" dirty="0">
                <a:solidFill>
                  <a:srgbClr val="001F5F"/>
                </a:solidFill>
                <a:latin typeface="Arial"/>
                <a:cs typeface="Arial"/>
              </a:rPr>
              <a:t>МЕДИЙНОЕ СОПРОВОЖДЕНИЕ РАБОТЫ ОБЩЕСТВЕННОГО СОВЕТА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701675" y="6219825"/>
            <a:ext cx="8302625" cy="18723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50" b="1" i="0" kern="1200">
                <a:solidFill>
                  <a:srgbClr val="001F5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20"/>
              </a:spcBef>
            </a:pPr>
            <a:r>
              <a:rPr lang="ru-RU" sz="1200" b="0" spc="1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Страница в </a:t>
            </a:r>
            <a:r>
              <a:rPr lang="en-US" sz="1200" b="0" spc="1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Facebook </a:t>
            </a:r>
            <a:r>
              <a:rPr lang="ru-RU" sz="1200" b="0" spc="1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Общественного совета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>
          <a:xfrm>
            <a:off x="9842500" y="6909403"/>
            <a:ext cx="347865" cy="283845"/>
          </a:xfrm>
        </p:spPr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13</a:t>
            </a:fld>
            <a:endParaRPr lang="ru-RU" spc="8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2B0A061-BBD0-092C-73AE-B86F077CC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1402283"/>
            <a:ext cx="9584633" cy="4758284"/>
          </a:xfrm>
          <a:prstGeom prst="rect">
            <a:avLst/>
          </a:prstGeom>
        </p:spPr>
      </p:pic>
      <p:sp>
        <p:nvSpPr>
          <p:cNvPr id="3" name="Нижний колонтитул 7">
            <a:extLst>
              <a:ext uri="{FF2B5EF4-FFF2-40B4-BE49-F238E27FC236}">
                <a16:creationId xmlns="" xmlns:a16="http://schemas.microsoft.com/office/drawing/2014/main" id="{BE7180F1-CE98-A958-3D8B-C2A19A58BAD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  <p:extLst>
      <p:ext uri="{BB962C8B-B14F-4D97-AF65-F5344CB8AC3E}">
        <p14:creationId xmlns:p14="http://schemas.microsoft.com/office/powerpoint/2010/main" val="10607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26F2CEC-BDAC-4EAB-3234-FC9B22EA5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E67F9D4-726E-3A33-2116-9DBD67420B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842500" y="6909403"/>
            <a:ext cx="347865" cy="283845"/>
          </a:xfrm>
        </p:spPr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14</a:t>
            </a:fld>
            <a:endParaRPr lang="ru-RU" spc="80" dirty="0"/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8EFAF1FA-FBE1-7F65-2B92-B3ECE292A872}"/>
              </a:ext>
            </a:extLst>
          </p:cNvPr>
          <p:cNvSpPr txBox="1"/>
          <p:nvPr/>
        </p:nvSpPr>
        <p:spPr>
          <a:xfrm>
            <a:off x="651497" y="843390"/>
            <a:ext cx="7790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195" dirty="0">
                <a:solidFill>
                  <a:srgbClr val="001F5F"/>
                </a:solidFill>
                <a:latin typeface="Arial"/>
                <a:cs typeface="Arial"/>
              </a:rPr>
              <a:t>Выполнение обязательных мероприятий</a:t>
            </a:r>
            <a:endParaRPr sz="1800" dirty="0">
              <a:latin typeface="Arial"/>
              <a:cs typeface="Arial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58D436C-A173-980D-7D85-1A79477B2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551141"/>
              </p:ext>
            </p:extLst>
          </p:nvPr>
        </p:nvGraphicFramePr>
        <p:xfrm>
          <a:off x="546100" y="1502834"/>
          <a:ext cx="9601199" cy="5142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5436">
                  <a:extLst>
                    <a:ext uri="{9D8B030D-6E8A-4147-A177-3AD203B41FA5}">
                      <a16:colId xmlns="" xmlns:a16="http://schemas.microsoft.com/office/drawing/2014/main" val="1897508390"/>
                    </a:ext>
                  </a:extLst>
                </a:gridCol>
                <a:gridCol w="1062225">
                  <a:extLst>
                    <a:ext uri="{9D8B030D-6E8A-4147-A177-3AD203B41FA5}">
                      <a16:colId xmlns="" xmlns:a16="http://schemas.microsoft.com/office/drawing/2014/main" val="3321617307"/>
                    </a:ext>
                  </a:extLst>
                </a:gridCol>
                <a:gridCol w="1057063">
                  <a:extLst>
                    <a:ext uri="{9D8B030D-6E8A-4147-A177-3AD203B41FA5}">
                      <a16:colId xmlns="" xmlns:a16="http://schemas.microsoft.com/office/drawing/2014/main" val="1095198496"/>
                    </a:ext>
                  </a:extLst>
                </a:gridCol>
                <a:gridCol w="1244766">
                  <a:extLst>
                    <a:ext uri="{9D8B030D-6E8A-4147-A177-3AD203B41FA5}">
                      <a16:colId xmlns="" xmlns:a16="http://schemas.microsoft.com/office/drawing/2014/main" val="3440366727"/>
                    </a:ext>
                  </a:extLst>
                </a:gridCol>
                <a:gridCol w="1274404">
                  <a:extLst>
                    <a:ext uri="{9D8B030D-6E8A-4147-A177-3AD203B41FA5}">
                      <a16:colId xmlns="" xmlns:a16="http://schemas.microsoft.com/office/drawing/2014/main" val="1268970297"/>
                    </a:ext>
                  </a:extLst>
                </a:gridCol>
                <a:gridCol w="1037305">
                  <a:extLst>
                    <a:ext uri="{9D8B030D-6E8A-4147-A177-3AD203B41FA5}">
                      <a16:colId xmlns="" xmlns:a16="http://schemas.microsoft.com/office/drawing/2014/main" val="1139610159"/>
                    </a:ext>
                  </a:extLst>
                </a:gridCol>
              </a:tblGrid>
              <a:tr h="411498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Комиссии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5099528"/>
                  </a:ext>
                </a:extLst>
              </a:tr>
              <a:tr h="41149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9806156"/>
                  </a:ext>
                </a:extLst>
              </a:tr>
              <a:tr h="40656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Отчеты управлений акимата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38132938"/>
                  </a:ext>
                </a:extLst>
              </a:tr>
              <a:tr h="48905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Отчеты районных акиматов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0225245"/>
                  </a:ext>
                </a:extLst>
              </a:tr>
              <a:tr h="619839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 Департамента полиции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47735529"/>
                  </a:ext>
                </a:extLst>
              </a:tr>
              <a:tr h="1158830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Отчеты 4 правоохранительных органов по вопросам прав человека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478069589"/>
                  </a:ext>
                </a:extLst>
              </a:tr>
              <a:tr h="889334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Обсуждение планов развития подведомственных организаций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02528665"/>
                  </a:ext>
                </a:extLst>
              </a:tr>
              <a:tr h="40656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Экспертиза НПА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96675018"/>
                  </a:ext>
                </a:extLst>
              </a:tr>
            </a:tbl>
          </a:graphicData>
        </a:graphic>
      </p:graphicFrame>
      <p:sp>
        <p:nvSpPr>
          <p:cNvPr id="2" name="Нижний колонтитул 7">
            <a:extLst>
              <a:ext uri="{FF2B5EF4-FFF2-40B4-BE49-F238E27FC236}">
                <a16:creationId xmlns="" xmlns:a16="http://schemas.microsoft.com/office/drawing/2014/main" id="{1FDB2D27-BBDA-9356-B183-A08B957B5C5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  <p:extLst>
      <p:ext uri="{BB962C8B-B14F-4D97-AF65-F5344CB8AC3E}">
        <p14:creationId xmlns:p14="http://schemas.microsoft.com/office/powerpoint/2010/main" val="5261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>
          <a:xfrm>
            <a:off x="9842500" y="6909403"/>
            <a:ext cx="347865" cy="283845"/>
          </a:xfrm>
        </p:spPr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15</a:t>
            </a:fld>
            <a:endParaRPr lang="ru-RU" spc="80" dirty="0"/>
          </a:p>
        </p:txBody>
      </p:sp>
      <p:sp>
        <p:nvSpPr>
          <p:cNvPr id="4" name="object 2"/>
          <p:cNvSpPr txBox="1"/>
          <p:nvPr/>
        </p:nvSpPr>
        <p:spPr>
          <a:xfrm>
            <a:off x="651497" y="843390"/>
            <a:ext cx="7790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195" dirty="0">
                <a:solidFill>
                  <a:srgbClr val="001F5F"/>
                </a:solidFill>
                <a:latin typeface="Arial"/>
                <a:cs typeface="Arial"/>
              </a:rPr>
              <a:t>Выполнение инициативных мероприятий</a:t>
            </a:r>
            <a:endParaRPr sz="1800" dirty="0">
              <a:latin typeface="Arial"/>
              <a:cs typeface="Arial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EE4DA24A-EC9F-E0B1-309B-24B512764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497772"/>
              </p:ext>
            </p:extLst>
          </p:nvPr>
        </p:nvGraphicFramePr>
        <p:xfrm>
          <a:off x="572655" y="1523685"/>
          <a:ext cx="9777411" cy="510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7479">
                  <a:extLst>
                    <a:ext uri="{9D8B030D-6E8A-4147-A177-3AD203B41FA5}">
                      <a16:colId xmlns="" xmlns:a16="http://schemas.microsoft.com/office/drawing/2014/main" val="752116059"/>
                    </a:ext>
                  </a:extLst>
                </a:gridCol>
                <a:gridCol w="1081720">
                  <a:extLst>
                    <a:ext uri="{9D8B030D-6E8A-4147-A177-3AD203B41FA5}">
                      <a16:colId xmlns="" xmlns:a16="http://schemas.microsoft.com/office/drawing/2014/main" val="1202266834"/>
                    </a:ext>
                  </a:extLst>
                </a:gridCol>
                <a:gridCol w="1076464">
                  <a:extLst>
                    <a:ext uri="{9D8B030D-6E8A-4147-A177-3AD203B41FA5}">
                      <a16:colId xmlns="" xmlns:a16="http://schemas.microsoft.com/office/drawing/2014/main" val="1409316343"/>
                    </a:ext>
                  </a:extLst>
                </a:gridCol>
                <a:gridCol w="1267612">
                  <a:extLst>
                    <a:ext uri="{9D8B030D-6E8A-4147-A177-3AD203B41FA5}">
                      <a16:colId xmlns="" xmlns:a16="http://schemas.microsoft.com/office/drawing/2014/main" val="2370344008"/>
                    </a:ext>
                  </a:extLst>
                </a:gridCol>
                <a:gridCol w="1297793">
                  <a:extLst>
                    <a:ext uri="{9D8B030D-6E8A-4147-A177-3AD203B41FA5}">
                      <a16:colId xmlns="" xmlns:a16="http://schemas.microsoft.com/office/drawing/2014/main" val="2929950331"/>
                    </a:ext>
                  </a:extLst>
                </a:gridCol>
                <a:gridCol w="1056343">
                  <a:extLst>
                    <a:ext uri="{9D8B030D-6E8A-4147-A177-3AD203B41FA5}">
                      <a16:colId xmlns="" xmlns:a16="http://schemas.microsoft.com/office/drawing/2014/main" val="2349305112"/>
                    </a:ext>
                  </a:extLst>
                </a:gridCol>
              </a:tblGrid>
              <a:tr h="42821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Комиссии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30102466"/>
                  </a:ext>
                </a:extLst>
              </a:tr>
              <a:tr h="42821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44510092"/>
                  </a:ext>
                </a:extLst>
              </a:tr>
              <a:tr h="428210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Общественные слушания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784805"/>
                  </a:ext>
                </a:extLst>
              </a:tr>
              <a:tr h="780854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Общественный мониторинг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8312204"/>
                  </a:ext>
                </a:extLst>
              </a:tr>
              <a:tr h="420856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Отправлено писем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7956741"/>
                  </a:ext>
                </a:extLst>
              </a:tr>
              <a:tr h="113349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Круглые столы, диалоговые площадки, расширенные заседания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30783471"/>
                  </a:ext>
                </a:extLst>
              </a:tr>
              <a:tr h="1486142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Встречи с горожанами, обсуждения, встречи с госорганами – на постоянной основе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Проведено 72 диалоговых площадки с участием жителей</a:t>
                      </a:r>
                      <a:r>
                        <a:rPr lang="ru-RU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города </a:t>
                      </a:r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8-ми районах города.</a:t>
                      </a:r>
                      <a:r>
                        <a:rPr lang="ru-RU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Общее количество принявших участие – более 1500чел. 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2974724"/>
                  </a:ext>
                </a:extLst>
              </a:tr>
            </a:tbl>
          </a:graphicData>
        </a:graphic>
      </p:graphicFrame>
      <p:sp>
        <p:nvSpPr>
          <p:cNvPr id="2" name="Нижний колонтитул 7">
            <a:extLst>
              <a:ext uri="{FF2B5EF4-FFF2-40B4-BE49-F238E27FC236}">
                <a16:creationId xmlns="" xmlns:a16="http://schemas.microsoft.com/office/drawing/2014/main" id="{51B3EF2D-1673-064C-5351-13F09EB804D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  <p:extLst>
      <p:ext uri="{BB962C8B-B14F-4D97-AF65-F5344CB8AC3E}">
        <p14:creationId xmlns:p14="http://schemas.microsoft.com/office/powerpoint/2010/main" val="39198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4993" y="559094"/>
            <a:ext cx="842010" cy="576580"/>
            <a:chOff x="584993" y="559094"/>
            <a:chExt cx="842010" cy="576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807" y="649132"/>
              <a:ext cx="405352" cy="4025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9673" y="563774"/>
              <a:ext cx="832485" cy="567055"/>
            </a:xfrm>
            <a:custGeom>
              <a:avLst/>
              <a:gdLst/>
              <a:ahLst/>
              <a:cxnLst/>
              <a:rect l="l" t="t" r="r" b="b"/>
              <a:pathLst>
                <a:path w="832485" h="567055">
                  <a:moveTo>
                    <a:pt x="0" y="0"/>
                  </a:moveTo>
                  <a:lnTo>
                    <a:pt x="832332" y="0"/>
                  </a:lnTo>
                  <a:lnTo>
                    <a:pt x="832332" y="566991"/>
                  </a:lnTo>
                  <a:lnTo>
                    <a:pt x="0" y="566991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A2B1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87500" y="569069"/>
            <a:ext cx="71278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Arial"/>
                <a:cs typeface="Arial"/>
              </a:rPr>
              <a:t>ОБЕСПЕЧЕНИЕ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 ДЕЯТЕЛЬНОСТИ ОБЩЕСТВЕННОГО </a:t>
            </a:r>
            <a:r>
              <a:rPr sz="1800" b="1" spc="-30" dirty="0">
                <a:solidFill>
                  <a:srgbClr val="001F5F"/>
                </a:solidFill>
                <a:latin typeface="Arial"/>
                <a:cs typeface="Arial"/>
              </a:rPr>
              <a:t>СОВЕТА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20" dirty="0" err="1">
                <a:solidFill>
                  <a:srgbClr val="000000"/>
                </a:solidFill>
              </a:rPr>
              <a:t>Количественные</a:t>
            </a:r>
            <a:r>
              <a:rPr sz="1800" spc="15" dirty="0">
                <a:solidFill>
                  <a:srgbClr val="000000"/>
                </a:solidFill>
              </a:rPr>
              <a:t> </a:t>
            </a:r>
            <a:r>
              <a:rPr sz="1800" spc="-40" dirty="0" err="1">
                <a:solidFill>
                  <a:srgbClr val="000000"/>
                </a:solidFill>
              </a:rPr>
              <a:t>результат</a:t>
            </a:r>
            <a:r>
              <a:rPr lang="ru-RU" sz="1800" spc="-40" dirty="0">
                <a:solidFill>
                  <a:srgbClr val="000000"/>
                </a:solidFill>
              </a:rPr>
              <a:t>ы</a:t>
            </a:r>
            <a:r>
              <a:rPr sz="1800" spc="1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в</a:t>
            </a:r>
            <a:r>
              <a:rPr sz="1800" spc="20" dirty="0">
                <a:solidFill>
                  <a:srgbClr val="000000"/>
                </a:solidFill>
              </a:rPr>
              <a:t> </a:t>
            </a:r>
            <a:r>
              <a:rPr sz="1800" spc="-40" dirty="0">
                <a:solidFill>
                  <a:srgbClr val="000000"/>
                </a:solidFill>
              </a:rPr>
              <a:t>разрезе</a:t>
            </a:r>
            <a:r>
              <a:rPr sz="1800" spc="15" dirty="0">
                <a:solidFill>
                  <a:srgbClr val="000000"/>
                </a:solidFill>
              </a:rPr>
              <a:t> </a:t>
            </a:r>
            <a:r>
              <a:rPr sz="1800" spc="-20" dirty="0">
                <a:solidFill>
                  <a:srgbClr val="000000"/>
                </a:solidFill>
              </a:rPr>
              <a:t>форм</a:t>
            </a:r>
            <a:r>
              <a:rPr sz="1800" spc="20" dirty="0">
                <a:solidFill>
                  <a:srgbClr val="000000"/>
                </a:solidFill>
              </a:rPr>
              <a:t> </a:t>
            </a:r>
            <a:r>
              <a:rPr sz="1800" spc="-20" dirty="0">
                <a:solidFill>
                  <a:srgbClr val="000000"/>
                </a:solidFill>
              </a:rPr>
              <a:t>обеспечения</a:t>
            </a:r>
            <a:r>
              <a:rPr sz="1800" spc="25" dirty="0">
                <a:solidFill>
                  <a:srgbClr val="000000"/>
                </a:solidFill>
              </a:rPr>
              <a:t> </a:t>
            </a:r>
            <a:r>
              <a:rPr sz="1800" spc="-15" dirty="0">
                <a:solidFill>
                  <a:srgbClr val="000000"/>
                </a:solidFill>
              </a:rPr>
              <a:t>работы</a:t>
            </a:r>
            <a:endParaRPr sz="1800" dirty="0"/>
          </a:p>
        </p:txBody>
      </p:sp>
      <p:sp>
        <p:nvSpPr>
          <p:cNvPr id="6" name="object 6"/>
          <p:cNvSpPr txBox="1"/>
          <p:nvPr/>
        </p:nvSpPr>
        <p:spPr>
          <a:xfrm>
            <a:off x="642962" y="1640162"/>
            <a:ext cx="4937760" cy="564578"/>
          </a:xfrm>
          <a:prstGeom prst="rect">
            <a:avLst/>
          </a:prstGeom>
          <a:ln w="3175">
            <a:solidFill>
              <a:srgbClr val="7F7F7F"/>
            </a:solidFill>
          </a:ln>
        </p:spPr>
        <p:txBody>
          <a:bodyPr vert="horz" wrap="square" lIns="0" tIns="90170" rIns="0" bIns="0" rtlCol="0">
            <a:spAutoFit/>
          </a:bodyPr>
          <a:lstStyle/>
          <a:p>
            <a:pPr marL="90805" marR="291465">
              <a:lnSpc>
                <a:spcPct val="114900"/>
              </a:lnSpc>
              <a:spcBef>
                <a:spcPts val="710"/>
              </a:spcBef>
            </a:pPr>
            <a:r>
              <a:rPr sz="1400" spc="-20" dirty="0" err="1">
                <a:latin typeface="Microsoft Sans Serif"/>
                <a:cs typeface="Microsoft Sans Serif"/>
              </a:rPr>
              <a:t>За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lang="ru-RU" sz="1400" spc="-10" dirty="0">
                <a:latin typeface="Microsoft Sans Serif"/>
                <a:cs typeface="Microsoft Sans Serif"/>
              </a:rPr>
              <a:t>9 месяцев </a:t>
            </a:r>
            <a:r>
              <a:rPr sz="1400" spc="-5" dirty="0"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latin typeface="Microsoft Sans Serif"/>
                <a:cs typeface="Microsoft Sans Serif"/>
              </a:rPr>
              <a:t>4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года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рассмотрение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latin typeface="Microsoft Sans Serif"/>
                <a:cs typeface="Microsoft Sans Serif"/>
              </a:rPr>
              <a:t>всего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dirty="0" err="1">
                <a:latin typeface="Microsoft Sans Serif"/>
                <a:cs typeface="Microsoft Sans Serif"/>
              </a:rPr>
              <a:t>поступило</a:t>
            </a:r>
            <a:r>
              <a:rPr lang="ru-RU" sz="1400" dirty="0">
                <a:latin typeface="Microsoft Sans Serif"/>
                <a:cs typeface="Microsoft Sans Serif"/>
              </a:rPr>
              <a:t>: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5662" y="2218897"/>
            <a:ext cx="4233838" cy="2038507"/>
          </a:xfrm>
          <a:prstGeom prst="rect">
            <a:avLst/>
          </a:prstGeom>
        </p:spPr>
        <p:txBody>
          <a:bodyPr vert="horz" wrap="square" lIns="0" tIns="398780" rIns="0" bIns="0" rtlCol="0">
            <a:spAutoFit/>
          </a:bodyPr>
          <a:lstStyle/>
          <a:p>
            <a:pPr marL="243204">
              <a:lnSpc>
                <a:spcPct val="100000"/>
              </a:lnSpc>
              <a:spcBef>
                <a:spcPts val="3140"/>
              </a:spcBef>
            </a:pPr>
            <a:r>
              <a:rPr lang="ru-RU" sz="4800" b="1" spc="665" dirty="0">
                <a:solidFill>
                  <a:srgbClr val="199987"/>
                </a:solidFill>
                <a:latin typeface="Arial"/>
                <a:cs typeface="Arial"/>
              </a:rPr>
              <a:t>495    469 </a:t>
            </a:r>
            <a:endParaRPr sz="4800" dirty="0">
              <a:latin typeface="Arial"/>
              <a:cs typeface="Arial"/>
            </a:endParaRPr>
          </a:p>
          <a:p>
            <a:pPr marL="12700" marR="5080" indent="205104">
              <a:lnSpc>
                <a:spcPct val="114900"/>
              </a:lnSpc>
              <a:spcBef>
                <a:spcPts val="640"/>
              </a:spcBef>
            </a:pPr>
            <a:r>
              <a:rPr lang="ru-RU" sz="1400" b="1" spc="-5" dirty="0">
                <a:solidFill>
                  <a:srgbClr val="585858"/>
                </a:solidFill>
                <a:latin typeface="Arial"/>
                <a:cs typeface="Arial"/>
              </a:rPr>
              <a:t>Входящих о</a:t>
            </a:r>
            <a:r>
              <a:rPr sz="1400" b="1" spc="-5" dirty="0" err="1">
                <a:solidFill>
                  <a:srgbClr val="585858"/>
                </a:solidFill>
                <a:latin typeface="Arial"/>
                <a:cs typeface="Arial"/>
              </a:rPr>
              <a:t>бращений</a:t>
            </a:r>
            <a:r>
              <a:rPr lang="ru-RU" sz="1400" b="1" spc="-5" dirty="0">
                <a:solidFill>
                  <a:srgbClr val="585858"/>
                </a:solidFill>
                <a:latin typeface="Arial"/>
                <a:cs typeface="Arial"/>
              </a:rPr>
              <a:t>*         Ответов</a:t>
            </a:r>
          </a:p>
          <a:p>
            <a:pPr marL="12700" marR="5080" indent="205104" algn="ctr">
              <a:lnSpc>
                <a:spcPct val="114900"/>
              </a:lnSpc>
              <a:spcBef>
                <a:spcPts val="640"/>
              </a:spcBef>
            </a:pPr>
            <a:r>
              <a:rPr lang="ru-RU" sz="1400" b="1" spc="-5" dirty="0">
                <a:solidFill>
                  <a:srgbClr val="585858"/>
                </a:solidFill>
                <a:latin typeface="Arial"/>
                <a:cs typeface="Arial"/>
              </a:rPr>
              <a:t>(*от физических и юридических лиц, а также гос. органов) 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10706" y="2246277"/>
            <a:ext cx="2935605" cy="1715135"/>
          </a:xfrm>
          <a:prstGeom prst="rect">
            <a:avLst/>
          </a:prstGeom>
        </p:spPr>
        <p:txBody>
          <a:bodyPr vert="horz" wrap="square" lIns="0" tIns="398780" rIns="0" bIns="0" rtlCol="0">
            <a:spAutoFit/>
          </a:bodyPr>
          <a:lstStyle/>
          <a:p>
            <a:pPr marL="32384" algn="ctr">
              <a:lnSpc>
                <a:spcPct val="100000"/>
              </a:lnSpc>
              <a:spcBef>
                <a:spcPts val="3140"/>
              </a:spcBef>
            </a:pPr>
            <a:r>
              <a:rPr lang="ru-RU" sz="4800" b="1" spc="665" dirty="0">
                <a:solidFill>
                  <a:srgbClr val="199987"/>
                </a:solidFill>
                <a:latin typeface="Arial"/>
                <a:cs typeface="Arial"/>
              </a:rPr>
              <a:t>85</a:t>
            </a:r>
            <a:endParaRPr sz="4800" dirty="0">
              <a:latin typeface="Arial"/>
              <a:cs typeface="Arial"/>
            </a:endParaRPr>
          </a:p>
          <a:p>
            <a:pPr marL="12700" marR="5080" algn="ctr">
              <a:lnSpc>
                <a:spcPct val="114900"/>
              </a:lnSpc>
              <a:spcBef>
                <a:spcPts val="640"/>
              </a:spcBef>
            </a:pPr>
            <a:r>
              <a:rPr sz="1400" b="1" spc="-10" dirty="0">
                <a:solidFill>
                  <a:srgbClr val="585858"/>
                </a:solidFill>
                <a:latin typeface="Arial"/>
                <a:cs typeface="Arial"/>
              </a:rPr>
              <a:t>Проектов</a:t>
            </a:r>
            <a:r>
              <a:rPr sz="1400" b="1" spc="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Arial"/>
                <a:cs typeface="Arial"/>
              </a:rPr>
              <a:t>нормативно-правовых </a:t>
            </a:r>
            <a:r>
              <a:rPr sz="1400" b="1" spc="-3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Arial"/>
                <a:cs typeface="Arial"/>
              </a:rPr>
              <a:t>актов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40717" y="1640162"/>
            <a:ext cx="4081779" cy="338811"/>
          </a:xfrm>
          <a:prstGeom prst="rect">
            <a:avLst/>
          </a:prstGeom>
          <a:ln w="3175">
            <a:solidFill>
              <a:srgbClr val="7F7F7F"/>
            </a:solidFill>
          </a:ln>
        </p:spPr>
        <p:txBody>
          <a:bodyPr vert="horz" wrap="square" lIns="0" tIns="90170" rIns="0" bIns="0" rtlCol="0">
            <a:spAutoFit/>
          </a:bodyPr>
          <a:lstStyle/>
          <a:p>
            <a:pPr marL="91440" marR="255270">
              <a:lnSpc>
                <a:spcPct val="114900"/>
              </a:lnSpc>
              <a:spcBef>
                <a:spcPts val="710"/>
              </a:spcBef>
            </a:pPr>
            <a:r>
              <a:rPr lang="ru-RU" sz="1400" spc="-10" dirty="0">
                <a:latin typeface="Microsoft Sans Serif"/>
                <a:cs typeface="Microsoft Sans Serif"/>
              </a:rPr>
              <a:t>Рассмотрено за отчетный период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4238" y="5389202"/>
            <a:ext cx="9620250" cy="1260475"/>
          </a:xfrm>
          <a:custGeom>
            <a:avLst/>
            <a:gdLst/>
            <a:ahLst/>
            <a:cxnLst/>
            <a:rect l="l" t="t" r="r" b="b"/>
            <a:pathLst>
              <a:path w="9620250" h="1260475">
                <a:moveTo>
                  <a:pt x="9619919" y="0"/>
                </a:moveTo>
                <a:lnTo>
                  <a:pt x="0" y="0"/>
                </a:lnTo>
                <a:lnTo>
                  <a:pt x="0" y="1260005"/>
                </a:lnTo>
                <a:lnTo>
                  <a:pt x="4809959" y="1260005"/>
                </a:lnTo>
                <a:lnTo>
                  <a:pt x="9619919" y="1260005"/>
                </a:lnTo>
                <a:lnTo>
                  <a:pt x="9619919" y="0"/>
                </a:lnTo>
                <a:close/>
              </a:path>
            </a:pathLst>
          </a:custGeom>
          <a:solidFill>
            <a:srgbClr val="DBE5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22782" y="5687195"/>
            <a:ext cx="9147175" cy="664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заседаниях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(в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том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числе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расширенных)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Общественного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совета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его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комиссиях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обсуждались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проекты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администраторов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бюджетных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программ,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проекты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стратегических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планов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отчеты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государственных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органов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достижении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целевых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индикаторов.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3085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80" dirty="0"/>
              <a:t>2</a:t>
            </a:fld>
            <a:endParaRPr spc="8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7380" y="2949037"/>
            <a:ext cx="3889375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2800" b="1" spc="-50" dirty="0">
                <a:solidFill>
                  <a:srgbClr val="001F5F"/>
                </a:solidFill>
                <a:latin typeface="Arial"/>
                <a:cs typeface="Arial"/>
              </a:rPr>
              <a:t>РАЗДЕЛ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I. </a:t>
            </a:r>
            <a:r>
              <a:rPr sz="2800" b="1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001F5F"/>
                </a:solidFill>
                <a:latin typeface="Arial"/>
                <a:cs typeface="Arial"/>
              </a:rPr>
              <a:t>ДЕЯТЕЛЬНОСТЬ </a:t>
            </a:r>
            <a:r>
              <a:rPr lang="ru-RU" sz="2800" b="1" dirty="0">
                <a:solidFill>
                  <a:srgbClr val="001F5F"/>
                </a:solidFill>
                <a:latin typeface="Arial"/>
                <a:cs typeface="Arial"/>
              </a:rPr>
              <a:t>ЗА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ОТЧЕТН</a:t>
            </a:r>
            <a:r>
              <a:rPr lang="ru-RU" sz="2800" b="1" spc="-10" dirty="0">
                <a:solidFill>
                  <a:srgbClr val="001F5F"/>
                </a:solidFill>
                <a:latin typeface="Arial"/>
                <a:cs typeface="Arial"/>
              </a:rPr>
              <a:t>ЫЙ </a:t>
            </a:r>
            <a:r>
              <a:rPr sz="2800" b="1" spc="-15" dirty="0">
                <a:solidFill>
                  <a:srgbClr val="001F5F"/>
                </a:solidFill>
                <a:latin typeface="Arial"/>
                <a:cs typeface="Arial"/>
              </a:rPr>
              <a:t>ПЕРИОД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895"/>
              </a:spcBef>
            </a:pPr>
            <a:fld id="{81D60167-4931-47E6-BA6A-407CBD079E47}" type="slidenum">
              <a:rPr spc="80" dirty="0"/>
              <a:t>3</a:t>
            </a:fld>
            <a:endParaRPr spc="80" dirty="0"/>
          </a:p>
        </p:txBody>
      </p:sp>
      <p:sp>
        <p:nvSpPr>
          <p:cNvPr id="3" name="object 3"/>
          <p:cNvSpPr txBox="1"/>
          <p:nvPr/>
        </p:nvSpPr>
        <p:spPr>
          <a:xfrm>
            <a:off x="5393778" y="2764709"/>
            <a:ext cx="424815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8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разделе</a:t>
            </a:r>
            <a:r>
              <a:rPr sz="18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представлена </a:t>
            </a:r>
            <a:r>
              <a:rPr sz="1800" spc="1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обобщенная</a:t>
            </a:r>
            <a:r>
              <a:rPr sz="18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Microsoft Sans Serif"/>
                <a:cs typeface="Microsoft Sans Serif"/>
              </a:rPr>
              <a:t>информация</a:t>
            </a:r>
            <a:r>
              <a:rPr sz="18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80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работе </a:t>
            </a:r>
            <a:r>
              <a:rPr sz="1800" spc="-4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Общественного </a:t>
            </a:r>
            <a:r>
              <a:rPr sz="1800" spc="114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совета </a:t>
            </a:r>
            <a:r>
              <a:rPr sz="1800" spc="145" dirty="0">
                <a:solidFill>
                  <a:srgbClr val="FFFFFF"/>
                </a:solidFill>
                <a:latin typeface="Microsoft Sans Serif"/>
                <a:cs typeface="Microsoft Sans Serif"/>
              </a:rPr>
              <a:t>города </a:t>
            </a:r>
            <a:r>
              <a:rPr sz="180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Microsoft Sans Serif"/>
                <a:cs typeface="Microsoft Sans Serif"/>
              </a:rPr>
              <a:t>Алматы </a:t>
            </a:r>
            <a:r>
              <a:rPr sz="1800" spc="160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800" spc="105" dirty="0">
                <a:solidFill>
                  <a:srgbClr val="FFFFFF"/>
                </a:solidFill>
                <a:latin typeface="Microsoft Sans Serif"/>
                <a:cs typeface="Microsoft Sans Serif"/>
              </a:rPr>
              <a:t>ее </a:t>
            </a:r>
            <a:r>
              <a:rPr sz="1800" spc="114" dirty="0">
                <a:solidFill>
                  <a:srgbClr val="FFFFFF"/>
                </a:solidFill>
                <a:latin typeface="Microsoft Sans Serif"/>
                <a:cs typeface="Microsoft Sans Serif"/>
              </a:rPr>
              <a:t>членов </a:t>
            </a:r>
            <a:r>
              <a:rPr sz="1800" spc="13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 </a:t>
            </a:r>
            <a:r>
              <a:rPr sz="1800" spc="110" dirty="0">
                <a:solidFill>
                  <a:srgbClr val="FFFFFF"/>
                </a:solidFill>
                <a:latin typeface="Microsoft Sans Serif"/>
                <a:cs typeface="Microsoft Sans Serif"/>
              </a:rPr>
              <a:t>основным </a:t>
            </a:r>
            <a:r>
              <a:rPr sz="1800" spc="1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направлениям </a:t>
            </a:r>
            <a:r>
              <a:rPr sz="1800" spc="14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деятельности </a:t>
            </a:r>
            <a:r>
              <a:rPr sz="1800" spc="1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комиссий</a:t>
            </a:r>
            <a:r>
              <a:rPr sz="18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Общественного</a:t>
            </a:r>
            <a:r>
              <a:rPr sz="18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совета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4" name="Нижний колонтитул 7">
            <a:extLst>
              <a:ext uri="{FF2B5EF4-FFF2-40B4-BE49-F238E27FC236}">
                <a16:creationId xmlns="" xmlns:a16="http://schemas.microsoft.com/office/drawing/2014/main" id="{5B9A2310-6098-08D3-53ED-38FF4E8F1BB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882" y="6887167"/>
            <a:ext cx="9620885" cy="0"/>
          </a:xfrm>
          <a:custGeom>
            <a:avLst/>
            <a:gdLst/>
            <a:ahLst/>
            <a:cxnLst/>
            <a:rect l="l" t="t" r="r" b="b"/>
            <a:pathLst>
              <a:path w="9620885">
                <a:moveTo>
                  <a:pt x="0" y="0"/>
                </a:moveTo>
                <a:lnTo>
                  <a:pt x="9620275" y="0"/>
                </a:lnTo>
              </a:path>
            </a:pathLst>
          </a:custGeom>
          <a:ln w="9359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546" y="456585"/>
            <a:ext cx="9616440" cy="654685"/>
          </a:xfrm>
          <a:custGeom>
            <a:avLst/>
            <a:gdLst/>
            <a:ahLst/>
            <a:cxnLst/>
            <a:rect l="l" t="t" r="r" b="b"/>
            <a:pathLst>
              <a:path w="9616440" h="654684">
                <a:moveTo>
                  <a:pt x="9616325" y="0"/>
                </a:moveTo>
                <a:lnTo>
                  <a:pt x="0" y="0"/>
                </a:lnTo>
                <a:lnTo>
                  <a:pt x="0" y="654126"/>
                </a:lnTo>
                <a:lnTo>
                  <a:pt x="4808169" y="654126"/>
                </a:lnTo>
                <a:lnTo>
                  <a:pt x="9616325" y="654126"/>
                </a:lnTo>
                <a:lnTo>
                  <a:pt x="9616325" y="0"/>
                </a:lnTo>
                <a:close/>
              </a:path>
            </a:pathLst>
          </a:custGeom>
          <a:solidFill>
            <a:srgbClr val="3364A3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0900" y="602623"/>
            <a:ext cx="41624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ОБЩЕСТВЕННЫЕ</a:t>
            </a:r>
            <a:r>
              <a:rPr sz="20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СЛУШАНИЯ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895"/>
              </a:spcBef>
            </a:pPr>
            <a:fld id="{81D60167-4931-47E6-BA6A-407CBD079E47}" type="slidenum">
              <a:rPr spc="80" dirty="0"/>
              <a:t>4</a:t>
            </a:fld>
            <a:endParaRPr spc="80" dirty="0"/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13819CA-5A22-F9E4-8F1E-6E2615C92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2" b="16373"/>
          <a:stretch/>
        </p:blipFill>
        <p:spPr bwMode="auto">
          <a:xfrm>
            <a:off x="1689100" y="1472008"/>
            <a:ext cx="7315200" cy="461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7">
            <a:extLst>
              <a:ext uri="{FF2B5EF4-FFF2-40B4-BE49-F238E27FC236}">
                <a16:creationId xmlns="" xmlns:a16="http://schemas.microsoft.com/office/drawing/2014/main" id="{EBBABB1B-6283-9E79-C915-7AF723D0077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826124" y="6909403"/>
            <a:ext cx="364241" cy="283845"/>
          </a:xfrm>
        </p:spPr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5</a:t>
            </a:fld>
            <a:endParaRPr lang="ru-RU" spc="80" dirty="0"/>
          </a:p>
        </p:txBody>
      </p:sp>
      <p:sp>
        <p:nvSpPr>
          <p:cNvPr id="6" name="object 4"/>
          <p:cNvSpPr txBox="1"/>
          <p:nvPr/>
        </p:nvSpPr>
        <p:spPr>
          <a:xfrm>
            <a:off x="572655" y="754349"/>
            <a:ext cx="82696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ОБЩЕСТВЕННЫЙ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МОНИТОРИНГ</a:t>
            </a:r>
            <a:r>
              <a:rPr lang="kk-KZ" sz="20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kk-KZ" sz="1600" b="1" spc="-5" dirty="0">
                <a:solidFill>
                  <a:srgbClr val="001F5F"/>
                </a:solidFill>
                <a:latin typeface="Arial"/>
                <a:cs typeface="Arial"/>
              </a:rPr>
              <a:t>за 9 мес</a:t>
            </a:r>
            <a:r>
              <a:rPr lang="ru-RU" sz="1600" b="1" spc="-5" dirty="0">
                <a:solidFill>
                  <a:srgbClr val="001F5F"/>
                </a:solidFill>
                <a:latin typeface="Arial"/>
                <a:cs typeface="Arial"/>
              </a:rPr>
              <a:t>. проведено 28 мероприятий  </a:t>
            </a:r>
            <a:r>
              <a:rPr lang="kk-KZ" sz="16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478" y="1419225"/>
            <a:ext cx="3653975" cy="2434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248" y="4045210"/>
            <a:ext cx="3632432" cy="2420108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5247293" y="2659030"/>
            <a:ext cx="4614858" cy="2836426"/>
          </a:xfrm>
          <a:custGeom>
            <a:avLst/>
            <a:gdLst>
              <a:gd name="connsiteX0" fmla="*/ 9601200 w 9601200"/>
              <a:gd name="connsiteY0" fmla="*/ 0 h 6217920"/>
              <a:gd name="connsiteX1" fmla="*/ 0 w 9601200"/>
              <a:gd name="connsiteY1" fmla="*/ 0 h 6217920"/>
              <a:gd name="connsiteX2" fmla="*/ 1592010 w 9601200"/>
              <a:gd name="connsiteY2" fmla="*/ 5918013 h 6217920"/>
              <a:gd name="connsiteX3" fmla="*/ 4800600 w 9601200"/>
              <a:gd name="connsiteY3" fmla="*/ 6217920 h 6217920"/>
              <a:gd name="connsiteX4" fmla="*/ 9601200 w 9601200"/>
              <a:gd name="connsiteY4" fmla="*/ 6217920 h 6217920"/>
              <a:gd name="connsiteX5" fmla="*/ 9601200 w 9601200"/>
              <a:gd name="connsiteY5" fmla="*/ 0 h 6217920"/>
              <a:gd name="connsiteX0" fmla="*/ 9373771 w 9373771"/>
              <a:gd name="connsiteY0" fmla="*/ 0 h 6217920"/>
              <a:gd name="connsiteX1" fmla="*/ 0 w 9373771"/>
              <a:gd name="connsiteY1" fmla="*/ 499848 h 6217920"/>
              <a:gd name="connsiteX2" fmla="*/ 1364581 w 9373771"/>
              <a:gd name="connsiteY2" fmla="*/ 5918013 h 6217920"/>
              <a:gd name="connsiteX3" fmla="*/ 4573171 w 9373771"/>
              <a:gd name="connsiteY3" fmla="*/ 6217920 h 6217920"/>
              <a:gd name="connsiteX4" fmla="*/ 9373771 w 9373771"/>
              <a:gd name="connsiteY4" fmla="*/ 6217920 h 6217920"/>
              <a:gd name="connsiteX5" fmla="*/ 9373771 w 9373771"/>
              <a:gd name="connsiteY5" fmla="*/ 0 h 6217920"/>
              <a:gd name="connsiteX0" fmla="*/ 7497476 w 9373771"/>
              <a:gd name="connsiteY0" fmla="*/ 0 h 5718072"/>
              <a:gd name="connsiteX1" fmla="*/ 0 w 9373771"/>
              <a:gd name="connsiteY1" fmla="*/ 0 h 5718072"/>
              <a:gd name="connsiteX2" fmla="*/ 1364581 w 9373771"/>
              <a:gd name="connsiteY2" fmla="*/ 5418165 h 5718072"/>
              <a:gd name="connsiteX3" fmla="*/ 4573171 w 9373771"/>
              <a:gd name="connsiteY3" fmla="*/ 5718072 h 5718072"/>
              <a:gd name="connsiteX4" fmla="*/ 9373771 w 9373771"/>
              <a:gd name="connsiteY4" fmla="*/ 5718072 h 5718072"/>
              <a:gd name="connsiteX5" fmla="*/ 7497476 w 9373771"/>
              <a:gd name="connsiteY5" fmla="*/ 0 h 5718072"/>
              <a:gd name="connsiteX0" fmla="*/ 8369290 w 9373771"/>
              <a:gd name="connsiteY0" fmla="*/ 0 h 6077961"/>
              <a:gd name="connsiteX1" fmla="*/ 0 w 9373771"/>
              <a:gd name="connsiteY1" fmla="*/ 359889 h 6077961"/>
              <a:gd name="connsiteX2" fmla="*/ 1364581 w 9373771"/>
              <a:gd name="connsiteY2" fmla="*/ 5778054 h 6077961"/>
              <a:gd name="connsiteX3" fmla="*/ 4573171 w 9373771"/>
              <a:gd name="connsiteY3" fmla="*/ 6077961 h 6077961"/>
              <a:gd name="connsiteX4" fmla="*/ 9373771 w 9373771"/>
              <a:gd name="connsiteY4" fmla="*/ 6077961 h 6077961"/>
              <a:gd name="connsiteX5" fmla="*/ 8369290 w 9373771"/>
              <a:gd name="connsiteY5" fmla="*/ 0 h 607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73771" h="6077961">
                <a:moveTo>
                  <a:pt x="8369290" y="0"/>
                </a:moveTo>
                <a:lnTo>
                  <a:pt x="0" y="359889"/>
                </a:lnTo>
                <a:lnTo>
                  <a:pt x="1364581" y="5778054"/>
                </a:lnTo>
                <a:lnTo>
                  <a:pt x="4573171" y="6077961"/>
                </a:lnTo>
                <a:lnTo>
                  <a:pt x="9373771" y="6077961"/>
                </a:lnTo>
                <a:lnTo>
                  <a:pt x="836929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4"/>
          <p:cNvSpPr txBox="1"/>
          <p:nvPr/>
        </p:nvSpPr>
        <p:spPr>
          <a:xfrm>
            <a:off x="5928813" y="3018113"/>
            <a:ext cx="3488824" cy="2237151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algn="ctr"/>
            <a:r>
              <a:rPr lang="ru-RU" sz="1600" b="1" i="0" u="none" strike="noStrike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Комиссией 5 Общественного совета г. Алматы проведен, ставший уже ежегодным, мониторинг готовности образовательных учреждений к учебному году, и еще 7 мониторингов в сфере деятельности комиссии.</a:t>
            </a:r>
          </a:p>
        </p:txBody>
      </p:sp>
      <p:sp>
        <p:nvSpPr>
          <p:cNvPr id="3" name="Нижний колонтитул 7">
            <a:extLst>
              <a:ext uri="{FF2B5EF4-FFF2-40B4-BE49-F238E27FC236}">
                <a16:creationId xmlns="" xmlns:a16="http://schemas.microsoft.com/office/drawing/2014/main" id="{6285A489-2504-F186-DF11-8EBAD396CD4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  <p:extLst>
      <p:ext uri="{BB962C8B-B14F-4D97-AF65-F5344CB8AC3E}">
        <p14:creationId xmlns:p14="http://schemas.microsoft.com/office/powerpoint/2010/main" val="22032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842500" y="6909403"/>
            <a:ext cx="347865" cy="283845"/>
          </a:xfrm>
        </p:spPr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6</a:t>
            </a:fld>
            <a:endParaRPr lang="ru-RU" spc="80" dirty="0"/>
          </a:p>
        </p:txBody>
      </p:sp>
      <p:sp>
        <p:nvSpPr>
          <p:cNvPr id="6" name="object 4"/>
          <p:cNvSpPr txBox="1"/>
          <p:nvPr/>
        </p:nvSpPr>
        <p:spPr>
          <a:xfrm>
            <a:off x="572655" y="754349"/>
            <a:ext cx="82696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ОБЩЕСТВЕННЫЙ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МОНИТОРИНГ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5373322" y="1419225"/>
            <a:ext cx="4191000" cy="4197451"/>
          </a:xfrm>
          <a:custGeom>
            <a:avLst/>
            <a:gdLst>
              <a:gd name="connsiteX0" fmla="*/ 9002684 w 9601200"/>
              <a:gd name="connsiteY0" fmla="*/ 207331 h 6217920"/>
              <a:gd name="connsiteX1" fmla="*/ 0 w 9601200"/>
              <a:gd name="connsiteY1" fmla="*/ 0 h 6217920"/>
              <a:gd name="connsiteX2" fmla="*/ 0 w 9601200"/>
              <a:gd name="connsiteY2" fmla="*/ 6217920 h 6217920"/>
              <a:gd name="connsiteX3" fmla="*/ 4800600 w 9601200"/>
              <a:gd name="connsiteY3" fmla="*/ 6217920 h 6217920"/>
              <a:gd name="connsiteX4" fmla="*/ 9601200 w 9601200"/>
              <a:gd name="connsiteY4" fmla="*/ 6217920 h 6217920"/>
              <a:gd name="connsiteX5" fmla="*/ 9002684 w 9601200"/>
              <a:gd name="connsiteY5" fmla="*/ 207331 h 6217920"/>
              <a:gd name="connsiteX0" fmla="*/ 9002684 w 9601200"/>
              <a:gd name="connsiteY0" fmla="*/ 207331 h 6217920"/>
              <a:gd name="connsiteX1" fmla="*/ 0 w 9601200"/>
              <a:gd name="connsiteY1" fmla="*/ 0 h 6217920"/>
              <a:gd name="connsiteX2" fmla="*/ 577140 w 9601200"/>
              <a:gd name="connsiteY2" fmla="*/ 5858549 h 6217920"/>
              <a:gd name="connsiteX3" fmla="*/ 4800600 w 9601200"/>
              <a:gd name="connsiteY3" fmla="*/ 6217920 h 6217920"/>
              <a:gd name="connsiteX4" fmla="*/ 9601200 w 9601200"/>
              <a:gd name="connsiteY4" fmla="*/ 6217920 h 6217920"/>
              <a:gd name="connsiteX5" fmla="*/ 9002684 w 9601200"/>
              <a:gd name="connsiteY5" fmla="*/ 207331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1200" h="6217920">
                <a:moveTo>
                  <a:pt x="9002684" y="207331"/>
                </a:moveTo>
                <a:lnTo>
                  <a:pt x="0" y="0"/>
                </a:lnTo>
                <a:lnTo>
                  <a:pt x="577140" y="5858549"/>
                </a:lnTo>
                <a:lnTo>
                  <a:pt x="4800600" y="6217920"/>
                </a:lnTo>
                <a:lnTo>
                  <a:pt x="9601200" y="6217920"/>
                </a:lnTo>
                <a:lnTo>
                  <a:pt x="9002684" y="207331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00" y="2045315"/>
            <a:ext cx="4620255" cy="3465190"/>
          </a:xfrm>
          <a:prstGeom prst="rect">
            <a:avLst/>
          </a:prstGeom>
        </p:spPr>
      </p:pic>
      <p:sp>
        <p:nvSpPr>
          <p:cNvPr id="10" name="object 14"/>
          <p:cNvSpPr txBox="1"/>
          <p:nvPr/>
        </p:nvSpPr>
        <p:spPr>
          <a:xfrm>
            <a:off x="5803900" y="1952930"/>
            <a:ext cx="4889500" cy="3073277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1342390">
              <a:lnSpc>
                <a:spcPts val="1670"/>
              </a:lnSpc>
              <a:spcBef>
                <a:spcPts val="165"/>
              </a:spcBef>
            </a:pPr>
            <a:r>
              <a:rPr lang="ru-RU" sz="16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С апреля текущего года мониторинговой группой Комиссии №3 Общественного совета города Алматы был проведен осмотр многих зданий - памятников архитектуры города, в том числе Театра для детей и юношества имени Н. Сац, Казахского национального театра драмы им.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М.Ауэзова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, здания бывшей больница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Турксиба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(железнодорожная больница).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7">
            <a:extLst>
              <a:ext uri="{FF2B5EF4-FFF2-40B4-BE49-F238E27FC236}">
                <a16:creationId xmlns="" xmlns:a16="http://schemas.microsoft.com/office/drawing/2014/main" id="{BB426BF7-E924-8C30-F826-EAA7E69AAE8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  <p:extLst>
      <p:ext uri="{BB962C8B-B14F-4D97-AF65-F5344CB8AC3E}">
        <p14:creationId xmlns:p14="http://schemas.microsoft.com/office/powerpoint/2010/main" val="20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842500" y="6909403"/>
            <a:ext cx="347865" cy="283845"/>
          </a:xfrm>
        </p:spPr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7</a:t>
            </a:fld>
            <a:endParaRPr lang="ru-RU" spc="80" dirty="0"/>
          </a:p>
        </p:txBody>
      </p:sp>
      <p:sp>
        <p:nvSpPr>
          <p:cNvPr id="6" name="object 4"/>
          <p:cNvSpPr txBox="1"/>
          <p:nvPr/>
        </p:nvSpPr>
        <p:spPr>
          <a:xfrm>
            <a:off x="572655" y="754349"/>
            <a:ext cx="82696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ОБЩЕСТВЕННЫЙ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МОНИТОРИНГ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5335814" y="2130425"/>
            <a:ext cx="4296487" cy="3024030"/>
          </a:xfrm>
          <a:custGeom>
            <a:avLst/>
            <a:gdLst>
              <a:gd name="connsiteX0" fmla="*/ 9002684 w 9601200"/>
              <a:gd name="connsiteY0" fmla="*/ 207331 h 6217920"/>
              <a:gd name="connsiteX1" fmla="*/ 0 w 9601200"/>
              <a:gd name="connsiteY1" fmla="*/ 0 h 6217920"/>
              <a:gd name="connsiteX2" fmla="*/ 0 w 9601200"/>
              <a:gd name="connsiteY2" fmla="*/ 6217920 h 6217920"/>
              <a:gd name="connsiteX3" fmla="*/ 4800600 w 9601200"/>
              <a:gd name="connsiteY3" fmla="*/ 6217920 h 6217920"/>
              <a:gd name="connsiteX4" fmla="*/ 9601200 w 9601200"/>
              <a:gd name="connsiteY4" fmla="*/ 6217920 h 6217920"/>
              <a:gd name="connsiteX5" fmla="*/ 9002684 w 9601200"/>
              <a:gd name="connsiteY5" fmla="*/ 207331 h 6217920"/>
              <a:gd name="connsiteX0" fmla="*/ 9002684 w 9601200"/>
              <a:gd name="connsiteY0" fmla="*/ 207331 h 6217920"/>
              <a:gd name="connsiteX1" fmla="*/ 0 w 9601200"/>
              <a:gd name="connsiteY1" fmla="*/ 0 h 6217920"/>
              <a:gd name="connsiteX2" fmla="*/ 577140 w 9601200"/>
              <a:gd name="connsiteY2" fmla="*/ 5858549 h 6217920"/>
              <a:gd name="connsiteX3" fmla="*/ 4800600 w 9601200"/>
              <a:gd name="connsiteY3" fmla="*/ 6217920 h 6217920"/>
              <a:gd name="connsiteX4" fmla="*/ 9601200 w 9601200"/>
              <a:gd name="connsiteY4" fmla="*/ 6217920 h 6217920"/>
              <a:gd name="connsiteX5" fmla="*/ 9002684 w 9601200"/>
              <a:gd name="connsiteY5" fmla="*/ 207331 h 6217920"/>
              <a:gd name="connsiteX0" fmla="*/ 9002684 w 9601200"/>
              <a:gd name="connsiteY0" fmla="*/ 207331 h 6217920"/>
              <a:gd name="connsiteX1" fmla="*/ 0 w 9601200"/>
              <a:gd name="connsiteY1" fmla="*/ 0 h 6217920"/>
              <a:gd name="connsiteX2" fmla="*/ 577140 w 9601200"/>
              <a:gd name="connsiteY2" fmla="*/ 5858549 h 6217920"/>
              <a:gd name="connsiteX3" fmla="*/ 4928854 w 9601200"/>
              <a:gd name="connsiteY3" fmla="*/ 3177088 h 6217920"/>
              <a:gd name="connsiteX4" fmla="*/ 9601200 w 9601200"/>
              <a:gd name="connsiteY4" fmla="*/ 6217920 h 6217920"/>
              <a:gd name="connsiteX5" fmla="*/ 9002684 w 9601200"/>
              <a:gd name="connsiteY5" fmla="*/ 207331 h 6217920"/>
              <a:gd name="connsiteX0" fmla="*/ 9002684 w 9601200"/>
              <a:gd name="connsiteY0" fmla="*/ 207331 h 6217920"/>
              <a:gd name="connsiteX1" fmla="*/ 0 w 9601200"/>
              <a:gd name="connsiteY1" fmla="*/ 0 h 6217920"/>
              <a:gd name="connsiteX2" fmla="*/ 726770 w 9601200"/>
              <a:gd name="connsiteY2" fmla="*/ 3260021 h 6217920"/>
              <a:gd name="connsiteX3" fmla="*/ 4928854 w 9601200"/>
              <a:gd name="connsiteY3" fmla="*/ 3177088 h 6217920"/>
              <a:gd name="connsiteX4" fmla="*/ 9601200 w 9601200"/>
              <a:gd name="connsiteY4" fmla="*/ 6217920 h 6217920"/>
              <a:gd name="connsiteX5" fmla="*/ 9002684 w 9601200"/>
              <a:gd name="connsiteY5" fmla="*/ 207331 h 6217920"/>
              <a:gd name="connsiteX0" fmla="*/ 9002684 w 9002684"/>
              <a:gd name="connsiteY0" fmla="*/ 207331 h 3439706"/>
              <a:gd name="connsiteX1" fmla="*/ 0 w 9002684"/>
              <a:gd name="connsiteY1" fmla="*/ 0 h 3439706"/>
              <a:gd name="connsiteX2" fmla="*/ 726770 w 9002684"/>
              <a:gd name="connsiteY2" fmla="*/ 3260021 h 3439706"/>
              <a:gd name="connsiteX3" fmla="*/ 4928854 w 9002684"/>
              <a:gd name="connsiteY3" fmla="*/ 3177088 h 3439706"/>
              <a:gd name="connsiteX4" fmla="*/ 9002684 w 9002684"/>
              <a:gd name="connsiteY4" fmla="*/ 3439706 h 3439706"/>
              <a:gd name="connsiteX5" fmla="*/ 9002684 w 9002684"/>
              <a:gd name="connsiteY5" fmla="*/ 207331 h 3439706"/>
              <a:gd name="connsiteX0" fmla="*/ 9002684 w 9002684"/>
              <a:gd name="connsiteY0" fmla="*/ 207331 h 4047872"/>
              <a:gd name="connsiteX1" fmla="*/ 0 w 9002684"/>
              <a:gd name="connsiteY1" fmla="*/ 0 h 4047872"/>
              <a:gd name="connsiteX2" fmla="*/ 726770 w 9002684"/>
              <a:gd name="connsiteY2" fmla="*/ 3260021 h 4047872"/>
              <a:gd name="connsiteX3" fmla="*/ 4928854 w 9002684"/>
              <a:gd name="connsiteY3" fmla="*/ 3177088 h 4047872"/>
              <a:gd name="connsiteX4" fmla="*/ 8682051 w 9002684"/>
              <a:gd name="connsiteY4" fmla="*/ 4047872 h 4047872"/>
              <a:gd name="connsiteX5" fmla="*/ 9002684 w 9002684"/>
              <a:gd name="connsiteY5" fmla="*/ 207331 h 4047872"/>
              <a:gd name="connsiteX0" fmla="*/ 9002684 w 9002684"/>
              <a:gd name="connsiteY0" fmla="*/ 207331 h 3260022"/>
              <a:gd name="connsiteX1" fmla="*/ 0 w 9002684"/>
              <a:gd name="connsiteY1" fmla="*/ 0 h 3260022"/>
              <a:gd name="connsiteX2" fmla="*/ 726770 w 9002684"/>
              <a:gd name="connsiteY2" fmla="*/ 3260021 h 3260022"/>
              <a:gd name="connsiteX3" fmla="*/ 4928854 w 9002684"/>
              <a:gd name="connsiteY3" fmla="*/ 3177088 h 3260022"/>
              <a:gd name="connsiteX4" fmla="*/ 8639300 w 9002684"/>
              <a:gd name="connsiteY4" fmla="*/ 3163267 h 3260022"/>
              <a:gd name="connsiteX5" fmla="*/ 9002684 w 9002684"/>
              <a:gd name="connsiteY5" fmla="*/ 207331 h 3260022"/>
              <a:gd name="connsiteX0" fmla="*/ 9002684 w 9002684"/>
              <a:gd name="connsiteY0" fmla="*/ 207331 h 3577925"/>
              <a:gd name="connsiteX1" fmla="*/ 0 w 9002684"/>
              <a:gd name="connsiteY1" fmla="*/ 0 h 3577925"/>
              <a:gd name="connsiteX2" fmla="*/ 726770 w 9002684"/>
              <a:gd name="connsiteY2" fmla="*/ 3260021 h 3577925"/>
              <a:gd name="connsiteX3" fmla="*/ 4928854 w 9002684"/>
              <a:gd name="connsiteY3" fmla="*/ 3177088 h 3577925"/>
              <a:gd name="connsiteX4" fmla="*/ 5432962 w 9002684"/>
              <a:gd name="connsiteY4" fmla="*/ 3577925 h 3577925"/>
              <a:gd name="connsiteX5" fmla="*/ 9002684 w 9002684"/>
              <a:gd name="connsiteY5" fmla="*/ 207331 h 3577925"/>
              <a:gd name="connsiteX0" fmla="*/ 9002684 w 9002684"/>
              <a:gd name="connsiteY0" fmla="*/ 207331 h 3329130"/>
              <a:gd name="connsiteX1" fmla="*/ 0 w 9002684"/>
              <a:gd name="connsiteY1" fmla="*/ 0 h 3329130"/>
              <a:gd name="connsiteX2" fmla="*/ 726770 w 9002684"/>
              <a:gd name="connsiteY2" fmla="*/ 3260021 h 3329130"/>
              <a:gd name="connsiteX3" fmla="*/ 4928854 w 9002684"/>
              <a:gd name="connsiteY3" fmla="*/ 3177088 h 3329130"/>
              <a:gd name="connsiteX4" fmla="*/ 8062160 w 9002684"/>
              <a:gd name="connsiteY4" fmla="*/ 3329130 h 3329130"/>
              <a:gd name="connsiteX5" fmla="*/ 9002684 w 9002684"/>
              <a:gd name="connsiteY5" fmla="*/ 207331 h 3329130"/>
              <a:gd name="connsiteX0" fmla="*/ 9002684 w 9002684"/>
              <a:gd name="connsiteY0" fmla="*/ 207331 h 3329130"/>
              <a:gd name="connsiteX1" fmla="*/ 0 w 9002684"/>
              <a:gd name="connsiteY1" fmla="*/ 0 h 3329130"/>
              <a:gd name="connsiteX2" fmla="*/ 726770 w 9002684"/>
              <a:gd name="connsiteY2" fmla="*/ 3260021 h 3329130"/>
              <a:gd name="connsiteX3" fmla="*/ 4928854 w 9002684"/>
              <a:gd name="connsiteY3" fmla="*/ 3177088 h 3329130"/>
              <a:gd name="connsiteX4" fmla="*/ 8596549 w 9002684"/>
              <a:gd name="connsiteY4" fmla="*/ 3329130 h 3329130"/>
              <a:gd name="connsiteX5" fmla="*/ 9002684 w 9002684"/>
              <a:gd name="connsiteY5" fmla="*/ 207331 h 3329130"/>
              <a:gd name="connsiteX0" fmla="*/ 8468295 w 8468295"/>
              <a:gd name="connsiteY0" fmla="*/ 552880 h 3674679"/>
              <a:gd name="connsiteX1" fmla="*/ 0 w 8468295"/>
              <a:gd name="connsiteY1" fmla="*/ 0 h 3674679"/>
              <a:gd name="connsiteX2" fmla="*/ 192381 w 8468295"/>
              <a:gd name="connsiteY2" fmla="*/ 3605570 h 3674679"/>
              <a:gd name="connsiteX3" fmla="*/ 4394465 w 8468295"/>
              <a:gd name="connsiteY3" fmla="*/ 3522637 h 3674679"/>
              <a:gd name="connsiteX4" fmla="*/ 8062160 w 8468295"/>
              <a:gd name="connsiteY4" fmla="*/ 3674679 h 3674679"/>
              <a:gd name="connsiteX5" fmla="*/ 8468295 w 8468295"/>
              <a:gd name="connsiteY5" fmla="*/ 552880 h 36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8295" h="3674679">
                <a:moveTo>
                  <a:pt x="8468295" y="552880"/>
                </a:moveTo>
                <a:lnTo>
                  <a:pt x="0" y="0"/>
                </a:lnTo>
                <a:lnTo>
                  <a:pt x="192381" y="3605570"/>
                </a:lnTo>
                <a:lnTo>
                  <a:pt x="4394465" y="3522637"/>
                </a:lnTo>
                <a:lnTo>
                  <a:pt x="8062160" y="3674679"/>
                </a:lnTo>
                <a:lnTo>
                  <a:pt x="8468295" y="55288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4"/>
          <p:cNvSpPr txBox="1"/>
          <p:nvPr/>
        </p:nvSpPr>
        <p:spPr>
          <a:xfrm>
            <a:off x="5727700" y="2790825"/>
            <a:ext cx="3403082" cy="1960152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algn="ctr"/>
            <a:r>
              <a:rPr lang="ru-RU" b="1" i="0" u="none" strike="noStrike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19.04.2024 в рамках мониторинга прошла встреча членов и экспертов общественного совета города Алматы с руководством ТОО «Бюро по Туризму Алматы»</a:t>
            </a:r>
          </a:p>
        </p:txBody>
      </p:sp>
      <p:pic>
        <p:nvPicPr>
          <p:cNvPr id="9" name="WhatsApp-Video-2024-04-22-at-12.18.45">
            <a:hlinkClick r:id="" action="ppaction://media"/>
            <a:extLst>
              <a:ext uri="{FF2B5EF4-FFF2-40B4-BE49-F238E27FC236}">
                <a16:creationId xmlns="" xmlns:a16="http://schemas.microsoft.com/office/drawing/2014/main" id="{65524F62-9484-DEDB-725B-F38D88650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908" y="1401482"/>
            <a:ext cx="3000336" cy="5299814"/>
          </a:xfrm>
          <a:prstGeom prst="rect">
            <a:avLst/>
          </a:prstGeom>
        </p:spPr>
      </p:pic>
      <p:sp>
        <p:nvSpPr>
          <p:cNvPr id="2" name="Нижний колонтитул 7">
            <a:extLst>
              <a:ext uri="{FF2B5EF4-FFF2-40B4-BE49-F238E27FC236}">
                <a16:creationId xmlns="" xmlns:a16="http://schemas.microsoft.com/office/drawing/2014/main" id="{4AABB228-1AD5-BE62-225D-765FE8D5FAA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</p:spTree>
    <p:extLst>
      <p:ext uri="{BB962C8B-B14F-4D97-AF65-F5344CB8AC3E}">
        <p14:creationId xmlns:p14="http://schemas.microsoft.com/office/powerpoint/2010/main" val="15699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>
            <a:spLocks/>
          </p:cNvSpPr>
          <p:nvPr/>
        </p:nvSpPr>
        <p:spPr>
          <a:xfrm>
            <a:off x="675433" y="6338803"/>
            <a:ext cx="8302625" cy="371897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50" b="1" i="0" kern="1200">
                <a:solidFill>
                  <a:srgbClr val="001F5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20"/>
              </a:spcBef>
            </a:pPr>
            <a:r>
              <a:rPr lang="ru-RU" sz="1200" b="0" spc="85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25 сентября 2024 года в Алматы на площадке Региональной службы коммуникаций прошло обсуждение эффективных механизмов работы общественных советов в регионах.</a:t>
            </a:r>
            <a:endParaRPr lang="ru-RU" sz="1200" b="0" spc="100" dirty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>
          <a:xfrm>
            <a:off x="9842500" y="6909403"/>
            <a:ext cx="347865" cy="283845"/>
          </a:xfrm>
        </p:spPr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8</a:t>
            </a:fld>
            <a:endParaRPr lang="ru-RU" spc="8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012DF9C-798F-D365-9BB7-98B292098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04" y="1373029"/>
            <a:ext cx="6020991" cy="4816792"/>
          </a:xfrm>
          <a:prstGeom prst="rect">
            <a:avLst/>
          </a:prstGeom>
        </p:spPr>
      </p:pic>
      <p:sp>
        <p:nvSpPr>
          <p:cNvPr id="3" name="Нижний колонтитул 7">
            <a:extLst>
              <a:ext uri="{FF2B5EF4-FFF2-40B4-BE49-F238E27FC236}">
                <a16:creationId xmlns="" xmlns:a16="http://schemas.microsoft.com/office/drawing/2014/main" id="{522C9663-BA0E-487D-1378-E80100D1AD3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  <p:sp>
        <p:nvSpPr>
          <p:cNvPr id="4" name="object 4">
            <a:extLst>
              <a:ext uri="{FF2B5EF4-FFF2-40B4-BE49-F238E27FC236}">
                <a16:creationId xmlns="" xmlns:a16="http://schemas.microsoft.com/office/drawing/2014/main" id="{95071719-BABD-BA67-39C5-2A1A99325F68}"/>
              </a:ext>
            </a:extLst>
          </p:cNvPr>
          <p:cNvSpPr txBox="1"/>
          <p:nvPr/>
        </p:nvSpPr>
        <p:spPr>
          <a:xfrm>
            <a:off x="572655" y="852150"/>
            <a:ext cx="1022597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" algn="l" rtl="0" eaLnBrk="1" latinLnBrk="0" hangingPunct="1">
              <a:spcBef>
                <a:spcPts val="100"/>
              </a:spcBef>
              <a:spcAft>
                <a:spcPts val="0"/>
              </a:spcAft>
            </a:pPr>
            <a:r>
              <a:rPr lang="ru-RU" sz="2000" b="1" kern="1200" spc="195" dirty="0">
                <a:solidFill>
                  <a:srgbClr val="001F5F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МЕДИЙНОЕ СОПРОВОЖДЕНИЕ РАБОТЫ ОБЩЕСТВЕННОГО СОВЕТА</a:t>
            </a:r>
            <a:endParaRPr lang="aa-ET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63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86FA0E-AFBF-F25B-35F4-B6525F5C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4427EC1-619C-5ED6-64FD-57B3098B34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842500" y="6909403"/>
            <a:ext cx="347865" cy="283845"/>
          </a:xfrm>
        </p:spPr>
        <p:txBody>
          <a:bodyPr/>
          <a:lstStyle/>
          <a:p>
            <a:pPr marL="1270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pc="80" smtClean="0"/>
              <a:t>9</a:t>
            </a:fld>
            <a:endParaRPr lang="ru-RU" spc="80" dirty="0"/>
          </a:p>
        </p:txBody>
      </p:sp>
      <p:sp>
        <p:nvSpPr>
          <p:cNvPr id="6" name="object 4">
            <a:extLst>
              <a:ext uri="{FF2B5EF4-FFF2-40B4-BE49-F238E27FC236}">
                <a16:creationId xmlns="" xmlns:a16="http://schemas.microsoft.com/office/drawing/2014/main" id="{236ACBF9-71F7-ACA5-693D-1A63DBB7720B}"/>
              </a:ext>
            </a:extLst>
          </p:cNvPr>
          <p:cNvSpPr txBox="1"/>
          <p:nvPr/>
        </p:nvSpPr>
        <p:spPr>
          <a:xfrm>
            <a:off x="572655" y="587495"/>
            <a:ext cx="101207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>
                <a:solidFill>
                  <a:srgbClr val="001F5F"/>
                </a:solidFill>
                <a:latin typeface="Arial"/>
                <a:cs typeface="Arial"/>
              </a:rPr>
              <a:t>круглый стол по итогам мониторинга работы программы подушевого финансирования спортивных секций и творческих кружков «</a:t>
            </a:r>
            <a:r>
              <a:rPr lang="en-US" sz="2000" b="1" spc="-5" dirty="0" err="1">
                <a:solidFill>
                  <a:srgbClr val="001F5F"/>
                </a:solidFill>
                <a:latin typeface="Arial"/>
                <a:cs typeface="Arial"/>
              </a:rPr>
              <a:t>Damu</a:t>
            </a:r>
            <a:r>
              <a:rPr lang="en-US" sz="2000" b="1" spc="-5" dirty="0">
                <a:solidFill>
                  <a:srgbClr val="001F5F"/>
                </a:solidFill>
                <a:latin typeface="Arial"/>
                <a:cs typeface="Arial"/>
              </a:rPr>
              <a:t> Bala</a:t>
            </a:r>
            <a:r>
              <a:rPr lang="ru-RU" sz="2000" b="1" spc="-5" dirty="0">
                <a:solidFill>
                  <a:srgbClr val="001F5F"/>
                </a:solidFill>
                <a:latin typeface="Arial"/>
                <a:cs typeface="Arial"/>
              </a:rPr>
              <a:t>»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="" xmlns:a16="http://schemas.microsoft.com/office/drawing/2014/main" id="{275A6B6F-F2D5-2323-D0D8-0CE4ABB70D42}"/>
              </a:ext>
            </a:extLst>
          </p:cNvPr>
          <p:cNvSpPr/>
          <p:nvPr/>
        </p:nvSpPr>
        <p:spPr>
          <a:xfrm>
            <a:off x="4857437" y="1926081"/>
            <a:ext cx="5048739" cy="3710688"/>
          </a:xfrm>
          <a:custGeom>
            <a:avLst/>
            <a:gdLst>
              <a:gd name="connsiteX0" fmla="*/ 9002684 w 9601200"/>
              <a:gd name="connsiteY0" fmla="*/ 207331 h 6217920"/>
              <a:gd name="connsiteX1" fmla="*/ 0 w 9601200"/>
              <a:gd name="connsiteY1" fmla="*/ 0 h 6217920"/>
              <a:gd name="connsiteX2" fmla="*/ 0 w 9601200"/>
              <a:gd name="connsiteY2" fmla="*/ 6217920 h 6217920"/>
              <a:gd name="connsiteX3" fmla="*/ 4800600 w 9601200"/>
              <a:gd name="connsiteY3" fmla="*/ 6217920 h 6217920"/>
              <a:gd name="connsiteX4" fmla="*/ 9601200 w 9601200"/>
              <a:gd name="connsiteY4" fmla="*/ 6217920 h 6217920"/>
              <a:gd name="connsiteX5" fmla="*/ 9002684 w 9601200"/>
              <a:gd name="connsiteY5" fmla="*/ 207331 h 6217920"/>
              <a:gd name="connsiteX0" fmla="*/ 9002684 w 9601200"/>
              <a:gd name="connsiteY0" fmla="*/ 207331 h 6217920"/>
              <a:gd name="connsiteX1" fmla="*/ 0 w 9601200"/>
              <a:gd name="connsiteY1" fmla="*/ 0 h 6217920"/>
              <a:gd name="connsiteX2" fmla="*/ 577140 w 9601200"/>
              <a:gd name="connsiteY2" fmla="*/ 5858549 h 6217920"/>
              <a:gd name="connsiteX3" fmla="*/ 4800600 w 9601200"/>
              <a:gd name="connsiteY3" fmla="*/ 6217920 h 6217920"/>
              <a:gd name="connsiteX4" fmla="*/ 9601200 w 9601200"/>
              <a:gd name="connsiteY4" fmla="*/ 6217920 h 6217920"/>
              <a:gd name="connsiteX5" fmla="*/ 9002684 w 9601200"/>
              <a:gd name="connsiteY5" fmla="*/ 207331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1200" h="6217920">
                <a:moveTo>
                  <a:pt x="9002684" y="207331"/>
                </a:moveTo>
                <a:lnTo>
                  <a:pt x="0" y="0"/>
                </a:lnTo>
                <a:lnTo>
                  <a:pt x="577140" y="5858549"/>
                </a:lnTo>
                <a:lnTo>
                  <a:pt x="4800600" y="6217920"/>
                </a:lnTo>
                <a:lnTo>
                  <a:pt x="9601200" y="6217920"/>
                </a:lnTo>
                <a:lnTo>
                  <a:pt x="9002684" y="207331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4">
            <a:extLst>
              <a:ext uri="{FF2B5EF4-FFF2-40B4-BE49-F238E27FC236}">
                <a16:creationId xmlns="" xmlns:a16="http://schemas.microsoft.com/office/drawing/2014/main" id="{BABD30D2-06E8-B595-C6BA-5796142B5A31}"/>
              </a:ext>
            </a:extLst>
          </p:cNvPr>
          <p:cNvSpPr txBox="1"/>
          <p:nvPr/>
        </p:nvSpPr>
        <p:spPr>
          <a:xfrm>
            <a:off x="5344618" y="2212096"/>
            <a:ext cx="5348782" cy="3073277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1342390">
              <a:lnSpc>
                <a:spcPts val="1670"/>
              </a:lnSpc>
              <a:spcBef>
                <a:spcPts val="165"/>
              </a:spcBef>
            </a:pPr>
            <a:r>
              <a:rPr lang="ru-RU" sz="16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С июля по сентябрь 2024 года рабочая группа Общественного совета провела мониторинг 52 организаций в 8 районах Алматы. Выявлены нарушения: отсутствие противопожарной сигнализации, доступности для инвалидов, несоответствие ваучеров площадям, использование цокольных этажей, парковок, стоматологий. Также обнаружены неработающие объекты. На программу ежегодно выделяется более 16 млрд тенге.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7">
            <a:extLst>
              <a:ext uri="{FF2B5EF4-FFF2-40B4-BE49-F238E27FC236}">
                <a16:creationId xmlns="" xmlns:a16="http://schemas.microsoft.com/office/drawing/2014/main" id="{5E572EF8-7EBF-899C-BE64-896EC0FD1FE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72655" y="7017594"/>
            <a:ext cx="7100570" cy="16158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pc="85" dirty="0"/>
              <a:t>Отчет о деятельности за 9 месяцев 2024 года</a:t>
            </a:r>
            <a:endParaRPr lang="ru-RU" spc="100" dirty="0"/>
          </a:p>
        </p:txBody>
      </p:sp>
      <p:pic>
        <p:nvPicPr>
          <p:cNvPr id="4" name="WhatsApp-Video-2024-09-06-at-17.17.00">
            <a:hlinkClick r:id="" action="ppaction://media"/>
            <a:extLst>
              <a:ext uri="{FF2B5EF4-FFF2-40B4-BE49-F238E27FC236}">
                <a16:creationId xmlns="" xmlns:a16="http://schemas.microsoft.com/office/drawing/2014/main" id="{6127E5B9-0721-F5D0-3305-A20AC91D0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064" y="1419225"/>
            <a:ext cx="3189876" cy="52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</TotalTime>
  <Words>664</Words>
  <Application>Microsoft Office PowerPoint</Application>
  <PresentationFormat>Произвольный</PresentationFormat>
  <Paragraphs>139</Paragraphs>
  <Slides>15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Canva Sans Bold</vt:lpstr>
      <vt:lpstr>Microsoft Sans Serif</vt:lpstr>
      <vt:lpstr>Times New Roman</vt:lpstr>
      <vt:lpstr>Office Theme</vt:lpstr>
      <vt:lpstr>Презентация PowerPoint</vt:lpstr>
      <vt:lpstr>ОБЕСПЕЧЕНИЕ ДЕЯТЕЛЬНОСТИ ОБЩЕСТВЕННОГО СОВЕТА Количественные результаты в разрезе форм обеспечения работы</vt:lpstr>
      <vt:lpstr>РАЗДЕЛ I.  ДЕЯТЕЛЬНОСТЬ ЗА  ОТЧЕТНЫЙ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Общественный совет г. Алматы. Отчет по результатам деятельности за I полугодие 2021 г.</dc:title>
  <dc:creator>User</dc:creator>
  <cp:lastModifiedBy>Zhanna Abdukasovna</cp:lastModifiedBy>
  <cp:revision>134</cp:revision>
  <cp:lastPrinted>2021-08-27T03:44:21Z</cp:lastPrinted>
  <dcterms:created xsi:type="dcterms:W3CDTF">2021-06-15T03:58:31Z</dcterms:created>
  <dcterms:modified xsi:type="dcterms:W3CDTF">2024-10-17T04:27:58Z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2021-06-14T00:00:00Z</vt:filetime>
  </property>
  <property fmtid="{D5CDD505-2E9C-101B-9397-08002B2CF9AE}" pid="3" name="Creator">
    <vt:lpwstr>Impress</vt:lpwstr>
  </property>
  <property fmtid="{D5CDD505-2E9C-101B-9397-08002B2CF9AE}" pid="4" name="LastSaved">
    <vt:filetime>2021-06-15T00:00:00Z</vt:filetime>
  </property>
</Properties>
</file>