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7.xml" ContentType="application/vnd.openxmlformats-officedocument.drawingml.chart+xml"/>
  <Override PartName="/ppt/theme/themeOverride8.xml" ContentType="application/vnd.openxmlformats-officedocument.themeOverride+xml"/>
  <Override PartName="/ppt/charts/chart1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9.xml" ContentType="application/vnd.openxmlformats-officedocument.themeOverride+xml"/>
  <Override PartName="/ppt/charts/chart22.xml" ContentType="application/vnd.openxmlformats-officedocument.drawingml.chart+xml"/>
  <Override PartName="/ppt/theme/themeOverride10.xml" ContentType="application/vnd.openxmlformats-officedocument.themeOverride+xml"/>
  <Override PartName="/ppt/charts/chart2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6.xml" ContentType="application/vnd.openxmlformats-officedocument.drawingml.chart+xml"/>
  <Override PartName="/ppt/theme/themeOverride11.xml" ContentType="application/vnd.openxmlformats-officedocument.themeOverride+xml"/>
  <Override PartName="/ppt/charts/chart27.xml" ContentType="application/vnd.openxmlformats-officedocument.drawingml.chart+xml"/>
  <Override PartName="/ppt/theme/themeOverride12.xml" ContentType="application/vnd.openxmlformats-officedocument.themeOverride+xml"/>
  <Override PartName="/ppt/charts/chart2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3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3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2.xml" ContentType="application/vnd.openxmlformats-officedocument.drawingml.chart+xml"/>
  <Override PartName="/ppt/theme/themeOverride13.xml" ContentType="application/vnd.openxmlformats-officedocument.themeOverride+xml"/>
  <Override PartName="/ppt/charts/chart3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3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theme/themeOverride14.xml" ContentType="application/vnd.openxmlformats-officedocument.themeOverride+xml"/>
  <Override PartName="/ppt/charts/chart37.xml" ContentType="application/vnd.openxmlformats-officedocument.drawingml.chart+xml"/>
  <Override PartName="/ppt/theme/themeOverride15.xml" ContentType="application/vnd.openxmlformats-officedocument.themeOverride+xml"/>
  <Override PartName="/ppt/charts/chart3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3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4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41.xml" ContentType="application/vnd.openxmlformats-officedocument.drawingml.chart+xml"/>
  <Override PartName="/ppt/theme/themeOverride16.xml" ContentType="application/vnd.openxmlformats-officedocument.themeOverride+xml"/>
  <Override PartName="/ppt/charts/chart42.xml" ContentType="application/vnd.openxmlformats-officedocument.drawingml.chart+xml"/>
  <Override PartName="/ppt/theme/themeOverride17.xml" ContentType="application/vnd.openxmlformats-officedocument.themeOverride+xml"/>
  <Override PartName="/ppt/charts/chart4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4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4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4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47.xml" ContentType="application/vnd.openxmlformats-officedocument.drawingml.chart+xml"/>
  <Override PartName="/ppt/theme/themeOverride18.xml" ContentType="application/vnd.openxmlformats-officedocument.themeOverride+xml"/>
  <Override PartName="/ppt/charts/chart4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49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theme/themeOverride19.xml" ContentType="application/vnd.openxmlformats-officedocument.themeOverride+xml"/>
  <Override PartName="/ppt/charts/chart52.xml" ContentType="application/vnd.openxmlformats-officedocument.drawingml.chart+xml"/>
  <Override PartName="/ppt/theme/themeOverride20.xml" ContentType="application/vnd.openxmlformats-officedocument.themeOverride+xml"/>
  <Override PartName="/ppt/charts/chart53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54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55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56.xml" ContentType="application/vnd.openxmlformats-officedocument.drawingml.chart+xml"/>
  <Override PartName="/ppt/theme/themeOverride21.xml" ContentType="application/vnd.openxmlformats-officedocument.themeOverride+xml"/>
  <Override PartName="/ppt/charts/chart57.xml" ContentType="application/vnd.openxmlformats-officedocument.drawingml.chart+xml"/>
  <Override PartName="/ppt/theme/themeOverride22.xml" ContentType="application/vnd.openxmlformats-officedocument.themeOverride+xml"/>
  <Override PartName="/ppt/charts/chart58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59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60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61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62.xml" ContentType="application/vnd.openxmlformats-officedocument.drawingml.chart+xml"/>
  <Override PartName="/ppt/theme/themeOverride23.xml" ContentType="application/vnd.openxmlformats-officedocument.themeOverride+xml"/>
  <Override PartName="/ppt/charts/chart6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6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theme/themeOverride24.xml" ContentType="application/vnd.openxmlformats-officedocument.themeOverride+xml"/>
  <Override PartName="/ppt/charts/chart67.xml" ContentType="application/vnd.openxmlformats-officedocument.drawingml.chart+xml"/>
  <Override PartName="/ppt/theme/themeOverride25.xml" ContentType="application/vnd.openxmlformats-officedocument.themeOverride+xml"/>
  <Override PartName="/ppt/charts/chart68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69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70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71.xml" ContentType="application/vnd.openxmlformats-officedocument.drawingml.chart+xml"/>
  <Override PartName="/ppt/theme/themeOverride26.xml" ContentType="application/vnd.openxmlformats-officedocument.themeOverride+xml"/>
  <Override PartName="/ppt/charts/chart72.xml" ContentType="application/vnd.openxmlformats-officedocument.drawingml.chart+xml"/>
  <Override PartName="/ppt/theme/themeOverride27.xml" ContentType="application/vnd.openxmlformats-officedocument.themeOverride+xml"/>
  <Override PartName="/ppt/charts/chart73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74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75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76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77.xml" ContentType="application/vnd.openxmlformats-officedocument.drawingml.chart+xml"/>
  <Override PartName="/ppt/theme/themeOverride28.xml" ContentType="application/vnd.openxmlformats-officedocument.themeOverride+xml"/>
  <Override PartName="/ppt/charts/chart78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79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theme/themeOverride29.xml" ContentType="application/vnd.openxmlformats-officedocument.themeOverride+xml"/>
  <Override PartName="/ppt/charts/chart82.xml" ContentType="application/vnd.openxmlformats-officedocument.drawingml.chart+xml"/>
  <Override PartName="/ppt/theme/themeOverride30.xml" ContentType="application/vnd.openxmlformats-officedocument.themeOverride+xml"/>
  <Override PartName="/ppt/charts/chart83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84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85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86.xml" ContentType="application/vnd.openxmlformats-officedocument.drawingml.chart+xml"/>
  <Override PartName="/ppt/theme/themeOverride31.xml" ContentType="application/vnd.openxmlformats-officedocument.themeOverride+xml"/>
  <Override PartName="/ppt/charts/chart87.xml" ContentType="application/vnd.openxmlformats-officedocument.drawingml.chart+xml"/>
  <Override PartName="/ppt/theme/themeOverride32.xml" ContentType="application/vnd.openxmlformats-officedocument.themeOverride+xml"/>
  <Override PartName="/ppt/charts/chart8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8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90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91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92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93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94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95.xml" ContentType="application/vnd.openxmlformats-officedocument.drawingml.chart+xml"/>
  <Override PartName="/ppt/theme/themeOverride33.xml" ContentType="application/vnd.openxmlformats-officedocument.themeOverride+xml"/>
  <Override PartName="/ppt/charts/chart96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97.xml" ContentType="application/vnd.openxmlformats-officedocument.drawingml.chart+xml"/>
  <Override PartName="/ppt/theme/themeOverride34.xml" ContentType="application/vnd.openxmlformats-officedocument.themeOverride+xml"/>
  <Override PartName="/ppt/charts/chart98.xml" ContentType="application/vnd.openxmlformats-officedocument.drawingml.chart+xml"/>
  <Override PartName="/ppt/theme/themeOverride35.xml" ContentType="application/vnd.openxmlformats-officedocument.themeOverride+xml"/>
  <Override PartName="/ppt/charts/chart99.xml" ContentType="application/vnd.openxmlformats-officedocument.drawingml.chart+xml"/>
  <Override PartName="/ppt/theme/themeOverride36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6"/>
  </p:notesMasterIdLst>
  <p:sldIdLst>
    <p:sldId id="259" r:id="rId2"/>
    <p:sldId id="269" r:id="rId3"/>
    <p:sldId id="287" r:id="rId4"/>
    <p:sldId id="329" r:id="rId5"/>
    <p:sldId id="288" r:id="rId6"/>
    <p:sldId id="304" r:id="rId7"/>
    <p:sldId id="330" r:id="rId8"/>
    <p:sldId id="318" r:id="rId9"/>
    <p:sldId id="312" r:id="rId10"/>
    <p:sldId id="331" r:id="rId11"/>
    <p:sldId id="332" r:id="rId12"/>
    <p:sldId id="313" r:id="rId13"/>
    <p:sldId id="333" r:id="rId14"/>
    <p:sldId id="334" r:id="rId15"/>
    <p:sldId id="314" r:id="rId16"/>
    <p:sldId id="335" r:id="rId17"/>
    <p:sldId id="336" r:id="rId18"/>
    <p:sldId id="315" r:id="rId19"/>
    <p:sldId id="337" r:id="rId20"/>
    <p:sldId id="338" r:id="rId21"/>
    <p:sldId id="316" r:id="rId22"/>
    <p:sldId id="327" r:id="rId23"/>
    <p:sldId id="339" r:id="rId24"/>
    <p:sldId id="340" r:id="rId2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3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F0F0F0"/>
    <a:srgbClr val="F7D6D1"/>
    <a:srgbClr val="595959"/>
    <a:srgbClr val="FBFF4B"/>
    <a:srgbClr val="FF3737"/>
    <a:srgbClr val="EEA396"/>
    <a:srgbClr val="B482DA"/>
    <a:srgbClr val="E6CDFF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8" autoAdjust="0"/>
    <p:restoredTop sz="94660"/>
  </p:normalViewPr>
  <p:slideViewPr>
    <p:cSldViewPr snapToGrid="0">
      <p:cViewPr>
        <p:scale>
          <a:sx n="50" d="100"/>
          <a:sy n="50" d="100"/>
        </p:scale>
        <p:origin x="396" y="1356"/>
      </p:cViewPr>
      <p:guideLst>
        <p:guide pos="3840"/>
        <p:guide orient="horz" pos="23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9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1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6.xlsx"/><Relationship Id="rId1" Type="http://schemas.openxmlformats.org/officeDocument/2006/relationships/themeOverride" Target="../theme/themeOverride11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7.xlsx"/><Relationship Id="rId1" Type="http://schemas.openxmlformats.org/officeDocument/2006/relationships/themeOverride" Target="../theme/themeOverride12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2.xlsx"/><Relationship Id="rId1" Type="http://schemas.openxmlformats.org/officeDocument/2006/relationships/themeOverride" Target="../theme/themeOverride13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6.xlsx"/><Relationship Id="rId1" Type="http://schemas.openxmlformats.org/officeDocument/2006/relationships/themeOverride" Target="../theme/themeOverride14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7.xlsx"/><Relationship Id="rId1" Type="http://schemas.openxmlformats.org/officeDocument/2006/relationships/themeOverride" Target="../theme/themeOverride1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1.xlsx"/><Relationship Id="rId1" Type="http://schemas.openxmlformats.org/officeDocument/2006/relationships/themeOverride" Target="../theme/themeOverride16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2.xlsx"/><Relationship Id="rId1" Type="http://schemas.openxmlformats.org/officeDocument/2006/relationships/themeOverride" Target="../theme/themeOverride17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3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4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5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6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7.xlsx"/><Relationship Id="rId1" Type="http://schemas.openxmlformats.org/officeDocument/2006/relationships/themeOverride" Target="../theme/themeOverride18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8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3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0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1.xlsx"/><Relationship Id="rId1" Type="http://schemas.openxmlformats.org/officeDocument/2006/relationships/themeOverride" Target="../theme/themeOverride19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2.xlsx"/><Relationship Id="rId1" Type="http://schemas.openxmlformats.org/officeDocument/2006/relationships/themeOverride" Target="../theme/themeOverride20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3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4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5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6.xlsx"/><Relationship Id="rId1" Type="http://schemas.openxmlformats.org/officeDocument/2006/relationships/themeOverride" Target="../theme/themeOverride21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7.xlsx"/><Relationship Id="rId1" Type="http://schemas.openxmlformats.org/officeDocument/2006/relationships/themeOverride" Target="../theme/themeOverride22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4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2.xlsx"/><Relationship Id="rId1" Type="http://schemas.openxmlformats.org/officeDocument/2006/relationships/themeOverride" Target="../theme/themeOverride23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3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4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5.xlsx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6.xlsx"/><Relationship Id="rId1" Type="http://schemas.openxmlformats.org/officeDocument/2006/relationships/themeOverride" Target="../theme/themeOverride24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7.xlsx"/><Relationship Id="rId1" Type="http://schemas.openxmlformats.org/officeDocument/2006/relationships/themeOverride" Target="../theme/themeOverride25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1.xlsx"/><Relationship Id="rId1" Type="http://schemas.openxmlformats.org/officeDocument/2006/relationships/themeOverride" Target="../theme/themeOverride26.xm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2.xlsx"/><Relationship Id="rId1" Type="http://schemas.openxmlformats.org/officeDocument/2006/relationships/themeOverride" Target="../theme/themeOverride27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3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4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5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6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7.xlsx"/><Relationship Id="rId1" Type="http://schemas.openxmlformats.org/officeDocument/2006/relationships/themeOverride" Target="../theme/themeOverride28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8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9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0.xlsx"/></Relationships>
</file>

<file path=ppt/charts/_rels/chart8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1.xlsx"/><Relationship Id="rId1" Type="http://schemas.openxmlformats.org/officeDocument/2006/relationships/themeOverride" Target="../theme/themeOverride29.xml"/></Relationships>
</file>

<file path=ppt/charts/_rels/chart8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2.xlsx"/><Relationship Id="rId1" Type="http://schemas.openxmlformats.org/officeDocument/2006/relationships/themeOverride" Target="../theme/themeOverride30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8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6.xlsx"/><Relationship Id="rId1" Type="http://schemas.openxmlformats.org/officeDocument/2006/relationships/themeOverride" Target="../theme/themeOverride31.xml"/></Relationships>
</file>

<file path=ppt/charts/_rels/chart8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7.xlsx"/><Relationship Id="rId1" Type="http://schemas.openxmlformats.org/officeDocument/2006/relationships/themeOverride" Target="../theme/themeOverride32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8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9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5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0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1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2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3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4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9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5.xlsx"/><Relationship Id="rId1" Type="http://schemas.openxmlformats.org/officeDocument/2006/relationships/themeOverride" Target="../theme/themeOverride33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6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9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7.xlsx"/><Relationship Id="rId1" Type="http://schemas.openxmlformats.org/officeDocument/2006/relationships/themeOverride" Target="../theme/themeOverride34.xml"/></Relationships>
</file>

<file path=ppt/charts/_rels/chart9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8.xlsx"/><Relationship Id="rId1" Type="http://schemas.openxmlformats.org/officeDocument/2006/relationships/themeOverride" Target="../theme/themeOverride35.xml"/></Relationships>
</file>

<file path=ppt/charts/_rels/chart9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9.xlsx"/><Relationship Id="rId1" Type="http://schemas.openxmlformats.org/officeDocument/2006/relationships/themeOverride" Target="../theme/themeOverride3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454002624671913"/>
          <c:y val="0"/>
          <c:w val="0.471918307086614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полугодие 2023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8CE-480D-B716-64F08A7DF70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8CE-480D-B716-64F08A7DF70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8CE-480D-B716-64F08A7DF70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8CE-480D-B716-64F08A7DF702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C28-4F0C-A6EB-495F8FEBE60E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CE-480D-B716-64F08A7DF70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059297232603415E-3"/>
                  <c:y val="-1.93734852223859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8CE-480D-B716-64F08A7DF70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1.3076221785166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8CE-480D-B716-64F08A7DF70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8CE-480D-B716-64F08A7DF70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Услуги по выдаче документов для строительства или перепланировки Жилья</c:v>
                </c:pt>
                <c:pt idx="1">
                  <c:v>Услуги в сфере Земельных отношений (н/р:все, что касается земельных участков)</c:v>
                </c:pt>
                <c:pt idx="2">
                  <c:v>Услуги в сфере  Жилищных отношений (н/р: выдача гос.жилья и приватизация гос.жилья)</c:v>
                </c:pt>
                <c:pt idx="3">
                  <c:v>Услуги РАГС (Аппараты акимов районов города Алматы)</c:v>
                </c:pt>
                <c:pt idx="4">
                  <c:v>Услуги в сфере Социальной защиты </c:v>
                </c:pt>
                <c:pt idx="5">
                  <c:v>Медицинские услуги (н/р: запись на прием к врачу, выдача больничного и т.д.)</c:v>
                </c:pt>
                <c:pt idx="6">
                  <c:v>Услуги в сфере Образования (н/р: все, что касается зачисления/перевода ребенка в школу или детсад и т.д.)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5.0000000000000001E-3</c:v>
                </c:pt>
                <c:pt idx="1">
                  <c:v>1.0999999999999999E-2</c:v>
                </c:pt>
                <c:pt idx="2">
                  <c:v>1.2E-2</c:v>
                </c:pt>
                <c:pt idx="3">
                  <c:v>2.1999999999999999E-2</c:v>
                </c:pt>
                <c:pt idx="4">
                  <c:v>2.8000000000000001E-2</c:v>
                </c:pt>
                <c:pt idx="5">
                  <c:v>0.45400000000000001</c:v>
                </c:pt>
                <c:pt idx="6">
                  <c:v>0.46700000000000003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8CE-480D-B716-64F08A7DF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30077544"/>
        <c:axId val="17705992"/>
      </c:barChart>
      <c:valAx>
        <c:axId val="17705992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30077544"/>
        <c:crosses val="autoZero"/>
        <c:crossBetween val="between"/>
      </c:valAx>
      <c:catAx>
        <c:axId val="230077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900"/>
            </a:pPr>
            <a:endParaRPr lang="ru-RU"/>
          </a:p>
        </c:txPr>
        <c:crossAx val="1770599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B5-4634-9DCF-DCA5C9977FF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B5-4634-9DCF-DCA5C9977FFA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9B5-4634-9DCF-DCA5C9977FFA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9B5-4634-9DCF-DCA5C9977FF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9B5-4634-9DCF-DCA5C9977FF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9B5-4634-9DCF-DCA5C9977FF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</c:v>
                </c:pt>
                <c:pt idx="1">
                  <c:v>Да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5.0999999999999997E-2</c:v>
                </c:pt>
                <c:pt idx="1">
                  <c:v>2.1000000000000001E-2</c:v>
                </c:pt>
                <c:pt idx="2">
                  <c:v>0.92800000000000005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9B5-4634-9DCF-DCA5C9977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92791152"/>
        <c:axId val="228811976"/>
      </c:barChart>
      <c:valAx>
        <c:axId val="22881197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92791152"/>
        <c:crosses val="autoZero"/>
        <c:crossBetween val="between"/>
      </c:valAx>
      <c:catAx>
        <c:axId val="292791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900"/>
            </a:pPr>
            <a:endParaRPr lang="ru-RU"/>
          </a:p>
        </c:txPr>
        <c:crossAx val="228811976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626996852467521"/>
          <c:y val="3.6732877947002855E-2"/>
          <c:w val="0.46474446129016517"/>
          <c:h val="0.960073025455354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6.456472613795344E-3"/>
                  <c:y val="-1.778863096797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39A-4E75-B038-9A4811F57B3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Затрудняюсь ответить</c:v>
                </c:pt>
                <c:pt idx="1">
                  <c:v>С целью избегания штрафов и т д.</c:v>
                </c:pt>
                <c:pt idx="2">
                  <c:v>Не было возможности сделать легальным путем</c:v>
                </c:pt>
                <c:pt idx="3">
                  <c:v>Ускорение процедуры получения услуги (документа)</c:v>
                </c:pt>
                <c:pt idx="4">
                  <c:v>Не было времени для личного обращения</c:v>
                </c:pt>
                <c:pt idx="5">
                  <c:v>Не было полного пакета документов</c:v>
                </c:pt>
                <c:pt idx="6">
                  <c:v>Это была инициатива со стороны сотрудников услугодателя 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0.27500000000000002</c:v>
                </c:pt>
                <c:pt idx="1">
                  <c:v>5.5E-2</c:v>
                </c:pt>
                <c:pt idx="2">
                  <c:v>0.10100000000000001</c:v>
                </c:pt>
                <c:pt idx="3">
                  <c:v>0.16500000000000001</c:v>
                </c:pt>
                <c:pt idx="4">
                  <c:v>0.11</c:v>
                </c:pt>
                <c:pt idx="5">
                  <c:v>0.10100000000000001</c:v>
                </c:pt>
                <c:pt idx="6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9A-4E75-B038-9A4811F57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792328"/>
        <c:axId val="292789584"/>
      </c:barChart>
      <c:catAx>
        <c:axId val="292792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900"/>
            </a:pPr>
            <a:endParaRPr lang="ru-RU"/>
          </a:p>
        </c:txPr>
        <c:crossAx val="292789584"/>
        <c:crosses val="autoZero"/>
        <c:auto val="1"/>
        <c:lblAlgn val="ctr"/>
        <c:lblOffset val="100"/>
        <c:noMultiLvlLbl val="0"/>
      </c:catAx>
      <c:valAx>
        <c:axId val="29278958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one"/>
        <c:crossAx val="29279232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412702860447298"/>
          <c:y val="1.5385308766754953E-2"/>
          <c:w val="0.40016858583982656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964-45D8-AF70-4AE2199BA5F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964-45D8-AF70-4AE2199BA5F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964-45D8-AF70-4AE2199BA5FB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964-45D8-AF70-4AE2199BA5FB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964-45D8-AF70-4AE2199BA5FB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DC7-4834-BE8D-7159453B1625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5818567058247039E-3"/>
                  <c:y val="2.3374723373659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14646648650633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DC7-4834-BE8D-7159453B162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Обследование и оказание психолого-медико-педагогической консультативной помощи детям с ограниченными возможностями</c:v>
                </c:pt>
                <c:pt idx="1">
                  <c:v>Прием документов в организации технического и профессионального, послесреднего образования</c:v>
                </c:pt>
                <c:pt idx="2">
                  <c:v>Предоставление бесплатного и льготного питания отдельным категориям обучающихся и воспитанников в общеобразовательных школах</c:v>
                </c:pt>
                <c:pt idx="3">
                  <c:v>Прием документов и зачисление детей в дошкольные организации образования</c:v>
                </c:pt>
                <c:pt idx="4">
                  <c:v>Постановка на очередь детей дошкольного возраста (до 6 лет) для направления в детские дошкольные организации</c:v>
                </c:pt>
                <c:pt idx="5">
                  <c:v>Прием документов и зачисление в организации образования для обучения по общеобразовательным программам начального, среднего образования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8.0000000000000002E-3</c:v>
                </c:pt>
                <c:pt idx="1">
                  <c:v>2.5999999999999999E-2</c:v>
                </c:pt>
                <c:pt idx="2">
                  <c:v>9.2999999999999999E-2</c:v>
                </c:pt>
                <c:pt idx="3">
                  <c:v>0.14799999999999999</c:v>
                </c:pt>
                <c:pt idx="4">
                  <c:v>0.185</c:v>
                </c:pt>
                <c:pt idx="5">
                  <c:v>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964-45D8-AF70-4AE2199BA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92787624"/>
        <c:axId val="292793504"/>
      </c:barChart>
      <c:valAx>
        <c:axId val="29279350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92787624"/>
        <c:crosses val="autoZero"/>
        <c:crossBetween val="between"/>
      </c:valAx>
      <c:catAx>
        <c:axId val="292787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292793504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00791636830096"/>
          <c:y val="9.1936806443078806E-2"/>
          <c:w val="0.47227488128820727"/>
          <c:h val="0.81612638711384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9237358049416109"/>
                  <c:y val="2.8738159146589864E-7"/>
                </c:manualLayout>
              </c:layout>
              <c:tx>
                <c:rich>
                  <a:bodyPr/>
                  <a:lstStyle/>
                  <a:p>
                    <a:fld id="{F242F326-B3C3-42C7-8ABC-1E9EF0488700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B5-4A72-9B15-22F955226222}"/>
                </c:ext>
                <c:ext xmlns:c15="http://schemas.microsoft.com/office/drawing/2012/chart" uri="{CE6537A1-D6FC-4f65-9D91-7224C49458BB}">
                  <c15:layout>
                    <c:manualLayout>
                      <c:w val="0.47812114473704259"/>
                      <c:h val="0.1432548848770767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9.9575870978809752E-2"/>
                  <c:y val="2.873815915328099E-7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B5-4A72-9B15-22F955226222}"/>
                </c:ext>
                <c:ext xmlns:c15="http://schemas.microsoft.com/office/drawing/2012/chart" uri="{CE6537A1-D6FC-4f65-9D91-7224C49458BB}">
                  <c15:layout>
                    <c:manualLayout>
                      <c:w val="0.48897734764435946"/>
                      <c:h val="0.1112257765140414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6943873681207641"/>
                  <c:y val="6.0930645050972709E-3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B5-4A72-9B15-22F955226222}"/>
                </c:ext>
                <c:ext xmlns:c15="http://schemas.microsoft.com/office/drawing/2012/chart" uri="{CE6537A1-D6FC-4f65-9D91-7224C49458BB}">
                  <c15:layout>
                    <c:manualLayout>
                      <c:w val="0.42806664070200323"/>
                      <c:h val="0.1856244226029677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Вежливость и внимательность </c:v>
                </c:pt>
                <c:pt idx="1">
                  <c:v>Оперативность</c:v>
                </c:pt>
                <c:pt idx="2">
                  <c:v>Компетентность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4.34</c:v>
                </c:pt>
                <c:pt idx="1">
                  <c:v>4.41</c:v>
                </c:pt>
                <c:pt idx="2">
                  <c:v>4.34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B5-4A72-9B15-22F9552262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2790368"/>
        <c:axId val="292794288"/>
      </c:barChart>
      <c:catAx>
        <c:axId val="292790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2794288"/>
        <c:crosses val="autoZero"/>
        <c:auto val="1"/>
        <c:lblAlgn val="ctr"/>
        <c:lblOffset val="100"/>
        <c:noMultiLvlLbl val="0"/>
      </c:catAx>
      <c:valAx>
        <c:axId val="292794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279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590739950096231"/>
          <c:y val="4.5780223467788025E-2"/>
          <c:w val="0.34415481155014904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1695015020282447"/>
                  <c:y val="-4.1616746451623053E-3"/>
                </c:manualLayout>
              </c:layout>
              <c:tx>
                <c:rich>
                  <a:bodyPr/>
                  <a:lstStyle/>
                  <a:p>
                    <a:fld id="{F242F326-B3C3-42C7-8ABC-1E9EF0488700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6DF-4DEE-9084-1F39B6E07F3E}"/>
                </c:ext>
                <c:ext xmlns:c15="http://schemas.microsoft.com/office/drawing/2012/chart" uri="{CE6537A1-D6FC-4f65-9D91-7224C49458BB}">
                  <c15:layout>
                    <c:manualLayout>
                      <c:w val="0.47812108169163936"/>
                      <c:h val="7.666532526570224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1015849602494995"/>
                  <c:y val="-4.1618384970716384E-3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6DF-4DEE-9084-1F39B6E07F3E}"/>
                </c:ext>
                <c:ext xmlns:c15="http://schemas.microsoft.com/office/drawing/2012/chart" uri="{CE6537A1-D6FC-4f65-9D91-7224C49458BB}">
                  <c15:layout>
                    <c:manualLayout>
                      <c:w val="0.48897734764435946"/>
                      <c:h val="0.1112257765140414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9723095768395629"/>
                  <c:y val="-8.3235131422339445E-3"/>
                </c:manualLayout>
              </c:layout>
              <c:tx>
                <c:rich>
                  <a:bodyPr/>
                  <a:lstStyle/>
                  <a:p>
                    <a:fld id="{FCF350EC-A208-48A6-8E4E-9EF672C118E9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6DF-4DEE-9084-1F39B6E07F3E}"/>
                </c:ext>
                <c:ext xmlns:c15="http://schemas.microsoft.com/office/drawing/2012/chart" uri="{CE6537A1-D6FC-4f65-9D91-7224C49458BB}">
                  <c15:layout>
                    <c:manualLayout>
                      <c:w val="0.28768177818555757"/>
                      <c:h val="9.905175623030498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E1B321C-9B5A-45BD-8182-C83989AE9FE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6DF-4DEE-9084-1F39B6E07F3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7887122842490877"/>
                  <c:y val="1.7714760469866307E-7"/>
                </c:manualLayout>
              </c:layout>
              <c:tx>
                <c:rich>
                  <a:bodyPr/>
                  <a:lstStyle/>
                  <a:p>
                    <a:fld id="{B353DA3C-863E-49E5-A2F1-2FA4D2F55BEC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E0C-4F3A-B2AA-4BB5E6F835B9}"/>
                </c:ext>
                <c:ext xmlns:c15="http://schemas.microsoft.com/office/drawing/2012/chart" uri="{CE6537A1-D6FC-4f65-9D91-7224C49458BB}">
                  <c15:layout>
                    <c:manualLayout>
                      <c:w val="0.33358110133317659"/>
                      <c:h val="0.1790820565419724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7236894478299372"/>
                  <c:y val="-4.1616746451623148E-3"/>
                </c:manualLayout>
              </c:layout>
              <c:tx>
                <c:rich>
                  <a:bodyPr/>
                  <a:lstStyle/>
                  <a:p>
                    <a:fld id="{F5477443-1A0B-4070-9765-0D2D3934304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6DF-4DEE-9084-1F39B6E07F3E}"/>
                </c:ext>
                <c:ext xmlns:c15="http://schemas.microsoft.com/office/drawing/2012/chart" uri="{CE6537A1-D6FC-4f65-9D91-7224C49458BB}">
                  <c15:layout>
                    <c:manualLayout>
                      <c:w val="0.32746119158016068"/>
                      <c:h val="9.9051756230304988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Справедливое предоставление услуги</c:v>
                </c:pt>
                <c:pt idx="1">
                  <c:v>Наличие зон ожидания</c:v>
                </c:pt>
                <c:pt idx="2">
                  <c:v>Легкость доступа в здание</c:v>
                </c:pt>
                <c:pt idx="3">
                  <c:v>Наличие достаточных парковочных мест</c:v>
                </c:pt>
                <c:pt idx="4">
                  <c:v>Удобные часы работы</c:v>
                </c:pt>
                <c:pt idx="5">
                  <c:v>Удобство расположения здания услугодателя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4.3600000000000003</c:v>
                </c:pt>
                <c:pt idx="1">
                  <c:v>4.3899999999999997</c:v>
                </c:pt>
                <c:pt idx="2">
                  <c:v>4.37</c:v>
                </c:pt>
                <c:pt idx="3">
                  <c:v>3.64</c:v>
                </c:pt>
                <c:pt idx="4">
                  <c:v>4.05</c:v>
                </c:pt>
                <c:pt idx="5">
                  <c:v>4.3099999999999996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6DF-4DEE-9084-1F39B6E07F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2793896"/>
        <c:axId val="292790760"/>
      </c:barChart>
      <c:catAx>
        <c:axId val="292793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2790760"/>
        <c:crosses val="autoZero"/>
        <c:auto val="1"/>
        <c:lblAlgn val="ctr"/>
        <c:lblOffset val="100"/>
        <c:noMultiLvlLbl val="0"/>
      </c:catAx>
      <c:valAx>
        <c:axId val="292790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2793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710255642887522"/>
          <c:y val="5.9499563572883316E-2"/>
          <c:w val="0.38239787858375818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3084657861742813E-2"/>
                  <c:y val="2.810845642354275E-4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025-46DB-BC04-EA0522C426E9}"/>
                </c:ext>
                <c:ext xmlns:c15="http://schemas.microsoft.com/office/drawing/2012/chart" uri="{CE6537A1-D6FC-4f65-9D91-7224C49458BB}">
                  <c15:layout>
                    <c:manualLayout>
                      <c:w val="0.11341892092049069"/>
                      <c:h val="9.293344517462240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4825379209058975E-2"/>
                  <c:y val="4.7680682009662049E-3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025-46DB-BC04-EA0522C426E9}"/>
                </c:ext>
                <c:ext xmlns:c15="http://schemas.microsoft.com/office/drawing/2012/chart" uri="{CE6537A1-D6FC-4f65-9D91-7224C49458BB}">
                  <c15:layout>
                    <c:manualLayout>
                      <c:w val="0.16842514806416145"/>
                      <c:h val="0.1065495666150048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9060671363275082E-2"/>
                  <c:y val="5.9164782585348422E-3"/>
                </c:manualLayout>
              </c:layout>
              <c:tx>
                <c:rich>
                  <a:bodyPr/>
                  <a:lstStyle/>
                  <a:p>
                    <a:fld id="{FCF350EC-A208-48A6-8E4E-9EF672C118E9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025-46DB-BC04-EA0522C426E9}"/>
                </c:ext>
                <c:ext xmlns:c15="http://schemas.microsoft.com/office/drawing/2012/chart" uri="{CE6537A1-D6FC-4f65-9D91-7224C49458BB}">
                  <c15:layout>
                    <c:manualLayout>
                      <c:w val="0.15256209932972151"/>
                      <c:h val="9.905175622302338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396505289421356E-2"/>
                  <c:y val="4.7032595069724896E-3"/>
                </c:manualLayout>
              </c:layout>
              <c:tx>
                <c:rich>
                  <a:bodyPr/>
                  <a:lstStyle/>
                  <a:p>
                    <a:fld id="{EE1B321C-9B5A-45BD-8182-C83989AE9FE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025-46DB-BC04-EA0522C426E9}"/>
                </c:ext>
                <c:ext xmlns:c15="http://schemas.microsoft.com/office/drawing/2012/chart" uri="{CE6537A1-D6FC-4f65-9D91-7224C49458BB}">
                  <c15:layout>
                    <c:manualLayout>
                      <c:w val="0.13482444044368136"/>
                      <c:h val="9.738709862587051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3.7732839890435653E-2"/>
                  <c:y val="-4.0314711018033479E-3"/>
                </c:manualLayout>
              </c:layout>
              <c:tx>
                <c:rich>
                  <a:bodyPr/>
                  <a:lstStyle/>
                  <a:p>
                    <a:fld id="{F5477443-1A0B-4070-9765-0D2D3934304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025-46DB-BC04-EA0522C426E9}"/>
                </c:ext>
                <c:ext xmlns:c15="http://schemas.microsoft.com/office/drawing/2012/chart" uri="{CE6537A1-D6FC-4f65-9D91-7224C49458BB}">
                  <c15:layout>
                    <c:manualLayout>
                      <c:w val="0.14995107989310588"/>
                      <c:h val="9.9051756223023382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Наличие выбора казахского и русского языков</c:v>
                </c:pt>
                <c:pt idx="1">
                  <c:v>Получение пошаговой инструкции по получению госуслуги</c:v>
                </c:pt>
                <c:pt idx="2">
                  <c:v>Наличие необходимых указателей, понятных и полезных</c:v>
                </c:pt>
                <c:pt idx="3">
                  <c:v>Легкость нахождения необходимых сотрудников, кабинетов</c:v>
                </c:pt>
                <c:pt idx="4">
                  <c:v>Доступ к информации о гос.услуге различными способами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4.5</c:v>
                </c:pt>
                <c:pt idx="1">
                  <c:v>4.22</c:v>
                </c:pt>
                <c:pt idx="2">
                  <c:v>4.3600000000000003</c:v>
                </c:pt>
                <c:pt idx="3">
                  <c:v>4.3600000000000003</c:v>
                </c:pt>
                <c:pt idx="4">
                  <c:v>4.07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025-46DB-BC04-EA0522C426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2789192"/>
        <c:axId val="292786840"/>
      </c:barChart>
      <c:catAx>
        <c:axId val="292789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2786840"/>
        <c:crosses val="autoZero"/>
        <c:auto val="1"/>
        <c:lblAlgn val="ctr"/>
        <c:lblOffset val="100"/>
        <c:noMultiLvlLbl val="0"/>
      </c:catAx>
      <c:valAx>
        <c:axId val="292786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2789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710255642887522"/>
          <c:y val="5.9499563572883316E-2"/>
          <c:w val="0.38239787858375818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803675566733986E-2"/>
                  <c:y val="1.0962197598200756E-2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9C3-4F2F-8CC0-7ABB36FD90F5}"/>
                </c:ext>
                <c:ext xmlns:c15="http://schemas.microsoft.com/office/drawing/2012/chart" uri="{CE6537A1-D6FC-4f65-9D91-7224C49458BB}">
                  <c15:layout>
                    <c:manualLayout>
                      <c:w val="0.11122397811201475"/>
                      <c:h val="0.1048887918236785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5057697392174634E-2"/>
                  <c:y val="-4.6385769570746888E-3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C3-4F2F-8CC0-7ABB36FD90F5}"/>
                </c:ext>
                <c:ext xmlns:c15="http://schemas.microsoft.com/office/drawing/2012/chart" uri="{CE6537A1-D6FC-4f65-9D91-7224C49458BB}">
                  <c15:layout>
                    <c:manualLayout>
                      <c:w val="0.11978318455664518"/>
                      <c:h val="0.1065498306954711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1109429647932956E-2"/>
                  <c:y val="5.9781396176362888E-3"/>
                </c:manualLayout>
              </c:layout>
              <c:tx>
                <c:rich>
                  <a:bodyPr/>
                  <a:lstStyle/>
                  <a:p>
                    <a:fld id="{EE1B321C-9B5A-45BD-8182-C83989AE9FE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9C3-4F2F-8CC0-7ABB36FD90F5}"/>
                </c:ext>
                <c:ext xmlns:c15="http://schemas.microsoft.com/office/drawing/2012/chart" uri="{CE6537A1-D6FC-4f65-9D91-7224C49458BB}">
                  <c15:layout>
                    <c:manualLayout>
                      <c:w val="0.20781929946987984"/>
                      <c:h val="0.1332530662617541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6.8931692332185296E-2"/>
                  <c:y val="3.2206456447268958E-3"/>
                </c:manualLayout>
              </c:layout>
              <c:tx>
                <c:rich>
                  <a:bodyPr/>
                  <a:lstStyle/>
                  <a:p>
                    <a:fld id="{F5477443-1A0B-4070-9765-0D2D3934304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9C3-4F2F-8CC0-7ABB36FD90F5}"/>
                </c:ext>
                <c:ext xmlns:c15="http://schemas.microsoft.com/office/drawing/2012/chart" uri="{CE6537A1-D6FC-4f65-9D91-7224C49458BB}">
                  <c15:layout>
                    <c:manualLayout>
                      <c:w val="0.32746119158016068"/>
                      <c:h val="9.9051756230304988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Предоставление полной информации о перечне необходимых документов</c:v>
                </c:pt>
                <c:pt idx="1">
                  <c:v>Простота для понимания форм и бланков, других документов</c:v>
                </c:pt>
                <c:pt idx="2">
                  <c:v>Простота и понятность процедуры подачи документов</c:v>
                </c:pt>
                <c:pt idx="3">
                  <c:v>Простота и понятность процедуры сбора документов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4.38</c:v>
                </c:pt>
                <c:pt idx="1">
                  <c:v>4.45</c:v>
                </c:pt>
                <c:pt idx="2">
                  <c:v>4.3899999999999997</c:v>
                </c:pt>
                <c:pt idx="3">
                  <c:v>4.3099999999999996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9C3-4F2F-8CC0-7ABB36FD90F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2791936"/>
        <c:axId val="292788016"/>
      </c:barChart>
      <c:catAx>
        <c:axId val="292791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2788016"/>
        <c:crosses val="autoZero"/>
        <c:auto val="1"/>
        <c:lblAlgn val="ctr"/>
        <c:lblOffset val="100"/>
        <c:noMultiLvlLbl val="0"/>
      </c:catAx>
      <c:valAx>
        <c:axId val="292788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279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64-45D8-AF70-4AE2199BA5F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964-45D8-AF70-4AE2199BA5FB}"/>
              </c:ext>
            </c:extLst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64-45D8-AF70-4AE2199BA5FB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964-45D8-AF70-4AE2199BA5F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6.6000000000000003E-2</c:v>
                </c:pt>
                <c:pt idx="1">
                  <c:v>0.77300000000000002</c:v>
                </c:pt>
                <c:pt idx="2">
                  <c:v>0.161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964-45D8-AF70-4AE2199BA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94125648"/>
        <c:axId val="294126432"/>
      </c:barChart>
      <c:valAx>
        <c:axId val="294126432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94125648"/>
        <c:crosses val="autoZero"/>
        <c:crossBetween val="between"/>
      </c:valAx>
      <c:catAx>
        <c:axId val="2941256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29412643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48785587405133"/>
          <c:y val="9.1936806443078806E-2"/>
          <c:w val="0.54651214412594862"/>
          <c:h val="0.81612638711384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B5-4A72-9B15-22F95522622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8.5567694897322299E-2"/>
                  <c:y val="-1.2061349456569496E-3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B5-4A72-9B15-22F955226222}"/>
                </c:ext>
                <c:ext xmlns:c15="http://schemas.microsoft.com/office/drawing/2012/chart" uri="{CE6537A1-D6FC-4f65-9D91-7224C49458BB}">
                  <c15:layout>
                    <c:manualLayout>
                      <c:w val="0.42806664070200323"/>
                      <c:h val="0.1856244226029677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Приемлемость времени ожидания на месте обслуживания</c:v>
                </c:pt>
                <c:pt idx="1">
                  <c:v>Приемлемость необходимого срока для получения услуги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4.16</c:v>
                </c:pt>
                <c:pt idx="1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B5-4A72-9B15-22F9552262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4126040"/>
        <c:axId val="294128784"/>
      </c:barChart>
      <c:catAx>
        <c:axId val="294126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4128784"/>
        <c:crosses val="autoZero"/>
        <c:auto val="1"/>
        <c:lblAlgn val="ctr"/>
        <c:lblOffset val="100"/>
        <c:noMultiLvlLbl val="0"/>
      </c:catAx>
      <c:valAx>
        <c:axId val="294128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4126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710255642887522"/>
          <c:y val="5.9499563572883316E-2"/>
          <c:w val="0.38239787858375818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3084657861742813E-2"/>
                  <c:y val="-3.7237052741673927E-3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025-46DB-BC04-EA0522C426E9}"/>
                </c:ext>
                <c:ext xmlns:c15="http://schemas.microsoft.com/office/drawing/2012/chart" uri="{CE6537A1-D6FC-4f65-9D91-7224C49458BB}">
                  <c15:layout>
                    <c:manualLayout>
                      <c:w val="0.20879748327433018"/>
                      <c:h val="0.1335715846454983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7.1917042346663101E-2"/>
                  <c:y val="1.1672577237400153E-3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025-46DB-BC04-EA0522C426E9}"/>
                </c:ext>
                <c:ext xmlns:c15="http://schemas.microsoft.com/office/drawing/2012/chart" uri="{CE6537A1-D6FC-4f65-9D91-7224C49458BB}">
                  <c15:layout>
                    <c:manualLayout>
                      <c:w val="0.27440132845731635"/>
                      <c:h val="0.106549808329287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7.4827736553229135E-2"/>
                  <c:y val="-7.0910849577117633E-3"/>
                </c:manualLayout>
              </c:layout>
              <c:tx>
                <c:rich>
                  <a:bodyPr/>
                  <a:lstStyle/>
                  <a:p>
                    <a:fld id="{FCF350EC-A208-48A6-8E4E-9EF672C118E9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025-46DB-BC04-EA0522C426E9}"/>
                </c:ext>
                <c:ext xmlns:c15="http://schemas.microsoft.com/office/drawing/2012/chart" uri="{CE6537A1-D6FC-4f65-9D91-7224C49458BB}">
                  <c15:layout>
                    <c:manualLayout>
                      <c:w val="0.18170554893783913"/>
                      <c:h val="0.1222733892666229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3987604124726551E-2"/>
                  <c:y val="2.2856035318974257E-7"/>
                </c:manualLayout>
              </c:layout>
              <c:tx>
                <c:rich>
                  <a:bodyPr/>
                  <a:lstStyle/>
                  <a:p>
                    <a:fld id="{EE1B321C-9B5A-45BD-8182-C83989AE9FE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025-46DB-BC04-EA0522C426E9}"/>
                </c:ext>
                <c:ext xmlns:c15="http://schemas.microsoft.com/office/drawing/2012/chart" uri="{CE6537A1-D6FC-4f65-9D91-7224C49458BB}">
                  <c15:layout>
                    <c:manualLayout>
                      <c:w val="0.11362920436505039"/>
                      <c:h val="0.1554411534801056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Удовлетворенность отсутствием дополнительных, неофициальных затрат </c:v>
                </c:pt>
                <c:pt idx="1">
                  <c:v>Удовлетворенность отсутствием дополнительных затрат</c:v>
                </c:pt>
                <c:pt idx="2">
                  <c:v>Удовлетворенность удобством способа оплаты </c:v>
                </c:pt>
                <c:pt idx="3">
                  <c:v>Удовлетворенность приемлемостью суммы оплаты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4.22</c:v>
                </c:pt>
                <c:pt idx="1">
                  <c:v>3.93</c:v>
                </c:pt>
                <c:pt idx="2">
                  <c:v>4.17</c:v>
                </c:pt>
                <c:pt idx="3">
                  <c:v>4.0199999999999996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025-46DB-BC04-EA0522C426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4129176"/>
        <c:axId val="294127608"/>
      </c:barChart>
      <c:catAx>
        <c:axId val="294129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4127608"/>
        <c:crosses val="autoZero"/>
        <c:auto val="1"/>
        <c:lblAlgn val="ctr"/>
        <c:lblOffset val="100"/>
        <c:noMultiLvlLbl val="0"/>
      </c:catAx>
      <c:valAx>
        <c:axId val="294127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4129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996410282286711"/>
          <c:y val="0"/>
          <c:w val="0.50836879973060545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ЦОН (самостоятельно в зоне самообслуживания через порталы)</c:v>
                </c:pt>
                <c:pt idx="1">
                  <c:v>ЦОН (обратились к сотруднику)</c:v>
                </c:pt>
                <c:pt idx="2">
                  <c:v>Государственный орган, учреждение</c:v>
                </c:pt>
                <c:pt idx="3">
                  <c:v>Egov.kz (и другие электронные сервисы, порталы, онлайн)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8.0000000000000002E-3</c:v>
                </c:pt>
                <c:pt idx="1">
                  <c:v>0.03</c:v>
                </c:pt>
                <c:pt idx="2">
                  <c:v>0.439</c:v>
                </c:pt>
                <c:pt idx="3">
                  <c:v>0.52300000000000002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83-4F0F-A442-7D7C6B7C3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29672"/>
        <c:axId val="17606440"/>
      </c:barChart>
      <c:valAx>
        <c:axId val="17606440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17329672"/>
        <c:crosses val="autoZero"/>
        <c:crossBetween val="between"/>
      </c:valAx>
      <c:catAx>
        <c:axId val="173296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/>
            </a:pPr>
            <a:endParaRPr lang="ru-RU"/>
          </a:p>
        </c:txPr>
        <c:crossAx val="1760644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061768314650269"/>
          <c:y val="0"/>
          <c:w val="0.53177955126615839"/>
          <c:h val="0.956795343456400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Контрольная группа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Затрудняюсь ответить</c:v>
                </c:pt>
                <c:pt idx="1">
                  <c:v>30+</c:v>
                </c:pt>
                <c:pt idx="2">
                  <c:v>25-29 дней</c:v>
                </c:pt>
                <c:pt idx="3">
                  <c:v>20-24 дней</c:v>
                </c:pt>
                <c:pt idx="4">
                  <c:v>15-19 дней</c:v>
                </c:pt>
                <c:pt idx="5">
                  <c:v>10-14 дней</c:v>
                </c:pt>
                <c:pt idx="6">
                  <c:v>5-9 дней</c:v>
                </c:pt>
                <c:pt idx="7">
                  <c:v>0-4 дней </c:v>
                </c:pt>
              </c:strCache>
            </c:strRef>
          </c:cat>
          <c:val>
            <c:numRef>
              <c:f>Лист1!$B$2:$B$9</c:f>
              <c:numCache>
                <c:formatCode>###0.0%</c:formatCode>
                <c:ptCount val="8"/>
                <c:pt idx="0">
                  <c:v>0.16600000000000001</c:v>
                </c:pt>
                <c:pt idx="1">
                  <c:v>7.4999999999999997E-2</c:v>
                </c:pt>
                <c:pt idx="2">
                  <c:v>4.4999999999999998E-2</c:v>
                </c:pt>
                <c:pt idx="3">
                  <c:v>4.9000000000000002E-2</c:v>
                </c:pt>
                <c:pt idx="4">
                  <c:v>5.7000000000000002E-2</c:v>
                </c:pt>
                <c:pt idx="5">
                  <c:v>9.7000000000000003E-2</c:v>
                </c:pt>
                <c:pt idx="6">
                  <c:v>0.17899999999999999</c:v>
                </c:pt>
                <c:pt idx="7">
                  <c:v>0.33300000000000002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054-4272-8917-7BDEE92B63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3808448"/>
        <c:axId val="293802960"/>
      </c:barChart>
      <c:catAx>
        <c:axId val="2938084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/>
            </a:pPr>
            <a:endParaRPr lang="ru-RU"/>
          </a:p>
        </c:txPr>
        <c:crossAx val="293802960"/>
        <c:crosses val="autoZero"/>
        <c:auto val="1"/>
        <c:lblAlgn val="ctr"/>
        <c:lblOffset val="100"/>
        <c:noMultiLvlLbl val="0"/>
      </c:catAx>
      <c:valAx>
        <c:axId val="293802960"/>
        <c:scaling>
          <c:orientation val="minMax"/>
        </c:scaling>
        <c:delete val="1"/>
        <c:axPos val="b"/>
        <c:numFmt formatCode="###0.0%" sourceLinked="1"/>
        <c:majorTickMark val="out"/>
        <c:minorTickMark val="none"/>
        <c:tickLblPos val="none"/>
        <c:crossAx val="2938084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DD-40E9-8E83-6C4E35219FA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4DD-40E9-8E83-6C4E35219FAE}"/>
              </c:ext>
            </c:extLst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4DD-40E9-8E83-6C4E35219FAE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4DD-40E9-8E83-6C4E35219FA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4DD-40E9-8E83-6C4E35219FA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4DD-40E9-8E83-6C4E35219FA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ответить/отказ от ответа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8.3000000000000004E-2</c:v>
                </c:pt>
                <c:pt idx="1">
                  <c:v>0.81499999999999995</c:v>
                </c:pt>
                <c:pt idx="2">
                  <c:v>0.10199999999999999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4DD-40E9-8E83-6C4E35219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93804920"/>
        <c:axId val="293809232"/>
      </c:barChart>
      <c:valAx>
        <c:axId val="293809232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93804920"/>
        <c:crosses val="autoZero"/>
        <c:crossBetween val="between"/>
      </c:valAx>
      <c:catAx>
        <c:axId val="2938049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29380923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404773946532398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52-4C88-85C3-B0F04D257BD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752-4C88-85C3-B0F04D257BD6}"/>
              </c:ext>
            </c:extLst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752-4C88-85C3-B0F04D257BD6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752-4C88-85C3-B0F04D257BD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752-4C88-85C3-B0F04D257BD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752-4C88-85C3-B0F04D257BD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ответить/отказ от ответа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4.8000000000000001E-2</c:v>
                </c:pt>
                <c:pt idx="1">
                  <c:v>0.93200000000000005</c:v>
                </c:pt>
                <c:pt idx="2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752-4C88-85C3-B0F04D257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93803744"/>
        <c:axId val="293806096"/>
      </c:barChart>
      <c:valAx>
        <c:axId val="29380609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93803744"/>
        <c:crosses val="autoZero"/>
        <c:crossBetween val="between"/>
      </c:valAx>
      <c:catAx>
        <c:axId val="2938037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293806096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59826706289313"/>
          <c:y val="8.513190861880135E-2"/>
          <c:w val="0.49040173293710693"/>
          <c:h val="0.81612638711384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696277495768475E-3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B5-4A72-9B15-22F955226222}"/>
                </c:ext>
                <c:ext xmlns:c15="http://schemas.microsoft.com/office/drawing/2012/chart" uri="{CE6537A1-D6FC-4f65-9D91-7224C49458BB}">
                  <c15:layout>
                    <c:manualLayout>
                      <c:w val="0.3039451642382151"/>
                      <c:h val="0.1277446602611044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"/>
                  <c:y val="2.2142857142857141E-2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B5-4A72-9B15-22F955226222}"/>
                </c:ext>
                <c:ext xmlns:c15="http://schemas.microsoft.com/office/drawing/2012/chart" uri="{CE6537A1-D6FC-4f65-9D91-7224C49458BB}">
                  <c15:layout>
                    <c:manualLayout>
                      <c:w val="0.13620547687385309"/>
                      <c:h val="0.247021392313270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Удовлетворенность принятыми мерами по жалобе</c:v>
                </c:pt>
                <c:pt idx="1">
                  <c:v>Получение ответа на жалобу в краткие сроки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2.16</c:v>
                </c:pt>
                <c:pt idx="1">
                  <c:v>3.16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B5-4A72-9B15-22F9552262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3807272"/>
        <c:axId val="293803352"/>
      </c:barChart>
      <c:catAx>
        <c:axId val="293807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3803352"/>
        <c:crosses val="autoZero"/>
        <c:auto val="1"/>
        <c:lblAlgn val="ctr"/>
        <c:lblOffset val="100"/>
        <c:noMultiLvlLbl val="0"/>
      </c:catAx>
      <c:valAx>
        <c:axId val="293803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3807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59826706289313"/>
          <c:y val="8.513190861880135E-2"/>
          <c:w val="0.45990786397675976"/>
          <c:h val="0.81612638711384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5956399713910911E-3"/>
                  <c:y val="1.8394094192245802E-2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379-4975-83ED-68AA9ED4848C}"/>
                </c:ext>
                <c:ext xmlns:c15="http://schemas.microsoft.com/office/drawing/2012/chart" uri="{CE6537A1-D6FC-4f65-9D91-7224C49458BB}">
                  <c15:layout>
                    <c:manualLayout>
                      <c:w val="0.15434461568220453"/>
                      <c:h val="0.1664078941079516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6682469874509764E-2"/>
                  <c:y val="9.8383057735730462E-3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379-4975-83ED-68AA9ED4848C}"/>
                </c:ext>
                <c:ext xmlns:c15="http://schemas.microsoft.com/office/drawing/2012/chart" uri="{CE6537A1-D6FC-4f65-9D91-7224C49458BB}">
                  <c15:layout>
                    <c:manualLayout>
                      <c:w val="0.19972882188173061"/>
                      <c:h val="0.1856246533002915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Полнота полученной информации</c:v>
                </c:pt>
                <c:pt idx="1">
                  <c:v>Скорость дозвона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3.86</c:v>
                </c:pt>
                <c:pt idx="1">
                  <c:v>3.16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79-4975-83ED-68AA9ED4848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3806488"/>
        <c:axId val="293807664"/>
      </c:barChart>
      <c:catAx>
        <c:axId val="293806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3807664"/>
        <c:crosses val="autoZero"/>
        <c:auto val="1"/>
        <c:lblAlgn val="ctr"/>
        <c:lblOffset val="100"/>
        <c:noMultiLvlLbl val="0"/>
      </c:catAx>
      <c:valAx>
        <c:axId val="293807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3806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631389437784273"/>
          <c:y val="6.3096847488470957E-3"/>
          <c:w val="0.37627336915726306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9130198573529493E-2"/>
                  <c:y val="7.5217637919554119E-4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C46-4D2A-96AC-ED582E6B2426}"/>
                </c:ext>
                <c:ext xmlns:c15="http://schemas.microsoft.com/office/drawing/2012/chart" uri="{CE6537A1-D6FC-4f65-9D91-7224C49458BB}">
                  <c15:layout>
                    <c:manualLayout>
                      <c:w val="0.1160762403006457"/>
                      <c:h val="9.293327459003554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1842038375894202E-2"/>
                  <c:y val="-4.6383654610737896E-3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C46-4D2A-96AC-ED582E6B2426}"/>
                </c:ext>
                <c:ext xmlns:c15="http://schemas.microsoft.com/office/drawing/2012/chart" uri="{CE6537A1-D6FC-4f65-9D91-7224C49458BB}">
                  <c15:layout>
                    <c:manualLayout>
                      <c:w val="0.10637806514793743"/>
                      <c:h val="0.1065497666153662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5378117379765121E-2"/>
                  <c:y val="-8.8348231335727946E-4"/>
                </c:manualLayout>
              </c:layout>
              <c:tx>
                <c:rich>
                  <a:bodyPr/>
                  <a:lstStyle/>
                  <a:p>
                    <a:fld id="{FCF350EC-A208-48A6-8E4E-9EF672C118E9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C46-4D2A-96AC-ED582E6B2426}"/>
                </c:ext>
                <c:ext xmlns:c15="http://schemas.microsoft.com/office/drawing/2012/chart" uri="{CE6537A1-D6FC-4f65-9D91-7224C49458BB}">
                  <c15:layout>
                    <c:manualLayout>
                      <c:w val="9.9105612930015102E-2"/>
                      <c:h val="9.905166455266334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7682569889766388E-2"/>
                  <c:y val="0"/>
                </c:manualLayout>
              </c:layout>
              <c:tx>
                <c:rich>
                  <a:bodyPr/>
                  <a:lstStyle/>
                  <a:p>
                    <a:fld id="{EE1B321C-9B5A-45BD-8182-C83989AE9FE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C46-4D2A-96AC-ED582E6B2426}"/>
                </c:ext>
                <c:ext xmlns:c15="http://schemas.microsoft.com/office/drawing/2012/chart" uri="{CE6537A1-D6FC-4f65-9D91-7224C49458BB}">
                  <c15:layout>
                    <c:manualLayout>
                      <c:w val="0.12253010273948073"/>
                      <c:h val="9.738701191018141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2.5721991468568581E-3"/>
                  <c:y val="-1.5332800555617395E-2"/>
                </c:manualLayout>
              </c:layout>
              <c:tx>
                <c:rich>
                  <a:bodyPr/>
                  <a:lstStyle/>
                  <a:p>
                    <a:fld id="{F5477443-1A0B-4070-9765-0D2D3934304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C46-4D2A-96AC-ED582E6B2426}"/>
                </c:ext>
                <c:ext xmlns:c15="http://schemas.microsoft.com/office/drawing/2012/chart" uri="{CE6537A1-D6FC-4f65-9D91-7224C49458BB}">
                  <c15:layout>
                    <c:manualLayout>
                      <c:w val="9.4514278067925464E-2"/>
                      <c:h val="9.905166455266334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1.3363486878019897E-2"/>
                  <c:y val="-4.23245016206618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C46-4D2A-96AC-ED582E6B242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0180489787804271E-2"/>
                  <c:y val="8.464900324132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C46-4D2A-96AC-ED582E6B242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316783588515216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C46-4D2A-96AC-ED582E6B2426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1630228707276162E-2"/>
                  <c:y val="-9.6992529081377364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C46-4D2A-96AC-ED582E6B24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Удовлетворен результатом оказанной услуги (полученным документом, справкой, сертификатом или др.)</c:v>
                </c:pt>
                <c:pt idx="1">
                  <c:v>Удобство оплаты онлайн через портал (для платных услуг)</c:v>
                </c:pt>
                <c:pt idx="2">
                  <c:v>Удовлетворен сроками оказания услуги</c:v>
                </c:pt>
                <c:pt idx="3">
                  <c:v>Удовлетворен полученной технической поддержкой портала</c:v>
                </c:pt>
                <c:pt idx="4">
                  <c:v>Удовлетворен полученной консультацией саІІ-центра портала (1414 или др. указанный)</c:v>
                </c:pt>
                <c:pt idx="5">
                  <c:v>Простота заполнения и удобство подачи документов, запроса на портал (удобство процесса)</c:v>
                </c:pt>
                <c:pt idx="6">
                  <c:v>Требования для получения услуги были ясны и понятны</c:v>
                </c:pt>
                <c:pt idx="7">
                  <c:v>Удобство поиска информации об услуге на портале (интуитивно понятный интерфейс)</c:v>
                </c:pt>
                <c:pt idx="8">
                  <c:v>Удобство использования ЭЦП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4.53</c:v>
                </c:pt>
                <c:pt idx="1">
                  <c:v>4.3600000000000003</c:v>
                </c:pt>
                <c:pt idx="2">
                  <c:v>4.3600000000000003</c:v>
                </c:pt>
                <c:pt idx="3">
                  <c:v>4.09</c:v>
                </c:pt>
                <c:pt idx="4">
                  <c:v>4.1100000000000003</c:v>
                </c:pt>
                <c:pt idx="5">
                  <c:v>4.25</c:v>
                </c:pt>
                <c:pt idx="6">
                  <c:v>4.26</c:v>
                </c:pt>
                <c:pt idx="7">
                  <c:v>4.16</c:v>
                </c:pt>
                <c:pt idx="8">
                  <c:v>4.3600000000000003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C46-4D2A-96AC-ED582E6B24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3806880"/>
        <c:axId val="293808056"/>
      </c:barChart>
      <c:catAx>
        <c:axId val="293806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 algn="just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3808056"/>
        <c:crosses val="autoZero"/>
        <c:auto val="0"/>
        <c:lblAlgn val="ctr"/>
        <c:lblOffset val="100"/>
        <c:tickMarkSkip val="1"/>
        <c:noMultiLvlLbl val="0"/>
      </c:catAx>
      <c:valAx>
        <c:axId val="293808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380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23-4CEF-9608-4F53B5CBCE8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823-4CEF-9608-4F53B5CBCE83}"/>
              </c:ext>
            </c:extLst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823-4CEF-9608-4F53B5CBCE83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823-4CEF-9608-4F53B5CBCE8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71718886699177E-2"/>
                  <c:y val="-1.8301123855744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823-4CEF-9608-4F53B5CBCE83}"/>
                </c:ext>
                <c:ext xmlns:c15="http://schemas.microsoft.com/office/drawing/2012/chart" uri="{CE6537A1-D6FC-4f65-9D91-7224C49458BB}">
                  <c15:layout>
                    <c:manualLayout>
                      <c:w val="0.2372092550094819"/>
                      <c:h val="0.2396758285768818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1233138316494148E-2"/>
                  <c:y val="-8.24086543589603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823-4CEF-9608-4F53B5CBCE83}"/>
                </c:ext>
                <c:ext xmlns:c15="http://schemas.microsoft.com/office/drawing/2012/chart" uri="{CE6537A1-D6FC-4f65-9D91-7224C49458BB}">
                  <c15:layout>
                    <c:manualLayout>
                      <c:w val="0.25057442152682818"/>
                      <c:h val="0.23967582857688186"/>
                    </c:manualLayout>
                  </c15:layout>
                </c:ext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6.6000000000000003E-2</c:v>
                </c:pt>
                <c:pt idx="1">
                  <c:v>0.83199999999999996</c:v>
                </c:pt>
                <c:pt idx="2">
                  <c:v>0.10199999999999999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823-4CEF-9608-4F53B5CBC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95159440"/>
        <c:axId val="295157872"/>
      </c:barChart>
      <c:valAx>
        <c:axId val="295157872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95159440"/>
        <c:crosses val="autoZero"/>
        <c:crossBetween val="between"/>
      </c:valAx>
      <c:catAx>
        <c:axId val="295159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29515787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541707135622229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964-45D8-AF70-4AE2199BA5F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964-45D8-AF70-4AE2199BA5F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964-45D8-AF70-4AE2199BA5FB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964-45D8-AF70-4AE2199BA5FB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964-45D8-AF70-4AE2199BA5FB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DC7-4834-BE8D-7159453B1625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5818567058247039E-3"/>
                  <c:y val="2.3374723373659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964-45D8-AF70-4AE2199BA5F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Выдача документов о прохождении подготовки, повышении квалификации и переподготовке кадров отрасли здравоохранения </c:v>
                </c:pt>
                <c:pt idx="1">
                  <c:v>Выдача выписки из медицинской карты стационарного больного</c:v>
                </c:pt>
                <c:pt idx="2">
                  <c:v>Выдача справки о временной нетрудоспособсности  с медорганизации</c:v>
                </c:pt>
                <c:pt idx="3">
                  <c:v>Выдача листа о временной нетрудоспособсности с медорганизации, оказывающей первичную медико-санитарную помощь</c:v>
                </c:pt>
                <c:pt idx="4">
                  <c:v>Вызов врача на дом</c:v>
                </c:pt>
                <c:pt idx="5">
                  <c:v>Выдача справки с мед.организации, оказывающей первичную медико-санитарную помощь</c:v>
                </c:pt>
                <c:pt idx="6">
                  <c:v>Прикрепление к мед.организации, оказывающей первичную медико-санитарную помощь</c:v>
                </c:pt>
                <c:pt idx="7">
                  <c:v>Прохождение предварительных обязательных медицинских осмотров</c:v>
                </c:pt>
                <c:pt idx="8">
                  <c:v>Запись на прием к врачу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2E-3</c:v>
                </c:pt>
                <c:pt idx="1">
                  <c:v>1.2E-2</c:v>
                </c:pt>
                <c:pt idx="2">
                  <c:v>2.3E-2</c:v>
                </c:pt>
                <c:pt idx="3">
                  <c:v>3.3000000000000002E-2</c:v>
                </c:pt>
                <c:pt idx="4">
                  <c:v>4.8000000000000001E-2</c:v>
                </c:pt>
                <c:pt idx="5">
                  <c:v>0.05</c:v>
                </c:pt>
                <c:pt idx="6">
                  <c:v>5.2999999999999999E-2</c:v>
                </c:pt>
                <c:pt idx="7">
                  <c:v>7.5999999999999998E-2</c:v>
                </c:pt>
                <c:pt idx="8">
                  <c:v>0.70399999999999996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964-45D8-AF70-4AE2199BA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95158264"/>
        <c:axId val="295158656"/>
      </c:barChart>
      <c:valAx>
        <c:axId val="29515865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95158264"/>
        <c:crosses val="autoZero"/>
        <c:crossBetween val="between"/>
      </c:valAx>
      <c:catAx>
        <c:axId val="2951582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00"/>
            </a:pPr>
            <a:endParaRPr lang="ru-RU"/>
          </a:p>
        </c:txPr>
        <c:crossAx val="295158656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00791636830096"/>
          <c:y val="9.1936806443078806E-2"/>
          <c:w val="0.47227488128820727"/>
          <c:h val="0.81612638711384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3463789409568455"/>
                  <c:y val="-7.29949242663291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CAF-43AE-B449-367DEA0C8A4B}"/>
                </c:ext>
                <c:ext xmlns:c15="http://schemas.microsoft.com/office/drawing/2012/chart" uri="{CE6537A1-D6FC-4f65-9D91-7224C49458BB}">
                  <c15:layout>
                    <c:manualLayout>
                      <c:w val="0.14732140705880989"/>
                      <c:h val="0.1635086303565773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Вежливость и внимательность </c:v>
                </c:pt>
                <c:pt idx="1">
                  <c:v>Оперативность</c:v>
                </c:pt>
                <c:pt idx="2">
                  <c:v>Компетентность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4.24</c:v>
                </c:pt>
                <c:pt idx="1">
                  <c:v>4.2</c:v>
                </c:pt>
                <c:pt idx="2">
                  <c:v>4.18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CAF-43AE-B449-367DEA0C8A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5159048"/>
        <c:axId val="295160224"/>
      </c:barChart>
      <c:catAx>
        <c:axId val="295159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5160224"/>
        <c:crosses val="autoZero"/>
        <c:auto val="1"/>
        <c:lblAlgn val="ctr"/>
        <c:lblOffset val="100"/>
        <c:noMultiLvlLbl val="0"/>
      </c:catAx>
      <c:valAx>
        <c:axId val="295160224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295159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590739950096231"/>
          <c:y val="4.5780223467788025E-2"/>
          <c:w val="0.34415481155014904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1695015020282447"/>
                  <c:y val="-4.1616746451623053E-3"/>
                </c:manualLayout>
              </c:layout>
              <c:tx>
                <c:rich>
                  <a:bodyPr/>
                  <a:lstStyle/>
                  <a:p>
                    <a:fld id="{F242F326-B3C3-42C7-8ABC-1E9EF0488700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FF8-494C-B338-F2156BF526F2}"/>
                </c:ext>
                <c:ext xmlns:c15="http://schemas.microsoft.com/office/drawing/2012/chart" uri="{CE6537A1-D6FC-4f65-9D91-7224C49458BB}">
                  <c15:layout>
                    <c:manualLayout>
                      <c:w val="0.47812108169163936"/>
                      <c:h val="7.666532526570224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1015849602494995"/>
                  <c:y val="-4.1618384970716384E-3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FF8-494C-B338-F2156BF526F2}"/>
                </c:ext>
                <c:ext xmlns:c15="http://schemas.microsoft.com/office/drawing/2012/chart" uri="{CE6537A1-D6FC-4f65-9D91-7224C49458BB}">
                  <c15:layout>
                    <c:manualLayout>
                      <c:w val="0.48897734764435946"/>
                      <c:h val="0.1112257765140414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9723095768395629"/>
                  <c:y val="-8.3235131422339445E-3"/>
                </c:manualLayout>
              </c:layout>
              <c:tx>
                <c:rich>
                  <a:bodyPr/>
                  <a:lstStyle/>
                  <a:p>
                    <a:fld id="{FCF350EC-A208-48A6-8E4E-9EF672C118E9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FF8-494C-B338-F2156BF526F2}"/>
                </c:ext>
                <c:ext xmlns:c15="http://schemas.microsoft.com/office/drawing/2012/chart" uri="{CE6537A1-D6FC-4f65-9D91-7224C49458BB}">
                  <c15:layout>
                    <c:manualLayout>
                      <c:w val="0.28768177818555757"/>
                      <c:h val="9.905175623030498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E1B321C-9B5A-45BD-8182-C83989AE9FE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FF8-494C-B338-F2156BF526F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7581127354840073"/>
                  <c:y val="1.7714760469866307E-7"/>
                </c:manualLayout>
              </c:layout>
              <c:tx>
                <c:rich>
                  <a:bodyPr/>
                  <a:lstStyle/>
                  <a:p>
                    <a:fld id="{1088F135-3317-4685-9141-1D9FE585B3C6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4E3-4F3E-9E5D-16A6E50014F4}"/>
                </c:ext>
                <c:ext xmlns:c15="http://schemas.microsoft.com/office/drawing/2012/chart" uri="{CE6537A1-D6FC-4f65-9D91-7224C49458BB}">
                  <c15:layout>
                    <c:manualLayout>
                      <c:w val="0.35500078546873209"/>
                      <c:h val="0.1790820565419724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7236894478299372"/>
                  <c:y val="-4.1616746451623148E-3"/>
                </c:manualLayout>
              </c:layout>
              <c:tx>
                <c:rich>
                  <a:bodyPr/>
                  <a:lstStyle/>
                  <a:p>
                    <a:fld id="{F5477443-1A0B-4070-9765-0D2D3934304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FF8-494C-B338-F2156BF526F2}"/>
                </c:ext>
                <c:ext xmlns:c15="http://schemas.microsoft.com/office/drawing/2012/chart" uri="{CE6537A1-D6FC-4f65-9D91-7224C49458BB}">
                  <c15:layout>
                    <c:manualLayout>
                      <c:w val="0.32746119158016068"/>
                      <c:h val="9.9051756230304988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Справедливое предоставление услуги</c:v>
                </c:pt>
                <c:pt idx="1">
                  <c:v>Наличие зон ожидания</c:v>
                </c:pt>
                <c:pt idx="2">
                  <c:v>Легкость доступа в здание</c:v>
                </c:pt>
                <c:pt idx="3">
                  <c:v>Наличие достаточных парковочных мест</c:v>
                </c:pt>
                <c:pt idx="4">
                  <c:v>Удобные часы работы</c:v>
                </c:pt>
                <c:pt idx="5">
                  <c:v>Удобство расположения здания услугодателя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4.4000000000000004</c:v>
                </c:pt>
                <c:pt idx="1">
                  <c:v>4.17</c:v>
                </c:pt>
                <c:pt idx="2">
                  <c:v>4.4000000000000004</c:v>
                </c:pt>
                <c:pt idx="3">
                  <c:v>3.27</c:v>
                </c:pt>
                <c:pt idx="4">
                  <c:v>3.78</c:v>
                </c:pt>
                <c:pt idx="5">
                  <c:v>4.17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FF8-494C-B338-F2156BF526F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5160616"/>
        <c:axId val="295164536"/>
      </c:barChart>
      <c:catAx>
        <c:axId val="295160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5164536"/>
        <c:crosses val="autoZero"/>
        <c:auto val="1"/>
        <c:lblAlgn val="ctr"/>
        <c:lblOffset val="100"/>
        <c:noMultiLvlLbl val="0"/>
      </c:catAx>
      <c:valAx>
        <c:axId val="295164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516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89861589032658"/>
          <c:y val="5.381849265932976E-2"/>
          <c:w val="0.39757478479788039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3103417948351496"/>
                  <c:y val="-4.6055701800091524E-3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r>
                      <a:rPr lang="en-US" baseline="0" dirty="0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8D3-4A23-91F6-1687D992C8FE}"/>
                </c:ext>
                <c:ext xmlns:c15="http://schemas.microsoft.com/office/drawing/2012/chart" uri="{CE6537A1-D6FC-4f65-9D91-7224C49458BB}">
                  <c15:layout>
                    <c:manualLayout>
                      <c:w val="0.38895688695879371"/>
                      <c:h val="9.293340957604634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8821609165374328"/>
                  <c:y val="-4.6383114806524814E-3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8D3-4A23-91F6-1687D992C8FE}"/>
                </c:ext>
                <c:ext xmlns:c15="http://schemas.microsoft.com/office/drawing/2012/chart" uri="{CE6537A1-D6FC-4f65-9D91-7224C49458BB}">
                  <c15:layout>
                    <c:manualLayout>
                      <c:w val="0.42806672532784884"/>
                      <c:h val="0.106549619601407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22837467534059414"/>
                  <c:y val="3.3488967061080909E-3"/>
                </c:manualLayout>
              </c:layout>
              <c:tx>
                <c:rich>
                  <a:bodyPr/>
                  <a:lstStyle/>
                  <a:p>
                    <a:fld id="{FCF350EC-A208-48A6-8E4E-9EF672C118E9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8D3-4A23-91F6-1687D992C8FE}"/>
                </c:ext>
                <c:ext xmlns:c15="http://schemas.microsoft.com/office/drawing/2012/chart" uri="{CE6537A1-D6FC-4f65-9D91-7224C49458BB}">
                  <c15:layout>
                    <c:manualLayout>
                      <c:w val="0.28768177818555757"/>
                      <c:h val="9.905175623030498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E1B321C-9B5A-45BD-8182-C83989AE9FE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8D3-4A23-91F6-1687D992C8F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22704686623937731"/>
                  <c:y val="9.205665629110767E-3"/>
                </c:manualLayout>
              </c:layout>
              <c:tx>
                <c:rich>
                  <a:bodyPr/>
                  <a:lstStyle/>
                  <a:p>
                    <a:fld id="{F5477443-1A0B-4070-9765-0D2D3934304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8D3-4A23-91F6-1687D992C8FE}"/>
                </c:ext>
                <c:ext xmlns:c15="http://schemas.microsoft.com/office/drawing/2012/chart" uri="{CE6537A1-D6FC-4f65-9D91-7224C49458BB}">
                  <c15:layout>
                    <c:manualLayout>
                      <c:w val="0.32746119158016068"/>
                      <c:h val="9.9051756230304988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Удовлетворен результатом оказанной услуги (полученным документом, справкой, сертификатом или др.)</c:v>
                </c:pt>
                <c:pt idx="1">
                  <c:v>Удобство оплаты онлайн через портал (для платных услуг)</c:v>
                </c:pt>
                <c:pt idx="2">
                  <c:v>Удовлетворен сроками оказания услуги</c:v>
                </c:pt>
                <c:pt idx="3">
                  <c:v>Удовлетворен полученной технической поддержкой портала</c:v>
                </c:pt>
                <c:pt idx="4">
                  <c:v>Удовлетворен полученной консультацией саІІ-центра портала (1414 или др. указанный)</c:v>
                </c:pt>
                <c:pt idx="5">
                  <c:v>Простота заполнения и удобство подачи документов, запроса на портал (удобство процесса)</c:v>
                </c:pt>
                <c:pt idx="6">
                  <c:v>Требования для получения услуги были ясны и понятны</c:v>
                </c:pt>
                <c:pt idx="7">
                  <c:v>Удобство поиска информации об услуге на портале (интуитивно понятный интерфейс)</c:v>
                </c:pt>
                <c:pt idx="8">
                  <c:v>Удобство использования ЭЦП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4.51</c:v>
                </c:pt>
                <c:pt idx="1">
                  <c:v>4.3600000000000003</c:v>
                </c:pt>
                <c:pt idx="2">
                  <c:v>4.3600000000000003</c:v>
                </c:pt>
                <c:pt idx="3">
                  <c:v>4.07</c:v>
                </c:pt>
                <c:pt idx="4">
                  <c:v>4.0999999999999996</c:v>
                </c:pt>
                <c:pt idx="5">
                  <c:v>4.26</c:v>
                </c:pt>
                <c:pt idx="6">
                  <c:v>4.29</c:v>
                </c:pt>
                <c:pt idx="7">
                  <c:v>4.17</c:v>
                </c:pt>
                <c:pt idx="8">
                  <c:v>4.3899999999999997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8D3-4A23-91F6-1687D992C8F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1499280"/>
        <c:axId val="291499664"/>
      </c:barChart>
      <c:catAx>
        <c:axId val="291499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 algn="just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1499664"/>
        <c:crosses val="autoZero"/>
        <c:auto val="0"/>
        <c:lblAlgn val="ctr"/>
        <c:lblOffset val="100"/>
        <c:tickMarkSkip val="1"/>
        <c:noMultiLvlLbl val="0"/>
      </c:catAx>
      <c:valAx>
        <c:axId val="291499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149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710255642887522"/>
          <c:y val="5.9499563572883316E-2"/>
          <c:w val="0.38239787858375818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7915315018368605E-2"/>
                  <c:y val="2.810845642354275E-4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E57-4573-A1A8-EF72C9EB7827}"/>
                </c:ext>
                <c:ext xmlns:c15="http://schemas.microsoft.com/office/drawing/2012/chart" uri="{CE6537A1-D6FC-4f65-9D91-7224C49458BB}">
                  <c15:layout>
                    <c:manualLayout>
                      <c:w val="0.21144688778415904"/>
                      <c:h val="9.293344517462240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9994722052433176E-2"/>
                  <c:y val="4.7680682009662049E-3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E57-4573-A1A8-EF72C9EB7827}"/>
                </c:ext>
                <c:ext xmlns:c15="http://schemas.microsoft.com/office/drawing/2012/chart" uri="{CE6537A1-D6FC-4f65-9D91-7224C49458BB}">
                  <c15:layout>
                    <c:manualLayout>
                      <c:w val="0.23995906982954102"/>
                      <c:h val="0.1065495666150048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3164348611566007E-2"/>
                  <c:y val="-3.490040755410137E-3"/>
                </c:manualLayout>
              </c:layout>
              <c:tx>
                <c:rich>
                  <a:bodyPr/>
                  <a:lstStyle/>
                  <a:p>
                    <a:fld id="{FCF350EC-A208-48A6-8E4E-9EF672C118E9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E57-4573-A1A8-EF72C9EB7827}"/>
                </c:ext>
                <c:ext xmlns:c15="http://schemas.microsoft.com/office/drawing/2012/chart" uri="{CE6537A1-D6FC-4f65-9D91-7224C49458BB}">
                  <c15:layout>
                    <c:manualLayout>
                      <c:w val="0.1949525714869835"/>
                      <c:h val="9.905175622302338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9869469889622054E-2"/>
                  <c:y val="-9.4065190139449792E-3"/>
                </c:manualLayout>
              </c:layout>
              <c:tx>
                <c:rich>
                  <a:bodyPr/>
                  <a:lstStyle/>
                  <a:p>
                    <a:fld id="{EE1B321C-9B5A-45BD-8182-C83989AE9FE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E57-4573-A1A8-EF72C9EB7827}"/>
                </c:ext>
                <c:ext xmlns:c15="http://schemas.microsoft.com/office/drawing/2012/chart" uri="{CE6537A1-D6FC-4f65-9D91-7224C49458BB}">
                  <c15:layout>
                    <c:manualLayout>
                      <c:w val="0.14807146299282573"/>
                      <c:h val="9.738709862587051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2.8459924106034689E-2"/>
                  <c:y val="-4.0314711018033479E-3"/>
                </c:manualLayout>
              </c:layout>
              <c:tx>
                <c:rich>
                  <a:bodyPr/>
                  <a:lstStyle/>
                  <a:p>
                    <a:fld id="{F5477443-1A0B-4070-9765-0D2D3934304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E57-4573-A1A8-EF72C9EB7827}"/>
                </c:ext>
                <c:ext xmlns:c15="http://schemas.microsoft.com/office/drawing/2012/chart" uri="{CE6537A1-D6FC-4f65-9D91-7224C49458BB}">
                  <c15:layout>
                    <c:manualLayout>
                      <c:w val="0.13670405734396152"/>
                      <c:h val="9.9051756223023382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Наличие выбора казахского и русского языков</c:v>
                </c:pt>
                <c:pt idx="1">
                  <c:v>Получение пошаговой инструкции по получению госуслуги</c:v>
                </c:pt>
                <c:pt idx="2">
                  <c:v>Наличие необходимых указателей, понятных и полезных</c:v>
                </c:pt>
                <c:pt idx="3">
                  <c:v>Легкость нахождения необходимых сотрудников, кабинетов</c:v>
                </c:pt>
                <c:pt idx="4">
                  <c:v>Доступ к информации о гос.услуге различными способами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4.57</c:v>
                </c:pt>
                <c:pt idx="1">
                  <c:v>3.92</c:v>
                </c:pt>
                <c:pt idx="2">
                  <c:v>4.21</c:v>
                </c:pt>
                <c:pt idx="3">
                  <c:v>4.25</c:v>
                </c:pt>
                <c:pt idx="4">
                  <c:v>3.97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E57-4573-A1A8-EF72C9EB78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5161008"/>
        <c:axId val="295164928"/>
      </c:barChart>
      <c:catAx>
        <c:axId val="295161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5164928"/>
        <c:crosses val="autoZero"/>
        <c:auto val="1"/>
        <c:lblAlgn val="ctr"/>
        <c:lblOffset val="100"/>
        <c:noMultiLvlLbl val="0"/>
      </c:catAx>
      <c:valAx>
        <c:axId val="295164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516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710255642887522"/>
          <c:y val="5.9499563572883316E-2"/>
          <c:w val="0.38239787858375818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192340604762532E-2"/>
                  <c:y val="-1.2948478141971158E-2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6A6-4868-B17B-30342D39F494}"/>
                </c:ext>
                <c:ext xmlns:c15="http://schemas.microsoft.com/office/drawing/2012/chart" uri="{CE6537A1-D6FC-4f65-9D91-7224C49458BB}">
                  <c15:layout>
                    <c:manualLayout>
                      <c:w val="0.15288392925287417"/>
                      <c:h val="0.1048887918236785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117115635559185E-2"/>
                  <c:y val="1.3390919779682892E-3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6A6-4868-B17B-30342D39F494}"/>
                </c:ext>
                <c:ext xmlns:c15="http://schemas.microsoft.com/office/drawing/2012/chart" uri="{CE6537A1-D6FC-4f65-9D91-7224C49458BB}">
                  <c15:layout>
                    <c:manualLayout>
                      <c:w val="0.12533784470875972"/>
                      <c:h val="0.1065498306954711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9018725546647445E-2"/>
                  <c:y val="2.3534129665523536E-7"/>
                </c:manualLayout>
              </c:layout>
              <c:tx>
                <c:rich>
                  <a:bodyPr/>
                  <a:lstStyle/>
                  <a:p>
                    <a:fld id="{EE1B321C-9B5A-45BD-8182-C83989AE9FE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6A6-4868-B17B-30342D39F494}"/>
                </c:ext>
                <c:ext xmlns:c15="http://schemas.microsoft.com/office/drawing/2012/chart" uri="{CE6537A1-D6FC-4f65-9D91-7224C49458BB}">
                  <c15:layout>
                    <c:manualLayout>
                      <c:w val="0.29113928625468272"/>
                      <c:h val="9.738702083147632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6.6154362256128002E-2"/>
                  <c:y val="3.2206456447268958E-3"/>
                </c:manualLayout>
              </c:layout>
              <c:tx>
                <c:rich>
                  <a:bodyPr/>
                  <a:lstStyle/>
                  <a:p>
                    <a:fld id="{F5477443-1A0B-4070-9765-0D2D3934304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6A6-4868-B17B-30342D39F494}"/>
                </c:ext>
                <c:ext xmlns:c15="http://schemas.microsoft.com/office/drawing/2012/chart" uri="{CE6537A1-D6FC-4f65-9D91-7224C49458BB}">
                  <c15:layout>
                    <c:manualLayout>
                      <c:w val="0.32746119158016068"/>
                      <c:h val="9.9051756230304988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Предоставление полной информации о перечне необходимых документов</c:v>
                </c:pt>
                <c:pt idx="1">
                  <c:v>Простота для понимания форм и бланков, других документов</c:v>
                </c:pt>
                <c:pt idx="2">
                  <c:v>Простота и понятность процедуры подачи документов</c:v>
                </c:pt>
                <c:pt idx="3">
                  <c:v>Простота и понятность процедуры сбора документов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4.24</c:v>
                </c:pt>
                <c:pt idx="1">
                  <c:v>4.32</c:v>
                </c:pt>
                <c:pt idx="2">
                  <c:v>4.1900000000000004</c:v>
                </c:pt>
                <c:pt idx="3">
                  <c:v>4.1399999999999997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A6-4868-B17B-30342D39F4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5162184"/>
        <c:axId val="295162576"/>
      </c:barChart>
      <c:catAx>
        <c:axId val="295162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5162576"/>
        <c:crosses val="autoZero"/>
        <c:auto val="1"/>
        <c:lblAlgn val="ctr"/>
        <c:lblOffset val="100"/>
        <c:noMultiLvlLbl val="0"/>
      </c:catAx>
      <c:valAx>
        <c:axId val="295162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5162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64-45D8-AF70-4AE2199BA5F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964-45D8-AF70-4AE2199BA5FB}"/>
              </c:ext>
            </c:extLst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64-45D8-AF70-4AE2199BA5FB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964-45D8-AF70-4AE2199BA5F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0.104</c:v>
                </c:pt>
                <c:pt idx="1">
                  <c:v>0.79500000000000004</c:v>
                </c:pt>
                <c:pt idx="2">
                  <c:v>0.10100000000000001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964-45D8-AF70-4AE2199BA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93802568"/>
        <c:axId val="293802176"/>
      </c:barChart>
      <c:valAx>
        <c:axId val="29380217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93802568"/>
        <c:crosses val="autoZero"/>
        <c:crossBetween val="between"/>
      </c:valAx>
      <c:catAx>
        <c:axId val="293802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293802176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48785587405133"/>
          <c:y val="9.1936806443078806E-2"/>
          <c:w val="0.54651214412594862"/>
          <c:h val="0.81612638711384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B5-4A72-9B15-22F95522622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8.5567694897322299E-2"/>
                  <c:y val="-1.2061349456569496E-3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B5-4A72-9B15-22F955226222}"/>
                </c:ext>
                <c:ext xmlns:c15="http://schemas.microsoft.com/office/drawing/2012/chart" uri="{CE6537A1-D6FC-4f65-9D91-7224C49458BB}">
                  <c15:layout>
                    <c:manualLayout>
                      <c:w val="0.42806664070200323"/>
                      <c:h val="0.1856244226029677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Приемлемость времени ожидания на месте обслуживания</c:v>
                </c:pt>
                <c:pt idx="1">
                  <c:v>Приемлемость необходимого срока для получения услуги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3.83</c:v>
                </c:pt>
                <c:pt idx="1">
                  <c:v>3.93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B5-4A72-9B15-22F9552262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1311936"/>
        <c:axId val="296102656"/>
      </c:barChart>
      <c:catAx>
        <c:axId val="291311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6102656"/>
        <c:crosses val="autoZero"/>
        <c:auto val="1"/>
        <c:lblAlgn val="ctr"/>
        <c:lblOffset val="100"/>
        <c:noMultiLvlLbl val="0"/>
      </c:catAx>
      <c:valAx>
        <c:axId val="29610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131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710255642887522"/>
          <c:y val="5.9499563572883316E-2"/>
          <c:w val="0.38239787858375818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14344960811761E-2"/>
                  <c:y val="5.80543297101946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025-46DB-BC04-EA0522C426E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896427058973241E-2"/>
                  <c:y val="1.16108659420389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025-46DB-BC04-EA0522C426E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Удовлетворенность отсутствием дополнительных, неофициальных затрат </c:v>
                </c:pt>
                <c:pt idx="1">
                  <c:v>Удовлетворенность отсутствием дополнительных затрат</c:v>
                </c:pt>
                <c:pt idx="2">
                  <c:v>Удовлетворенность удобством способа оплаты </c:v>
                </c:pt>
                <c:pt idx="3">
                  <c:v>Удовлетворенность приемлемостью суммы оплаты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4.2</c:v>
                </c:pt>
                <c:pt idx="1">
                  <c:v>3.79</c:v>
                </c:pt>
                <c:pt idx="2">
                  <c:v>4</c:v>
                </c:pt>
                <c:pt idx="3">
                  <c:v>3.46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025-46DB-BC04-EA0522C426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6100304"/>
        <c:axId val="296100696"/>
      </c:barChart>
      <c:catAx>
        <c:axId val="296100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6100696"/>
        <c:crosses val="autoZero"/>
        <c:auto val="1"/>
        <c:lblAlgn val="ctr"/>
        <c:lblOffset val="100"/>
        <c:noMultiLvlLbl val="0"/>
      </c:catAx>
      <c:valAx>
        <c:axId val="296100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610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061768314650269"/>
          <c:y val="0"/>
          <c:w val="0.53177955126615839"/>
          <c:h val="0.956795343456400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Контрольная группа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Затрудняюсь ответить</c:v>
                </c:pt>
                <c:pt idx="1">
                  <c:v>30+</c:v>
                </c:pt>
                <c:pt idx="2">
                  <c:v>25-29 дней</c:v>
                </c:pt>
                <c:pt idx="3">
                  <c:v>20-24 дней</c:v>
                </c:pt>
                <c:pt idx="4">
                  <c:v>15-19 дней</c:v>
                </c:pt>
                <c:pt idx="5">
                  <c:v>10-14 дней </c:v>
                </c:pt>
                <c:pt idx="6">
                  <c:v>5-9 дней</c:v>
                </c:pt>
                <c:pt idx="7">
                  <c:v>0-4 дней </c:v>
                </c:pt>
              </c:strCache>
            </c:strRef>
          </c:cat>
          <c:val>
            <c:numRef>
              <c:f>Лист1!$B$2:$B$9</c:f>
              <c:numCache>
                <c:formatCode>###0.0%</c:formatCode>
                <c:ptCount val="8"/>
                <c:pt idx="0">
                  <c:v>0.22800000000000001</c:v>
                </c:pt>
                <c:pt idx="1">
                  <c:v>8.1000000000000003E-2</c:v>
                </c:pt>
                <c:pt idx="2">
                  <c:v>2.7E-2</c:v>
                </c:pt>
                <c:pt idx="3">
                  <c:v>4.2000000000000003E-2</c:v>
                </c:pt>
                <c:pt idx="4">
                  <c:v>5.7000000000000002E-2</c:v>
                </c:pt>
                <c:pt idx="5">
                  <c:v>8.7999999999999995E-2</c:v>
                </c:pt>
                <c:pt idx="6">
                  <c:v>0.152</c:v>
                </c:pt>
                <c:pt idx="7">
                  <c:v>0.32400000000000001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054-4272-8917-7BDEE92B63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6101480"/>
        <c:axId val="296105008"/>
      </c:barChart>
      <c:catAx>
        <c:axId val="2961014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/>
            </a:pPr>
            <a:endParaRPr lang="ru-RU"/>
          </a:p>
        </c:txPr>
        <c:crossAx val="296105008"/>
        <c:crosses val="autoZero"/>
        <c:auto val="1"/>
        <c:lblAlgn val="ctr"/>
        <c:lblOffset val="100"/>
        <c:noMultiLvlLbl val="0"/>
      </c:catAx>
      <c:valAx>
        <c:axId val="296105008"/>
        <c:scaling>
          <c:orientation val="minMax"/>
        </c:scaling>
        <c:delete val="1"/>
        <c:axPos val="b"/>
        <c:numFmt formatCode="###0.0%" sourceLinked="1"/>
        <c:majorTickMark val="out"/>
        <c:minorTickMark val="none"/>
        <c:tickLblPos val="none"/>
        <c:crossAx val="2961014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DD-40E9-8E83-6C4E35219FA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4DD-40E9-8E83-6C4E35219FAE}"/>
              </c:ext>
            </c:extLst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4DD-40E9-8E83-6C4E35219FAE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4DD-40E9-8E83-6C4E35219FA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4DD-40E9-8E83-6C4E35219FA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4DD-40E9-8E83-6C4E35219FA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ответить/отказ от ответа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7.2999999999999995E-2</c:v>
                </c:pt>
                <c:pt idx="1">
                  <c:v>0.86399999999999999</c:v>
                </c:pt>
                <c:pt idx="2">
                  <c:v>6.2E-2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4DD-40E9-8E83-6C4E35219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96107360"/>
        <c:axId val="296104616"/>
      </c:barChart>
      <c:valAx>
        <c:axId val="29610461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96107360"/>
        <c:crosses val="autoZero"/>
        <c:crossBetween val="between"/>
      </c:valAx>
      <c:catAx>
        <c:axId val="296107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296104616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404773946532398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52-4C88-85C3-B0F04D257BD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752-4C88-85C3-B0F04D257BD6}"/>
              </c:ext>
            </c:extLst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752-4C88-85C3-B0F04D257BD6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752-4C88-85C3-B0F04D257BD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752-4C88-85C3-B0F04D257BD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752-4C88-85C3-B0F04D257BD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ответить/отказ от ответа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5.1999999999999998E-2</c:v>
                </c:pt>
                <c:pt idx="1">
                  <c:v>0.92700000000000005</c:v>
                </c:pt>
                <c:pt idx="2">
                  <c:v>2.1000000000000001E-2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752-4C88-85C3-B0F04D257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96105792"/>
        <c:axId val="296103048"/>
      </c:barChart>
      <c:valAx>
        <c:axId val="296103048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96105792"/>
        <c:crosses val="autoZero"/>
        <c:crossBetween val="between"/>
      </c:valAx>
      <c:catAx>
        <c:axId val="296105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296103048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59826706289313"/>
          <c:y val="8.513190861880135E-2"/>
          <c:w val="0.49040173293710693"/>
          <c:h val="0.81612638711384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696277495768475E-3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B5-4A72-9B15-22F955226222}"/>
                </c:ext>
                <c:ext xmlns:c15="http://schemas.microsoft.com/office/drawing/2012/chart" uri="{CE6537A1-D6FC-4f65-9D91-7224C49458BB}">
                  <c15:layout>
                    <c:manualLayout>
                      <c:w val="0.3039451642382151"/>
                      <c:h val="0.1277446602611044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"/>
                  <c:y val="2.2142857142857141E-2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B5-4A72-9B15-22F955226222}"/>
                </c:ext>
                <c:ext xmlns:c15="http://schemas.microsoft.com/office/drawing/2012/chart" uri="{CE6537A1-D6FC-4f65-9D91-7224C49458BB}">
                  <c15:layout>
                    <c:manualLayout>
                      <c:w val="0.13620547687385309"/>
                      <c:h val="0.247021392313270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Удовлетворенность принятыми мерами по жалобе</c:v>
                </c:pt>
                <c:pt idx="1">
                  <c:v>Получение ответа на жалобу в краткие сроки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2.36</c:v>
                </c:pt>
                <c:pt idx="1">
                  <c:v>3.13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B5-4A72-9B15-22F9552262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6105400"/>
        <c:axId val="296106184"/>
      </c:barChart>
      <c:catAx>
        <c:axId val="296105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6106184"/>
        <c:crosses val="autoZero"/>
        <c:auto val="1"/>
        <c:lblAlgn val="ctr"/>
        <c:lblOffset val="100"/>
        <c:noMultiLvlLbl val="0"/>
      </c:catAx>
      <c:valAx>
        <c:axId val="296106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6105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59826706289313"/>
          <c:y val="8.513190861880135E-2"/>
          <c:w val="0.39798942923060882"/>
          <c:h val="0.81612638711384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5956399713910911E-3"/>
                  <c:y val="1.8394094192245802E-2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379-4975-83ED-68AA9ED4848C}"/>
                </c:ext>
                <c:ext xmlns:c15="http://schemas.microsoft.com/office/drawing/2012/chart" uri="{CE6537A1-D6FC-4f65-9D91-7224C49458BB}">
                  <c15:layout>
                    <c:manualLayout>
                      <c:w val="0.15434461568220453"/>
                      <c:h val="0.1664078941079516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6682469874509764E-2"/>
                  <c:y val="9.8383057735730462E-3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379-4975-83ED-68AA9ED4848C}"/>
                </c:ext>
                <c:ext xmlns:c15="http://schemas.microsoft.com/office/drawing/2012/chart" uri="{CE6537A1-D6FC-4f65-9D91-7224C49458BB}">
                  <c15:layout>
                    <c:manualLayout>
                      <c:w val="0.19972882188173061"/>
                      <c:h val="0.1856246533002915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Полнота полученной информации</c:v>
                </c:pt>
                <c:pt idx="1">
                  <c:v>Скорость дозвона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3.72</c:v>
                </c:pt>
                <c:pt idx="1">
                  <c:v>2.92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79-4975-83ED-68AA9ED4848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6106576"/>
        <c:axId val="296102264"/>
      </c:barChart>
      <c:catAx>
        <c:axId val="296106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6102264"/>
        <c:crosses val="autoZero"/>
        <c:auto val="1"/>
        <c:lblAlgn val="ctr"/>
        <c:lblOffset val="100"/>
        <c:noMultiLvlLbl val="0"/>
      </c:catAx>
      <c:valAx>
        <c:axId val="296102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610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992323272859167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9B9-47B7-8321-069BBD8C2D7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9B9-47B7-8321-069BBD8C2D74}"/>
              </c:ext>
            </c:extLst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9B9-47B7-8321-069BBD8C2D74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9B9-47B7-8321-069BBD8C2D7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71718886699177E-2"/>
                  <c:y val="-1.8301123855744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B9-47B7-8321-069BBD8C2D74}"/>
                </c:ext>
                <c:ext xmlns:c15="http://schemas.microsoft.com/office/drawing/2012/chart" uri="{CE6537A1-D6FC-4f65-9D91-7224C49458BB}">
                  <c15:layout>
                    <c:manualLayout>
                      <c:w val="0.2372092550094819"/>
                      <c:h val="0.2396758285768818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1233138316494148E-2"/>
                  <c:y val="-8.24086543589603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9B9-47B7-8321-069BBD8C2D74}"/>
                </c:ext>
                <c:ext xmlns:c15="http://schemas.microsoft.com/office/drawing/2012/chart" uri="{CE6537A1-D6FC-4f65-9D91-7224C49458BB}">
                  <c15:layout>
                    <c:manualLayout>
                      <c:w val="0.25057442152682818"/>
                      <c:h val="0.23967582857688186"/>
                    </c:manualLayout>
                  </c15:layout>
                </c:ext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5.8000000000000003E-2</c:v>
                </c:pt>
                <c:pt idx="1">
                  <c:v>0.80800000000000005</c:v>
                </c:pt>
                <c:pt idx="2">
                  <c:v>0.13400000000000001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B9-47B7-8321-069BBD8C2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91313896"/>
        <c:axId val="291317816"/>
      </c:barChart>
      <c:valAx>
        <c:axId val="29131781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91313896"/>
        <c:crosses val="autoZero"/>
        <c:crossBetween val="between"/>
      </c:valAx>
      <c:catAx>
        <c:axId val="291313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291317816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631389437784273"/>
          <c:y val="6.3096847488470957E-3"/>
          <c:w val="0.37627336915726306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9130198573529493E-2"/>
                  <c:y val="7.5217637919554119E-4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C46-4D2A-96AC-ED582E6B2426}"/>
                </c:ext>
                <c:ext xmlns:c15="http://schemas.microsoft.com/office/drawing/2012/chart" uri="{CE6537A1-D6FC-4f65-9D91-7224C49458BB}">
                  <c15:layout>
                    <c:manualLayout>
                      <c:w val="0.1160762403006457"/>
                      <c:h val="9.293327459003554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1842038375894202E-2"/>
                  <c:y val="-4.6383654610737896E-3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C46-4D2A-96AC-ED582E6B2426}"/>
                </c:ext>
                <c:ext xmlns:c15="http://schemas.microsoft.com/office/drawing/2012/chart" uri="{CE6537A1-D6FC-4f65-9D91-7224C49458BB}">
                  <c15:layout>
                    <c:manualLayout>
                      <c:w val="0.10637806514793743"/>
                      <c:h val="0.1065497666153662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5378117379765121E-2"/>
                  <c:y val="-8.8348231335727946E-4"/>
                </c:manualLayout>
              </c:layout>
              <c:tx>
                <c:rich>
                  <a:bodyPr/>
                  <a:lstStyle/>
                  <a:p>
                    <a:fld id="{FCF350EC-A208-48A6-8E4E-9EF672C118E9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C46-4D2A-96AC-ED582E6B2426}"/>
                </c:ext>
                <c:ext xmlns:c15="http://schemas.microsoft.com/office/drawing/2012/chart" uri="{CE6537A1-D6FC-4f65-9D91-7224C49458BB}">
                  <c15:layout>
                    <c:manualLayout>
                      <c:w val="9.9105612930015102E-2"/>
                      <c:h val="9.905166455266334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7682569889766388E-2"/>
                  <c:y val="0"/>
                </c:manualLayout>
              </c:layout>
              <c:tx>
                <c:rich>
                  <a:bodyPr/>
                  <a:lstStyle/>
                  <a:p>
                    <a:fld id="{EE1B321C-9B5A-45BD-8182-C83989AE9FE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C46-4D2A-96AC-ED582E6B2426}"/>
                </c:ext>
                <c:ext xmlns:c15="http://schemas.microsoft.com/office/drawing/2012/chart" uri="{CE6537A1-D6FC-4f65-9D91-7224C49458BB}">
                  <c15:layout>
                    <c:manualLayout>
                      <c:w val="0.12253010273948073"/>
                      <c:h val="9.738701191018141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2.5721991468568581E-3"/>
                  <c:y val="-1.5332800555617395E-2"/>
                </c:manualLayout>
              </c:layout>
              <c:tx>
                <c:rich>
                  <a:bodyPr/>
                  <a:lstStyle/>
                  <a:p>
                    <a:fld id="{F5477443-1A0B-4070-9765-0D2D3934304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C46-4D2A-96AC-ED582E6B2426}"/>
                </c:ext>
                <c:ext xmlns:c15="http://schemas.microsoft.com/office/drawing/2012/chart" uri="{CE6537A1-D6FC-4f65-9D91-7224C49458BB}">
                  <c15:layout>
                    <c:manualLayout>
                      <c:w val="9.4514278067925464E-2"/>
                      <c:h val="9.905166455266334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1.3363486878019897E-2"/>
                  <c:y val="-4.23245016206618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C46-4D2A-96AC-ED582E6B242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0180489787804271E-2"/>
                  <c:y val="8.464900324132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C46-4D2A-96AC-ED582E6B242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316783588515216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C46-4D2A-96AC-ED582E6B2426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1630228707276162E-2"/>
                  <c:y val="-9.6992529081377364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C46-4D2A-96AC-ED582E6B24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Удовлетворен результатом оказанной услуги (полученным документом, справкой, сертификатом или др.)</c:v>
                </c:pt>
                <c:pt idx="1">
                  <c:v>Удобство оплаты онлайн через портал (для платных услуг)</c:v>
                </c:pt>
                <c:pt idx="2">
                  <c:v>Удовлетворен сроками оказания услуги</c:v>
                </c:pt>
                <c:pt idx="3">
                  <c:v>Удовлетворен полученной технической поддержкой портала</c:v>
                </c:pt>
                <c:pt idx="4">
                  <c:v>Удовлетворен полученной консультацией саІІ-центра портала (1414 или др. указанный)</c:v>
                </c:pt>
                <c:pt idx="5">
                  <c:v>Простота заполнения и удобство подачи документов, запроса на портал (удобство процесса)</c:v>
                </c:pt>
                <c:pt idx="6">
                  <c:v>Требования для получения услуги были ясны и понятны</c:v>
                </c:pt>
                <c:pt idx="7">
                  <c:v>Удобство поиска информации об услуге на портале (интуитивно понятный интерфейс)</c:v>
                </c:pt>
                <c:pt idx="8">
                  <c:v>Удобство использования ЭЦП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4.5</c:v>
                </c:pt>
                <c:pt idx="1">
                  <c:v>4.3600000000000003</c:v>
                </c:pt>
                <c:pt idx="2">
                  <c:v>4.37</c:v>
                </c:pt>
                <c:pt idx="3">
                  <c:v>3.99</c:v>
                </c:pt>
                <c:pt idx="4">
                  <c:v>4.09</c:v>
                </c:pt>
                <c:pt idx="5">
                  <c:v>4.2699999999999996</c:v>
                </c:pt>
                <c:pt idx="6">
                  <c:v>4.3099999999999996</c:v>
                </c:pt>
                <c:pt idx="7">
                  <c:v>4.18</c:v>
                </c:pt>
                <c:pt idx="8">
                  <c:v>4.4400000000000004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C46-4D2A-96AC-ED582E6B24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6018784"/>
        <c:axId val="296021136"/>
      </c:barChart>
      <c:catAx>
        <c:axId val="296018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 algn="just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6021136"/>
        <c:crosses val="autoZero"/>
        <c:auto val="0"/>
        <c:lblAlgn val="ctr"/>
        <c:lblOffset val="100"/>
        <c:tickMarkSkip val="1"/>
        <c:noMultiLvlLbl val="0"/>
      </c:catAx>
      <c:valAx>
        <c:axId val="296021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601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23-4CEF-9608-4F53B5CBCE8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823-4CEF-9608-4F53B5CBCE83}"/>
              </c:ext>
            </c:extLst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823-4CEF-9608-4F53B5CBCE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5.1999999999999998E-2</c:v>
                </c:pt>
                <c:pt idx="1">
                  <c:v>0.76200000000000001</c:v>
                </c:pt>
                <c:pt idx="2">
                  <c:v>0.186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823-4CEF-9608-4F53B5CBCE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8"/>
        <c:axId val="296024272"/>
        <c:axId val="296023096"/>
      </c:barChart>
      <c:valAx>
        <c:axId val="29602309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96024272"/>
        <c:crosses val="autoZero"/>
        <c:crossBetween val="between"/>
      </c:valAx>
      <c:catAx>
        <c:axId val="2960242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296023096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99298131033765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964-45D8-AF70-4AE2199BA5F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964-45D8-AF70-4AE2199BA5F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964-45D8-AF70-4AE2199BA5FB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964-45D8-AF70-4AE2199BA5FB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964-45D8-AF70-4AE2199BA5FB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DC7-4834-BE8D-7159453B1625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5818567058247039E-3"/>
                  <c:y val="2.3374723373659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9.5355073956494368E-2"/>
                  <c:y val="-5.6069581971963322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9DA-44F1-9890-9019292BE2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Выдача и продление разрешения иностранному работнику на трудоустройство и рабобтодателям на привлечение иностранной рабочей силы</c:v>
                </c:pt>
                <c:pt idx="1">
                  <c:v>Регистрация граждан, пострадавших вследствие ядерных испытаний на СИЯП, выплата единовременной компенсации, выдача удостоверений</c:v>
                </c:pt>
                <c:pt idx="2">
                  <c:v>Предоставление информации, подтверждающей принадлежность заявителя (семьи) к получателям адресной социальной помощи</c:v>
                </c:pt>
                <c:pt idx="3">
                  <c:v>Возмещение затрат на обучение на дому детей с инвалидностью </c:v>
                </c:pt>
                <c:pt idx="4">
                  <c:v>Назначение жилищной помощи</c:v>
                </c:pt>
                <c:pt idx="5">
                  <c:v>Оказание содействия лицам, ищущим работу, и безработным</c:v>
                </c:pt>
                <c:pt idx="6">
                  <c:v>Назначение социальной помощи отдельным категориям нуждающихся граждан по решениям местных представительных органов</c:v>
                </c:pt>
                <c:pt idx="7">
                  <c:v>Назначение государственной адресной социальной помощи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4.9000000000000002E-2</c:v>
                </c:pt>
                <c:pt idx="3">
                  <c:v>6.3E-2</c:v>
                </c:pt>
                <c:pt idx="4">
                  <c:v>8.3000000000000004E-2</c:v>
                </c:pt>
                <c:pt idx="5">
                  <c:v>0.20100000000000001</c:v>
                </c:pt>
                <c:pt idx="6">
                  <c:v>0.215</c:v>
                </c:pt>
                <c:pt idx="7">
                  <c:v>0.38900000000000001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964-45D8-AF70-4AE2199BA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96023488"/>
        <c:axId val="296018000"/>
      </c:barChart>
      <c:valAx>
        <c:axId val="296018000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96023488"/>
        <c:crosses val="autoZero"/>
        <c:crossBetween val="between"/>
      </c:valAx>
      <c:catAx>
        <c:axId val="296023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00"/>
            </a:pPr>
            <a:endParaRPr lang="ru-RU"/>
          </a:p>
        </c:txPr>
        <c:crossAx val="296018000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00791636830096"/>
          <c:y val="9.1936806443078806E-2"/>
          <c:w val="0.47227488128820727"/>
          <c:h val="0.81612638711384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Вежливость и внимательность </c:v>
                </c:pt>
                <c:pt idx="1">
                  <c:v>Оперативность</c:v>
                </c:pt>
                <c:pt idx="2">
                  <c:v>Компетентность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4.2300000000000004</c:v>
                </c:pt>
                <c:pt idx="1">
                  <c:v>4.16</c:v>
                </c:pt>
                <c:pt idx="2">
                  <c:v>4.17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09D-4E2D-8842-5CE62AAA3F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6024664"/>
        <c:axId val="296019568"/>
      </c:barChart>
      <c:catAx>
        <c:axId val="296024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6019568"/>
        <c:crosses val="autoZero"/>
        <c:auto val="1"/>
        <c:lblAlgn val="ctr"/>
        <c:lblOffset val="100"/>
        <c:noMultiLvlLbl val="0"/>
      </c:catAx>
      <c:valAx>
        <c:axId val="296019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6024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590739950096231"/>
          <c:y val="4.5780223467788025E-2"/>
          <c:w val="0.34415481155014904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5530466067268782E-2"/>
                  <c:y val="-1.9117769499081368E-3"/>
                </c:manualLayout>
              </c:layout>
              <c:tx>
                <c:rich>
                  <a:bodyPr/>
                  <a:lstStyle/>
                  <a:p>
                    <a:fld id="{F242F326-B3C3-42C7-8ABC-1E9EF0488700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1BB-41D0-802F-E158741F9110}"/>
                </c:ext>
                <c:ext xmlns:c15="http://schemas.microsoft.com/office/drawing/2012/chart" uri="{CE6537A1-D6FC-4f65-9D91-7224C49458BB}">
                  <c15:layout>
                    <c:manualLayout>
                      <c:w val="0.19660523305290969"/>
                      <c:h val="0.108162075886490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9.1798646295237943E-2"/>
                  <c:y val="-4.1619058247904725E-3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1BB-41D0-802F-E158741F9110}"/>
                </c:ext>
                <c:ext xmlns:c15="http://schemas.microsoft.com/office/drawing/2012/chart" uri="{CE6537A1-D6FC-4f65-9D91-7224C49458BB}">
                  <c15:layout>
                    <c:manualLayout>
                      <c:w val="0.23194120646069719"/>
                      <c:h val="0.1112256665621495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1155222114173421"/>
                  <c:y val="9.674739283012785E-3"/>
                </c:manualLayout>
              </c:layout>
              <c:tx>
                <c:rich>
                  <a:bodyPr/>
                  <a:lstStyle/>
                  <a:p>
                    <a:fld id="{FCF350EC-A208-48A6-8E4E-9EF672C118E9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1BB-41D0-802F-E158741F9110}"/>
                </c:ext>
                <c:ext xmlns:c15="http://schemas.microsoft.com/office/drawing/2012/chart" uri="{CE6537A1-D6FC-4f65-9D91-7224C49458BB}">
                  <c15:layout>
                    <c:manualLayout>
                      <c:w val="0.28768177818555757"/>
                      <c:h val="9.905175623030498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0917196175393722"/>
                  <c:y val="4.4995491593460418E-3"/>
                </c:manualLayout>
              </c:layout>
              <c:tx>
                <c:rich>
                  <a:bodyPr/>
                  <a:lstStyle/>
                  <a:p>
                    <a:fld id="{EE1B321C-9B5A-45BD-8182-C83989AE9FE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1BB-41D0-802F-E158741F9110}"/>
                </c:ext>
                <c:ext xmlns:c15="http://schemas.microsoft.com/office/drawing/2012/chart" uri="{CE6537A1-D6FC-4f65-9D91-7224C49458BB}">
                  <c15:layout>
                    <c:manualLayout>
                      <c:w val="0.29113928625468272"/>
                      <c:h val="9.738702083147632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7.483276262363904E-2"/>
                  <c:y val="1.7714760469866307E-7"/>
                </c:manualLayout>
              </c:layout>
              <c:tx>
                <c:rich>
                  <a:bodyPr/>
                  <a:lstStyle/>
                  <a:p>
                    <a:fld id="{AC30E849-C862-4EFB-AE73-8BF97D0C7271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C39-4622-B21F-E4C6FFB153DC}"/>
                </c:ext>
                <c:ext xmlns:c15="http://schemas.microsoft.com/office/drawing/2012/chart" uri="{CE6537A1-D6FC-4f65-9D91-7224C49458BB}">
                  <c15:layout>
                    <c:manualLayout>
                      <c:w val="0.38254037935730345"/>
                      <c:h val="0.1790820565419724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0810989237632722"/>
                  <c:y val="3.3799762976504912E-4"/>
                </c:manualLayout>
              </c:layout>
              <c:tx>
                <c:rich>
                  <a:bodyPr/>
                  <a:lstStyle/>
                  <a:p>
                    <a:fld id="{F5477443-1A0B-4070-9765-0D2D3934304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1BB-41D0-802F-E158741F9110}"/>
                </c:ext>
                <c:ext xmlns:c15="http://schemas.microsoft.com/office/drawing/2012/chart" uri="{CE6537A1-D6FC-4f65-9D91-7224C49458BB}">
                  <c15:layout>
                    <c:manualLayout>
                      <c:w val="0.32746119158016068"/>
                      <c:h val="9.9051756230304988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Справедливое предоставление услуги</c:v>
                </c:pt>
                <c:pt idx="1">
                  <c:v>Наличие зон ожидания</c:v>
                </c:pt>
                <c:pt idx="2">
                  <c:v>Легкость доступа в здание</c:v>
                </c:pt>
                <c:pt idx="3">
                  <c:v>Наличие достаточных парковочных мест</c:v>
                </c:pt>
                <c:pt idx="4">
                  <c:v>Удобные часы работы</c:v>
                </c:pt>
                <c:pt idx="5">
                  <c:v>Удобство расположения здания услугодателя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4.3</c:v>
                </c:pt>
                <c:pt idx="1">
                  <c:v>4.24</c:v>
                </c:pt>
                <c:pt idx="2">
                  <c:v>4.18</c:v>
                </c:pt>
                <c:pt idx="3">
                  <c:v>3.67</c:v>
                </c:pt>
                <c:pt idx="4">
                  <c:v>4.07</c:v>
                </c:pt>
                <c:pt idx="5">
                  <c:v>3.99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1BB-41D0-802F-E158741F911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6021920"/>
        <c:axId val="296022312"/>
      </c:barChart>
      <c:catAx>
        <c:axId val="296021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6022312"/>
        <c:crosses val="autoZero"/>
        <c:auto val="1"/>
        <c:lblAlgn val="ctr"/>
        <c:lblOffset val="100"/>
        <c:noMultiLvlLbl val="0"/>
      </c:catAx>
      <c:valAx>
        <c:axId val="296022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602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710255281598323"/>
          <c:y val="5.9499565781750245E-2"/>
          <c:w val="0.38239787858375818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355280972477485"/>
                  <c:y val="9.6876035781805793E-3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EE9-49F7-9311-03A6C7DE5DDF}"/>
                </c:ext>
                <c:ext xmlns:c15="http://schemas.microsoft.com/office/drawing/2012/chart" uri="{CE6537A1-D6FC-4f65-9D91-7224C49458BB}">
                  <c15:layout>
                    <c:manualLayout>
                      <c:w val="0.13726356150895058"/>
                      <c:h val="9.293344517462240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1448786176366895E-2"/>
                  <c:y val="4.7680682009662049E-3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EE9-49F7-9311-03A6C7DE5DDF}"/>
                </c:ext>
                <c:ext xmlns:c15="http://schemas.microsoft.com/office/drawing/2012/chart" uri="{CE6537A1-D6FC-4f65-9D91-7224C49458BB}">
                  <c15:layout>
                    <c:manualLayout>
                      <c:w val="0.23466026080988331"/>
                      <c:h val="0.1065495666150048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8463053323959684E-2"/>
                  <c:y val="1.2132187515623523E-3"/>
                </c:manualLayout>
              </c:layout>
              <c:tx>
                <c:rich>
                  <a:bodyPr/>
                  <a:lstStyle/>
                  <a:p>
                    <a:fld id="{FCF350EC-A208-48A6-8E4E-9EF672C118E9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EE9-49F7-9311-03A6C7DE5DDF}"/>
                </c:ext>
                <c:ext xmlns:c15="http://schemas.microsoft.com/office/drawing/2012/chart" uri="{CE6537A1-D6FC-4f65-9D91-7224C49458BB}">
                  <c15:layout>
                    <c:manualLayout>
                      <c:w val="0.15256209932972151"/>
                      <c:h val="9.905175622302338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8339490938827964E-2"/>
                  <c:y val="4.7032595069724896E-3"/>
                </c:manualLayout>
              </c:layout>
              <c:tx>
                <c:rich>
                  <a:bodyPr/>
                  <a:lstStyle/>
                  <a:p>
                    <a:fld id="{EE1B321C-9B5A-45BD-8182-C83989AE9FE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EE9-49F7-9311-03A6C7DE5DDF}"/>
                </c:ext>
                <c:ext xmlns:c15="http://schemas.microsoft.com/office/drawing/2012/chart" uri="{CE6537A1-D6FC-4f65-9D91-7224C49458BB}">
                  <c15:layout>
                    <c:manualLayout>
                      <c:w val="0.16396789005179896"/>
                      <c:h val="9.738709862587051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3.905764645261435E-2"/>
                  <c:y val="6.7178840516914139E-4"/>
                </c:manualLayout>
              </c:layout>
              <c:tx>
                <c:rich>
                  <a:bodyPr/>
                  <a:lstStyle/>
                  <a:p>
                    <a:fld id="{F5477443-1A0B-4070-9765-0D2D3934304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EE9-49F7-9311-03A6C7DE5DDF}"/>
                </c:ext>
                <c:ext xmlns:c15="http://schemas.microsoft.com/office/drawing/2012/chart" uri="{CE6537A1-D6FC-4f65-9D91-7224C49458BB}">
                  <c15:layout>
                    <c:manualLayout>
                      <c:w val="0.15789929342259254"/>
                      <c:h val="9.9051756223023382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Наличие выбора казахского и русского языков</c:v>
                </c:pt>
                <c:pt idx="1">
                  <c:v>Получение пошаговой инструкции по получению госуслуги</c:v>
                </c:pt>
                <c:pt idx="2">
                  <c:v>Наличие необходимых указателей, понятных и полезных</c:v>
                </c:pt>
                <c:pt idx="3">
                  <c:v>Легкость нахождения необходимых сотрудников, кабинетов</c:v>
                </c:pt>
                <c:pt idx="4">
                  <c:v>Доступ к информации о гос.услуге различными способами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4.53</c:v>
                </c:pt>
                <c:pt idx="1">
                  <c:v>4.26</c:v>
                </c:pt>
                <c:pt idx="2">
                  <c:v>4.12</c:v>
                </c:pt>
                <c:pt idx="3">
                  <c:v>4.28</c:v>
                </c:pt>
                <c:pt idx="4">
                  <c:v>4.0599999999999996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EE9-49F7-9311-03A6C7DE5D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6025448"/>
        <c:axId val="296019176"/>
      </c:barChart>
      <c:catAx>
        <c:axId val="296025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6019176"/>
        <c:crosses val="autoZero"/>
        <c:auto val="1"/>
        <c:lblAlgn val="ctr"/>
        <c:lblOffset val="100"/>
        <c:noMultiLvlLbl val="0"/>
      </c:catAx>
      <c:valAx>
        <c:axId val="296019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6025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710255642887522"/>
          <c:y val="5.9499563572883316E-2"/>
          <c:w val="0.38239787858375818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1659951140859401E-2"/>
                  <c:y val="-5.97766893504297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F29-47EA-866B-85F954AE11C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Предоставление полной информации о перечне необходимых документов</c:v>
                </c:pt>
                <c:pt idx="1">
                  <c:v>Простота для понимания форм и бланков, других документов</c:v>
                </c:pt>
                <c:pt idx="2">
                  <c:v>Простота и понятность процедуры подачи документов</c:v>
                </c:pt>
                <c:pt idx="3">
                  <c:v>Простота и понятность процедуры сбора документов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4.2</c:v>
                </c:pt>
                <c:pt idx="1">
                  <c:v>4.43</c:v>
                </c:pt>
                <c:pt idx="2">
                  <c:v>4.09</c:v>
                </c:pt>
                <c:pt idx="3">
                  <c:v>4.03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29-47EA-866B-85F954AE11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7165320"/>
        <c:axId val="297171984"/>
      </c:barChart>
      <c:catAx>
        <c:axId val="297165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7171984"/>
        <c:crosses val="autoZero"/>
        <c:auto val="1"/>
        <c:lblAlgn val="ctr"/>
        <c:lblOffset val="100"/>
        <c:noMultiLvlLbl val="0"/>
      </c:catAx>
      <c:valAx>
        <c:axId val="297171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7165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64-45D8-AF70-4AE2199BA5F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964-45D8-AF70-4AE2199BA5FB}"/>
              </c:ext>
            </c:extLst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64-45D8-AF70-4AE2199BA5FB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964-45D8-AF70-4AE2199BA5F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8.5000000000000006E-2</c:v>
                </c:pt>
                <c:pt idx="1">
                  <c:v>0.67500000000000004</c:v>
                </c:pt>
                <c:pt idx="2">
                  <c:v>0.23899999999999999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964-45D8-AF70-4AE2199BA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97166104"/>
        <c:axId val="297165712"/>
      </c:barChart>
      <c:valAx>
        <c:axId val="297165712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97166104"/>
        <c:crosses val="autoZero"/>
        <c:crossBetween val="between"/>
      </c:valAx>
      <c:catAx>
        <c:axId val="297166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2971657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48785587405133"/>
          <c:y val="9.1936806443078806E-2"/>
          <c:w val="0.40386031781350634"/>
          <c:h val="0.81612638711384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B5-4A72-9B15-22F95522622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0378966049721142E-2"/>
                  <c:y val="2.679109164053642E-7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B5-4A72-9B15-22F955226222}"/>
                </c:ext>
                <c:ext xmlns:c15="http://schemas.microsoft.com/office/drawing/2012/chart" uri="{CE6537A1-D6FC-4f65-9D91-7224C49458BB}">
                  <c15:layout>
                    <c:manualLayout>
                      <c:w val="0.26163960275718645"/>
                      <c:h val="0.24006371993235781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Приемлемость времени ожидания на месте обслуживания</c:v>
                </c:pt>
                <c:pt idx="1">
                  <c:v>Приемлемость необходимого срока для получения услуги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4.01</c:v>
                </c:pt>
                <c:pt idx="1">
                  <c:v>4.0599999999999996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B5-4A72-9B15-22F9552262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7166888"/>
        <c:axId val="297167280"/>
      </c:barChart>
      <c:catAx>
        <c:axId val="297166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7167280"/>
        <c:crosses val="autoZero"/>
        <c:auto val="1"/>
        <c:lblAlgn val="ctr"/>
        <c:lblOffset val="100"/>
        <c:noMultiLvlLbl val="0"/>
      </c:catAx>
      <c:valAx>
        <c:axId val="297167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7166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710255642887522"/>
          <c:y val="5.9499563572883316E-2"/>
          <c:w val="0.35916036824636544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3084657861742813E-2"/>
                  <c:y val="-3.7237052741673927E-3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025-46DB-BC04-EA0522C426E9}"/>
                </c:ext>
                <c:ext xmlns:c15="http://schemas.microsoft.com/office/drawing/2012/chart" uri="{CE6537A1-D6FC-4f65-9D91-7224C49458BB}">
                  <c15:layout>
                    <c:manualLayout>
                      <c:w val="0.20879748327433018"/>
                      <c:h val="0.1335715846454983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7.1917042346663101E-2"/>
                  <c:y val="1.1672577237400153E-3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025-46DB-BC04-EA0522C426E9}"/>
                </c:ext>
                <c:ext xmlns:c15="http://schemas.microsoft.com/office/drawing/2012/chart" uri="{CE6537A1-D6FC-4f65-9D91-7224C49458BB}">
                  <c15:layout>
                    <c:manualLayout>
                      <c:w val="0.27440132845731635"/>
                      <c:h val="0.106549808329287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7.4827736553229135E-2"/>
                  <c:y val="-7.0910849577117633E-3"/>
                </c:manualLayout>
              </c:layout>
              <c:tx>
                <c:rich>
                  <a:bodyPr/>
                  <a:lstStyle/>
                  <a:p>
                    <a:fld id="{FCF350EC-A208-48A6-8E4E-9EF672C118E9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025-46DB-BC04-EA0522C426E9}"/>
                </c:ext>
                <c:ext xmlns:c15="http://schemas.microsoft.com/office/drawing/2012/chart" uri="{CE6537A1-D6FC-4f65-9D91-7224C49458BB}">
                  <c15:layout>
                    <c:manualLayout>
                      <c:w val="0.18170554893783913"/>
                      <c:h val="0.1222733892666229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3987604124726551E-2"/>
                  <c:y val="2.2856035318974257E-7"/>
                </c:manualLayout>
              </c:layout>
              <c:tx>
                <c:rich>
                  <a:bodyPr/>
                  <a:lstStyle/>
                  <a:p>
                    <a:fld id="{EE1B321C-9B5A-45BD-8182-C83989AE9FE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025-46DB-BC04-EA0522C426E9}"/>
                </c:ext>
                <c:ext xmlns:c15="http://schemas.microsoft.com/office/drawing/2012/chart" uri="{CE6537A1-D6FC-4f65-9D91-7224C49458BB}">
                  <c15:layout>
                    <c:manualLayout>
                      <c:w val="0.11362920436505039"/>
                      <c:h val="0.1554411534801056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Удовлетворенность отсутствием дополнительных, неофициальных затрат </c:v>
                </c:pt>
                <c:pt idx="1">
                  <c:v>Удовлетворенность отсутствием дополнительных затрат</c:v>
                </c:pt>
                <c:pt idx="2">
                  <c:v>Удовлетворенность удобством способа оплаты </c:v>
                </c:pt>
                <c:pt idx="3">
                  <c:v>Удовлетворенность приемлемостью суммы оплаты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4.13</c:v>
                </c:pt>
                <c:pt idx="1">
                  <c:v>3.87</c:v>
                </c:pt>
                <c:pt idx="2">
                  <c:v>4.0999999999999996</c:v>
                </c:pt>
                <c:pt idx="3">
                  <c:v>3.79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025-46DB-BC04-EA0522C426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7169240"/>
        <c:axId val="297168456"/>
      </c:barChart>
      <c:catAx>
        <c:axId val="297169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7168456"/>
        <c:crosses val="autoZero"/>
        <c:auto val="1"/>
        <c:lblAlgn val="ctr"/>
        <c:lblOffset val="100"/>
        <c:noMultiLvlLbl val="0"/>
      </c:catAx>
      <c:valAx>
        <c:axId val="297168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7169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88033444659"/>
          <c:y val="0"/>
          <c:w val="0.3960706205707769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94D-4567-9E61-84CEADA383F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94D-4567-9E61-84CEADA383FA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94D-4567-9E61-84CEADA383FA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4D-4567-9E61-84CEADA383F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94D-4567-9E61-84CEADA383F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94D-4567-9E61-84CEADA383F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Нет, не обращался</c:v>
                </c:pt>
                <c:pt idx="1">
                  <c:v>Да, в письменной форме</c:v>
                </c:pt>
                <c:pt idx="2">
                  <c:v>Да, в устной форме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0.97599999999999998</c:v>
                </c:pt>
                <c:pt idx="1">
                  <c:v>8.0000000000000002E-3</c:v>
                </c:pt>
                <c:pt idx="2">
                  <c:v>1.6E-2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4D-4567-9E61-84CEADA38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91315072"/>
        <c:axId val="291319384"/>
      </c:barChart>
      <c:valAx>
        <c:axId val="29131938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91315072"/>
        <c:crosses val="autoZero"/>
        <c:crossBetween val="between"/>
      </c:valAx>
      <c:catAx>
        <c:axId val="2913150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900"/>
            </a:pPr>
            <a:endParaRPr lang="ru-RU"/>
          </a:p>
        </c:txPr>
        <c:crossAx val="291319384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061768314650269"/>
          <c:y val="0"/>
          <c:w val="0.53177955126615839"/>
          <c:h val="0.956795343456400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Контрольная группа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Затрудняюсь ответить</c:v>
                </c:pt>
                <c:pt idx="1">
                  <c:v>30+</c:v>
                </c:pt>
                <c:pt idx="2">
                  <c:v>25-29 дней</c:v>
                </c:pt>
                <c:pt idx="3">
                  <c:v>20-24 дней</c:v>
                </c:pt>
                <c:pt idx="4">
                  <c:v>15-19 дней</c:v>
                </c:pt>
                <c:pt idx="5">
                  <c:v>10-14 дней </c:v>
                </c:pt>
                <c:pt idx="6">
                  <c:v>5-9 дней</c:v>
                </c:pt>
                <c:pt idx="7">
                  <c:v>0-4 дней</c:v>
                </c:pt>
              </c:strCache>
            </c:strRef>
          </c:cat>
          <c:val>
            <c:numRef>
              <c:f>Лист1!$B$2:$B$9</c:f>
              <c:numCache>
                <c:formatCode>###0.0%</c:formatCode>
                <c:ptCount val="8"/>
                <c:pt idx="0">
                  <c:v>9.9000000000000005E-2</c:v>
                </c:pt>
                <c:pt idx="1">
                  <c:v>0.127</c:v>
                </c:pt>
                <c:pt idx="2">
                  <c:v>4.2000000000000003E-2</c:v>
                </c:pt>
                <c:pt idx="3">
                  <c:v>7.0000000000000007E-2</c:v>
                </c:pt>
                <c:pt idx="4">
                  <c:v>2.8000000000000001E-2</c:v>
                </c:pt>
                <c:pt idx="5">
                  <c:v>0.26800000000000002</c:v>
                </c:pt>
                <c:pt idx="6">
                  <c:v>0.16900000000000001</c:v>
                </c:pt>
                <c:pt idx="7">
                  <c:v>0.19700000000000001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054-4272-8917-7BDEE92B63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7168064"/>
        <c:axId val="297168848"/>
      </c:barChart>
      <c:catAx>
        <c:axId val="2971680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/>
            </a:pPr>
            <a:endParaRPr lang="ru-RU"/>
          </a:p>
        </c:txPr>
        <c:crossAx val="297168848"/>
        <c:crosses val="autoZero"/>
        <c:auto val="1"/>
        <c:lblAlgn val="ctr"/>
        <c:lblOffset val="100"/>
        <c:noMultiLvlLbl val="0"/>
      </c:catAx>
      <c:valAx>
        <c:axId val="297168848"/>
        <c:scaling>
          <c:orientation val="minMax"/>
        </c:scaling>
        <c:delete val="1"/>
        <c:axPos val="b"/>
        <c:numFmt formatCode="###0.0%" sourceLinked="1"/>
        <c:majorTickMark val="out"/>
        <c:minorTickMark val="none"/>
        <c:tickLblPos val="none"/>
        <c:crossAx val="2971680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DD-40E9-8E83-6C4E35219FA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4DD-40E9-8E83-6C4E35219FAE}"/>
              </c:ext>
            </c:extLst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4DD-40E9-8E83-6C4E35219FAE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4DD-40E9-8E83-6C4E35219FA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4DD-40E9-8E83-6C4E35219FA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4DD-40E9-8E83-6C4E35219FA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ответить/отказ от ответа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0.09</c:v>
                </c:pt>
                <c:pt idx="1">
                  <c:v>0.81899999999999995</c:v>
                </c:pt>
                <c:pt idx="2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4DD-40E9-8E83-6C4E35219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97170416"/>
        <c:axId val="297170024"/>
      </c:barChart>
      <c:valAx>
        <c:axId val="29717002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97170416"/>
        <c:crosses val="autoZero"/>
        <c:crossBetween val="between"/>
      </c:valAx>
      <c:catAx>
        <c:axId val="2971704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297170024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404773946532398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52-4C88-85C3-B0F04D257BD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752-4C88-85C3-B0F04D257BD6}"/>
              </c:ext>
            </c:extLst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752-4C88-85C3-B0F04D257BD6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752-4C88-85C3-B0F04D257BD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752-4C88-85C3-B0F04D257BD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752-4C88-85C3-B0F04D257BD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ответить/отказ от ответа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9.7000000000000003E-2</c:v>
                </c:pt>
                <c:pt idx="1">
                  <c:v>0.88200000000000001</c:v>
                </c:pt>
                <c:pt idx="2">
                  <c:v>2.1000000000000001E-2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752-4C88-85C3-B0F04D257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98085176"/>
        <c:axId val="298082824"/>
      </c:barChart>
      <c:valAx>
        <c:axId val="29808282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98085176"/>
        <c:crosses val="autoZero"/>
        <c:crossBetween val="between"/>
      </c:valAx>
      <c:catAx>
        <c:axId val="2980851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298082824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59826706289313"/>
          <c:y val="8.513190861880135E-2"/>
          <c:w val="0.49040173293710693"/>
          <c:h val="0.81612638711384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Удовлетворенность принятыми мерами по жалобе</c:v>
                </c:pt>
                <c:pt idx="1">
                  <c:v>Получение ответа на жалобу в краткие сроки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1.67</c:v>
                </c:pt>
                <c:pt idx="1">
                  <c:v>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B5-4A72-9B15-22F9552262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8086744"/>
        <c:axId val="298087920"/>
      </c:barChart>
      <c:catAx>
        <c:axId val="298086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8087920"/>
        <c:crosses val="autoZero"/>
        <c:auto val="1"/>
        <c:lblAlgn val="ctr"/>
        <c:lblOffset val="100"/>
        <c:noMultiLvlLbl val="0"/>
      </c:catAx>
      <c:valAx>
        <c:axId val="2980879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8086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59826706289313"/>
          <c:y val="8.513190861880135E-2"/>
          <c:w val="0.39798942923060882"/>
          <c:h val="0.81612638711384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Полнота полученной информации</c:v>
                </c:pt>
                <c:pt idx="1">
                  <c:v>Скорость дозвона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4.1399999999999997</c:v>
                </c:pt>
                <c:pt idx="1">
                  <c:v>3.25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79-4975-83ED-68AA9ED484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8087528"/>
        <c:axId val="298085960"/>
      </c:barChart>
      <c:catAx>
        <c:axId val="298087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8085960"/>
        <c:crosses val="autoZero"/>
        <c:auto val="1"/>
        <c:lblAlgn val="ctr"/>
        <c:lblOffset val="100"/>
        <c:noMultiLvlLbl val="0"/>
      </c:catAx>
      <c:valAx>
        <c:axId val="298085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8087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631389437784273"/>
          <c:y val="6.3096847488470957E-3"/>
          <c:w val="0.37627336915726306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9130198573529493E-2"/>
                  <c:y val="7.5217637919554119E-4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C46-4D2A-96AC-ED582E6B2426}"/>
                </c:ext>
                <c:ext xmlns:c15="http://schemas.microsoft.com/office/drawing/2012/chart" uri="{CE6537A1-D6FC-4f65-9D91-7224C49458BB}">
                  <c15:layout>
                    <c:manualLayout>
                      <c:w val="0.1160762403006457"/>
                      <c:h val="9.293327459003554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8899946489415542E-2"/>
                  <c:y val="-4.6382246303261149E-3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C46-4D2A-96AC-ED582E6B2426}"/>
                </c:ext>
                <c:ext xmlns:c15="http://schemas.microsoft.com/office/drawing/2012/chart" uri="{CE6537A1-D6FC-4f65-9D91-7224C49458BB}">
                  <c15:layout>
                    <c:manualLayout>
                      <c:w val="0.10637806514793743"/>
                      <c:h val="0.1065497666153662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5378117379765121E-2"/>
                  <c:y val="-8.8348231335727946E-4"/>
                </c:manualLayout>
              </c:layout>
              <c:tx>
                <c:rich>
                  <a:bodyPr/>
                  <a:lstStyle/>
                  <a:p>
                    <a:fld id="{FCF350EC-A208-48A6-8E4E-9EF672C118E9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C46-4D2A-96AC-ED582E6B2426}"/>
                </c:ext>
                <c:ext xmlns:c15="http://schemas.microsoft.com/office/drawing/2012/chart" uri="{CE6537A1-D6FC-4f65-9D91-7224C49458BB}">
                  <c15:layout>
                    <c:manualLayout>
                      <c:w val="9.9105612930015102E-2"/>
                      <c:h val="9.905166455266334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7682569889766388E-2"/>
                  <c:y val="0"/>
                </c:manualLayout>
              </c:layout>
              <c:tx>
                <c:rich>
                  <a:bodyPr/>
                  <a:lstStyle/>
                  <a:p>
                    <a:fld id="{EE1B321C-9B5A-45BD-8182-C83989AE9FE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C46-4D2A-96AC-ED582E6B2426}"/>
                </c:ext>
                <c:ext xmlns:c15="http://schemas.microsoft.com/office/drawing/2012/chart" uri="{CE6537A1-D6FC-4f65-9D91-7224C49458BB}">
                  <c15:layout>
                    <c:manualLayout>
                      <c:w val="0.12253010273948073"/>
                      <c:h val="9.738701191018141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7897235501371612E-2"/>
                  <c:y val="8.1042825453887801E-3"/>
                </c:manualLayout>
              </c:layout>
              <c:tx>
                <c:rich>
                  <a:bodyPr/>
                  <a:lstStyle/>
                  <a:p>
                    <a:fld id="{F5477443-1A0B-4070-9765-0D2D3934304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C46-4D2A-96AC-ED582E6B2426}"/>
                </c:ext>
                <c:ext xmlns:c15="http://schemas.microsoft.com/office/drawing/2012/chart" uri="{CE6537A1-D6FC-4f65-9D91-7224C49458BB}">
                  <c15:layout>
                    <c:manualLayout>
                      <c:w val="9.4514278067925464E-2"/>
                      <c:h val="9.905166455266334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3.1288380144349637E-3"/>
                  <c:y val="-3.263366268419461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C46-4D2A-96AC-ED582E6B242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4658311279021164E-3"/>
                  <c:y val="6.5236567910617713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C46-4D2A-96AC-ED582E6B242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9331429302096438E-3"/>
                  <c:y val="3.90619713561947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C46-4D2A-96AC-ED582E6B2426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1630228707276162E-2"/>
                  <c:y val="-9.6992529081377364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C46-4D2A-96AC-ED582E6B24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Удовлетворен результатом оказанной услуги (полученным документом, справкой, сертификатом или др.)</c:v>
                </c:pt>
                <c:pt idx="1">
                  <c:v>Удобство оплаты онлайн через портал (для платных услуг)</c:v>
                </c:pt>
                <c:pt idx="2">
                  <c:v>Удовлетворен сроками оказания услуги</c:v>
                </c:pt>
                <c:pt idx="3">
                  <c:v>Удовлетворен полученной технической поддержкой портала</c:v>
                </c:pt>
                <c:pt idx="4">
                  <c:v>Удовлетворен полученной консультацией саІІ-центра портала (1414 или др. указанный)</c:v>
                </c:pt>
                <c:pt idx="5">
                  <c:v>Простота заполнения и удобство подачи документов, запроса на портал (удобство процесса)</c:v>
                </c:pt>
                <c:pt idx="6">
                  <c:v>Требования для получения услуги были ясны и понятны</c:v>
                </c:pt>
                <c:pt idx="7">
                  <c:v>Удобство поиска информации об услуге на портале (интуитивно понятный интерфейс)</c:v>
                </c:pt>
                <c:pt idx="8">
                  <c:v>Удобство использования ЭЦП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4.3899999999999997</c:v>
                </c:pt>
                <c:pt idx="1">
                  <c:v>4.47</c:v>
                </c:pt>
                <c:pt idx="2">
                  <c:v>4.41</c:v>
                </c:pt>
                <c:pt idx="3">
                  <c:v>4.32</c:v>
                </c:pt>
                <c:pt idx="4">
                  <c:v>4.09</c:v>
                </c:pt>
                <c:pt idx="5">
                  <c:v>4.42</c:v>
                </c:pt>
                <c:pt idx="6">
                  <c:v>4.33</c:v>
                </c:pt>
                <c:pt idx="7">
                  <c:v>4.28</c:v>
                </c:pt>
                <c:pt idx="8">
                  <c:v>4.58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C46-4D2A-96AC-ED582E6B24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98089096"/>
        <c:axId val="298086352"/>
      </c:barChart>
      <c:catAx>
        <c:axId val="298089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 algn="just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8086352"/>
        <c:crosses val="autoZero"/>
        <c:auto val="0"/>
        <c:lblAlgn val="ctr"/>
        <c:lblOffset val="100"/>
        <c:tickMarkSkip val="1"/>
        <c:noMultiLvlLbl val="0"/>
      </c:catAx>
      <c:valAx>
        <c:axId val="298086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8089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23-4CEF-9608-4F53B5CBCE8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823-4CEF-9608-4F53B5CBCE83}"/>
              </c:ext>
            </c:extLst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823-4CEF-9608-4F53B5CBCE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1.4E-2</c:v>
                </c:pt>
                <c:pt idx="1">
                  <c:v>0.82199999999999995</c:v>
                </c:pt>
                <c:pt idx="2">
                  <c:v>0.16400000000000001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823-4CEF-9608-4F53B5CBCE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8"/>
        <c:axId val="298087136"/>
        <c:axId val="298089488"/>
      </c:barChart>
      <c:valAx>
        <c:axId val="298089488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98087136"/>
        <c:crosses val="autoZero"/>
        <c:crossBetween val="between"/>
      </c:valAx>
      <c:catAx>
        <c:axId val="298087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298089488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99298131033765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964-45D8-AF70-4AE2199BA5F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964-45D8-AF70-4AE2199BA5F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964-45D8-AF70-4AE2199BA5FB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964-45D8-AF70-4AE2199BA5FB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964-45D8-AF70-4AE2199BA5FB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DC7-4834-BE8D-7159453B1625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5818567058247039E-3"/>
                  <c:y val="2.3374723373659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964-45D8-AF70-4AE2199BA5F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Регистрация смерти, в том числе внесение изменений, в записи актов гражданского состояния</c:v>
                </c:pt>
                <c:pt idx="1">
                  <c:v>Восстановление записей актов гражданского состояния</c:v>
                </c:pt>
                <c:pt idx="2">
                  <c:v>Регистрация перемены имени, отчества и фамилии, внесение изменений в записи актов гражданского состояния</c:v>
                </c:pt>
                <c:pt idx="3">
                  <c:v>Регистрация расторжения брака, внесение изменений в записи актов гражданского состояния</c:v>
                </c:pt>
                <c:pt idx="4">
                  <c:v>Выдача повторных свидетельств или справок о регистрации актов гражданского состояния</c:v>
                </c:pt>
                <c:pt idx="5">
                  <c:v>Регистрация заключения брака, внесение изменений в записи актов гражданского состояния </c:v>
                </c:pt>
                <c:pt idx="6">
                  <c:v>Регистрация рождения ребенка, внесение изменений в записи актов гражданского состояния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5.1999999999999998E-2</c:v>
                </c:pt>
                <c:pt idx="1">
                  <c:v>7.0000000000000007E-2</c:v>
                </c:pt>
                <c:pt idx="2">
                  <c:v>0.104</c:v>
                </c:pt>
                <c:pt idx="3">
                  <c:v>0.16500000000000001</c:v>
                </c:pt>
                <c:pt idx="4">
                  <c:v>0.17399999999999999</c:v>
                </c:pt>
                <c:pt idx="5">
                  <c:v>0.20899999999999999</c:v>
                </c:pt>
                <c:pt idx="6">
                  <c:v>0.22600000000000001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964-45D8-AF70-4AE2199BA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315100360"/>
        <c:axId val="298084392"/>
      </c:barChart>
      <c:valAx>
        <c:axId val="298084392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315100360"/>
        <c:crosses val="autoZero"/>
        <c:crossBetween val="between"/>
      </c:valAx>
      <c:catAx>
        <c:axId val="315100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29808439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00791636830096"/>
          <c:y val="9.1936806443078806E-2"/>
          <c:w val="0.47227488128820727"/>
          <c:h val="0.81612638711384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5811495214423328E-2"/>
                  <c:y val="2.8738159146589864E-7"/>
                </c:manualLayout>
              </c:layout>
              <c:tx>
                <c:rich>
                  <a:bodyPr/>
                  <a:lstStyle/>
                  <a:p>
                    <a:fld id="{F242F326-B3C3-42C7-8ABC-1E9EF0488700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558-4D3A-BF82-16ADC555FED0}"/>
                </c:ext>
                <c:ext xmlns:c15="http://schemas.microsoft.com/office/drawing/2012/chart" uri="{CE6537A1-D6FC-4f65-9D91-7224C49458BB}">
                  <c15:layout>
                    <c:manualLayout>
                      <c:w val="0.26698419521259215"/>
                      <c:h val="0.1432551253069953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0052554122650707"/>
                  <c:y val="2.873815915328099E-7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558-4D3A-BF82-16ADC555FED0}"/>
                </c:ext>
                <c:ext xmlns:c15="http://schemas.microsoft.com/office/drawing/2012/chart" uri="{CE6537A1-D6FC-4f65-9D91-7224C49458BB}">
                  <c15:layout>
                    <c:manualLayout>
                      <c:w val="0.29314030399085578"/>
                      <c:h val="0.140423841866554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7.9170067955092335E-2"/>
                  <c:y val="-1.5805412774801464E-2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558-4D3A-BF82-16ADC555FED0}"/>
                </c:ext>
                <c:ext xmlns:c15="http://schemas.microsoft.com/office/drawing/2012/chart" uri="{CE6537A1-D6FC-4f65-9D91-7224C49458BB}">
                  <c15:layout>
                    <c:manualLayout>
                      <c:w val="0.25364929736689673"/>
                      <c:h val="0.1856243681197254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Вежливость и внимательность </c:v>
                </c:pt>
                <c:pt idx="1">
                  <c:v>Оперативность</c:v>
                </c:pt>
                <c:pt idx="2">
                  <c:v>Компетентность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4.4800000000000004</c:v>
                </c:pt>
                <c:pt idx="1">
                  <c:v>4.1399999999999997</c:v>
                </c:pt>
                <c:pt idx="2">
                  <c:v>4.07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558-4D3A-BF82-16ADC555FED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5103888"/>
        <c:axId val="315098008"/>
      </c:barChart>
      <c:catAx>
        <c:axId val="315103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5098008"/>
        <c:crosses val="autoZero"/>
        <c:auto val="1"/>
        <c:lblAlgn val="ctr"/>
        <c:lblOffset val="100"/>
        <c:noMultiLvlLbl val="0"/>
      </c:catAx>
      <c:valAx>
        <c:axId val="315098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510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590739950096231"/>
          <c:y val="4.5780223467788025E-2"/>
          <c:w val="0.34415481155014904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1160999887239461E-2"/>
                  <c:y val="3.3764333455548682E-4"/>
                </c:manualLayout>
              </c:layout>
              <c:tx>
                <c:rich>
                  <a:bodyPr/>
                  <a:lstStyle/>
                  <a:p>
                    <a:fld id="{F242F326-B3C3-42C7-8ABC-1E9EF0488700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804-4415-B0D5-8BF8AC0BD02F}"/>
                </c:ext>
                <c:ext xmlns:c15="http://schemas.microsoft.com/office/drawing/2012/chart" uri="{CE6537A1-D6FC-4f65-9D91-7224C49458BB}">
                  <c15:layout>
                    <c:manualLayout>
                      <c:w val="0.13846609039925906"/>
                      <c:h val="8.566433008976069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6.2729074968412596E-2"/>
                  <c:y val="3.3764333455556933E-4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804-4415-B0D5-8BF8AC0BD02F}"/>
                </c:ext>
                <c:ext xmlns:c15="http://schemas.microsoft.com/office/drawing/2012/chart" uri="{CE6537A1-D6FC-4f65-9D91-7224C49458BB}">
                  <c15:layout>
                    <c:manualLayout>
                      <c:w val="0.17992197356006234"/>
                      <c:h val="0.1112256665621495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2073208577125802"/>
                  <c:y val="6.756409643207009E-4"/>
                </c:manualLayout>
              </c:layout>
              <c:tx>
                <c:rich>
                  <a:bodyPr/>
                  <a:lstStyle/>
                  <a:p>
                    <a:fld id="{FCF350EC-A208-48A6-8E4E-9EF672C118E9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804-4415-B0D5-8BF8AC0BD02F}"/>
                </c:ext>
                <c:ext xmlns:c15="http://schemas.microsoft.com/office/drawing/2012/chart" uri="{CE6537A1-D6FC-4f65-9D91-7224C49458BB}">
                  <c15:layout>
                    <c:manualLayout>
                      <c:w val="0.28768177818555757"/>
                      <c:h val="9.905175623030498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1850998027172402E-2"/>
                  <c:y val="4.4995491593460418E-3"/>
                </c:manualLayout>
              </c:layout>
              <c:tx>
                <c:rich>
                  <a:bodyPr/>
                  <a:lstStyle/>
                  <a:p>
                    <a:fld id="{EE1B321C-9B5A-45BD-8182-C83989AE9FE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804-4415-B0D5-8BF8AC0BD02F}"/>
                </c:ext>
                <c:ext xmlns:c15="http://schemas.microsoft.com/office/drawing/2012/chart" uri="{CE6537A1-D6FC-4f65-9D91-7224C49458BB}">
                  <c15:layout>
                    <c:manualLayout>
                      <c:w val="0.14426145218230199"/>
                      <c:h val="9.738689568309001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6206918485693386E-2"/>
                  <c:y val="1.7714760469866307E-7"/>
                </c:manualLayout>
              </c:layout>
              <c:tx>
                <c:rich>
                  <a:bodyPr/>
                  <a:lstStyle/>
                  <a:p>
                    <a:fld id="{D72AF821-5502-45C2-B1FD-0A18F4A83FF4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A05-4E81-8971-53752AA5F012}"/>
                </c:ext>
                <c:ext xmlns:c15="http://schemas.microsoft.com/office/drawing/2012/chart" uri="{CE6537A1-D6FC-4f65-9D91-7224C49458BB}">
                  <c15:layout>
                    <c:manualLayout>
                      <c:w val="0.12856412460714517"/>
                      <c:h val="0.1790820565419724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3.773093021664492E-2"/>
                  <c:y val="3.3799762976504912E-4"/>
                </c:manualLayout>
              </c:layout>
              <c:tx>
                <c:rich>
                  <a:bodyPr/>
                  <a:lstStyle/>
                  <a:p>
                    <a:fld id="{F5477443-1A0B-4070-9765-0D2D3934304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804-4415-B0D5-8BF8AC0BD02F}"/>
                </c:ext>
                <c:ext xmlns:c15="http://schemas.microsoft.com/office/drawing/2012/chart" uri="{CE6537A1-D6FC-4f65-9D91-7224C49458BB}">
                  <c15:layout>
                    <c:manualLayout>
                      <c:w val="0.1622236282487324"/>
                      <c:h val="9.905172887204805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Справедливое предоставление услуги</c:v>
                </c:pt>
                <c:pt idx="1">
                  <c:v>Наличие зон ожидания</c:v>
                </c:pt>
                <c:pt idx="2">
                  <c:v>Легкость доступа в здание</c:v>
                </c:pt>
                <c:pt idx="3">
                  <c:v>Наличие достаточных парковочных мест</c:v>
                </c:pt>
                <c:pt idx="4">
                  <c:v>Удобные часы работы</c:v>
                </c:pt>
                <c:pt idx="5">
                  <c:v>Удобство расположения здания услугодателя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4.62</c:v>
                </c:pt>
                <c:pt idx="1">
                  <c:v>4.4800000000000004</c:v>
                </c:pt>
                <c:pt idx="2">
                  <c:v>4.63</c:v>
                </c:pt>
                <c:pt idx="3">
                  <c:v>3.98</c:v>
                </c:pt>
                <c:pt idx="4">
                  <c:v>4.18</c:v>
                </c:pt>
                <c:pt idx="5">
                  <c:v>4.32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804-4415-B0D5-8BF8AC0BD02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5108984"/>
        <c:axId val="315109376"/>
      </c:barChart>
      <c:catAx>
        <c:axId val="315108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5109376"/>
        <c:crosses val="autoZero"/>
        <c:auto val="1"/>
        <c:lblAlgn val="ctr"/>
        <c:lblOffset val="100"/>
        <c:noMultiLvlLbl val="0"/>
      </c:catAx>
      <c:valAx>
        <c:axId val="315109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5108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15830158554514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E5C-44F3-95D6-51C29DE95CB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E5C-44F3-95D6-51C29DE95CB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E5C-44F3-95D6-51C29DE95CB2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5C-44F3-95D6-51C29DE95CB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5C-44F3-95D6-51C29DE95CB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E5C-44F3-95D6-51C29DE95CB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3.5999999999999997E-2</c:v>
                </c:pt>
                <c:pt idx="1">
                  <c:v>0.57199999999999995</c:v>
                </c:pt>
                <c:pt idx="2">
                  <c:v>0.39300000000000002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E5C-44F3-95D6-51C29DE95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91315464"/>
        <c:axId val="291317032"/>
      </c:barChart>
      <c:valAx>
        <c:axId val="291317032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91315464"/>
        <c:crosses val="autoZero"/>
        <c:crossBetween val="between"/>
      </c:valAx>
      <c:catAx>
        <c:axId val="2913154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900"/>
            </a:pPr>
            <a:endParaRPr lang="ru-RU"/>
          </a:p>
        </c:txPr>
        <c:crossAx val="29131703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710255281598323"/>
          <c:y val="5.9499565781750245E-2"/>
          <c:w val="0.38239787858375818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4329387737220806"/>
                  <c:y val="2.810845642354275E-4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DC5-47E8-BE13-3DD22363B393}"/>
                </c:ext>
                <c:ext xmlns:c15="http://schemas.microsoft.com/office/drawing/2012/chart" uri="{CE6537A1-D6FC-4f65-9D91-7224C49458BB}">
                  <c15:layout>
                    <c:manualLayout>
                      <c:w val="0.11076951641066185"/>
                      <c:h val="9.293344517462240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9526674496665201E-2"/>
                  <c:y val="4.7680682009662049E-3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DC5-47E8-BE13-3DD22363B393}"/>
                </c:ext>
                <c:ext xmlns:c15="http://schemas.microsoft.com/office/drawing/2012/chart" uri="{CE6537A1-D6FC-4f65-9D91-7224C49458BB}">
                  <c15:layout>
                    <c:manualLayout>
                      <c:w val="0.14722991198553051"/>
                      <c:h val="0.1065495666150048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7736073415624717E-2"/>
                  <c:y val="1.2132187515623523E-3"/>
                </c:manualLayout>
              </c:layout>
              <c:tx>
                <c:rich>
                  <a:bodyPr/>
                  <a:lstStyle/>
                  <a:p>
                    <a:fld id="{FCF350EC-A208-48A6-8E4E-9EF672C118E9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DC5-47E8-BE13-3DD22363B393}"/>
                </c:ext>
                <c:ext xmlns:c15="http://schemas.microsoft.com/office/drawing/2012/chart" uri="{CE6537A1-D6FC-4f65-9D91-7224C49458BB}">
                  <c15:layout>
                    <c:manualLayout>
                      <c:w val="0.17640673991818137"/>
                      <c:h val="9.905175622302338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9028982816421399E-2"/>
                  <c:y val="0"/>
                </c:manualLayout>
              </c:layout>
              <c:tx>
                <c:rich>
                  <a:bodyPr/>
                  <a:lstStyle/>
                  <a:p>
                    <a:fld id="{EE1B321C-9B5A-45BD-8182-C83989AE9FE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DC5-47E8-BE13-3DD22363B393}"/>
                </c:ext>
                <c:ext xmlns:c15="http://schemas.microsoft.com/office/drawing/2012/chart" uri="{CE6537A1-D6FC-4f65-9D91-7224C49458BB}">
                  <c15:layout>
                    <c:manualLayout>
                      <c:w val="0.21430657573854758"/>
                      <c:h val="9.738709862587051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2.5810519596205717E-2"/>
                  <c:y val="-8.7347306087758383E-3"/>
                </c:manualLayout>
              </c:layout>
              <c:tx>
                <c:rich>
                  <a:bodyPr/>
                  <a:lstStyle/>
                  <a:p>
                    <a:fld id="{F5477443-1A0B-4070-9765-0D2D3934304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DC5-47E8-BE13-3DD22363B393}"/>
                </c:ext>
                <c:ext xmlns:c15="http://schemas.microsoft.com/office/drawing/2012/chart" uri="{CE6537A1-D6FC-4f65-9D91-7224C49458BB}">
                  <c15:layout>
                    <c:manualLayout>
                      <c:w val="0.14200286636361928"/>
                      <c:h val="9.9051756223023382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Наличие выбора казахского и русского языков</c:v>
                </c:pt>
                <c:pt idx="1">
                  <c:v>Получение пошаговой инструкции по получению госуслуги</c:v>
                </c:pt>
                <c:pt idx="2">
                  <c:v>Наличие необходимых указателей, понятных и полезных</c:v>
                </c:pt>
                <c:pt idx="3">
                  <c:v>Легкость нахождения необходимых сотрудников, кабинетов</c:v>
                </c:pt>
                <c:pt idx="4">
                  <c:v>Доступ к информации о гос.услуге различными способами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4.7699999999999996</c:v>
                </c:pt>
                <c:pt idx="1">
                  <c:v>4.32</c:v>
                </c:pt>
                <c:pt idx="2">
                  <c:v>4.45</c:v>
                </c:pt>
                <c:pt idx="3">
                  <c:v>4.58</c:v>
                </c:pt>
                <c:pt idx="4">
                  <c:v>4.41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DC5-47E8-BE13-3DD22363B3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5107024"/>
        <c:axId val="315098792"/>
      </c:barChart>
      <c:catAx>
        <c:axId val="315107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5098792"/>
        <c:crosses val="autoZero"/>
        <c:auto val="1"/>
        <c:lblAlgn val="ctr"/>
        <c:lblOffset val="100"/>
        <c:noMultiLvlLbl val="0"/>
      </c:catAx>
      <c:valAx>
        <c:axId val="315098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510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710255642887522"/>
          <c:y val="5.9499563572883316E-2"/>
          <c:w val="0.38239787858375818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4241066127354363E-2"/>
                  <c:y val="7.973363130679265E-3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3A1-4DD8-BEA2-D9AFD5AC9B97}"/>
                </c:ext>
                <c:ext xmlns:c15="http://schemas.microsoft.com/office/drawing/2012/chart" uri="{CE6537A1-D6FC-4f65-9D91-7224C49458BB}">
                  <c15:layout>
                    <c:manualLayout>
                      <c:w val="0.23342650145853561"/>
                      <c:h val="9.891112288863555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1171047011888168E-2"/>
                  <c:y val="-4.6385769570746888E-3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3A1-4DD8-BEA2-D9AFD5AC9B97}"/>
                </c:ext>
                <c:ext xmlns:c15="http://schemas.microsoft.com/office/drawing/2012/chart" uri="{CE6537A1-D6FC-4f65-9D91-7224C49458BB}">
                  <c15:layout>
                    <c:manualLayout>
                      <c:w val="0.11978318455664518"/>
                      <c:h val="0.1065498306954711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3293707904040943E-2"/>
                  <c:y val="-5.4794665578574725E-17"/>
                </c:manualLayout>
              </c:layout>
              <c:tx>
                <c:rich>
                  <a:bodyPr/>
                  <a:lstStyle/>
                  <a:p>
                    <a:fld id="{EE1B321C-9B5A-45BD-8182-C83989AE9FE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3A1-4DD8-BEA2-D9AFD5AC9B97}"/>
                </c:ext>
                <c:ext xmlns:c15="http://schemas.microsoft.com/office/drawing/2012/chart" uri="{CE6537A1-D6FC-4f65-9D91-7224C49458BB}">
                  <c15:layout>
                    <c:manualLayout>
                      <c:w val="0.13005405734027564"/>
                      <c:h val="0.1332530662617541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0048961923679406E-2"/>
                  <c:y val="-5.7456224165409161E-3"/>
                </c:manualLayout>
              </c:layout>
              <c:tx>
                <c:rich>
                  <a:bodyPr/>
                  <a:lstStyle/>
                  <a:p>
                    <a:fld id="{F5477443-1A0B-4070-9765-0D2D3934304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3A1-4DD8-BEA2-D9AFD5AC9B97}"/>
                </c:ext>
                <c:ext xmlns:c15="http://schemas.microsoft.com/office/drawing/2012/chart" uri="{CE6537A1-D6FC-4f65-9D91-7224C49458BB}">
                  <c15:layout>
                    <c:manualLayout>
                      <c:w val="0.15526674724568679"/>
                      <c:h val="9.3074188048992423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Предоставление полной информации о перечне необходимых документов</c:v>
                </c:pt>
                <c:pt idx="1">
                  <c:v>Простота для понимания форм и бланков, других документов</c:v>
                </c:pt>
                <c:pt idx="2">
                  <c:v>Простота и понятность процедуры подачи документов</c:v>
                </c:pt>
                <c:pt idx="3">
                  <c:v>Простота и понятность процедуры сбора документов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4.37</c:v>
                </c:pt>
                <c:pt idx="1">
                  <c:v>4.68</c:v>
                </c:pt>
                <c:pt idx="2">
                  <c:v>4.5</c:v>
                </c:pt>
                <c:pt idx="3">
                  <c:v>4.47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A1-4DD8-BEA2-D9AFD5AC9B9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5103496"/>
        <c:axId val="315104280"/>
      </c:barChart>
      <c:catAx>
        <c:axId val="315103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5104280"/>
        <c:crosses val="autoZero"/>
        <c:auto val="1"/>
        <c:lblAlgn val="ctr"/>
        <c:lblOffset val="100"/>
        <c:noMultiLvlLbl val="0"/>
      </c:catAx>
      <c:valAx>
        <c:axId val="315104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5103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64-45D8-AF70-4AE2199BA5F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964-45D8-AF70-4AE2199BA5FB}"/>
              </c:ext>
            </c:extLst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64-45D8-AF70-4AE2199BA5FB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964-45D8-AF70-4AE2199BA5F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4.3999999999999997E-2</c:v>
                </c:pt>
                <c:pt idx="1">
                  <c:v>0.82399999999999995</c:v>
                </c:pt>
                <c:pt idx="2">
                  <c:v>0.13200000000000001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964-45D8-AF70-4AE2199BA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315107416"/>
        <c:axId val="315107808"/>
      </c:barChart>
      <c:valAx>
        <c:axId val="315107808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315107416"/>
        <c:crosses val="autoZero"/>
        <c:crossBetween val="between"/>
      </c:valAx>
      <c:catAx>
        <c:axId val="3151074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315107808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48785587405133"/>
          <c:y val="9.1936806443078806E-2"/>
          <c:w val="0.40386031781350634"/>
          <c:h val="0.81612638711384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Приемлемость времени ожидания на месте обслуживания</c:v>
                </c:pt>
                <c:pt idx="1">
                  <c:v>Приемлемость необходимого срока для получения услуги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4.34</c:v>
                </c:pt>
                <c:pt idx="1">
                  <c:v>4.2699999999999996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B5-4A72-9B15-22F9552262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5101928"/>
        <c:axId val="315108200"/>
      </c:barChart>
      <c:catAx>
        <c:axId val="315101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5108200"/>
        <c:crosses val="autoZero"/>
        <c:auto val="1"/>
        <c:lblAlgn val="ctr"/>
        <c:lblOffset val="100"/>
        <c:noMultiLvlLbl val="0"/>
      </c:catAx>
      <c:valAx>
        <c:axId val="315108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5101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710255642887522"/>
          <c:y val="5.9499563572883316E-2"/>
          <c:w val="0.35916036824636544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7091663137604231E-2"/>
                  <c:y val="-5.321585414692353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025-46DB-BC04-EA0522C426E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Удовлетворенность отсутствием дополнительных, неофициальных затрат </c:v>
                </c:pt>
                <c:pt idx="1">
                  <c:v>Удовлетворенность отсутствием дополнительных затрат</c:v>
                </c:pt>
                <c:pt idx="2">
                  <c:v>Удовлетворенность удобством способа оплаты </c:v>
                </c:pt>
                <c:pt idx="3">
                  <c:v>Удовлетворенность приемлемостью суммы оплаты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4.41</c:v>
                </c:pt>
                <c:pt idx="1">
                  <c:v>3.93</c:v>
                </c:pt>
                <c:pt idx="2">
                  <c:v>4.6100000000000003</c:v>
                </c:pt>
                <c:pt idx="3">
                  <c:v>4.16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025-46DB-BC04-EA0522C426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5105064"/>
        <c:axId val="315099968"/>
      </c:barChart>
      <c:catAx>
        <c:axId val="315105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5099968"/>
        <c:crosses val="autoZero"/>
        <c:auto val="1"/>
        <c:lblAlgn val="ctr"/>
        <c:lblOffset val="100"/>
        <c:noMultiLvlLbl val="0"/>
      </c:catAx>
      <c:valAx>
        <c:axId val="315099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5105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061768314650269"/>
          <c:y val="0"/>
          <c:w val="0.53177955126615839"/>
          <c:h val="0.956795343456400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Контрольная группа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Затрудняюсь ответить</c:v>
                </c:pt>
                <c:pt idx="1">
                  <c:v>30+</c:v>
                </c:pt>
                <c:pt idx="2">
                  <c:v>25-29 дней</c:v>
                </c:pt>
                <c:pt idx="3">
                  <c:v>20-24 дней</c:v>
                </c:pt>
                <c:pt idx="4">
                  <c:v>15-19 дней</c:v>
                </c:pt>
                <c:pt idx="5">
                  <c:v>10-14 дней </c:v>
                </c:pt>
                <c:pt idx="6">
                  <c:v>5-9 дней</c:v>
                </c:pt>
                <c:pt idx="7">
                  <c:v>0-4 дней </c:v>
                </c:pt>
              </c:strCache>
            </c:strRef>
          </c:cat>
          <c:val>
            <c:numRef>
              <c:f>Лист1!$B$2:$B$9</c:f>
              <c:numCache>
                <c:formatCode>###0.0%</c:formatCode>
                <c:ptCount val="8"/>
                <c:pt idx="0">
                  <c:v>7.3999999999999996E-2</c:v>
                </c:pt>
                <c:pt idx="1">
                  <c:v>0.13200000000000001</c:v>
                </c:pt>
                <c:pt idx="2">
                  <c:v>7.3999999999999996E-2</c:v>
                </c:pt>
                <c:pt idx="3">
                  <c:v>4.3999999999999997E-2</c:v>
                </c:pt>
                <c:pt idx="4">
                  <c:v>0.11799999999999999</c:v>
                </c:pt>
                <c:pt idx="5">
                  <c:v>0.13200000000000001</c:v>
                </c:pt>
                <c:pt idx="6">
                  <c:v>0.16200000000000001</c:v>
                </c:pt>
                <c:pt idx="7">
                  <c:v>0.26500000000000001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054-4272-8917-7BDEE92B63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5102712"/>
        <c:axId val="315097224"/>
      </c:barChart>
      <c:catAx>
        <c:axId val="3151027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/>
            </a:pPr>
            <a:endParaRPr lang="ru-RU"/>
          </a:p>
        </c:txPr>
        <c:crossAx val="315097224"/>
        <c:crosses val="autoZero"/>
        <c:auto val="1"/>
        <c:lblAlgn val="ctr"/>
        <c:lblOffset val="100"/>
        <c:noMultiLvlLbl val="0"/>
      </c:catAx>
      <c:valAx>
        <c:axId val="315097224"/>
        <c:scaling>
          <c:orientation val="minMax"/>
        </c:scaling>
        <c:delete val="1"/>
        <c:axPos val="b"/>
        <c:numFmt formatCode="###0.0%" sourceLinked="1"/>
        <c:majorTickMark val="out"/>
        <c:minorTickMark val="none"/>
        <c:tickLblPos val="none"/>
        <c:crossAx val="3151027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DD-40E9-8E83-6C4E35219FA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4DD-40E9-8E83-6C4E35219FAE}"/>
              </c:ext>
            </c:extLst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4DD-40E9-8E83-6C4E35219FAE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4DD-40E9-8E83-6C4E35219FA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4DD-40E9-8E83-6C4E35219FA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4DD-40E9-8E83-6C4E35219FA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ответить/отказ от ответа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7.0000000000000007E-2</c:v>
                </c:pt>
                <c:pt idx="1">
                  <c:v>0.89600000000000002</c:v>
                </c:pt>
                <c:pt idx="2">
                  <c:v>3.5000000000000003E-2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4DD-40E9-8E83-6C4E35219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315105848"/>
        <c:axId val="315105456"/>
      </c:barChart>
      <c:valAx>
        <c:axId val="31510545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315105848"/>
        <c:crosses val="autoZero"/>
        <c:crossBetween val="between"/>
      </c:valAx>
      <c:catAx>
        <c:axId val="315105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315105456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404773946532398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52-4C88-85C3-B0F04D257BD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752-4C88-85C3-B0F04D257BD6}"/>
              </c:ext>
            </c:extLst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752-4C88-85C3-B0F04D257BD6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752-4C88-85C3-B0F04D257BD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752-4C88-85C3-B0F04D257BD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752-4C88-85C3-B0F04D257BD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ответить/отказ от ответа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7.0000000000000007E-2</c:v>
                </c:pt>
                <c:pt idx="1">
                  <c:v>0.92200000000000004</c:v>
                </c:pt>
                <c:pt idx="2">
                  <c:v>8.9999999999999993E-3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752-4C88-85C3-B0F04D257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315103104"/>
        <c:axId val="315102320"/>
      </c:barChart>
      <c:valAx>
        <c:axId val="315102320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315103104"/>
        <c:crosses val="autoZero"/>
        <c:crossBetween val="between"/>
      </c:valAx>
      <c:catAx>
        <c:axId val="315103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315102320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59826706289313"/>
          <c:y val="8.513190861880135E-2"/>
          <c:w val="0.49040173293710693"/>
          <c:h val="0.81612638711384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Удовлетворенность принятыми мерами по жалобе</c:v>
                </c:pt>
                <c:pt idx="1">
                  <c:v>Получение ответа на жалобу в краткие сроки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1.43</c:v>
                </c:pt>
                <c:pt idx="1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B5-4A72-9B15-22F9552262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5111728"/>
        <c:axId val="315110552"/>
      </c:barChart>
      <c:catAx>
        <c:axId val="315111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5110552"/>
        <c:crosses val="autoZero"/>
        <c:auto val="1"/>
        <c:lblAlgn val="ctr"/>
        <c:lblOffset val="100"/>
        <c:noMultiLvlLbl val="0"/>
      </c:catAx>
      <c:valAx>
        <c:axId val="315110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511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59826706289313"/>
          <c:y val="8.513190861880135E-2"/>
          <c:w val="0.39798942923060882"/>
          <c:h val="0.81612638711384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Полнота полученной информации</c:v>
                </c:pt>
                <c:pt idx="1">
                  <c:v>Скорость дозвона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3.83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79-4975-83ED-68AA9ED484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5112904"/>
        <c:axId val="315109768"/>
      </c:barChart>
      <c:catAx>
        <c:axId val="315112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5109768"/>
        <c:crosses val="autoZero"/>
        <c:auto val="1"/>
        <c:lblAlgn val="ctr"/>
        <c:lblOffset val="100"/>
        <c:noMultiLvlLbl val="0"/>
      </c:catAx>
      <c:valAx>
        <c:axId val="315109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5112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655158664570113E-2"/>
          <c:y val="1.724905844259346E-2"/>
          <c:w val="0.97234484133543064"/>
          <c:h val="0.979556599542703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CD4-4D5A-AD8F-79436F09B4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Скорость дозвона</c:v>
                </c:pt>
                <c:pt idx="1">
                  <c:v>Полнота полученной информации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3.01</c:v>
                </c:pt>
                <c:pt idx="1">
                  <c:v>3.78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D4-4D5A-AD8F-79436F09B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1315856"/>
        <c:axId val="291316248"/>
      </c:barChart>
      <c:catAx>
        <c:axId val="291315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91316248"/>
        <c:crosses val="autoZero"/>
        <c:auto val="1"/>
        <c:lblAlgn val="ctr"/>
        <c:lblOffset val="100"/>
        <c:noMultiLvlLbl val="0"/>
      </c:catAx>
      <c:valAx>
        <c:axId val="2913162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00" sourceLinked="1"/>
        <c:majorTickMark val="out"/>
        <c:minorTickMark val="none"/>
        <c:tickLblPos val="none"/>
        <c:crossAx val="29131585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631389437784273"/>
          <c:y val="6.3096847488470957E-3"/>
          <c:w val="0.31145362899543011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9130198573529493E-2"/>
                  <c:y val="7.5217637919554119E-4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C46-4D2A-96AC-ED582E6B2426}"/>
                </c:ext>
                <c:ext xmlns:c15="http://schemas.microsoft.com/office/drawing/2012/chart" uri="{CE6537A1-D6FC-4f65-9D91-7224C49458BB}">
                  <c15:layout>
                    <c:manualLayout>
                      <c:w val="0.1160762403006457"/>
                      <c:h val="9.293327459003554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8899946489415542E-2"/>
                  <c:y val="-4.6382246303261149E-3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C46-4D2A-96AC-ED582E6B2426}"/>
                </c:ext>
                <c:ext xmlns:c15="http://schemas.microsoft.com/office/drawing/2012/chart" uri="{CE6537A1-D6FC-4f65-9D91-7224C49458BB}">
                  <c15:layout>
                    <c:manualLayout>
                      <c:w val="0.10637806514793743"/>
                      <c:h val="0.1065497666153662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5378117379765121E-2"/>
                  <c:y val="-8.8348231335727946E-4"/>
                </c:manualLayout>
              </c:layout>
              <c:tx>
                <c:rich>
                  <a:bodyPr/>
                  <a:lstStyle/>
                  <a:p>
                    <a:fld id="{FCF350EC-A208-48A6-8E4E-9EF672C118E9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C46-4D2A-96AC-ED582E6B2426}"/>
                </c:ext>
                <c:ext xmlns:c15="http://schemas.microsoft.com/office/drawing/2012/chart" uri="{CE6537A1-D6FC-4f65-9D91-7224C49458BB}">
                  <c15:layout>
                    <c:manualLayout>
                      <c:w val="9.9105612930015102E-2"/>
                      <c:h val="9.905166455266334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7682569889766388E-2"/>
                  <c:y val="0"/>
                </c:manualLayout>
              </c:layout>
              <c:tx>
                <c:rich>
                  <a:bodyPr/>
                  <a:lstStyle/>
                  <a:p>
                    <a:fld id="{EE1B321C-9B5A-45BD-8182-C83989AE9FE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C46-4D2A-96AC-ED582E6B2426}"/>
                </c:ext>
                <c:ext xmlns:c15="http://schemas.microsoft.com/office/drawing/2012/chart" uri="{CE6537A1-D6FC-4f65-9D91-7224C49458BB}">
                  <c15:layout>
                    <c:manualLayout>
                      <c:w val="0.12253010273948073"/>
                      <c:h val="9.738701191018141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7897235501371612E-2"/>
                  <c:y val="8.1042825453887801E-3"/>
                </c:manualLayout>
              </c:layout>
              <c:tx>
                <c:rich>
                  <a:bodyPr/>
                  <a:lstStyle/>
                  <a:p>
                    <a:fld id="{F5477443-1A0B-4070-9765-0D2D3934304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C46-4D2A-96AC-ED582E6B2426}"/>
                </c:ext>
                <c:ext xmlns:c15="http://schemas.microsoft.com/office/drawing/2012/chart" uri="{CE6537A1-D6FC-4f65-9D91-7224C49458BB}">
                  <c15:layout>
                    <c:manualLayout>
                      <c:w val="9.4514278067925464E-2"/>
                      <c:h val="9.905166455266334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3.1288380144349637E-3"/>
                  <c:y val="-3.263366268419461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C46-4D2A-96AC-ED582E6B242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4658311279021164E-3"/>
                  <c:y val="6.5236567910617713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C46-4D2A-96AC-ED582E6B242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9331429302096438E-3"/>
                  <c:y val="3.90619713561947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C46-4D2A-96AC-ED582E6B2426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1630228707276162E-2"/>
                  <c:y val="-9.6992529081377364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C46-4D2A-96AC-ED582E6B24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Удовлетворен результатом оказанной услуги (полученным документом, справкой, сертификатом или др.)</c:v>
                </c:pt>
                <c:pt idx="1">
                  <c:v>Удобство оплаты онлайн через портал (для платных услуг)</c:v>
                </c:pt>
                <c:pt idx="2">
                  <c:v>Удовлетворен сроками оказания услуги</c:v>
                </c:pt>
                <c:pt idx="3">
                  <c:v>Удовлетворен полученной технической поддержкой портала</c:v>
                </c:pt>
                <c:pt idx="4">
                  <c:v>Удовлетворен полученной консультацией саІІ-центра портала (1414 или др. указанный)</c:v>
                </c:pt>
                <c:pt idx="5">
                  <c:v>Простота заполнения и удобство подачи документов, запроса на портал (удобство процесса)</c:v>
                </c:pt>
                <c:pt idx="6">
                  <c:v>Требования для получения услуги были ясны и понятны</c:v>
                </c:pt>
                <c:pt idx="7">
                  <c:v>Удобство поиска информации об услуге на портале (интуитивно понятный интерфейс)</c:v>
                </c:pt>
                <c:pt idx="8">
                  <c:v>Удобство использования ЭЦП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4.53</c:v>
                </c:pt>
                <c:pt idx="1">
                  <c:v>4.57</c:v>
                </c:pt>
                <c:pt idx="2">
                  <c:v>4.5999999999999996</c:v>
                </c:pt>
                <c:pt idx="3">
                  <c:v>4.33</c:v>
                </c:pt>
                <c:pt idx="4">
                  <c:v>4.49</c:v>
                </c:pt>
                <c:pt idx="5">
                  <c:v>4.58</c:v>
                </c:pt>
                <c:pt idx="6">
                  <c:v>4.58</c:v>
                </c:pt>
                <c:pt idx="7">
                  <c:v>4.4400000000000004</c:v>
                </c:pt>
                <c:pt idx="8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C46-4D2A-96AC-ED582E6B24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5110160"/>
        <c:axId val="315110944"/>
      </c:barChart>
      <c:catAx>
        <c:axId val="31511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 algn="just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5110944"/>
        <c:crosses val="autoZero"/>
        <c:auto val="0"/>
        <c:lblAlgn val="ctr"/>
        <c:lblOffset val="100"/>
        <c:tickMarkSkip val="1"/>
        <c:noMultiLvlLbl val="0"/>
      </c:catAx>
      <c:valAx>
        <c:axId val="315110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511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23-4CEF-9608-4F53B5CBCE8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823-4CEF-9608-4F53B5CBCE83}"/>
              </c:ext>
            </c:extLst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823-4CEF-9608-4F53B5CBCE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4.2999999999999997E-2</c:v>
                </c:pt>
                <c:pt idx="1">
                  <c:v>0.80900000000000005</c:v>
                </c:pt>
                <c:pt idx="2">
                  <c:v>0.14899999999999999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823-4CEF-9608-4F53B5CBCE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8"/>
        <c:axId val="316049376"/>
        <c:axId val="316048592"/>
      </c:barChart>
      <c:valAx>
        <c:axId val="316048592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316049376"/>
        <c:crosses val="autoZero"/>
        <c:crossBetween val="between"/>
      </c:valAx>
      <c:catAx>
        <c:axId val="316049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31604859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554184280859418"/>
          <c:y val="0"/>
          <c:w val="0.4054666546724081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964-45D8-AF70-4AE2199BA5F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964-45D8-AF70-4AE2199BA5F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964-45D8-AF70-4AE2199BA5FB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964-45D8-AF70-4AE2199BA5FB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8127682653460639E-17"/>
                  <c:y val="2.33748340108283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964-45D8-AF70-4AE2199BA5F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Определение делимости и неделимости земельных участков</c:v>
                </c:pt>
                <c:pt idx="1">
                  <c:v>Выдача решения на изменение целевого назначения земельного участка</c:v>
                </c:pt>
                <c:pt idx="2">
                  <c:v>Утверждение землеустроительных проектов по формировнаию земельных участков  </c:v>
                </c:pt>
                <c:pt idx="3">
                  <c:v>Приобретение прав на земельные участки, которые находятся в государственной собственности, не требующих торгов (конкурсов, аукционов)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0.111</c:v>
                </c:pt>
                <c:pt idx="1">
                  <c:v>0.222</c:v>
                </c:pt>
                <c:pt idx="2">
                  <c:v>0.315</c:v>
                </c:pt>
                <c:pt idx="3">
                  <c:v>0.35199999999999998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964-45D8-AF70-4AE2199BA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316051728"/>
        <c:axId val="316049768"/>
      </c:barChart>
      <c:valAx>
        <c:axId val="316049768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316051728"/>
        <c:crosses val="autoZero"/>
        <c:crossBetween val="between"/>
      </c:valAx>
      <c:catAx>
        <c:axId val="316051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200"/>
            </a:pPr>
            <a:endParaRPr lang="ru-RU"/>
          </a:p>
        </c:txPr>
        <c:crossAx val="316049768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00791636830096"/>
          <c:y val="9.1936806443078806E-2"/>
          <c:w val="0.42025564838757251"/>
          <c:h val="0.81612638711384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9012400768313821E-2"/>
                  <c:y val="2.8738159146589864E-7"/>
                </c:manualLayout>
              </c:layout>
              <c:tx>
                <c:rich>
                  <a:bodyPr/>
                  <a:lstStyle/>
                  <a:p>
                    <a:fld id="{F242F326-B3C3-42C7-8ABC-1E9EF0488700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BC4-460E-94B1-B56079B946DF}"/>
                </c:ext>
                <c:ext xmlns:c15="http://schemas.microsoft.com/office/drawing/2012/chart" uri="{CE6537A1-D6FC-4f65-9D91-7224C49458BB}">
                  <c15:layout>
                    <c:manualLayout>
                      <c:w val="0.28228396959513186"/>
                      <c:h val="0.1432551253069953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3147927374500895"/>
                  <c:y val="7.2997798082245161E-3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BC4-460E-94B1-B56079B946DF}"/>
                </c:ext>
                <c:ext xmlns:c15="http://schemas.microsoft.com/office/drawing/2012/chart" uri="{CE6537A1-D6FC-4f65-9D91-7224C49458BB}">
                  <c15:layout>
                    <c:manualLayout>
                      <c:w val="0.34821949176799855"/>
                      <c:h val="0.140423841866554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9.9059654181729517E-2"/>
                  <c:y val="6.0930645050972709E-3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BC4-460E-94B1-B56079B946DF}"/>
                </c:ext>
                <c:ext xmlns:c15="http://schemas.microsoft.com/office/drawing/2012/chart" uri="{CE6537A1-D6FC-4f65-9D91-7224C49458BB}">
                  <c15:layout>
                    <c:manualLayout>
                      <c:w val="0.28730880100848405"/>
                      <c:h val="0.1856243681197254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Вежливость и внимательность </c:v>
                </c:pt>
                <c:pt idx="1">
                  <c:v>Оперативность</c:v>
                </c:pt>
                <c:pt idx="2">
                  <c:v>Компетентность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4.2699999999999996</c:v>
                </c:pt>
                <c:pt idx="1">
                  <c:v>3.68</c:v>
                </c:pt>
                <c:pt idx="2">
                  <c:v>3.72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BC4-460E-94B1-B56079B946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6054472"/>
        <c:axId val="316052512"/>
      </c:barChart>
      <c:catAx>
        <c:axId val="316054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6052512"/>
        <c:crosses val="autoZero"/>
        <c:auto val="1"/>
        <c:lblAlgn val="ctr"/>
        <c:lblOffset val="100"/>
        <c:noMultiLvlLbl val="0"/>
      </c:catAx>
      <c:valAx>
        <c:axId val="316052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6054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590739950096231"/>
          <c:y val="4.5780223467788025E-2"/>
          <c:w val="0.34415481155014904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1695015020282447"/>
                  <c:y val="-4.1616746451623053E-3"/>
                </c:manualLayout>
              </c:layout>
              <c:tx>
                <c:rich>
                  <a:bodyPr/>
                  <a:lstStyle/>
                  <a:p>
                    <a:fld id="{F242F326-B3C3-42C7-8ABC-1E9EF0488700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4E1-4141-B8DF-C7E2FDC868AB}"/>
                </c:ext>
                <c:ext xmlns:c15="http://schemas.microsoft.com/office/drawing/2012/chart" uri="{CE6537A1-D6FC-4f65-9D91-7224C49458BB}">
                  <c15:layout>
                    <c:manualLayout>
                      <c:w val="0.47812108169163936"/>
                      <c:h val="7.666532526570224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1015849602494995"/>
                  <c:y val="-4.1618384970716384E-3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E1-4141-B8DF-C7E2FDC868AB}"/>
                </c:ext>
                <c:ext xmlns:c15="http://schemas.microsoft.com/office/drawing/2012/chart" uri="{CE6537A1-D6FC-4f65-9D91-7224C49458BB}">
                  <c15:layout>
                    <c:manualLayout>
                      <c:w val="0.48897734764435946"/>
                      <c:h val="0.1112257765140414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9723095768395629"/>
                  <c:y val="-8.3235131422339445E-3"/>
                </c:manualLayout>
              </c:layout>
              <c:tx>
                <c:rich>
                  <a:bodyPr/>
                  <a:lstStyle/>
                  <a:p>
                    <a:fld id="{FCF350EC-A208-48A6-8E4E-9EF672C118E9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4E1-4141-B8DF-C7E2FDC868AB}"/>
                </c:ext>
                <c:ext xmlns:c15="http://schemas.microsoft.com/office/drawing/2012/chart" uri="{CE6537A1-D6FC-4f65-9D91-7224C49458BB}">
                  <c15:layout>
                    <c:manualLayout>
                      <c:w val="0.28768177818555757"/>
                      <c:h val="9.905175623030498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E1B321C-9B5A-45BD-8182-C83989AE9FE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4E1-4141-B8DF-C7E2FDC868A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7887122842490877"/>
                  <c:y val="-4.4993720117413229E-3"/>
                </c:manualLayout>
              </c:layout>
              <c:tx>
                <c:rich>
                  <a:bodyPr/>
                  <a:lstStyle/>
                  <a:p>
                    <a:fld id="{F588D33E-88B8-4C2F-B701-13D0170A9F08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50E-4DE9-A347-012018325FC4}"/>
                </c:ext>
                <c:ext xmlns:c15="http://schemas.microsoft.com/office/drawing/2012/chart" uri="{CE6537A1-D6FC-4f65-9D91-7224C49458BB}">
                  <c15:layout>
                    <c:manualLayout>
                      <c:w val="0.36112069522174794"/>
                      <c:h val="0.1790820565419724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7236894478299372"/>
                  <c:y val="-4.1616746451623148E-3"/>
                </c:manualLayout>
              </c:layout>
              <c:tx>
                <c:rich>
                  <a:bodyPr/>
                  <a:lstStyle/>
                  <a:p>
                    <a:fld id="{F5477443-1A0B-4070-9765-0D2D3934304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4E1-4141-B8DF-C7E2FDC868AB}"/>
                </c:ext>
                <c:ext xmlns:c15="http://schemas.microsoft.com/office/drawing/2012/chart" uri="{CE6537A1-D6FC-4f65-9D91-7224C49458BB}">
                  <c15:layout>
                    <c:manualLayout>
                      <c:w val="0.32746119158016068"/>
                      <c:h val="9.9051756230304988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Справедливое предоставление услуги</c:v>
                </c:pt>
                <c:pt idx="1">
                  <c:v>Наличие зон ожидания</c:v>
                </c:pt>
                <c:pt idx="2">
                  <c:v>Легкость доступа в здание</c:v>
                </c:pt>
                <c:pt idx="3">
                  <c:v>Наличие достаточных парковочных мест</c:v>
                </c:pt>
                <c:pt idx="4">
                  <c:v>Удобные часы работы</c:v>
                </c:pt>
                <c:pt idx="5">
                  <c:v>Удобство расположения здания услугодателя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4.05</c:v>
                </c:pt>
                <c:pt idx="1">
                  <c:v>3.9</c:v>
                </c:pt>
                <c:pt idx="2">
                  <c:v>3.65</c:v>
                </c:pt>
                <c:pt idx="3">
                  <c:v>2.35</c:v>
                </c:pt>
                <c:pt idx="4">
                  <c:v>3.77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4E1-4141-B8DF-C7E2FDC868A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6053688"/>
        <c:axId val="316052904"/>
      </c:barChart>
      <c:catAx>
        <c:axId val="316053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6052904"/>
        <c:crosses val="autoZero"/>
        <c:auto val="1"/>
        <c:lblAlgn val="ctr"/>
        <c:lblOffset val="100"/>
        <c:noMultiLvlLbl val="0"/>
      </c:catAx>
      <c:valAx>
        <c:axId val="316052904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316053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710255642887522"/>
          <c:y val="5.9499563572883316E-2"/>
          <c:w val="0.38239787858375818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Наличие выбора казахского и русского языков</c:v>
                </c:pt>
                <c:pt idx="1">
                  <c:v>Получение пошаговой инструкции по получению госуслуги</c:v>
                </c:pt>
                <c:pt idx="2">
                  <c:v>Наличие необходимых указателей, понятных и полезных</c:v>
                </c:pt>
                <c:pt idx="3">
                  <c:v>Легкость нахождения необходимых сотрудников, кабинетов</c:v>
                </c:pt>
                <c:pt idx="4">
                  <c:v>Доступ к информации о гос.услуге различными способами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4.8600000000000003</c:v>
                </c:pt>
                <c:pt idx="1">
                  <c:v>3.68</c:v>
                </c:pt>
                <c:pt idx="2">
                  <c:v>3.4</c:v>
                </c:pt>
                <c:pt idx="3">
                  <c:v>3.95</c:v>
                </c:pt>
                <c:pt idx="4">
                  <c:v>3.75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61C-49BB-BF7A-09B99FD093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6048200"/>
        <c:axId val="316054864"/>
      </c:barChart>
      <c:catAx>
        <c:axId val="316048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6054864"/>
        <c:crosses val="autoZero"/>
        <c:auto val="1"/>
        <c:lblAlgn val="ctr"/>
        <c:lblOffset val="100"/>
        <c:noMultiLvlLbl val="0"/>
      </c:catAx>
      <c:valAx>
        <c:axId val="316054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6048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710255642887522"/>
          <c:y val="5.9499563572883316E-2"/>
          <c:w val="0.38239787858375818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52433083293441E-2"/>
                  <c:y val="1.0962197598200753E-2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F4F-49EE-88DB-B24AAF9DE462}"/>
                </c:ext>
                <c:ext xmlns:c15="http://schemas.microsoft.com/office/drawing/2012/chart" uri="{CE6537A1-D6FC-4f65-9D91-7224C49458BB}">
                  <c15:layout>
                    <c:manualLayout>
                      <c:w val="0.20287587062190543"/>
                      <c:h val="0.140754805433936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8393716935830978E-2"/>
                  <c:y val="1.3390919779682892E-3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F4F-49EE-88DB-B24AAF9DE462}"/>
                </c:ext>
                <c:ext xmlns:c15="http://schemas.microsoft.com/office/drawing/2012/chart" uri="{CE6537A1-D6FC-4f65-9D91-7224C49458BB}">
                  <c15:layout>
                    <c:manualLayout>
                      <c:w val="0.11422852440453059"/>
                      <c:h val="0.1065498306954711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fld id="{EE1B321C-9B5A-45BD-8182-C83989AE9FE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F4F-49EE-88DB-B24AAF9DE462}"/>
                </c:ext>
                <c:ext xmlns:c15="http://schemas.microsoft.com/office/drawing/2012/chart" uri="{CE6537A1-D6FC-4f65-9D91-7224C49458BB}">
                  <c15:layout>
                    <c:manualLayout>
                      <c:w val="0.16060468817690587"/>
                      <c:h val="0.1272753973267111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5603622075793991E-2"/>
                  <c:y val="3.2208809860235512E-3"/>
                </c:manualLayout>
              </c:layout>
              <c:tx>
                <c:rich>
                  <a:bodyPr/>
                  <a:lstStyle/>
                  <a:p>
                    <a:fld id="{F5477443-1A0B-4070-9765-0D2D3934304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F4F-49EE-88DB-B24AAF9DE462}"/>
                </c:ext>
                <c:ext xmlns:c15="http://schemas.microsoft.com/office/drawing/2012/chart" uri="{CE6537A1-D6FC-4f65-9D91-7224C49458BB}">
                  <c15:layout>
                    <c:manualLayout>
                      <c:w val="0.17193072770203052"/>
                      <c:h val="0.1349178705942932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Предоставление полной информации о перечне необходимых документов</c:v>
                </c:pt>
                <c:pt idx="1">
                  <c:v>Простота для понимания форм и бланков, других документов</c:v>
                </c:pt>
                <c:pt idx="2">
                  <c:v>Простота и понятность процедуры подачи документов</c:v>
                </c:pt>
                <c:pt idx="3">
                  <c:v>Простота и понятность процедуры сбора документов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4.16</c:v>
                </c:pt>
                <c:pt idx="1">
                  <c:v>4</c:v>
                </c:pt>
                <c:pt idx="2">
                  <c:v>4</c:v>
                </c:pt>
                <c:pt idx="3">
                  <c:v>3.67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4F-49EE-88DB-B24AAF9DE4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6052120"/>
        <c:axId val="316047808"/>
      </c:barChart>
      <c:catAx>
        <c:axId val="316052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6047808"/>
        <c:crosses val="autoZero"/>
        <c:auto val="1"/>
        <c:lblAlgn val="ctr"/>
        <c:lblOffset val="100"/>
        <c:noMultiLvlLbl val="0"/>
      </c:catAx>
      <c:valAx>
        <c:axId val="316047808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316052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64-45D8-AF70-4AE2199BA5F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964-45D8-AF70-4AE2199BA5FB}"/>
              </c:ext>
            </c:extLst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64-45D8-AF70-4AE2199BA5FB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964-45D8-AF70-4AE2199BA5F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</c:v>
                </c:pt>
                <c:pt idx="1">
                  <c:v>0.81799999999999995</c:v>
                </c:pt>
                <c:pt idx="2">
                  <c:v>0.182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964-45D8-AF70-4AE2199BA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318592816"/>
        <c:axId val="318586936"/>
      </c:barChart>
      <c:valAx>
        <c:axId val="31858693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318592816"/>
        <c:crosses val="autoZero"/>
        <c:crossBetween val="between"/>
      </c:valAx>
      <c:catAx>
        <c:axId val="318592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318586936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48785587405133"/>
          <c:y val="9.1936806443078806E-2"/>
          <c:w val="0.40386031781350634"/>
          <c:h val="0.81612638711384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Приемлемость времени ожидания на месте обслуживания</c:v>
                </c:pt>
                <c:pt idx="1">
                  <c:v>Приемлемость необходимого срока для получения услуги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3.9</c:v>
                </c:pt>
                <c:pt idx="1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B5-4A72-9B15-22F9552262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8588896"/>
        <c:axId val="318592424"/>
      </c:barChart>
      <c:catAx>
        <c:axId val="318588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8592424"/>
        <c:crosses val="autoZero"/>
        <c:auto val="1"/>
        <c:lblAlgn val="ctr"/>
        <c:lblOffset val="100"/>
        <c:noMultiLvlLbl val="0"/>
      </c:catAx>
      <c:valAx>
        <c:axId val="318592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858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719480216041203"/>
          <c:y val="3.1585669448703287E-2"/>
          <c:w val="0.35284039111051779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0079753334181695E-2"/>
                  <c:y val="5.80543297101935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025-46DB-BC04-EA0522C426E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1533921765379677E-2"/>
                  <c:y val="-5.80543297101946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025-46DB-BC04-EA0522C426E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Удовлетворенность отсутствием дополнительных, неофициальных затрат </c:v>
                </c:pt>
                <c:pt idx="1">
                  <c:v>Удовлетворенность отсутствием дополнительных затрат</c:v>
                </c:pt>
                <c:pt idx="2">
                  <c:v>Удовлетворенность удобством способа оплаты </c:v>
                </c:pt>
                <c:pt idx="3">
                  <c:v>Удовлетворенность приемлемостью суммы оплаты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4.5599999999999996</c:v>
                </c:pt>
                <c:pt idx="1">
                  <c:v>3.63</c:v>
                </c:pt>
                <c:pt idx="2">
                  <c:v>4.41</c:v>
                </c:pt>
                <c:pt idx="3">
                  <c:v>3.22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025-46DB-BC04-EA0522C426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8593600"/>
        <c:axId val="318588112"/>
      </c:barChart>
      <c:catAx>
        <c:axId val="318593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8588112"/>
        <c:crosses val="autoZero"/>
        <c:auto val="1"/>
        <c:lblAlgn val="ctr"/>
        <c:lblOffset val="100"/>
        <c:noMultiLvlLbl val="0"/>
      </c:catAx>
      <c:valAx>
        <c:axId val="318588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859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655158664570113E-2"/>
          <c:y val="0.15570811227004447"/>
          <c:w val="0.97234484133543064"/>
          <c:h val="0.527304500495732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Получил ответ на свою жалобу в краткие сроки</c:v>
                </c:pt>
                <c:pt idx="1">
                  <c:v>Принятые меры меня полностью удовлетворили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3.09</c:v>
                </c:pt>
                <c:pt idx="1">
                  <c:v>2.2200000000000002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3D-4F66-91F7-29277A2A6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1312720"/>
        <c:axId val="291318600"/>
      </c:barChart>
      <c:catAx>
        <c:axId val="29131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91318600"/>
        <c:crosses val="autoZero"/>
        <c:auto val="1"/>
        <c:lblAlgn val="ctr"/>
        <c:lblOffset val="100"/>
        <c:noMultiLvlLbl val="0"/>
      </c:catAx>
      <c:valAx>
        <c:axId val="2913186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00" sourceLinked="1"/>
        <c:majorTickMark val="out"/>
        <c:minorTickMark val="none"/>
        <c:tickLblPos val="none"/>
        <c:crossAx val="29131272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061768314650269"/>
          <c:y val="0"/>
          <c:w val="0.49200014745605775"/>
          <c:h val="0.956795343456400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Контрольная группа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Затрудняюсь ответить</c:v>
                </c:pt>
                <c:pt idx="1">
                  <c:v>30+</c:v>
                </c:pt>
                <c:pt idx="2">
                  <c:v>25-29 дней</c:v>
                </c:pt>
                <c:pt idx="3">
                  <c:v>20-24 дней</c:v>
                </c:pt>
                <c:pt idx="4">
                  <c:v>15-19 дней</c:v>
                </c:pt>
                <c:pt idx="5">
                  <c:v>10-14 дней</c:v>
                </c:pt>
                <c:pt idx="6">
                  <c:v>5-9 дней</c:v>
                </c:pt>
                <c:pt idx="7">
                  <c:v>0-4 дней</c:v>
                </c:pt>
              </c:strCache>
            </c:strRef>
          </c:cat>
          <c:val>
            <c:numRef>
              <c:f>Лист1!$B$2:$B$9</c:f>
              <c:numCache>
                <c:formatCode>###0.0%</c:formatCode>
                <c:ptCount val="8"/>
                <c:pt idx="0">
                  <c:v>9.0999999999999998E-2</c:v>
                </c:pt>
                <c:pt idx="1">
                  <c:v>0.182</c:v>
                </c:pt>
                <c:pt idx="2">
                  <c:v>0</c:v>
                </c:pt>
                <c:pt idx="3">
                  <c:v>4.4999999999999998E-2</c:v>
                </c:pt>
                <c:pt idx="4">
                  <c:v>9.0999999999999998E-2</c:v>
                </c:pt>
                <c:pt idx="5">
                  <c:v>0.13600000000000001</c:v>
                </c:pt>
                <c:pt idx="6">
                  <c:v>0.36399999999999999</c:v>
                </c:pt>
                <c:pt idx="7">
                  <c:v>9.0999999999999998E-2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054-4272-8917-7BDEE92B63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8589288"/>
        <c:axId val="318590856"/>
      </c:barChart>
      <c:catAx>
        <c:axId val="3185892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/>
            </a:pPr>
            <a:endParaRPr lang="ru-RU"/>
          </a:p>
        </c:txPr>
        <c:crossAx val="318590856"/>
        <c:crosses val="autoZero"/>
        <c:auto val="1"/>
        <c:lblAlgn val="ctr"/>
        <c:lblOffset val="100"/>
        <c:noMultiLvlLbl val="0"/>
      </c:catAx>
      <c:valAx>
        <c:axId val="318590856"/>
        <c:scaling>
          <c:orientation val="minMax"/>
        </c:scaling>
        <c:delete val="1"/>
        <c:axPos val="b"/>
        <c:numFmt formatCode="###0.0%" sourceLinked="1"/>
        <c:majorTickMark val="out"/>
        <c:minorTickMark val="none"/>
        <c:tickLblPos val="none"/>
        <c:crossAx val="3185892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DD-40E9-8E83-6C4E35219FA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4DD-40E9-8E83-6C4E35219FAE}"/>
              </c:ext>
            </c:extLst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4DD-40E9-8E83-6C4E35219FAE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4DD-40E9-8E83-6C4E35219FA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4DD-40E9-8E83-6C4E35219FA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4DD-40E9-8E83-6C4E35219FA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ответить/отказ от ответа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5.6000000000000001E-2</c:v>
                </c:pt>
                <c:pt idx="1">
                  <c:v>0.83299999999999996</c:v>
                </c:pt>
                <c:pt idx="2">
                  <c:v>0.111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4DD-40E9-8E83-6C4E35219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318592032"/>
        <c:axId val="318591248"/>
      </c:barChart>
      <c:valAx>
        <c:axId val="318591248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318592032"/>
        <c:crosses val="autoZero"/>
        <c:crossBetween val="between"/>
      </c:valAx>
      <c:catAx>
        <c:axId val="3185920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318591248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404773946532398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52-4C88-85C3-B0F04D257BD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752-4C88-85C3-B0F04D257BD6}"/>
              </c:ext>
            </c:extLst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752-4C88-85C3-B0F04D257BD6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752-4C88-85C3-B0F04D257BD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752-4C88-85C3-B0F04D257BD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752-4C88-85C3-B0F04D257BD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ответить/отказ от ответа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</c:v>
                </c:pt>
                <c:pt idx="1">
                  <c:v>0.94399999999999995</c:v>
                </c:pt>
                <c:pt idx="2">
                  <c:v>5.6000000000000001E-2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752-4C88-85C3-B0F04D257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318591640"/>
        <c:axId val="318587720"/>
      </c:barChart>
      <c:valAx>
        <c:axId val="318587720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318591640"/>
        <c:crosses val="autoZero"/>
        <c:crossBetween val="between"/>
      </c:valAx>
      <c:catAx>
        <c:axId val="318591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318587720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59826706289313"/>
          <c:y val="8.513190861880135E-2"/>
          <c:w val="0.49040173293710693"/>
          <c:h val="0.81612638711384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Удовлетворенность принятыми мерами по жалобе</c:v>
                </c:pt>
                <c:pt idx="1">
                  <c:v>Получение ответа на жалобу в краткие сроки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B5-4A72-9B15-22F9552262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8588504"/>
        <c:axId val="318196912"/>
      </c:barChart>
      <c:catAx>
        <c:axId val="318588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8196912"/>
        <c:crosses val="autoZero"/>
        <c:auto val="1"/>
        <c:lblAlgn val="ctr"/>
        <c:lblOffset val="100"/>
        <c:noMultiLvlLbl val="0"/>
      </c:catAx>
      <c:valAx>
        <c:axId val="318196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858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59826706289313"/>
          <c:y val="8.513190861880135E-2"/>
          <c:w val="0.39798942923060882"/>
          <c:h val="0.81612638711384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Полнота полученной информации</c:v>
                </c:pt>
                <c:pt idx="1">
                  <c:v>Скорость дозвона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2.75</c:v>
                </c:pt>
                <c:pt idx="1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79-4975-83ED-68AA9ED484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8189856"/>
        <c:axId val="318189464"/>
      </c:barChart>
      <c:catAx>
        <c:axId val="318189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8189464"/>
        <c:crosses val="autoZero"/>
        <c:auto val="1"/>
        <c:lblAlgn val="ctr"/>
        <c:lblOffset val="100"/>
        <c:noMultiLvlLbl val="0"/>
      </c:catAx>
      <c:valAx>
        <c:axId val="318189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818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631389437784273"/>
          <c:y val="6.3096847488470957E-3"/>
          <c:w val="0.31145362899543011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9130198573529493E-2"/>
                  <c:y val="7.5217637919554119E-4"/>
                </c:manualLayout>
              </c:layout>
              <c:tx>
                <c:rich>
                  <a:bodyPr/>
                  <a:lstStyle/>
                  <a:p>
                    <a:fld id="{1AF73FBC-40D6-414E-911A-B9E5F86966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C46-4D2A-96AC-ED582E6B2426}"/>
                </c:ext>
                <c:ext xmlns:c15="http://schemas.microsoft.com/office/drawing/2012/chart" uri="{CE6537A1-D6FC-4f65-9D91-7224C49458BB}">
                  <c15:layout>
                    <c:manualLayout>
                      <c:w val="0.1160762403006457"/>
                      <c:h val="9.293327459003554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8899946489415542E-2"/>
                  <c:y val="-4.6382246303261149E-3"/>
                </c:manualLayout>
              </c:layout>
              <c:tx>
                <c:rich>
                  <a:bodyPr/>
                  <a:lstStyle/>
                  <a:p>
                    <a:fld id="{590549C0-EA61-4949-A80C-17B8DF36A6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C46-4D2A-96AC-ED582E6B2426}"/>
                </c:ext>
                <c:ext xmlns:c15="http://schemas.microsoft.com/office/drawing/2012/chart" uri="{CE6537A1-D6FC-4f65-9D91-7224C49458BB}">
                  <c15:layout>
                    <c:manualLayout>
                      <c:w val="0.10637806514793743"/>
                      <c:h val="0.1065497666153662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5378117379765121E-2"/>
                  <c:y val="-8.8348231335727946E-4"/>
                </c:manualLayout>
              </c:layout>
              <c:tx>
                <c:rich>
                  <a:bodyPr/>
                  <a:lstStyle/>
                  <a:p>
                    <a:fld id="{FCF350EC-A208-48A6-8E4E-9EF672C118E9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C46-4D2A-96AC-ED582E6B2426}"/>
                </c:ext>
                <c:ext xmlns:c15="http://schemas.microsoft.com/office/drawing/2012/chart" uri="{CE6537A1-D6FC-4f65-9D91-7224C49458BB}">
                  <c15:layout>
                    <c:manualLayout>
                      <c:w val="9.9105612930015102E-2"/>
                      <c:h val="9.905166455266334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7682569889766388E-2"/>
                  <c:y val="0"/>
                </c:manualLayout>
              </c:layout>
              <c:tx>
                <c:rich>
                  <a:bodyPr/>
                  <a:lstStyle/>
                  <a:p>
                    <a:fld id="{EE1B321C-9B5A-45BD-8182-C83989AE9FE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C46-4D2A-96AC-ED582E6B2426}"/>
                </c:ext>
                <c:ext xmlns:c15="http://schemas.microsoft.com/office/drawing/2012/chart" uri="{CE6537A1-D6FC-4f65-9D91-7224C49458BB}">
                  <c15:layout>
                    <c:manualLayout>
                      <c:w val="0.12253010273948073"/>
                      <c:h val="9.738701191018141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7897235501371612E-2"/>
                  <c:y val="8.1042825453887801E-3"/>
                </c:manualLayout>
              </c:layout>
              <c:tx>
                <c:rich>
                  <a:bodyPr/>
                  <a:lstStyle/>
                  <a:p>
                    <a:fld id="{F5477443-1A0B-4070-9765-0D2D3934304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C46-4D2A-96AC-ED582E6B2426}"/>
                </c:ext>
                <c:ext xmlns:c15="http://schemas.microsoft.com/office/drawing/2012/chart" uri="{CE6537A1-D6FC-4f65-9D91-7224C49458BB}">
                  <c15:layout>
                    <c:manualLayout>
                      <c:w val="9.4514278067925464E-2"/>
                      <c:h val="9.905166455266334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3.1288380144349637E-3"/>
                  <c:y val="-3.263366268419461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C46-4D2A-96AC-ED582E6B242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4658311279021164E-3"/>
                  <c:y val="6.5236567910617713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C46-4D2A-96AC-ED582E6B242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9331429302096438E-3"/>
                  <c:y val="3.90619713561947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C46-4D2A-96AC-ED582E6B2426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1630228707276162E-2"/>
                  <c:y val="-9.6992529081377364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C46-4D2A-96AC-ED582E6B24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Удовлетворен результатом оказанной услуги (полученным документом, справкой, сертификатом или др.)</c:v>
                </c:pt>
                <c:pt idx="1">
                  <c:v>Удобство оплаты онлайн через портал (для платных услуг)</c:v>
                </c:pt>
                <c:pt idx="2">
                  <c:v>Удовлетворен сроками оказания услуги</c:v>
                </c:pt>
                <c:pt idx="3">
                  <c:v>Удовлетворен полученной технической поддержкой портала</c:v>
                </c:pt>
                <c:pt idx="4">
                  <c:v>Удовлетворен полученной консультацией саІІ-центра портала (1414 или др. указанный)</c:v>
                </c:pt>
                <c:pt idx="5">
                  <c:v>Простота заполнения и удобство подачи документов, запроса на портал (удобство процесса)</c:v>
                </c:pt>
                <c:pt idx="6">
                  <c:v>Требования для получения услуги были ясны и понятны</c:v>
                </c:pt>
                <c:pt idx="7">
                  <c:v>Удобство поиска информации об услуге на портале (интуитивно понятный интерфейс)</c:v>
                </c:pt>
                <c:pt idx="8">
                  <c:v>Удобство использования ЭЦП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4.17</c:v>
                </c:pt>
                <c:pt idx="1">
                  <c:v>3.9</c:v>
                </c:pt>
                <c:pt idx="2">
                  <c:v>4.29</c:v>
                </c:pt>
                <c:pt idx="3">
                  <c:v>3.79</c:v>
                </c:pt>
                <c:pt idx="4">
                  <c:v>3.43</c:v>
                </c:pt>
                <c:pt idx="5">
                  <c:v>3.97</c:v>
                </c:pt>
                <c:pt idx="6">
                  <c:v>4.1900000000000004</c:v>
                </c:pt>
                <c:pt idx="7">
                  <c:v>4.03</c:v>
                </c:pt>
                <c:pt idx="8">
                  <c:v>3.74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C46-4D2A-96AC-ED582E6B24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8197696"/>
        <c:axId val="318185544"/>
      </c:barChart>
      <c:catAx>
        <c:axId val="318197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 algn="just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8185544"/>
        <c:crosses val="autoZero"/>
        <c:auto val="0"/>
        <c:lblAlgn val="ctr"/>
        <c:lblOffset val="100"/>
        <c:tickMarkSkip val="1"/>
        <c:noMultiLvlLbl val="0"/>
      </c:catAx>
      <c:valAx>
        <c:axId val="318185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819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23-4CEF-9608-4F53B5CBCE8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823-4CEF-9608-4F53B5CBCE83}"/>
              </c:ext>
            </c:extLst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823-4CEF-9608-4F53B5CBCE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3.1E-2</c:v>
                </c:pt>
                <c:pt idx="1">
                  <c:v>0.75</c:v>
                </c:pt>
                <c:pt idx="2">
                  <c:v>0.219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823-4CEF-9608-4F53B5CBCE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8"/>
        <c:axId val="318192208"/>
        <c:axId val="318185936"/>
      </c:barChart>
      <c:valAx>
        <c:axId val="31818593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318192208"/>
        <c:crosses val="autoZero"/>
        <c:crossBetween val="between"/>
      </c:valAx>
      <c:catAx>
        <c:axId val="318192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318185936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679930609042415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64-45D8-AF70-4AE2199BA5FB}"/>
              </c:ext>
            </c:extLst>
          </c:dPt>
          <c:dPt>
            <c:idx val="1"/>
            <c:invertIfNegative val="0"/>
            <c:bubble3D val="0"/>
            <c:spPr>
              <a:solidFill>
                <a:srgbClr val="4472C4">
                  <a:lumMod val="60000"/>
                  <a:lumOff val="40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64-45D8-AF70-4AE2199BA5FB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64-45D8-AF70-4AE2199BA5F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964-45D8-AF70-4AE2199BA5F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Приватизация жилищ из государственного жилишного фонда</c:v>
                </c:pt>
                <c:pt idx="1">
                  <c:v>Постановка на учет граждан РК, нуждающихся в жилище из государственного жилищного фонда 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0.29499999999999998</c:v>
                </c:pt>
                <c:pt idx="1">
                  <c:v>0.70499999999999996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964-45D8-AF70-4AE2199BA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318192600"/>
        <c:axId val="318187112"/>
      </c:barChart>
      <c:valAx>
        <c:axId val="318187112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318192600"/>
        <c:crosses val="autoZero"/>
        <c:crossBetween val="between"/>
      </c:valAx>
      <c:catAx>
        <c:axId val="3181926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/>
            </a:pPr>
            <a:endParaRPr lang="ru-RU"/>
          </a:p>
        </c:txPr>
        <c:crossAx val="3181871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00791636830096"/>
          <c:y val="9.1936806443078806E-2"/>
          <c:w val="0.58549321171900082"/>
          <c:h val="0.81612638711384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Вежливость и внимательность </c:v>
                </c:pt>
                <c:pt idx="1">
                  <c:v>Оперативность</c:v>
                </c:pt>
                <c:pt idx="2">
                  <c:v>Компетентность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5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C12-4731-A064-C86C0037BE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8192992"/>
        <c:axId val="318194560"/>
      </c:barChart>
      <c:catAx>
        <c:axId val="318192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8194560"/>
        <c:crosses val="autoZero"/>
        <c:auto val="1"/>
        <c:lblAlgn val="ctr"/>
        <c:lblOffset val="100"/>
        <c:noMultiLvlLbl val="0"/>
      </c:catAx>
      <c:valAx>
        <c:axId val="318194560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31819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590739950096231"/>
          <c:y val="4.5780223467788025E-2"/>
          <c:w val="0.34415481155014904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EE2-4A79-983F-419778ADF3D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EE2-4A79-983F-419778ADF3D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Справедливое предоставление услуги</c:v>
                </c:pt>
                <c:pt idx="1">
                  <c:v>Наличие зон ожидания</c:v>
                </c:pt>
                <c:pt idx="2">
                  <c:v>Легкость доступа в здание</c:v>
                </c:pt>
                <c:pt idx="3">
                  <c:v>Наличие достаточных парковочных мест</c:v>
                </c:pt>
                <c:pt idx="4">
                  <c:v>Удобные часы работы</c:v>
                </c:pt>
                <c:pt idx="5">
                  <c:v>Удобство расположения здания услугодателя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EE2-4A79-983F-419778ADF3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8191424"/>
        <c:axId val="318187896"/>
      </c:barChart>
      <c:catAx>
        <c:axId val="318191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8187896"/>
        <c:crosses val="autoZero"/>
        <c:auto val="1"/>
        <c:lblAlgn val="ctr"/>
        <c:lblOffset val="100"/>
        <c:noMultiLvlLbl val="0"/>
      </c:catAx>
      <c:valAx>
        <c:axId val="318187896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31819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46-4759-8950-AE6C0B7FF18B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46-4759-8950-AE6C0B7FF18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C46-4759-8950-AE6C0B7FF18B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46-4759-8950-AE6C0B7FF18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46-4759-8950-AE6C0B7FF18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C46-4759-8950-AE6C0B7FF18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</c:v>
                </c:pt>
                <c:pt idx="1">
                  <c:v>Да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7.8E-2</c:v>
                </c:pt>
                <c:pt idx="1">
                  <c:v>8.2000000000000003E-2</c:v>
                </c:pt>
                <c:pt idx="2">
                  <c:v>0.84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C46-4759-8950-AE6C0B7FF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91318208"/>
        <c:axId val="291316640"/>
      </c:barChart>
      <c:valAx>
        <c:axId val="291316640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91318208"/>
        <c:crosses val="autoZero"/>
        <c:crossBetween val="between"/>
      </c:valAx>
      <c:catAx>
        <c:axId val="291318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900"/>
            </a:pPr>
            <a:endParaRPr lang="ru-RU"/>
          </a:p>
        </c:txPr>
        <c:crossAx val="291316640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710255642887522"/>
          <c:y val="5.9499563572883316E-2"/>
          <c:w val="0.38239787858375818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BE5-40DD-BD67-F7FEA05D745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BE5-40DD-BD67-F7FEA05D745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Наличие выбора казахского и русского языков</c:v>
                </c:pt>
                <c:pt idx="1">
                  <c:v>Получение пошаговой инструкции по получению госуслуги</c:v>
                </c:pt>
                <c:pt idx="2">
                  <c:v>Наличие необходимых указателей, понятных и полезных</c:v>
                </c:pt>
                <c:pt idx="3">
                  <c:v>Легкость нахождения необходимых сотрудников, кабинетов</c:v>
                </c:pt>
                <c:pt idx="4">
                  <c:v>Доступ к информации о гос.услуге различными способами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5</c:v>
                </c:pt>
                <c:pt idx="1">
                  <c:v>0</c:v>
                </c:pt>
                <c:pt idx="2">
                  <c:v>5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BE5-40DD-BD67-F7FEA05D74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8193384"/>
        <c:axId val="318193776"/>
      </c:barChart>
      <c:catAx>
        <c:axId val="318193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8193776"/>
        <c:crosses val="autoZero"/>
        <c:auto val="1"/>
        <c:lblAlgn val="ctr"/>
        <c:lblOffset val="100"/>
        <c:noMultiLvlLbl val="0"/>
      </c:catAx>
      <c:valAx>
        <c:axId val="318193776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318193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710255642887522"/>
          <c:y val="5.9499563572883316E-2"/>
          <c:w val="0.38239787858375818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1659951140859505E-2"/>
                  <c:y val="-5.97766893504308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ED-4617-BA76-B9CEFC3965B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3279609126875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ED-4617-BA76-B9CEFC3965B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2ED-4617-BA76-B9CEFC3965B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88262106480210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ED-4617-BA76-B9CEFC3965B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Предоставление полной информации о перечне необходимых документов</c:v>
                </c:pt>
                <c:pt idx="1">
                  <c:v>Простота для понимания форм и бланков, других документов</c:v>
                </c:pt>
                <c:pt idx="2">
                  <c:v>Простота и понятность процедуры подачи документов</c:v>
                </c:pt>
                <c:pt idx="3">
                  <c:v>Простота и понятность процедуры сбора документов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4.5</c:v>
                </c:pt>
                <c:pt idx="1">
                  <c:v>5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ED-4617-BA76-B9CEFC3965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8188680"/>
        <c:axId val="318190640"/>
      </c:barChart>
      <c:catAx>
        <c:axId val="318188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8190640"/>
        <c:crosses val="autoZero"/>
        <c:auto val="1"/>
        <c:lblAlgn val="ctr"/>
        <c:lblOffset val="100"/>
        <c:noMultiLvlLbl val="0"/>
      </c:catAx>
      <c:valAx>
        <c:axId val="318190640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318188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48785587405133"/>
          <c:y val="9.1936806443078806E-2"/>
          <c:w val="0.54651214412594862"/>
          <c:h val="0.81612638711384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B5-4A72-9B15-22F95522622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Приемлемость времени ожидания на месте обслуживания</c:v>
                </c:pt>
                <c:pt idx="1">
                  <c:v>Приемлемость необходимого срока для получения услуги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B5-4A72-9B15-22F9552262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8195736"/>
        <c:axId val="318191032"/>
      </c:barChart>
      <c:catAx>
        <c:axId val="318195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8191032"/>
        <c:crosses val="autoZero"/>
        <c:auto val="1"/>
        <c:lblAlgn val="ctr"/>
        <c:lblOffset val="100"/>
        <c:noMultiLvlLbl val="0"/>
      </c:catAx>
      <c:valAx>
        <c:axId val="318191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8195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710255642887522"/>
          <c:y val="5.9499563572883316E-2"/>
          <c:w val="0.38239787858375818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025-46DB-BC04-EA0522C426E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Удовлетворенность отсутствием дополнительных, неофициальных затрат </c:v>
                </c:pt>
                <c:pt idx="1">
                  <c:v>Удовлетворенность отсутствием дополнительных затрат</c:v>
                </c:pt>
                <c:pt idx="2">
                  <c:v>Удовлетворенность удобством способа оплаты </c:v>
                </c:pt>
                <c:pt idx="3">
                  <c:v>Удовлетворенность приемлемостью суммы оплаты 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025-46DB-BC04-EA0522C426E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8196128"/>
        <c:axId val="318200048"/>
      </c:barChart>
      <c:catAx>
        <c:axId val="318196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8200048"/>
        <c:crosses val="autoZero"/>
        <c:auto val="1"/>
        <c:lblAlgn val="ctr"/>
        <c:lblOffset val="100"/>
        <c:noMultiLvlLbl val="0"/>
      </c:catAx>
      <c:valAx>
        <c:axId val="318200048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31819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631386777307085"/>
          <c:y val="5.3818534841433723E-2"/>
          <c:w val="0.35408794407316363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Удовлетворен результатом оказанной услуги (полученным документом, справкой, сертификатом или др.)</c:v>
                </c:pt>
                <c:pt idx="1">
                  <c:v>Удобство оплаты онлайн через портал (для платных услуг)</c:v>
                </c:pt>
                <c:pt idx="2">
                  <c:v>Удовлетворен сроками оказания услуги</c:v>
                </c:pt>
                <c:pt idx="3">
                  <c:v>Удовлетворен полученной технической поддержкой портала</c:v>
                </c:pt>
                <c:pt idx="4">
                  <c:v>Удовлетворен полученной консультацией саІІ-центра портала (1414 или др. указанный)</c:v>
                </c:pt>
                <c:pt idx="5">
                  <c:v>Простота заполнения и удобство подачи документов, запроса на портал (удобство процесса)</c:v>
                </c:pt>
                <c:pt idx="6">
                  <c:v>Требования для получения услуги были ясны и понятны</c:v>
                </c:pt>
                <c:pt idx="7">
                  <c:v>Удобство поиска информации об услуге на портале (интуитивно понятный интерфейс)</c:v>
                </c:pt>
                <c:pt idx="8">
                  <c:v>Удобство использования ЭЦП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4.6500000000000004</c:v>
                </c:pt>
                <c:pt idx="1">
                  <c:v>4.54</c:v>
                </c:pt>
                <c:pt idx="2">
                  <c:v>4.24</c:v>
                </c:pt>
                <c:pt idx="3">
                  <c:v>4.1500000000000004</c:v>
                </c:pt>
                <c:pt idx="4">
                  <c:v>4.0999999999999996</c:v>
                </c:pt>
                <c:pt idx="5">
                  <c:v>4.38</c:v>
                </c:pt>
                <c:pt idx="6">
                  <c:v>4.45</c:v>
                </c:pt>
                <c:pt idx="7">
                  <c:v>4.0199999999999996</c:v>
                </c:pt>
                <c:pt idx="8">
                  <c:v>4.49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DC1-44DA-B384-99ECFB778A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8200440"/>
        <c:axId val="318198480"/>
      </c:barChart>
      <c:catAx>
        <c:axId val="318200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 algn="just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8198480"/>
        <c:crosses val="autoZero"/>
        <c:auto val="0"/>
        <c:lblAlgn val="ctr"/>
        <c:lblOffset val="100"/>
        <c:tickMarkSkip val="1"/>
        <c:noMultiLvlLbl val="0"/>
      </c:catAx>
      <c:valAx>
        <c:axId val="318198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8200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7B6-4C3F-B7B1-7C882DCF311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7B6-4C3F-B7B1-7C882DCF3111}"/>
              </c:ext>
            </c:extLst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7B6-4C3F-B7B1-7C882DCF3111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7B6-4C3F-B7B1-7C882DCF311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71718886699177E-2"/>
                  <c:y val="-1.8301123855744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7B6-4C3F-B7B1-7C882DCF3111}"/>
                </c:ext>
                <c:ext xmlns:c15="http://schemas.microsoft.com/office/drawing/2012/chart" uri="{CE6537A1-D6FC-4f65-9D91-7224C49458BB}">
                  <c15:layout>
                    <c:manualLayout>
                      <c:w val="0.2372092550094819"/>
                      <c:h val="0.2396758285768818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1233138316494148E-2"/>
                  <c:y val="-8.24086543589603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7B6-4C3F-B7B1-7C882DCF3111}"/>
                </c:ext>
                <c:ext xmlns:c15="http://schemas.microsoft.com/office/drawing/2012/chart" uri="{CE6537A1-D6FC-4f65-9D91-7224C49458BB}">
                  <c15:layout>
                    <c:manualLayout>
                      <c:w val="0.25057442152682818"/>
                      <c:h val="0.23967582857688186"/>
                    </c:manualLayout>
                  </c15:layout>
                </c:ext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3.4000000000000002E-2</c:v>
                </c:pt>
                <c:pt idx="1">
                  <c:v>0.81399999999999995</c:v>
                </c:pt>
                <c:pt idx="2">
                  <c:v>0.153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B6-4C3F-B7B1-7C882DCF3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318199264"/>
        <c:axId val="318201224"/>
      </c:barChart>
      <c:valAx>
        <c:axId val="31820122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318199264"/>
        <c:crosses val="autoZero"/>
        <c:crossBetween val="between"/>
      </c:valAx>
      <c:catAx>
        <c:axId val="3181992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318201224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631389437784273"/>
          <c:y val="6.3096847488470957E-3"/>
          <c:w val="0.31145362899543011"/>
          <c:h val="0.9084395530644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Удовлетворен результатом оказанной услуги (полученным документом, справкой, сертификатом или др.)</c:v>
                </c:pt>
                <c:pt idx="1">
                  <c:v>Удобство оплаты онлайн через портал (для платных услуг)</c:v>
                </c:pt>
                <c:pt idx="2">
                  <c:v>Удовлетворен сроками оказания услуги</c:v>
                </c:pt>
                <c:pt idx="3">
                  <c:v>Удовлетворен полученной технической поддержкой портала</c:v>
                </c:pt>
                <c:pt idx="4">
                  <c:v>Удовлетворен полученной консультацией саІІ-центра портала (1414 или др. указанный)</c:v>
                </c:pt>
                <c:pt idx="5">
                  <c:v>Простота заполнения и удобство подачи документов, запроса на портал (удобство процесса)</c:v>
                </c:pt>
                <c:pt idx="6">
                  <c:v>Требования для получения услуги были ясны и понятны</c:v>
                </c:pt>
                <c:pt idx="7">
                  <c:v>Удобство поиска информации об услуге на портале (интуитивно понятный интерфейс)</c:v>
                </c:pt>
                <c:pt idx="8">
                  <c:v>Удобство использования ЭЦП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4.5599999999999996</c:v>
                </c:pt>
                <c:pt idx="1">
                  <c:v>4.04</c:v>
                </c:pt>
                <c:pt idx="2">
                  <c:v>4.37</c:v>
                </c:pt>
                <c:pt idx="3">
                  <c:v>4.1500000000000004</c:v>
                </c:pt>
                <c:pt idx="4">
                  <c:v>4.04</c:v>
                </c:pt>
                <c:pt idx="5">
                  <c:v>3.81</c:v>
                </c:pt>
                <c:pt idx="6">
                  <c:v>4.22</c:v>
                </c:pt>
                <c:pt idx="7">
                  <c:v>4.1100000000000003</c:v>
                </c:pt>
                <c:pt idx="8">
                  <c:v>4.38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551-4546-98CD-AFC33BCB0A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19351192"/>
        <c:axId val="319352368"/>
      </c:barChart>
      <c:catAx>
        <c:axId val="319351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 algn="just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9352368"/>
        <c:crosses val="autoZero"/>
        <c:auto val="0"/>
        <c:lblAlgn val="ctr"/>
        <c:lblOffset val="100"/>
        <c:tickMarkSkip val="1"/>
        <c:noMultiLvlLbl val="0"/>
      </c:catAx>
      <c:valAx>
        <c:axId val="319352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9351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F2-4F6F-B46A-818D12EBD95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4F2-4F6F-B46A-818D12EBD950}"/>
              </c:ext>
            </c:extLst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4F2-4F6F-B46A-818D12EBD950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4F2-4F6F-B46A-818D12EBD95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71718886699177E-2"/>
                  <c:y val="-1.8301123855744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4F2-4F6F-B46A-818D12EBD950}"/>
                </c:ext>
                <c:ext xmlns:c15="http://schemas.microsoft.com/office/drawing/2012/chart" uri="{CE6537A1-D6FC-4f65-9D91-7224C49458BB}">
                  <c15:layout>
                    <c:manualLayout>
                      <c:w val="0.2372092550094819"/>
                      <c:h val="0.2396758285768818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1233138316494148E-2"/>
                  <c:y val="-8.24086543589603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4F2-4F6F-B46A-818D12EBD950}"/>
                </c:ext>
                <c:ext xmlns:c15="http://schemas.microsoft.com/office/drawing/2012/chart" uri="{CE6537A1-D6FC-4f65-9D91-7224C49458BB}">
                  <c15:layout>
                    <c:manualLayout>
                      <c:w val="0.25057442152682818"/>
                      <c:h val="0.23967582857688186"/>
                    </c:manualLayout>
                  </c15:layout>
                </c:ext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3.6999999999999998E-2</c:v>
                </c:pt>
                <c:pt idx="1">
                  <c:v>0.77800000000000002</c:v>
                </c:pt>
                <c:pt idx="2">
                  <c:v>0.185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4F2-4F6F-B46A-818D12EBD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319349624"/>
        <c:axId val="319351976"/>
      </c:barChart>
      <c:valAx>
        <c:axId val="31935197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319349624"/>
        <c:crosses val="autoZero"/>
        <c:crossBetween val="between"/>
      </c:valAx>
      <c:catAx>
        <c:axId val="319349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319351976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76161196745563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8E-4B62-ACDC-ECD8A7603C0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F8E-4B62-ACDC-ECD8A7603C0C}"/>
              </c:ext>
            </c:extLst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F8E-4B62-ACDC-ECD8A7603C0C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F8E-4B62-ACDC-ECD8A7603C0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F8E-4B62-ACDC-ECD8A7603C0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F8E-4B62-ACDC-ECD8A7603C0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ответить/отказ от ответа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0.111</c:v>
                </c:pt>
                <c:pt idx="1">
                  <c:v>0.85199999999999998</c:v>
                </c:pt>
                <c:pt idx="2">
                  <c:v>3.6999999999999998E-2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F8E-4B62-ACDC-ECD8A7603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319357464"/>
        <c:axId val="319353152"/>
      </c:barChart>
      <c:valAx>
        <c:axId val="319353152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319357464"/>
        <c:crosses val="autoZero"/>
        <c:crossBetween val="between"/>
      </c:valAx>
      <c:catAx>
        <c:axId val="3193574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31935315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8875379671019"/>
          <c:y val="0"/>
          <c:w val="0.4404773946532398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2019 г.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5419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BB-4DD9-8B89-91CB642347E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DBB-4DD9-8B89-91CB642347E9}"/>
              </c:ext>
            </c:extLst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 w="25419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DBB-4DD9-8B89-91CB642347E9}"/>
              </c:ext>
            </c:extLst>
          </c:dPt>
          <c:dLbls>
            <c:dLbl>
              <c:idx val="0"/>
              <c:layout>
                <c:manualLayout>
                  <c:x val="-1.5670126935928021E-3"/>
                  <c:y val="7.3342130214535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DBB-4DD9-8B89-91CB642347E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038596616850107E-5"/>
                  <c:y val="1.17877638042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DBB-4DD9-8B89-91CB642347E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40865435896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DBB-4DD9-8B89-91CB642347E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ответить/отказ от ответа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</c:v>
                </c:pt>
                <c:pt idx="1">
                  <c:v>0.96299999999999997</c:v>
                </c:pt>
                <c:pt idx="2">
                  <c:v>3.6999999999999998E-2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DBB-4DD9-8B89-91CB64234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319354328"/>
        <c:axId val="319353544"/>
      </c:barChart>
      <c:valAx>
        <c:axId val="31935354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319354328"/>
        <c:crosses val="autoZero"/>
        <c:crossBetween val="between"/>
      </c:valAx>
      <c:catAx>
        <c:axId val="319354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050"/>
            </a:pPr>
            <a:endParaRPr lang="ru-RU"/>
          </a:p>
        </c:txPr>
        <c:crossAx val="319353544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 algn="just"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629A3-87B4-4444-A8A3-8281530EAD0D}" type="doc">
      <dgm:prSet loTypeId="urn:microsoft.com/office/officeart/2005/8/layout/hList1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0AA6FB8-8316-4E47-9FE4-65814E36AEB4}">
      <dgm:prSet phldrT="[Текст]" custT="1"/>
      <dgm:spPr/>
      <dgm:t>
        <a:bodyPr/>
        <a:lstStyle/>
        <a:p>
          <a:r>
            <a:rPr lang="ru-RU" sz="1350" dirty="0">
              <a:latin typeface="Arial" panose="020B0604020202020204" pitchFamily="34" charset="0"/>
              <a:cs typeface="Arial" panose="020B0604020202020204" pitchFamily="34" charset="0"/>
            </a:rPr>
            <a:t>Услуги РАГС – Аппараты акимов районов города </a:t>
          </a:r>
        </a:p>
      </dgm:t>
    </dgm:pt>
    <dgm:pt modelId="{CB9429D8-06B4-4566-9CB4-6F21F8E32639}" type="parTrans" cxnId="{4AB94A81-90C5-423D-9D44-534E7A109F59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0103C7-0695-4876-8718-49946475EE2C}" type="sibTrans" cxnId="{4AB94A81-90C5-423D-9D44-534E7A109F59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B7CFE0-8797-468B-B74E-EA28D96A0109}">
      <dgm:prSet phldrT="[Текст]" custT="1"/>
      <dgm:spPr/>
      <dgm:t>
        <a:bodyPr/>
        <a:lstStyle/>
        <a:p>
          <a:pPr algn="ctr"/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2,2% респондентов получили услуги РАГС</a:t>
          </a:r>
          <a:endParaRPr lang="ru-RU" sz="1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226E03-FB65-43A2-A686-0E2494FCD74B}" type="parTrans" cxnId="{C1E34A68-77D5-488E-9C20-1F3C04DE4110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62DD7-18A2-45D7-8040-774AC20AD3C4}" type="sibTrans" cxnId="{C1E34A68-77D5-488E-9C20-1F3C04DE4110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B6E672-384A-4088-8675-55633BCD7097}">
      <dgm:prSet phldrT="[Текст]" custT="1"/>
      <dgm:spPr/>
      <dgm:t>
        <a:bodyPr/>
        <a:lstStyle/>
        <a:p>
          <a:r>
            <a:rPr lang="ru-RU" sz="1350" dirty="0">
              <a:latin typeface="Arial" panose="020B0604020202020204" pitchFamily="34" charset="0"/>
              <a:cs typeface="Arial" panose="020B0604020202020204" pitchFamily="34" charset="0"/>
            </a:rPr>
            <a:t>Услуги в сфере земельных отношений – Управление земельных отношений</a:t>
          </a:r>
        </a:p>
      </dgm:t>
    </dgm:pt>
    <dgm:pt modelId="{2EC7400E-6B7D-4797-87D3-C8DCA2FD7DEC}" type="parTrans" cxnId="{1496C24B-F05F-4D8E-A876-CC3CE37E6E09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A51643-0C77-491C-8207-F272A90207DB}" type="sibTrans" cxnId="{1496C24B-F05F-4D8E-A876-CC3CE37E6E09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8F0AD9-E002-4480-A58F-4E8E61CF0903}">
      <dgm:prSet phldrT="[Текст]" custT="1"/>
      <dgm:spPr/>
      <dgm:t>
        <a:bodyPr/>
        <a:lstStyle/>
        <a:p>
          <a:pPr algn="ctr"/>
          <a:r>
            <a:rPr lang="ru-RU" sz="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1,1% респондентов получили услуги в сфере земельных отношений</a:t>
          </a:r>
          <a:endParaRPr lang="ru-RU" sz="9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1684C0-33FE-4CD6-A21D-D1734F0DC5E6}" type="parTrans" cxnId="{69026682-A29D-4783-967C-1C21DBA418A5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09FC7C-6333-4BB9-96E9-FA13C98CD77D}" type="sibTrans" cxnId="{69026682-A29D-4783-967C-1C21DBA418A5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029FB5-6578-4FEA-B258-ABF0CB7E9232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Услуги в сфере жилищных отношений – Управление коммунальной инфраструктуры 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CBA8C7-1A1B-4DE8-BDC1-B3F35EA27961}" type="parTrans" cxnId="{0A568ABA-1B2F-4B22-B424-BE0502AFB4EE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77F091-4E3E-4716-9B38-E5AF16BDABFF}" type="sibTrans" cxnId="{0A568ABA-1B2F-4B22-B424-BE0502AFB4EE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581841-EA4B-4091-8F0A-A0842CC8DC4F}">
      <dgm:prSet phldrT="[Текст]" custT="1"/>
      <dgm:spPr/>
      <dgm:t>
        <a:bodyPr/>
        <a:lstStyle/>
        <a:p>
          <a:pPr algn="ctr"/>
          <a:r>
            <a:rPr lang="ru-RU" sz="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1,2% респондентов получили услуги в сфере жилищных отношений</a:t>
          </a:r>
          <a:endParaRPr lang="ru-RU" sz="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8C2F9D-A8C8-41BF-8E0E-21DE025DD523}" type="parTrans" cxnId="{1F98BDE6-FE6F-4D22-A5C6-3E05CF14EFBE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E55613-817C-4978-94D2-ADE5DAC0F998}" type="sibTrans" cxnId="{1F98BDE6-FE6F-4D22-A5C6-3E05CF14EFBE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3E5573-4862-4CFD-9766-EE7FA5CA1721}">
      <dgm:prSet phldrT="[Текст]" custT="1"/>
      <dgm:spPr/>
      <dgm:t>
        <a:bodyPr/>
        <a:lstStyle/>
        <a:p>
          <a:r>
            <a: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Услуги по выдаче док-</a:t>
          </a:r>
          <a:r>
            <a:rPr lang="ru-RU" sz="105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ов</a:t>
          </a:r>
          <a:r>
            <a: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для строительства или перепланировки жилья – Управление городского планирования и урбанистики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1EE603-199A-40F0-BC88-CA3955E58FFE}" type="parTrans" cxnId="{A5B4BA15-E4A2-4DBB-B5DE-F3B7B7D4AC27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27808B-0ABD-4560-9619-88E50CE3D4EC}" type="sibTrans" cxnId="{A5B4BA15-E4A2-4DBB-B5DE-F3B7B7D4AC27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36155C-112D-4D19-8110-753EF0D020DD}">
      <dgm:prSet custT="1"/>
      <dgm:spPr/>
      <dgm:t>
        <a:bodyPr/>
        <a:lstStyle/>
        <a:p>
          <a:pPr algn="ctr"/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0,5% респондентов получили услуги по выдаче документов для строительства или перепланировки жилья</a:t>
          </a:r>
        </a:p>
      </dgm:t>
    </dgm:pt>
    <dgm:pt modelId="{A59B7A63-C78C-4014-BB7F-3FE6DD41D518}" type="parTrans" cxnId="{9405118D-EE86-4455-A6DD-C4F3D835FA19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87411-7BCB-45B1-930F-773D709B0F68}" type="sibTrans" cxnId="{9405118D-EE86-4455-A6DD-C4F3D835FA19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1035B-C323-47F0-8EDB-38C016E28BCD}">
      <dgm:prSet phldrT="[Текст]" custT="1"/>
      <dgm:spPr/>
      <dgm:t>
        <a:bodyPr/>
        <a:lstStyle/>
        <a:p>
          <a:pPr algn="ctr"/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Наиболее востребованная услуга: «Регистрация рождения ребенка» (22,6%)</a:t>
          </a:r>
          <a:endParaRPr lang="ru-RU" sz="1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39482A-B3EB-4D15-B162-1C753CCFF6D6}" type="parTrans" cxnId="{46CFC53C-7ADF-4B7F-A08F-24390550C624}">
      <dgm:prSet/>
      <dgm:spPr/>
      <dgm:t>
        <a:bodyPr/>
        <a:lstStyle/>
        <a:p>
          <a:endParaRPr lang="ru-RU"/>
        </a:p>
      </dgm:t>
    </dgm:pt>
    <dgm:pt modelId="{9EA3153E-89D1-4AEF-A09F-346476AEBFB5}" type="sibTrans" cxnId="{46CFC53C-7ADF-4B7F-A08F-24390550C624}">
      <dgm:prSet/>
      <dgm:spPr/>
      <dgm:t>
        <a:bodyPr/>
        <a:lstStyle/>
        <a:p>
          <a:endParaRPr lang="ru-RU"/>
        </a:p>
      </dgm:t>
    </dgm:pt>
    <dgm:pt modelId="{BED93122-C9D1-40EC-BFEE-532F0680B35B}">
      <dgm:prSet phldrT="[Текст]" custT="1"/>
      <dgm:spPr/>
      <dgm:t>
        <a:bodyPr/>
        <a:lstStyle/>
        <a:p>
          <a:pPr algn="ctr"/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Наиболее частый вид получения услуги: электронный </a:t>
          </a:r>
          <a:r>
            <a:rPr lang="en-US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-Egov.kz (</a:t>
          </a:r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40,9</a:t>
          </a:r>
          <a:r>
            <a:rPr lang="en-US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%)</a:t>
          </a:r>
          <a:endParaRPr lang="ru-RU" sz="1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5007C9-DF6C-477D-AAB5-D1B23B938715}" type="parTrans" cxnId="{3F0C9E28-D7AC-4519-9224-CC3761AD18AF}">
      <dgm:prSet/>
      <dgm:spPr/>
      <dgm:t>
        <a:bodyPr/>
        <a:lstStyle/>
        <a:p>
          <a:endParaRPr lang="ru-RU"/>
        </a:p>
      </dgm:t>
    </dgm:pt>
    <dgm:pt modelId="{7461BA84-E680-495E-87CD-0C5207B62CCD}" type="sibTrans" cxnId="{3F0C9E28-D7AC-4519-9224-CC3761AD18AF}">
      <dgm:prSet/>
      <dgm:spPr/>
      <dgm:t>
        <a:bodyPr/>
        <a:lstStyle/>
        <a:p>
          <a:endParaRPr lang="ru-RU"/>
        </a:p>
      </dgm:t>
    </dgm:pt>
    <dgm:pt modelId="{B296F9BC-1945-4A2F-8F69-34AF25C7B7F4}">
      <dgm:prSet phldrT="[Текст]" custT="1"/>
      <dgm:spPr/>
      <dgm:t>
        <a:bodyPr/>
        <a:lstStyle/>
        <a:p>
          <a:pPr algn="ctr"/>
          <a:r>
            <a:rPr lang="kk-KZ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13,2</a:t>
          </a:r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% указали, что с них требовали дополнительные документы (не указанные в изначальном списке)</a:t>
          </a:r>
          <a:endParaRPr lang="ru-RU" sz="1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BA4060-395C-4BEC-88B9-5CA2AC9AB132}" type="parTrans" cxnId="{74BE0D24-0C77-4E4F-BAFE-5E1B69BB235E}">
      <dgm:prSet/>
      <dgm:spPr/>
      <dgm:t>
        <a:bodyPr/>
        <a:lstStyle/>
        <a:p>
          <a:endParaRPr lang="ru-RU"/>
        </a:p>
      </dgm:t>
    </dgm:pt>
    <dgm:pt modelId="{C6DEC7E7-1CCA-4E7F-8F9C-9EEA1E3F3D01}" type="sibTrans" cxnId="{74BE0D24-0C77-4E4F-BAFE-5E1B69BB235E}">
      <dgm:prSet/>
      <dgm:spPr/>
      <dgm:t>
        <a:bodyPr/>
        <a:lstStyle/>
        <a:p>
          <a:endParaRPr lang="ru-RU"/>
        </a:p>
      </dgm:t>
    </dgm:pt>
    <dgm:pt modelId="{B5EF3F05-B5A4-4D34-9908-DD476FB351C1}">
      <dgm:prSet phldrT="[Текст]" custT="1"/>
      <dgm:spPr/>
      <dgm:t>
        <a:bodyPr/>
        <a:lstStyle/>
        <a:p>
          <a:pPr algn="ctr"/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6,1% обращались с жалобой на качество оказанной услуги, 48,5% - в Единый контакт-центр 1414</a:t>
          </a:r>
          <a:endParaRPr lang="ru-RU" sz="1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F627DA-76DF-4905-9D62-8304515801AB}" type="parTrans" cxnId="{7D97CF0C-31C7-44D3-BE09-0E8AB846BC98}">
      <dgm:prSet/>
      <dgm:spPr/>
      <dgm:t>
        <a:bodyPr/>
        <a:lstStyle/>
        <a:p>
          <a:endParaRPr lang="ru-RU"/>
        </a:p>
      </dgm:t>
    </dgm:pt>
    <dgm:pt modelId="{A8D14B6D-AB18-4ABB-A914-A04DF4D95DB6}" type="sibTrans" cxnId="{7D97CF0C-31C7-44D3-BE09-0E8AB846BC98}">
      <dgm:prSet/>
      <dgm:spPr/>
      <dgm:t>
        <a:bodyPr/>
        <a:lstStyle/>
        <a:p>
          <a:endParaRPr lang="ru-RU"/>
        </a:p>
      </dgm:t>
    </dgm:pt>
    <dgm:pt modelId="{A2391487-AE32-46BC-AE81-F40EA56B3E2A}">
      <dgm:prSet phldrT="[Текст]" custT="1"/>
      <dgm:spPr/>
      <dgm:t>
        <a:bodyPr/>
        <a:lstStyle/>
        <a:p>
          <a:pPr algn="ctr"/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3,5% приходилось использовать личные связи, 0,9% - дать неофициальное вознаграждение</a:t>
          </a:r>
          <a:endParaRPr lang="ru-RU" sz="1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AFEDDC-395F-4B9A-9386-D87BFCAB8739}" type="parTrans" cxnId="{5450C33E-C6F3-4935-836C-61E378EA47B9}">
      <dgm:prSet/>
      <dgm:spPr/>
      <dgm:t>
        <a:bodyPr/>
        <a:lstStyle/>
        <a:p>
          <a:endParaRPr lang="ru-RU"/>
        </a:p>
      </dgm:t>
    </dgm:pt>
    <dgm:pt modelId="{081666D1-F2FF-4B5E-BCD1-B5BE1CB15ADA}" type="sibTrans" cxnId="{5450C33E-C6F3-4935-836C-61E378EA47B9}">
      <dgm:prSet/>
      <dgm:spPr/>
      <dgm:t>
        <a:bodyPr/>
        <a:lstStyle/>
        <a:p>
          <a:endParaRPr lang="ru-RU"/>
        </a:p>
      </dgm:t>
    </dgm:pt>
    <dgm:pt modelId="{69459A61-E0F6-4643-9638-55C8FE84FA2A}">
      <dgm:prSet phldrT="[Текст]" custT="1"/>
      <dgm:spPr/>
      <dgm:t>
        <a:bodyPr/>
        <a:lstStyle/>
        <a:p>
          <a:pPr algn="ctr"/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14,9% возникли трудности при получении услуги онлайн</a:t>
          </a:r>
          <a:endParaRPr lang="ru-RU" sz="1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5978D3-8081-4D77-8B3B-A241F08DCDE7}" type="parTrans" cxnId="{05FEF86C-8CF9-4F12-B0EF-4DD4CC5A52FD}">
      <dgm:prSet/>
      <dgm:spPr/>
      <dgm:t>
        <a:bodyPr/>
        <a:lstStyle/>
        <a:p>
          <a:endParaRPr lang="ru-RU"/>
        </a:p>
      </dgm:t>
    </dgm:pt>
    <dgm:pt modelId="{D277CFF5-3279-46ED-9C7E-5B2915A739DB}" type="sibTrans" cxnId="{05FEF86C-8CF9-4F12-B0EF-4DD4CC5A52FD}">
      <dgm:prSet/>
      <dgm:spPr/>
      <dgm:t>
        <a:bodyPr/>
        <a:lstStyle/>
        <a:p>
          <a:endParaRPr lang="ru-RU"/>
        </a:p>
      </dgm:t>
    </dgm:pt>
    <dgm:pt modelId="{A48420A6-E254-4966-9840-1728D4053102}">
      <dgm:prSet phldrT="[Текст]" custT="1"/>
      <dgm:spPr/>
      <dgm:t>
        <a:bodyPr/>
        <a:lstStyle/>
        <a:p>
          <a:pPr algn="ctr"/>
          <a:r>
            <a:rPr lang="ru-RU" sz="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Наиболее востребованная услуга: «</a:t>
          </a:r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Приобретением прав на земельные участки, которые находятся в государственной собственности, не требующих торгов (аукционов)</a:t>
          </a:r>
          <a:r>
            <a:rPr lang="ru-RU" sz="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 (35,2%)</a:t>
          </a:r>
          <a:endParaRPr lang="ru-RU" sz="9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3B14DA-B1BB-4B01-A489-88F19181832B}" type="parTrans" cxnId="{98824CEC-8D72-4536-973C-298614956398}">
      <dgm:prSet/>
      <dgm:spPr/>
      <dgm:t>
        <a:bodyPr/>
        <a:lstStyle/>
        <a:p>
          <a:endParaRPr lang="ru-RU"/>
        </a:p>
      </dgm:t>
    </dgm:pt>
    <dgm:pt modelId="{F6A6AC28-66D8-412F-A2EE-C2987C8827E5}" type="sibTrans" cxnId="{98824CEC-8D72-4536-973C-298614956398}">
      <dgm:prSet/>
      <dgm:spPr/>
      <dgm:t>
        <a:bodyPr/>
        <a:lstStyle/>
        <a:p>
          <a:endParaRPr lang="ru-RU"/>
        </a:p>
      </dgm:t>
    </dgm:pt>
    <dgm:pt modelId="{A1C935F7-FEEA-40E6-9058-AE61758D3431}">
      <dgm:prSet phldrT="[Текст]" custT="1"/>
      <dgm:spPr/>
      <dgm:t>
        <a:bodyPr/>
        <a:lstStyle/>
        <a:p>
          <a:pPr algn="ctr"/>
          <a:r>
            <a:rPr lang="ru-RU" sz="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Наиболее частый вид получения услуги: электронный </a:t>
          </a:r>
          <a:r>
            <a:rPr lang="en-US" sz="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-Egov.kz (</a:t>
          </a:r>
          <a:r>
            <a:rPr lang="ru-RU" sz="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59,3</a:t>
          </a:r>
          <a:r>
            <a:rPr lang="en-US" sz="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%)</a:t>
          </a:r>
          <a:endParaRPr lang="ru-RU" sz="9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3921A1-2C32-4DB2-8513-0E5524C356D7}" type="parTrans" cxnId="{560A6352-E6CD-4A83-9711-814776D9F9D5}">
      <dgm:prSet/>
      <dgm:spPr/>
      <dgm:t>
        <a:bodyPr/>
        <a:lstStyle/>
        <a:p>
          <a:endParaRPr lang="ru-RU"/>
        </a:p>
      </dgm:t>
    </dgm:pt>
    <dgm:pt modelId="{47D4F2EA-A50F-4F0D-BFAC-899AF76A1E13}" type="sibTrans" cxnId="{560A6352-E6CD-4A83-9711-814776D9F9D5}">
      <dgm:prSet/>
      <dgm:spPr/>
      <dgm:t>
        <a:bodyPr/>
        <a:lstStyle/>
        <a:p>
          <a:endParaRPr lang="ru-RU"/>
        </a:p>
      </dgm:t>
    </dgm:pt>
    <dgm:pt modelId="{D3745283-FB5B-4092-AD6D-14881C17B025}">
      <dgm:prSet phldrT="[Текст]" custT="1"/>
      <dgm:spPr/>
      <dgm:t>
        <a:bodyPr/>
        <a:lstStyle/>
        <a:p>
          <a:pPr algn="ctr"/>
          <a:r>
            <a:rPr lang="kk-KZ" sz="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18,2</a:t>
          </a:r>
          <a:r>
            <a:rPr lang="ru-RU" sz="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% указали, что с них требовали дополнительные документы (не указанные в изначальном списке)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4AD9FA-FD68-4462-B36A-E54C1A5437CA}" type="parTrans" cxnId="{94183AB0-89DD-4A89-9CFA-E0211B9D4DCA}">
      <dgm:prSet/>
      <dgm:spPr/>
      <dgm:t>
        <a:bodyPr/>
        <a:lstStyle/>
        <a:p>
          <a:endParaRPr lang="ru-RU"/>
        </a:p>
      </dgm:t>
    </dgm:pt>
    <dgm:pt modelId="{C5C174EE-7371-4DEE-A010-3E1F0CE6B229}" type="sibTrans" cxnId="{94183AB0-89DD-4A89-9CFA-E0211B9D4DCA}">
      <dgm:prSet/>
      <dgm:spPr/>
      <dgm:t>
        <a:bodyPr/>
        <a:lstStyle/>
        <a:p>
          <a:endParaRPr lang="ru-RU"/>
        </a:p>
      </dgm:t>
    </dgm:pt>
    <dgm:pt modelId="{E3F5601E-828A-454F-B655-CF24F6BD7C63}">
      <dgm:prSet phldrT="[Текст]" custT="1"/>
      <dgm:spPr/>
      <dgm:t>
        <a:bodyPr/>
        <a:lstStyle/>
        <a:p>
          <a:pPr algn="ctr"/>
          <a:r>
            <a:rPr lang="ru-RU" sz="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11,1% приходилось использовать личные связи, 5,6% - дать неофициальное вознаграждение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381FB6-5FEF-49D7-9567-7328AB92BE8C}" type="parTrans" cxnId="{9B93942A-A955-4B86-9B57-3875B8381D64}">
      <dgm:prSet/>
      <dgm:spPr/>
      <dgm:t>
        <a:bodyPr/>
        <a:lstStyle/>
        <a:p>
          <a:endParaRPr lang="ru-RU"/>
        </a:p>
      </dgm:t>
    </dgm:pt>
    <dgm:pt modelId="{7D1045E4-6241-42A6-8267-7C968DC028AA}" type="sibTrans" cxnId="{9B93942A-A955-4B86-9B57-3875B8381D64}">
      <dgm:prSet/>
      <dgm:spPr/>
      <dgm:t>
        <a:bodyPr/>
        <a:lstStyle/>
        <a:p>
          <a:endParaRPr lang="ru-RU"/>
        </a:p>
      </dgm:t>
    </dgm:pt>
    <dgm:pt modelId="{15C4E597-2FFC-42AB-BE1E-5954C754BB7B}">
      <dgm:prSet phldrT="[Текст]" custT="1"/>
      <dgm:spPr/>
      <dgm:t>
        <a:bodyPr/>
        <a:lstStyle/>
        <a:p>
          <a:pPr algn="ctr"/>
          <a:r>
            <a:rPr lang="ru-RU" sz="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2,8% обращались с жалобой на качество оказанной услуги, 36,4% - в Единый контакт-центр 1414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149AE1-A5E7-4F48-A7E4-99B77CEAC8E5}" type="parTrans" cxnId="{EEB821CF-74EE-4BA4-9956-567CF7BDC8D8}">
      <dgm:prSet/>
      <dgm:spPr/>
      <dgm:t>
        <a:bodyPr/>
        <a:lstStyle/>
        <a:p>
          <a:endParaRPr lang="ru-RU"/>
        </a:p>
      </dgm:t>
    </dgm:pt>
    <dgm:pt modelId="{70550293-6BCD-4F7E-ACC6-0855EA3DC71D}" type="sibTrans" cxnId="{EEB821CF-74EE-4BA4-9956-567CF7BDC8D8}">
      <dgm:prSet/>
      <dgm:spPr/>
      <dgm:t>
        <a:bodyPr/>
        <a:lstStyle/>
        <a:p>
          <a:endParaRPr lang="ru-RU"/>
        </a:p>
      </dgm:t>
    </dgm:pt>
    <dgm:pt modelId="{41A285BE-740B-4376-945B-A800E1260D88}">
      <dgm:prSet phldrT="[Текст]" custT="1"/>
      <dgm:spPr/>
      <dgm:t>
        <a:bodyPr/>
        <a:lstStyle/>
        <a:p>
          <a:pPr algn="ctr"/>
          <a:r>
            <a:rPr lang="ru-RU" sz="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21,9% возникли трудности при получении услуги онлайн</a:t>
          </a:r>
        </a:p>
      </dgm:t>
    </dgm:pt>
    <dgm:pt modelId="{4C07452B-FA8B-41CC-BB3C-F382DD8AB3B6}" type="parTrans" cxnId="{A12B7008-0D47-4493-90BB-204133864D8A}">
      <dgm:prSet/>
      <dgm:spPr/>
      <dgm:t>
        <a:bodyPr/>
        <a:lstStyle/>
        <a:p>
          <a:endParaRPr lang="ru-RU"/>
        </a:p>
      </dgm:t>
    </dgm:pt>
    <dgm:pt modelId="{DF1D5B88-7B87-47F4-ABDE-43EDFC7A2A0C}" type="sibTrans" cxnId="{A12B7008-0D47-4493-90BB-204133864D8A}">
      <dgm:prSet/>
      <dgm:spPr/>
      <dgm:t>
        <a:bodyPr/>
        <a:lstStyle/>
        <a:p>
          <a:endParaRPr lang="ru-RU"/>
        </a:p>
      </dgm:t>
    </dgm:pt>
    <dgm:pt modelId="{5175CAE2-0D1F-41A8-8547-38033359D53A}">
      <dgm:prSet custT="1"/>
      <dgm:spPr/>
      <dgm:t>
        <a:bodyPr/>
        <a:lstStyle/>
        <a:p>
          <a:pPr algn="ctr"/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100% получили услугу «Согласование эскиза (эскизного проекта)»</a:t>
          </a:r>
        </a:p>
      </dgm:t>
    </dgm:pt>
    <dgm:pt modelId="{97BD3E13-D1DC-42CD-A9FA-B3EB81734352}" type="parTrans" cxnId="{2675B8E2-C5DB-4047-AD8F-4F2B4136CD16}">
      <dgm:prSet/>
      <dgm:spPr/>
      <dgm:t>
        <a:bodyPr/>
        <a:lstStyle/>
        <a:p>
          <a:endParaRPr lang="ru-RU"/>
        </a:p>
      </dgm:t>
    </dgm:pt>
    <dgm:pt modelId="{540EE28D-1B31-4F73-AA67-88FCA1F30AC4}" type="sibTrans" cxnId="{2675B8E2-C5DB-4047-AD8F-4F2B4136CD16}">
      <dgm:prSet/>
      <dgm:spPr/>
      <dgm:t>
        <a:bodyPr/>
        <a:lstStyle/>
        <a:p>
          <a:endParaRPr lang="ru-RU"/>
        </a:p>
      </dgm:t>
    </dgm:pt>
    <dgm:pt modelId="{BD492510-1142-4EE6-9C07-52309E7FF707}">
      <dgm:prSet custT="1"/>
      <dgm:spPr/>
      <dgm:t>
        <a:bodyPr/>
        <a:lstStyle/>
        <a:p>
          <a:pPr algn="ctr"/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Наиболее частый вид получения услуги: электронный </a:t>
          </a:r>
          <a:r>
            <a:rPr lang="en-US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-Egov.kz (</a:t>
          </a:r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100</a:t>
          </a:r>
          <a:r>
            <a:rPr lang="en-US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%)</a:t>
          </a:r>
          <a:endParaRPr lang="ru-RU" sz="1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5D564F-70F3-48BD-8FE8-CF86432310A3}" type="parTrans" cxnId="{0B4953B7-9A1A-40C8-8991-0FBD95F409D2}">
      <dgm:prSet/>
      <dgm:spPr/>
      <dgm:t>
        <a:bodyPr/>
        <a:lstStyle/>
        <a:p>
          <a:endParaRPr lang="ru-RU"/>
        </a:p>
      </dgm:t>
    </dgm:pt>
    <dgm:pt modelId="{F34635B1-2F3D-4532-82AD-84FB29936500}" type="sibTrans" cxnId="{0B4953B7-9A1A-40C8-8991-0FBD95F409D2}">
      <dgm:prSet/>
      <dgm:spPr/>
      <dgm:t>
        <a:bodyPr/>
        <a:lstStyle/>
        <a:p>
          <a:endParaRPr lang="ru-RU"/>
        </a:p>
      </dgm:t>
    </dgm:pt>
    <dgm:pt modelId="{3D9D2B88-E121-44EB-BB0F-2E93DE9D3550}">
      <dgm:prSet custT="1"/>
      <dgm:spPr/>
      <dgm:t>
        <a:bodyPr/>
        <a:lstStyle/>
        <a:p>
          <a:pPr algn="ctr"/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3,7% приходилось использовать личные связи, 3,7% - дать неофициальное вознаграждение</a:t>
          </a:r>
        </a:p>
      </dgm:t>
    </dgm:pt>
    <dgm:pt modelId="{CFAFB068-952D-4B87-89AC-12051545A391}" type="parTrans" cxnId="{AFDB1208-F902-4523-821F-40290FFE04EA}">
      <dgm:prSet/>
      <dgm:spPr/>
      <dgm:t>
        <a:bodyPr/>
        <a:lstStyle/>
        <a:p>
          <a:endParaRPr lang="ru-RU"/>
        </a:p>
      </dgm:t>
    </dgm:pt>
    <dgm:pt modelId="{6D15C132-C351-498B-B43E-DB5FBDF49137}" type="sibTrans" cxnId="{AFDB1208-F902-4523-821F-40290FFE04EA}">
      <dgm:prSet/>
      <dgm:spPr/>
      <dgm:t>
        <a:bodyPr/>
        <a:lstStyle/>
        <a:p>
          <a:endParaRPr lang="ru-RU"/>
        </a:p>
      </dgm:t>
    </dgm:pt>
    <dgm:pt modelId="{728B8863-5E53-40FB-B372-A63689B6024C}">
      <dgm:prSet custT="1"/>
      <dgm:spPr/>
      <dgm:t>
        <a:bodyPr/>
        <a:lstStyle/>
        <a:p>
          <a:pPr algn="ctr"/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Респонденты, получившие услуги в данной сфере, не обращались с жалобой или в Единый контакт-центр 1414</a:t>
          </a:r>
        </a:p>
      </dgm:t>
    </dgm:pt>
    <dgm:pt modelId="{A9EF9B0F-7543-4324-88D7-8BE678F8AA8E}" type="parTrans" cxnId="{D74DF7E1-75A6-477B-A428-E4880089C749}">
      <dgm:prSet/>
      <dgm:spPr/>
      <dgm:t>
        <a:bodyPr/>
        <a:lstStyle/>
        <a:p>
          <a:endParaRPr lang="ru-RU"/>
        </a:p>
      </dgm:t>
    </dgm:pt>
    <dgm:pt modelId="{698F9E78-2DA8-4C70-91B2-871C12CC1070}" type="sibTrans" cxnId="{D74DF7E1-75A6-477B-A428-E4880089C749}">
      <dgm:prSet/>
      <dgm:spPr/>
      <dgm:t>
        <a:bodyPr/>
        <a:lstStyle/>
        <a:p>
          <a:endParaRPr lang="ru-RU"/>
        </a:p>
      </dgm:t>
    </dgm:pt>
    <dgm:pt modelId="{342BB30F-DE79-4E5F-963C-AA7D00ECD3BB}">
      <dgm:prSet custT="1"/>
      <dgm:spPr/>
      <dgm:t>
        <a:bodyPr/>
        <a:lstStyle/>
        <a:p>
          <a:pPr algn="ctr"/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У18,5% возникли трудности при получении услуги онлайн</a:t>
          </a:r>
        </a:p>
      </dgm:t>
    </dgm:pt>
    <dgm:pt modelId="{486A3138-C662-4145-B3ED-8D209E4D8F93}" type="parTrans" cxnId="{81C6EC74-5C38-4DEE-9114-F1196F0E0339}">
      <dgm:prSet/>
      <dgm:spPr/>
      <dgm:t>
        <a:bodyPr/>
        <a:lstStyle/>
        <a:p>
          <a:endParaRPr lang="ru-RU"/>
        </a:p>
      </dgm:t>
    </dgm:pt>
    <dgm:pt modelId="{DAA0832A-0E6F-4AD6-88B8-F4E1A3228F64}" type="sibTrans" cxnId="{81C6EC74-5C38-4DEE-9114-F1196F0E0339}">
      <dgm:prSet/>
      <dgm:spPr/>
      <dgm:t>
        <a:bodyPr/>
        <a:lstStyle/>
        <a:p>
          <a:endParaRPr lang="ru-RU"/>
        </a:p>
      </dgm:t>
    </dgm:pt>
    <dgm:pt modelId="{3550ED8A-A932-4BAE-BD0B-DB20F732E875}">
      <dgm:prSet phldrT="[Текст]" custT="1"/>
      <dgm:spPr/>
      <dgm:t>
        <a:bodyPr/>
        <a:lstStyle/>
        <a:p>
          <a:pPr algn="ctr"/>
          <a:r>
            <a:rPr lang="ru-RU" sz="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Наиболее востребованная услуга: «</a:t>
          </a:r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Постановка на учет граждан РК, нуждающихся в жилище из государственного жилищного фонда» </a:t>
          </a:r>
          <a:r>
            <a:rPr lang="ru-RU" sz="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(70,5%)</a:t>
          </a:r>
          <a:endParaRPr lang="ru-RU" sz="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18C20F-79E6-4F17-A5F4-8F047F0DF5B3}" type="sibTrans" cxnId="{0C2FFCD4-1A71-4577-B76B-1B8BD6ACA989}">
      <dgm:prSet/>
      <dgm:spPr/>
      <dgm:t>
        <a:bodyPr/>
        <a:lstStyle/>
        <a:p>
          <a:endParaRPr lang="ru-RU"/>
        </a:p>
      </dgm:t>
    </dgm:pt>
    <dgm:pt modelId="{EB961673-5756-46A3-9D04-0427EF232394}" type="parTrans" cxnId="{0C2FFCD4-1A71-4577-B76B-1B8BD6ACA989}">
      <dgm:prSet/>
      <dgm:spPr/>
      <dgm:t>
        <a:bodyPr/>
        <a:lstStyle/>
        <a:p>
          <a:endParaRPr lang="ru-RU"/>
        </a:p>
      </dgm:t>
    </dgm:pt>
    <dgm:pt modelId="{8D348049-1D9A-4CEF-BCEE-AA807C09A9BF}">
      <dgm:prSet phldrT="[Текст]" custT="1"/>
      <dgm:spPr/>
      <dgm:t>
        <a:bodyPr/>
        <a:lstStyle/>
        <a:p>
          <a:pPr algn="ctr"/>
          <a:r>
            <a:rPr lang="ru-RU" sz="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Наиболее частый вид получения услуги: электронный </a:t>
          </a:r>
          <a:r>
            <a:rPr lang="en-US" sz="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-Egov.kz </a:t>
          </a:r>
          <a:r>
            <a:rPr lang="ru-RU" sz="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(96,7</a:t>
          </a:r>
          <a:r>
            <a:rPr lang="en-US" sz="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%)</a:t>
          </a:r>
          <a:endParaRPr lang="ru-RU" sz="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868910-9618-4070-835A-A19B8919C4C4}" type="sibTrans" cxnId="{CE497D7B-28C4-49F8-8F42-619C2AAA51B4}">
      <dgm:prSet/>
      <dgm:spPr/>
      <dgm:t>
        <a:bodyPr/>
        <a:lstStyle/>
        <a:p>
          <a:endParaRPr lang="ru-RU"/>
        </a:p>
      </dgm:t>
    </dgm:pt>
    <dgm:pt modelId="{0F8DD58E-AFFF-45B6-A7DE-C65755F9FFE3}" type="parTrans" cxnId="{CE497D7B-28C4-49F8-8F42-619C2AAA51B4}">
      <dgm:prSet/>
      <dgm:spPr/>
      <dgm:t>
        <a:bodyPr/>
        <a:lstStyle/>
        <a:p>
          <a:endParaRPr lang="ru-RU"/>
        </a:p>
      </dgm:t>
    </dgm:pt>
    <dgm:pt modelId="{2140EC0B-D416-4F4A-9D8F-3C077E98AD51}">
      <dgm:prSet phldrT="[Текст]" custT="1"/>
      <dgm:spPr/>
      <dgm:t>
        <a:bodyPr/>
        <a:lstStyle/>
        <a:p>
          <a:pPr algn="ctr"/>
          <a:r>
            <a:rPr lang="ru-RU" sz="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100% указали, что с них не требовали дополнительные документы (не указанные в изначальном списке)</a:t>
          </a:r>
          <a:endParaRPr lang="ru-RU" sz="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EBC329-84B1-4E74-AEB2-233188BB750F}" type="sibTrans" cxnId="{67E7DC50-C2B7-4E33-8A59-554E3F5F033E}">
      <dgm:prSet/>
      <dgm:spPr/>
      <dgm:t>
        <a:bodyPr/>
        <a:lstStyle/>
        <a:p>
          <a:endParaRPr lang="ru-RU"/>
        </a:p>
      </dgm:t>
    </dgm:pt>
    <dgm:pt modelId="{73E177C6-A411-4B1F-B590-EF2A0FF95C5D}" type="parTrans" cxnId="{67E7DC50-C2B7-4E33-8A59-554E3F5F033E}">
      <dgm:prSet/>
      <dgm:spPr/>
      <dgm:t>
        <a:bodyPr/>
        <a:lstStyle/>
        <a:p>
          <a:endParaRPr lang="ru-RU"/>
        </a:p>
      </dgm:t>
    </dgm:pt>
    <dgm:pt modelId="{2B08E9A4-3C36-4055-B88F-F333CFDE5C34}">
      <dgm:prSet phldrT="[Текст]" custT="1"/>
      <dgm:spPr/>
      <dgm:t>
        <a:bodyPr/>
        <a:lstStyle/>
        <a:p>
          <a:pPr algn="ctr"/>
          <a:r>
            <a:rPr lang="ru-RU" sz="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9,8% приходилось использовать личные связи, 4,9% - дать неофициальное вознаграждение</a:t>
          </a:r>
          <a:endParaRPr lang="ru-RU" sz="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520105-055D-45D2-BEF3-EE01B0CECADD}" type="sibTrans" cxnId="{BA2DCC2E-2EC2-4DA3-AB02-034CEB679C73}">
      <dgm:prSet/>
      <dgm:spPr/>
      <dgm:t>
        <a:bodyPr/>
        <a:lstStyle/>
        <a:p>
          <a:endParaRPr lang="ru-RU"/>
        </a:p>
      </dgm:t>
    </dgm:pt>
    <dgm:pt modelId="{CD9E09FE-8980-4129-826B-E926378BA887}" type="parTrans" cxnId="{BA2DCC2E-2EC2-4DA3-AB02-034CEB679C73}">
      <dgm:prSet/>
      <dgm:spPr/>
      <dgm:t>
        <a:bodyPr/>
        <a:lstStyle/>
        <a:p>
          <a:endParaRPr lang="ru-RU"/>
        </a:p>
      </dgm:t>
    </dgm:pt>
    <dgm:pt modelId="{3B179121-F420-444C-A9E7-C66C52C3D2B9}">
      <dgm:prSet phldrT="[Текст]" custT="1"/>
      <dgm:spPr/>
      <dgm:t>
        <a:bodyPr/>
        <a:lstStyle/>
        <a:p>
          <a:pPr algn="ctr"/>
          <a:r>
            <a:rPr lang="ru-RU" sz="900" b="0" dirty="0">
              <a:latin typeface="Arial" panose="020B0604020202020204" pitchFamily="34" charset="0"/>
              <a:cs typeface="Arial" panose="020B0604020202020204" pitchFamily="34" charset="0"/>
            </a:rPr>
            <a:t>Респонденты, получившие услуги в данной сфере, не обращались с жалобой или в Единый контакт-центр 1414</a:t>
          </a:r>
        </a:p>
      </dgm:t>
    </dgm:pt>
    <dgm:pt modelId="{FC890FB9-2968-49EB-ACDD-3D8070946745}" type="sibTrans" cxnId="{89112A29-56A7-4116-988E-2BE4D3CD2AB8}">
      <dgm:prSet/>
      <dgm:spPr/>
      <dgm:t>
        <a:bodyPr/>
        <a:lstStyle/>
        <a:p>
          <a:endParaRPr lang="ru-RU"/>
        </a:p>
      </dgm:t>
    </dgm:pt>
    <dgm:pt modelId="{B932F58E-3525-4277-83A5-09E90D7000BF}" type="parTrans" cxnId="{89112A29-56A7-4116-988E-2BE4D3CD2AB8}">
      <dgm:prSet/>
      <dgm:spPr/>
      <dgm:t>
        <a:bodyPr/>
        <a:lstStyle/>
        <a:p>
          <a:endParaRPr lang="ru-RU"/>
        </a:p>
      </dgm:t>
    </dgm:pt>
    <dgm:pt modelId="{609B1EAF-AFFE-4E44-8B55-3AE7C280805E}">
      <dgm:prSet phldrT="[Текст]" custT="1"/>
      <dgm:spPr/>
      <dgm:t>
        <a:bodyPr/>
        <a:lstStyle/>
        <a:p>
          <a:pPr algn="ctr"/>
          <a:r>
            <a:rPr lang="ru-RU" sz="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15,3% возникли трудности при получении услуги онлайн</a:t>
          </a:r>
          <a:endParaRPr lang="ru-RU" sz="9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962CB8-C09B-44CE-8D86-606CA7295162}" type="sibTrans" cxnId="{FA29B008-3004-49A5-B888-D33043D28532}">
      <dgm:prSet/>
      <dgm:spPr/>
      <dgm:t>
        <a:bodyPr/>
        <a:lstStyle/>
        <a:p>
          <a:endParaRPr lang="ru-RU"/>
        </a:p>
      </dgm:t>
    </dgm:pt>
    <dgm:pt modelId="{FD59B526-E994-442A-BE2B-2E49D991805E}" type="parTrans" cxnId="{FA29B008-3004-49A5-B888-D33043D28532}">
      <dgm:prSet/>
      <dgm:spPr/>
      <dgm:t>
        <a:bodyPr/>
        <a:lstStyle/>
        <a:p>
          <a:endParaRPr lang="ru-RU"/>
        </a:p>
      </dgm:t>
    </dgm:pt>
    <dgm:pt modelId="{8946A760-C55A-46C5-B7A6-1834E619F9AE}" type="pres">
      <dgm:prSet presAssocID="{DE8629A3-87B4-4444-A8A3-8281530EAD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C9E36B-9F53-4686-AA68-05258162276F}" type="pres">
      <dgm:prSet presAssocID="{D0AA6FB8-8316-4E47-9FE4-65814E36AEB4}" presName="composite" presStyleCnt="0"/>
      <dgm:spPr/>
    </dgm:pt>
    <dgm:pt modelId="{7F49EBB6-AD32-43D1-80BB-B09163D7FA1E}" type="pres">
      <dgm:prSet presAssocID="{D0AA6FB8-8316-4E47-9FE4-65814E36AEB4}" presName="parTx" presStyleLbl="alignNode1" presStyleIdx="0" presStyleCnt="4" custScaleX="106487" custScaleY="897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C9490-2616-41FA-945B-9201119D9953}" type="pres">
      <dgm:prSet presAssocID="{D0AA6FB8-8316-4E47-9FE4-65814E36AEB4}" presName="desTx" presStyleLbl="alignAccFollowNode1" presStyleIdx="0" presStyleCnt="4" custScaleX="106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840AE-C98C-48A1-B183-F79AE6F7220D}" type="pres">
      <dgm:prSet presAssocID="{7E0103C7-0695-4876-8718-49946475EE2C}" presName="space" presStyleCnt="0"/>
      <dgm:spPr/>
    </dgm:pt>
    <dgm:pt modelId="{00F9E68F-27F6-4F69-B7A8-EA2CCC9D8A6C}" type="pres">
      <dgm:prSet presAssocID="{F6B6E672-384A-4088-8675-55633BCD7097}" presName="composite" presStyleCnt="0"/>
      <dgm:spPr/>
    </dgm:pt>
    <dgm:pt modelId="{236B1FDA-51BD-47D1-BBA2-6AE968D8FDC0}" type="pres">
      <dgm:prSet presAssocID="{F6B6E672-384A-4088-8675-55633BCD7097}" presName="parTx" presStyleLbl="alignNode1" presStyleIdx="1" presStyleCnt="4" custScaleX="105384" custScaleY="89708" custLinFactNeighborY="-1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671AC-0E56-45E6-8FF8-F76ED9848AD5}" type="pres">
      <dgm:prSet presAssocID="{F6B6E672-384A-4088-8675-55633BCD7097}" presName="desTx" presStyleLbl="alignAccFollowNode1" presStyleIdx="1" presStyleCnt="4" custScaleX="105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8A0F1-97EA-409E-B2BE-3915646144FF}" type="pres">
      <dgm:prSet presAssocID="{D4A51643-0C77-491C-8207-F272A90207DB}" presName="space" presStyleCnt="0"/>
      <dgm:spPr/>
    </dgm:pt>
    <dgm:pt modelId="{8D694A40-F94F-4C9E-91EC-29FFBAE475F7}" type="pres">
      <dgm:prSet presAssocID="{EC029FB5-6578-4FEA-B258-ABF0CB7E9232}" presName="composite" presStyleCnt="0"/>
      <dgm:spPr/>
    </dgm:pt>
    <dgm:pt modelId="{B1E4F9D3-F5F8-4607-8925-6E1A317897CA}" type="pres">
      <dgm:prSet presAssocID="{EC029FB5-6578-4FEA-B258-ABF0CB7E9232}" presName="parTx" presStyleLbl="alignNode1" presStyleIdx="2" presStyleCnt="4" custScaleX="104693" custScaleY="897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18D31-B995-4815-97F4-06333DCD4145}" type="pres">
      <dgm:prSet presAssocID="{EC029FB5-6578-4FEA-B258-ABF0CB7E9232}" presName="desTx" presStyleLbl="alignAccFollowNode1" presStyleIdx="2" presStyleCnt="4" custScaleX="104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48853-2D5B-45C3-9833-9A16F0A0FED6}" type="pres">
      <dgm:prSet presAssocID="{F177F091-4E3E-4716-9B38-E5AF16BDABFF}" presName="space" presStyleCnt="0"/>
      <dgm:spPr/>
    </dgm:pt>
    <dgm:pt modelId="{0E39C64A-DAFF-4479-86F7-5579BEE71BE0}" type="pres">
      <dgm:prSet presAssocID="{AD3E5573-4862-4CFD-9766-EE7FA5CA1721}" presName="composite" presStyleCnt="0"/>
      <dgm:spPr/>
    </dgm:pt>
    <dgm:pt modelId="{3F77E8B1-378C-4504-9D35-498CA574E226}" type="pres">
      <dgm:prSet presAssocID="{AD3E5573-4862-4CFD-9766-EE7FA5CA1721}" presName="parTx" presStyleLbl="alignNode1" presStyleIdx="3" presStyleCnt="4" custScaleY="897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41B30-25F1-4207-BF98-37CEFA16D163}" type="pres">
      <dgm:prSet presAssocID="{AD3E5573-4862-4CFD-9766-EE7FA5CA1721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123E0C-4BED-4FC7-82EA-FDBB13476315}" type="presOf" srcId="{A1C935F7-FEEA-40E6-9058-AE61758D3431}" destId="{967671AC-0E56-45E6-8FF8-F76ED9848AD5}" srcOrd="0" destOrd="2" presId="urn:microsoft.com/office/officeart/2005/8/layout/hList1"/>
    <dgm:cxn modelId="{B3A96545-B9E5-40B9-A2A3-64421211684E}" type="presOf" srcId="{A636155C-112D-4D19-8110-753EF0D020DD}" destId="{AC241B30-25F1-4207-BF98-37CEFA16D163}" srcOrd="0" destOrd="0" presId="urn:microsoft.com/office/officeart/2005/8/layout/hList1"/>
    <dgm:cxn modelId="{777740E7-E49C-4F41-88E9-F99403C4279F}" type="presOf" srcId="{1641035B-C323-47F0-8EDB-38C016E28BCD}" destId="{25BC9490-2616-41FA-945B-9201119D9953}" srcOrd="0" destOrd="1" presId="urn:microsoft.com/office/officeart/2005/8/layout/hList1"/>
    <dgm:cxn modelId="{1DCF0FB0-CFF3-4675-B7C3-BD3B5FB9F5F8}" type="presOf" srcId="{3B179121-F420-444C-A9E7-C66C52C3D2B9}" destId="{16E18D31-B995-4815-97F4-06333DCD4145}" srcOrd="0" destOrd="5" presId="urn:microsoft.com/office/officeart/2005/8/layout/hList1"/>
    <dgm:cxn modelId="{D6ABB98F-BC85-4A48-9185-17A6E49392A9}" type="presOf" srcId="{728B8863-5E53-40FB-B372-A63689B6024C}" destId="{AC241B30-25F1-4207-BF98-37CEFA16D163}" srcOrd="0" destOrd="4" presId="urn:microsoft.com/office/officeart/2005/8/layout/hList1"/>
    <dgm:cxn modelId="{4479008D-5511-4BB6-AEC4-F47AF1032045}" type="presOf" srcId="{6F8F0AD9-E002-4480-A58F-4E8E61CF0903}" destId="{967671AC-0E56-45E6-8FF8-F76ED9848AD5}" srcOrd="0" destOrd="0" presId="urn:microsoft.com/office/officeart/2005/8/layout/hList1"/>
    <dgm:cxn modelId="{86AF8E81-3DD2-4052-86A3-3D4BF83969A9}" type="presOf" srcId="{F6B6E672-384A-4088-8675-55633BCD7097}" destId="{236B1FDA-51BD-47D1-BBA2-6AE968D8FDC0}" srcOrd="0" destOrd="0" presId="urn:microsoft.com/office/officeart/2005/8/layout/hList1"/>
    <dgm:cxn modelId="{4B2030C8-1A05-4C0E-975A-CDECAA784A5A}" type="presOf" srcId="{AD3E5573-4862-4CFD-9766-EE7FA5CA1721}" destId="{3F77E8B1-378C-4504-9D35-498CA574E226}" srcOrd="0" destOrd="0" presId="urn:microsoft.com/office/officeart/2005/8/layout/hList1"/>
    <dgm:cxn modelId="{E7E6EB0A-BC31-41F9-A02A-FF64733EE10C}" type="presOf" srcId="{69459A61-E0F6-4643-9638-55C8FE84FA2A}" destId="{25BC9490-2616-41FA-945B-9201119D9953}" srcOrd="0" destOrd="6" presId="urn:microsoft.com/office/officeart/2005/8/layout/hList1"/>
    <dgm:cxn modelId="{3F0C9E28-D7AC-4519-9224-CC3761AD18AF}" srcId="{D0AA6FB8-8316-4E47-9FE4-65814E36AEB4}" destId="{BED93122-C9D1-40EC-BFEE-532F0680B35B}" srcOrd="2" destOrd="0" parTransId="{AC5007C9-DF6C-477D-AAB5-D1B23B938715}" sibTransId="{7461BA84-E680-495E-87CD-0C5207B62CCD}"/>
    <dgm:cxn modelId="{A12B7008-0D47-4493-90BB-204133864D8A}" srcId="{F6B6E672-384A-4088-8675-55633BCD7097}" destId="{41A285BE-740B-4376-945B-A800E1260D88}" srcOrd="6" destOrd="0" parTransId="{4C07452B-FA8B-41CC-BB3C-F382DD8AB3B6}" sibTransId="{DF1D5B88-7B87-47F4-ABDE-43EDFC7A2A0C}"/>
    <dgm:cxn modelId="{0E5D9047-E423-4452-B7B7-494762C04BD0}" type="presOf" srcId="{2B08E9A4-3C36-4055-B88F-F333CFDE5C34}" destId="{16E18D31-B995-4815-97F4-06333DCD4145}" srcOrd="0" destOrd="4" presId="urn:microsoft.com/office/officeart/2005/8/layout/hList1"/>
    <dgm:cxn modelId="{7D97CF0C-31C7-44D3-BE09-0E8AB846BC98}" srcId="{D0AA6FB8-8316-4E47-9FE4-65814E36AEB4}" destId="{B5EF3F05-B5A4-4D34-9908-DD476FB351C1}" srcOrd="5" destOrd="0" parTransId="{A9F627DA-76DF-4905-9D62-8304515801AB}" sibTransId="{A8D14B6D-AB18-4ABB-A914-A04DF4D95DB6}"/>
    <dgm:cxn modelId="{A2E16E6C-5E58-4B28-B302-23F83DC304BD}" type="presOf" srcId="{CB581841-EA4B-4091-8F0A-A0842CC8DC4F}" destId="{16E18D31-B995-4815-97F4-06333DCD4145}" srcOrd="0" destOrd="0" presId="urn:microsoft.com/office/officeart/2005/8/layout/hList1"/>
    <dgm:cxn modelId="{EEB821CF-74EE-4BA4-9956-567CF7BDC8D8}" srcId="{F6B6E672-384A-4088-8675-55633BCD7097}" destId="{15C4E597-2FFC-42AB-BE1E-5954C754BB7B}" srcOrd="5" destOrd="0" parTransId="{D2149AE1-A5E7-4F48-A7E4-99B77CEAC8E5}" sibTransId="{70550293-6BCD-4F7E-ACC6-0855EA3DC71D}"/>
    <dgm:cxn modelId="{8352F44D-E07E-4D05-8C1E-23DA1546BD80}" type="presOf" srcId="{8D348049-1D9A-4CEF-BCEE-AA807C09A9BF}" destId="{16E18D31-B995-4815-97F4-06333DCD4145}" srcOrd="0" destOrd="2" presId="urn:microsoft.com/office/officeart/2005/8/layout/hList1"/>
    <dgm:cxn modelId="{46CFC53C-7ADF-4B7F-A08F-24390550C624}" srcId="{D0AA6FB8-8316-4E47-9FE4-65814E36AEB4}" destId="{1641035B-C323-47F0-8EDB-38C016E28BCD}" srcOrd="1" destOrd="0" parTransId="{1E39482A-B3EB-4D15-B162-1C753CCFF6D6}" sibTransId="{9EA3153E-89D1-4AEF-A09F-346476AEBFB5}"/>
    <dgm:cxn modelId="{9405118D-EE86-4455-A6DD-C4F3D835FA19}" srcId="{AD3E5573-4862-4CFD-9766-EE7FA5CA1721}" destId="{A636155C-112D-4D19-8110-753EF0D020DD}" srcOrd="0" destOrd="0" parTransId="{A59B7A63-C78C-4014-BB7F-3FE6DD41D518}" sibTransId="{24687411-7BCB-45B1-930F-773D709B0F68}"/>
    <dgm:cxn modelId="{0B4953B7-9A1A-40C8-8991-0FBD95F409D2}" srcId="{AD3E5573-4862-4CFD-9766-EE7FA5CA1721}" destId="{BD492510-1142-4EE6-9C07-52309E7FF707}" srcOrd="2" destOrd="0" parTransId="{5D5D564F-70F3-48BD-8FE8-CF86432310A3}" sibTransId="{F34635B1-2F3D-4532-82AD-84FB29936500}"/>
    <dgm:cxn modelId="{409E5057-EE29-41C8-A486-B132F9F29FEC}" type="presOf" srcId="{342BB30F-DE79-4E5F-963C-AA7D00ECD3BB}" destId="{AC241B30-25F1-4207-BF98-37CEFA16D163}" srcOrd="0" destOrd="5" presId="urn:microsoft.com/office/officeart/2005/8/layout/hList1"/>
    <dgm:cxn modelId="{DA79FBFB-F5FF-4493-A3FC-B9073219DD3C}" type="presOf" srcId="{BD492510-1142-4EE6-9C07-52309E7FF707}" destId="{AC241B30-25F1-4207-BF98-37CEFA16D163}" srcOrd="0" destOrd="2" presId="urn:microsoft.com/office/officeart/2005/8/layout/hList1"/>
    <dgm:cxn modelId="{4BFAF26C-585A-4A9B-BCD5-E72F9C36C1D0}" type="presOf" srcId="{2140EC0B-D416-4F4A-9D8F-3C077E98AD51}" destId="{16E18D31-B995-4815-97F4-06333DCD4145}" srcOrd="0" destOrd="3" presId="urn:microsoft.com/office/officeart/2005/8/layout/hList1"/>
    <dgm:cxn modelId="{D5EC39B5-752E-4A4D-92E2-A681F3942458}" type="presOf" srcId="{3D9D2B88-E121-44EB-BB0F-2E93DE9D3550}" destId="{AC241B30-25F1-4207-BF98-37CEFA16D163}" srcOrd="0" destOrd="3" presId="urn:microsoft.com/office/officeart/2005/8/layout/hList1"/>
    <dgm:cxn modelId="{09387BE6-E00A-4900-8908-5B062D9DCBD0}" type="presOf" srcId="{B5EF3F05-B5A4-4D34-9908-DD476FB351C1}" destId="{25BC9490-2616-41FA-945B-9201119D9953}" srcOrd="0" destOrd="5" presId="urn:microsoft.com/office/officeart/2005/8/layout/hList1"/>
    <dgm:cxn modelId="{69026682-A29D-4783-967C-1C21DBA418A5}" srcId="{F6B6E672-384A-4088-8675-55633BCD7097}" destId="{6F8F0AD9-E002-4480-A58F-4E8E61CF0903}" srcOrd="0" destOrd="0" parTransId="{2B1684C0-33FE-4CD6-A21D-D1734F0DC5E6}" sibTransId="{8E09FC7C-6333-4BB9-96E9-FA13C98CD77D}"/>
    <dgm:cxn modelId="{CE497D7B-28C4-49F8-8F42-619C2AAA51B4}" srcId="{EC029FB5-6578-4FEA-B258-ABF0CB7E9232}" destId="{8D348049-1D9A-4CEF-BCEE-AA807C09A9BF}" srcOrd="2" destOrd="0" parTransId="{0F8DD58E-AFFF-45B6-A7DE-C65755F9FFE3}" sibTransId="{0B868910-9618-4070-835A-A19B8919C4C4}"/>
    <dgm:cxn modelId="{0D62DBA0-6579-4437-A33F-35D9BB7EB019}" type="presOf" srcId="{8EB7CFE0-8797-468B-B74E-EA28D96A0109}" destId="{25BC9490-2616-41FA-945B-9201119D9953}" srcOrd="0" destOrd="0" presId="urn:microsoft.com/office/officeart/2005/8/layout/hList1"/>
    <dgm:cxn modelId="{89112A29-56A7-4116-988E-2BE4D3CD2AB8}" srcId="{EC029FB5-6578-4FEA-B258-ABF0CB7E9232}" destId="{3B179121-F420-444C-A9E7-C66C52C3D2B9}" srcOrd="5" destOrd="0" parTransId="{B932F58E-3525-4277-83A5-09E90D7000BF}" sibTransId="{FC890FB9-2968-49EB-ACDD-3D8070946745}"/>
    <dgm:cxn modelId="{74BE0D24-0C77-4E4F-BAFE-5E1B69BB235E}" srcId="{D0AA6FB8-8316-4E47-9FE4-65814E36AEB4}" destId="{B296F9BC-1945-4A2F-8F69-34AF25C7B7F4}" srcOrd="3" destOrd="0" parTransId="{92BA4060-395C-4BEC-88B9-5CA2AC9AB132}" sibTransId="{C6DEC7E7-1CCA-4E7F-8F9C-9EEA1E3F3D01}"/>
    <dgm:cxn modelId="{8F814C12-53E6-4F2F-BA3D-4FE638C0760D}" type="presOf" srcId="{A2391487-AE32-46BC-AE81-F40EA56B3E2A}" destId="{25BC9490-2616-41FA-945B-9201119D9953}" srcOrd="0" destOrd="4" presId="urn:microsoft.com/office/officeart/2005/8/layout/hList1"/>
    <dgm:cxn modelId="{BA927650-E9B3-4959-B461-BE9E77935462}" type="presOf" srcId="{E3F5601E-828A-454F-B655-CF24F6BD7C63}" destId="{967671AC-0E56-45E6-8FF8-F76ED9848AD5}" srcOrd="0" destOrd="4" presId="urn:microsoft.com/office/officeart/2005/8/layout/hList1"/>
    <dgm:cxn modelId="{8437D8B8-FF21-4CA7-8380-78A217139ECC}" type="presOf" srcId="{15C4E597-2FFC-42AB-BE1E-5954C754BB7B}" destId="{967671AC-0E56-45E6-8FF8-F76ED9848AD5}" srcOrd="0" destOrd="5" presId="urn:microsoft.com/office/officeart/2005/8/layout/hList1"/>
    <dgm:cxn modelId="{AFDB1208-F902-4523-821F-40290FFE04EA}" srcId="{AD3E5573-4862-4CFD-9766-EE7FA5CA1721}" destId="{3D9D2B88-E121-44EB-BB0F-2E93DE9D3550}" srcOrd="3" destOrd="0" parTransId="{CFAFB068-952D-4B87-89AC-12051545A391}" sibTransId="{6D15C132-C351-498B-B43E-DB5FBDF49137}"/>
    <dgm:cxn modelId="{A5B4BA15-E4A2-4DBB-B5DE-F3B7B7D4AC27}" srcId="{DE8629A3-87B4-4444-A8A3-8281530EAD0D}" destId="{AD3E5573-4862-4CFD-9766-EE7FA5CA1721}" srcOrd="3" destOrd="0" parTransId="{251EE603-199A-40F0-BC88-CA3955E58FFE}" sibTransId="{2827808B-0ABD-4560-9619-88E50CE3D4EC}"/>
    <dgm:cxn modelId="{5450C33E-C6F3-4935-836C-61E378EA47B9}" srcId="{D0AA6FB8-8316-4E47-9FE4-65814E36AEB4}" destId="{A2391487-AE32-46BC-AE81-F40EA56B3E2A}" srcOrd="4" destOrd="0" parTransId="{3DAFEDDC-395F-4B9A-9386-D87BFCAB8739}" sibTransId="{081666D1-F2FF-4B5E-BCD1-B5BE1CB15ADA}"/>
    <dgm:cxn modelId="{4AB94A81-90C5-423D-9D44-534E7A109F59}" srcId="{DE8629A3-87B4-4444-A8A3-8281530EAD0D}" destId="{D0AA6FB8-8316-4E47-9FE4-65814E36AEB4}" srcOrd="0" destOrd="0" parTransId="{CB9429D8-06B4-4566-9CB4-6F21F8E32639}" sibTransId="{7E0103C7-0695-4876-8718-49946475EE2C}"/>
    <dgm:cxn modelId="{432E0F56-7B0E-4716-AF4E-A61B164AF26B}" type="presOf" srcId="{BED93122-C9D1-40EC-BFEE-532F0680B35B}" destId="{25BC9490-2616-41FA-945B-9201119D9953}" srcOrd="0" destOrd="2" presId="urn:microsoft.com/office/officeart/2005/8/layout/hList1"/>
    <dgm:cxn modelId="{9408D587-F04F-4DD4-A212-4206DBDB46C6}" type="presOf" srcId="{A48420A6-E254-4966-9840-1728D4053102}" destId="{967671AC-0E56-45E6-8FF8-F76ED9848AD5}" srcOrd="0" destOrd="1" presId="urn:microsoft.com/office/officeart/2005/8/layout/hList1"/>
    <dgm:cxn modelId="{2E8530EE-8544-45B3-A51A-BD0FCC4B5171}" type="presOf" srcId="{3550ED8A-A932-4BAE-BD0B-DB20F732E875}" destId="{16E18D31-B995-4815-97F4-06333DCD4145}" srcOrd="0" destOrd="1" presId="urn:microsoft.com/office/officeart/2005/8/layout/hList1"/>
    <dgm:cxn modelId="{9B93942A-A955-4B86-9B57-3875B8381D64}" srcId="{F6B6E672-384A-4088-8675-55633BCD7097}" destId="{E3F5601E-828A-454F-B655-CF24F6BD7C63}" srcOrd="4" destOrd="0" parTransId="{79381FB6-5FEF-49D7-9567-7328AB92BE8C}" sibTransId="{7D1045E4-6241-42A6-8267-7C968DC028AA}"/>
    <dgm:cxn modelId="{0C2FFCD4-1A71-4577-B76B-1B8BD6ACA989}" srcId="{EC029FB5-6578-4FEA-B258-ABF0CB7E9232}" destId="{3550ED8A-A932-4BAE-BD0B-DB20F732E875}" srcOrd="1" destOrd="0" parTransId="{EB961673-5756-46A3-9D04-0427EF232394}" sibTransId="{BD18C20F-79E6-4F17-A5F4-8F047F0DF5B3}"/>
    <dgm:cxn modelId="{24AC52E1-A1C1-4CEA-98B8-A9D49BE76876}" type="presOf" srcId="{DE8629A3-87B4-4444-A8A3-8281530EAD0D}" destId="{8946A760-C55A-46C5-B7A6-1834E619F9AE}" srcOrd="0" destOrd="0" presId="urn:microsoft.com/office/officeart/2005/8/layout/hList1"/>
    <dgm:cxn modelId="{7ABCEC39-08C2-4E75-B475-86F8B4025D01}" type="presOf" srcId="{B296F9BC-1945-4A2F-8F69-34AF25C7B7F4}" destId="{25BC9490-2616-41FA-945B-9201119D9953}" srcOrd="0" destOrd="3" presId="urn:microsoft.com/office/officeart/2005/8/layout/hList1"/>
    <dgm:cxn modelId="{C1E34A68-77D5-488E-9C20-1F3C04DE4110}" srcId="{D0AA6FB8-8316-4E47-9FE4-65814E36AEB4}" destId="{8EB7CFE0-8797-468B-B74E-EA28D96A0109}" srcOrd="0" destOrd="0" parTransId="{C6226E03-FB65-43A2-A686-0E2494FCD74B}" sibTransId="{4BA62DD7-18A2-45D7-8040-774AC20AD3C4}"/>
    <dgm:cxn modelId="{98824CEC-8D72-4536-973C-298614956398}" srcId="{F6B6E672-384A-4088-8675-55633BCD7097}" destId="{A48420A6-E254-4966-9840-1728D4053102}" srcOrd="1" destOrd="0" parTransId="{1D3B14DA-B1BB-4B01-A489-88F19181832B}" sibTransId="{F6A6AC28-66D8-412F-A2EE-C2987C8827E5}"/>
    <dgm:cxn modelId="{67E7DC50-C2B7-4E33-8A59-554E3F5F033E}" srcId="{EC029FB5-6578-4FEA-B258-ABF0CB7E9232}" destId="{2140EC0B-D416-4F4A-9D8F-3C077E98AD51}" srcOrd="3" destOrd="0" parTransId="{73E177C6-A411-4B1F-B590-EF2A0FF95C5D}" sibTransId="{AFEBC329-84B1-4E74-AEB2-233188BB750F}"/>
    <dgm:cxn modelId="{6305E4E4-E2EB-4579-A0DD-27BFA7657D05}" type="presOf" srcId="{D0AA6FB8-8316-4E47-9FE4-65814E36AEB4}" destId="{7F49EBB6-AD32-43D1-80BB-B09163D7FA1E}" srcOrd="0" destOrd="0" presId="urn:microsoft.com/office/officeart/2005/8/layout/hList1"/>
    <dgm:cxn modelId="{0A568ABA-1B2F-4B22-B424-BE0502AFB4EE}" srcId="{DE8629A3-87B4-4444-A8A3-8281530EAD0D}" destId="{EC029FB5-6578-4FEA-B258-ABF0CB7E9232}" srcOrd="2" destOrd="0" parTransId="{DFCBA8C7-1A1B-4DE8-BDC1-B3F35EA27961}" sibTransId="{F177F091-4E3E-4716-9B38-E5AF16BDABFF}"/>
    <dgm:cxn modelId="{FD9D16C6-9DA2-47D7-BA01-97A7C4987CA5}" type="presOf" srcId="{EC029FB5-6578-4FEA-B258-ABF0CB7E9232}" destId="{B1E4F9D3-F5F8-4607-8925-6E1A317897CA}" srcOrd="0" destOrd="0" presId="urn:microsoft.com/office/officeart/2005/8/layout/hList1"/>
    <dgm:cxn modelId="{2675B8E2-C5DB-4047-AD8F-4F2B4136CD16}" srcId="{AD3E5573-4862-4CFD-9766-EE7FA5CA1721}" destId="{5175CAE2-0D1F-41A8-8547-38033359D53A}" srcOrd="1" destOrd="0" parTransId="{97BD3E13-D1DC-42CD-A9FA-B3EB81734352}" sibTransId="{540EE28D-1B31-4F73-AA67-88FCA1F30AC4}"/>
    <dgm:cxn modelId="{6973DC2C-7461-486D-8E9E-3334D8D032E4}" type="presOf" srcId="{41A285BE-740B-4376-945B-A800E1260D88}" destId="{967671AC-0E56-45E6-8FF8-F76ED9848AD5}" srcOrd="0" destOrd="6" presId="urn:microsoft.com/office/officeart/2005/8/layout/hList1"/>
    <dgm:cxn modelId="{7684660E-8A05-41E6-AE34-173DFB2F6AE1}" type="presOf" srcId="{5175CAE2-0D1F-41A8-8547-38033359D53A}" destId="{AC241B30-25F1-4207-BF98-37CEFA16D163}" srcOrd="0" destOrd="1" presId="urn:microsoft.com/office/officeart/2005/8/layout/hList1"/>
    <dgm:cxn modelId="{05FEF86C-8CF9-4F12-B0EF-4DD4CC5A52FD}" srcId="{D0AA6FB8-8316-4E47-9FE4-65814E36AEB4}" destId="{69459A61-E0F6-4643-9638-55C8FE84FA2A}" srcOrd="6" destOrd="0" parTransId="{BF5978D3-8081-4D77-8B3B-A241F08DCDE7}" sibTransId="{D277CFF5-3279-46ED-9C7E-5B2915A739DB}"/>
    <dgm:cxn modelId="{560A6352-E6CD-4A83-9711-814776D9F9D5}" srcId="{F6B6E672-384A-4088-8675-55633BCD7097}" destId="{A1C935F7-FEEA-40E6-9058-AE61758D3431}" srcOrd="2" destOrd="0" parTransId="{583921A1-2C32-4DB2-8513-0E5524C356D7}" sibTransId="{47D4F2EA-A50F-4F0D-BFAC-899AF76A1E13}"/>
    <dgm:cxn modelId="{BA2DCC2E-2EC2-4DA3-AB02-034CEB679C73}" srcId="{EC029FB5-6578-4FEA-B258-ABF0CB7E9232}" destId="{2B08E9A4-3C36-4055-B88F-F333CFDE5C34}" srcOrd="4" destOrd="0" parTransId="{CD9E09FE-8980-4129-826B-E926378BA887}" sibTransId="{70520105-055D-45D2-BEF3-EE01B0CECADD}"/>
    <dgm:cxn modelId="{D74DF7E1-75A6-477B-A428-E4880089C749}" srcId="{AD3E5573-4862-4CFD-9766-EE7FA5CA1721}" destId="{728B8863-5E53-40FB-B372-A63689B6024C}" srcOrd="4" destOrd="0" parTransId="{A9EF9B0F-7543-4324-88D7-8BE678F8AA8E}" sibTransId="{698F9E78-2DA8-4C70-91B2-871C12CC1070}"/>
    <dgm:cxn modelId="{FA29B008-3004-49A5-B888-D33043D28532}" srcId="{EC029FB5-6578-4FEA-B258-ABF0CB7E9232}" destId="{609B1EAF-AFFE-4E44-8B55-3AE7C280805E}" srcOrd="6" destOrd="0" parTransId="{FD59B526-E994-442A-BE2B-2E49D991805E}" sibTransId="{F6962CB8-C09B-44CE-8D86-606CA7295162}"/>
    <dgm:cxn modelId="{D02F1660-7830-4A0C-8C47-8B7889266070}" type="presOf" srcId="{609B1EAF-AFFE-4E44-8B55-3AE7C280805E}" destId="{16E18D31-B995-4815-97F4-06333DCD4145}" srcOrd="0" destOrd="6" presId="urn:microsoft.com/office/officeart/2005/8/layout/hList1"/>
    <dgm:cxn modelId="{94183AB0-89DD-4A89-9CFA-E0211B9D4DCA}" srcId="{F6B6E672-384A-4088-8675-55633BCD7097}" destId="{D3745283-FB5B-4092-AD6D-14881C17B025}" srcOrd="3" destOrd="0" parTransId="{AD4AD9FA-FD68-4462-B36A-E54C1A5437CA}" sibTransId="{C5C174EE-7371-4DEE-A010-3E1F0CE6B229}"/>
    <dgm:cxn modelId="{1F98BDE6-FE6F-4D22-A5C6-3E05CF14EFBE}" srcId="{EC029FB5-6578-4FEA-B258-ABF0CB7E9232}" destId="{CB581841-EA4B-4091-8F0A-A0842CC8DC4F}" srcOrd="0" destOrd="0" parTransId="{788C2F9D-A8C8-41BF-8E0E-21DE025DD523}" sibTransId="{98E55613-817C-4978-94D2-ADE5DAC0F998}"/>
    <dgm:cxn modelId="{1496C24B-F05F-4D8E-A876-CC3CE37E6E09}" srcId="{DE8629A3-87B4-4444-A8A3-8281530EAD0D}" destId="{F6B6E672-384A-4088-8675-55633BCD7097}" srcOrd="1" destOrd="0" parTransId="{2EC7400E-6B7D-4797-87D3-C8DCA2FD7DEC}" sibTransId="{D4A51643-0C77-491C-8207-F272A90207DB}"/>
    <dgm:cxn modelId="{18D8C481-9D2F-4DAA-A702-C5717094B4B0}" type="presOf" srcId="{D3745283-FB5B-4092-AD6D-14881C17B025}" destId="{967671AC-0E56-45E6-8FF8-F76ED9848AD5}" srcOrd="0" destOrd="3" presId="urn:microsoft.com/office/officeart/2005/8/layout/hList1"/>
    <dgm:cxn modelId="{81C6EC74-5C38-4DEE-9114-F1196F0E0339}" srcId="{AD3E5573-4862-4CFD-9766-EE7FA5CA1721}" destId="{342BB30F-DE79-4E5F-963C-AA7D00ECD3BB}" srcOrd="5" destOrd="0" parTransId="{486A3138-C662-4145-B3ED-8D209E4D8F93}" sibTransId="{DAA0832A-0E6F-4AD6-88B8-F4E1A3228F64}"/>
    <dgm:cxn modelId="{5A13AC27-80CE-4BEF-A9D6-3E2A85FA5404}" type="presParOf" srcId="{8946A760-C55A-46C5-B7A6-1834E619F9AE}" destId="{C6C9E36B-9F53-4686-AA68-05258162276F}" srcOrd="0" destOrd="0" presId="urn:microsoft.com/office/officeart/2005/8/layout/hList1"/>
    <dgm:cxn modelId="{15B7A44D-8971-4C7E-916D-4C5C28FFED10}" type="presParOf" srcId="{C6C9E36B-9F53-4686-AA68-05258162276F}" destId="{7F49EBB6-AD32-43D1-80BB-B09163D7FA1E}" srcOrd="0" destOrd="0" presId="urn:microsoft.com/office/officeart/2005/8/layout/hList1"/>
    <dgm:cxn modelId="{5C0C4AB6-F53B-4E84-8479-A6E65727654A}" type="presParOf" srcId="{C6C9E36B-9F53-4686-AA68-05258162276F}" destId="{25BC9490-2616-41FA-945B-9201119D9953}" srcOrd="1" destOrd="0" presId="urn:microsoft.com/office/officeart/2005/8/layout/hList1"/>
    <dgm:cxn modelId="{D2E7A8AE-C348-4723-8EC6-F0646FAFE6BF}" type="presParOf" srcId="{8946A760-C55A-46C5-B7A6-1834E619F9AE}" destId="{2E7840AE-C98C-48A1-B183-F79AE6F7220D}" srcOrd="1" destOrd="0" presId="urn:microsoft.com/office/officeart/2005/8/layout/hList1"/>
    <dgm:cxn modelId="{8EA3DD8A-2448-4299-B3DD-BAC2F6C2041C}" type="presParOf" srcId="{8946A760-C55A-46C5-B7A6-1834E619F9AE}" destId="{00F9E68F-27F6-4F69-B7A8-EA2CCC9D8A6C}" srcOrd="2" destOrd="0" presId="urn:microsoft.com/office/officeart/2005/8/layout/hList1"/>
    <dgm:cxn modelId="{29BEC803-2A02-406A-82E8-1FA39D0A3B6D}" type="presParOf" srcId="{00F9E68F-27F6-4F69-B7A8-EA2CCC9D8A6C}" destId="{236B1FDA-51BD-47D1-BBA2-6AE968D8FDC0}" srcOrd="0" destOrd="0" presId="urn:microsoft.com/office/officeart/2005/8/layout/hList1"/>
    <dgm:cxn modelId="{067733F0-56EC-4B30-9A58-CF94E3F6BEFB}" type="presParOf" srcId="{00F9E68F-27F6-4F69-B7A8-EA2CCC9D8A6C}" destId="{967671AC-0E56-45E6-8FF8-F76ED9848AD5}" srcOrd="1" destOrd="0" presId="urn:microsoft.com/office/officeart/2005/8/layout/hList1"/>
    <dgm:cxn modelId="{CABB60BA-1738-4C0E-81E2-C451F1EA00A1}" type="presParOf" srcId="{8946A760-C55A-46C5-B7A6-1834E619F9AE}" destId="{4668A0F1-97EA-409E-B2BE-3915646144FF}" srcOrd="3" destOrd="0" presId="urn:microsoft.com/office/officeart/2005/8/layout/hList1"/>
    <dgm:cxn modelId="{F9A844B7-60C1-4DE4-882C-CA17E12A8FFF}" type="presParOf" srcId="{8946A760-C55A-46C5-B7A6-1834E619F9AE}" destId="{8D694A40-F94F-4C9E-91EC-29FFBAE475F7}" srcOrd="4" destOrd="0" presId="urn:microsoft.com/office/officeart/2005/8/layout/hList1"/>
    <dgm:cxn modelId="{1CCC911A-13FE-43DF-857F-19194029180E}" type="presParOf" srcId="{8D694A40-F94F-4C9E-91EC-29FFBAE475F7}" destId="{B1E4F9D3-F5F8-4607-8925-6E1A317897CA}" srcOrd="0" destOrd="0" presId="urn:microsoft.com/office/officeart/2005/8/layout/hList1"/>
    <dgm:cxn modelId="{7F390501-E382-45E0-8139-667F77DFD6FD}" type="presParOf" srcId="{8D694A40-F94F-4C9E-91EC-29FFBAE475F7}" destId="{16E18D31-B995-4815-97F4-06333DCD4145}" srcOrd="1" destOrd="0" presId="urn:microsoft.com/office/officeart/2005/8/layout/hList1"/>
    <dgm:cxn modelId="{FE1ABCA4-47A9-4940-81B0-E057839BCA16}" type="presParOf" srcId="{8946A760-C55A-46C5-B7A6-1834E619F9AE}" destId="{91848853-2D5B-45C3-9833-9A16F0A0FED6}" srcOrd="5" destOrd="0" presId="urn:microsoft.com/office/officeart/2005/8/layout/hList1"/>
    <dgm:cxn modelId="{C8ADD67F-E74A-42C9-B064-A35BD670E444}" type="presParOf" srcId="{8946A760-C55A-46C5-B7A6-1834E619F9AE}" destId="{0E39C64A-DAFF-4479-86F7-5579BEE71BE0}" srcOrd="6" destOrd="0" presId="urn:microsoft.com/office/officeart/2005/8/layout/hList1"/>
    <dgm:cxn modelId="{B7B100C9-978A-45ED-93D2-C3452C2F9B04}" type="presParOf" srcId="{0E39C64A-DAFF-4479-86F7-5579BEE71BE0}" destId="{3F77E8B1-378C-4504-9D35-498CA574E226}" srcOrd="0" destOrd="0" presId="urn:microsoft.com/office/officeart/2005/8/layout/hList1"/>
    <dgm:cxn modelId="{3E81F21B-E824-41F8-999C-291642C6B9E1}" type="presParOf" srcId="{0E39C64A-DAFF-4479-86F7-5579BEE71BE0}" destId="{AC241B30-25F1-4207-BF98-37CEFA16D1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8629A3-87B4-4444-A8A3-8281530EAD0D}" type="doc">
      <dgm:prSet loTypeId="urn:microsoft.com/office/officeart/2005/8/layout/hList1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0AA6FB8-8316-4E47-9FE4-65814E36AEB4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Услуги в сфере образования – Управление образования города Алматы</a:t>
          </a:r>
        </a:p>
      </dgm:t>
    </dgm:pt>
    <dgm:pt modelId="{CB9429D8-06B4-4566-9CB4-6F21F8E32639}" type="parTrans" cxnId="{4AB94A81-90C5-423D-9D44-534E7A109F59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0103C7-0695-4876-8718-49946475EE2C}" type="sibTrans" cxnId="{4AB94A81-90C5-423D-9D44-534E7A109F59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B7CFE0-8797-468B-B74E-EA28D96A0109}">
      <dgm:prSet phldrT="[Текст]" custT="1"/>
      <dgm:spPr/>
      <dgm:t>
        <a:bodyPr/>
        <a:lstStyle/>
        <a:p>
          <a:pPr algn="ctr"/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46,7% респондентов получили услуги в сфере образования</a:t>
          </a:r>
        </a:p>
      </dgm:t>
    </dgm:pt>
    <dgm:pt modelId="{C6226E03-FB65-43A2-A686-0E2494FCD74B}" type="parTrans" cxnId="{C1E34A68-77D5-488E-9C20-1F3C04DE4110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62DD7-18A2-45D7-8040-774AC20AD3C4}" type="sibTrans" cxnId="{C1E34A68-77D5-488E-9C20-1F3C04DE4110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B6E672-384A-4088-8675-55633BCD7097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Медицинские услуги – Управление общественного здравоохранения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C7400E-6B7D-4797-87D3-C8DCA2FD7DEC}" type="parTrans" cxnId="{1496C24B-F05F-4D8E-A876-CC3CE37E6E09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A51643-0C77-491C-8207-F272A90207DB}" type="sibTrans" cxnId="{1496C24B-F05F-4D8E-A876-CC3CE37E6E09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029FB5-6578-4FEA-B258-ABF0CB7E9232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Услуги в сфере социальной защиты – Управление занятости и социальных программ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CBA8C7-1A1B-4DE8-BDC1-B3F35EA27961}" type="parTrans" cxnId="{0A568ABA-1B2F-4B22-B424-BE0502AFB4EE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77F091-4E3E-4716-9B38-E5AF16BDABFF}" type="sibTrans" cxnId="{0A568ABA-1B2F-4B22-B424-BE0502AFB4EE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581841-EA4B-4091-8F0A-A0842CC8DC4F}">
      <dgm:prSet phldrT="[Текст]" custT="1"/>
      <dgm:spPr/>
      <dgm:t>
        <a:bodyPr/>
        <a:lstStyle/>
        <a:p>
          <a:pPr algn="ctr"/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2,8% респондентов получили услуги в сфере социальной защиты</a:t>
          </a:r>
          <a:endParaRPr lang="ru-RU" sz="10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8C2F9D-A8C8-41BF-8E0E-21DE025DD523}" type="parTrans" cxnId="{1F98BDE6-FE6F-4D22-A5C6-3E05CF14EFBE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E55613-817C-4978-94D2-ADE5DAC0F998}" type="sibTrans" cxnId="{1F98BDE6-FE6F-4D22-A5C6-3E05CF14EFBE}">
      <dgm:prSet/>
      <dgm:spPr/>
      <dgm:t>
        <a:bodyPr/>
        <a:lstStyle/>
        <a:p>
          <a:endParaRPr lang="ru-RU" sz="13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55230F-9792-4C2D-84F6-133C7D3D2DFE}">
      <dgm:prSet phldrT="[Текст]" custT="1"/>
      <dgm:spPr/>
      <dgm:t>
        <a:bodyPr/>
        <a:lstStyle/>
        <a:p>
          <a:pPr algn="ctr"/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Наиболее востребованная услуга: «Прием документов и зачисление в организации начального, основного среднего, общего среднего образования» (54,0%)</a:t>
          </a:r>
        </a:p>
      </dgm:t>
    </dgm:pt>
    <dgm:pt modelId="{1EBDAD5B-BF01-4B59-8B67-933EEAC73C7E}" type="parTrans" cxnId="{6F017A69-3805-4317-A9D7-4F6C97FAA2D4}">
      <dgm:prSet/>
      <dgm:spPr/>
      <dgm:t>
        <a:bodyPr/>
        <a:lstStyle/>
        <a:p>
          <a:endParaRPr lang="ru-RU"/>
        </a:p>
      </dgm:t>
    </dgm:pt>
    <dgm:pt modelId="{E7956068-4154-4553-A675-A75A2E2FB8C5}" type="sibTrans" cxnId="{6F017A69-3805-4317-A9D7-4F6C97FAA2D4}">
      <dgm:prSet/>
      <dgm:spPr/>
      <dgm:t>
        <a:bodyPr/>
        <a:lstStyle/>
        <a:p>
          <a:endParaRPr lang="ru-RU"/>
        </a:p>
      </dgm:t>
    </dgm:pt>
    <dgm:pt modelId="{DA37887D-2ACC-45BC-BFC7-2302BC0E940B}">
      <dgm:prSet phldrT="[Текст]" custT="1"/>
      <dgm:spPr/>
      <dgm:t>
        <a:bodyPr/>
        <a:lstStyle/>
        <a:p>
          <a:pPr algn="ctr"/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Наиболее частый вид получения услуги: электронный </a:t>
          </a:r>
          <a:r>
            <a:rPr lang="en-US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-Egov.kz (67,6%)</a:t>
          </a:r>
          <a:endParaRPr lang="ru-RU" sz="1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ADBDB0-FF58-4EFE-BE51-89EC795B107B}" type="parTrans" cxnId="{AE027907-E7EC-4E5D-B453-1B82023194D7}">
      <dgm:prSet/>
      <dgm:spPr/>
      <dgm:t>
        <a:bodyPr/>
        <a:lstStyle/>
        <a:p>
          <a:endParaRPr lang="ru-RU"/>
        </a:p>
      </dgm:t>
    </dgm:pt>
    <dgm:pt modelId="{EF0CF70C-851D-4FA6-A84B-090D668B928E}" type="sibTrans" cxnId="{AE027907-E7EC-4E5D-B453-1B82023194D7}">
      <dgm:prSet/>
      <dgm:spPr/>
      <dgm:t>
        <a:bodyPr/>
        <a:lstStyle/>
        <a:p>
          <a:endParaRPr lang="ru-RU"/>
        </a:p>
      </dgm:t>
    </dgm:pt>
    <dgm:pt modelId="{C6E9A470-88AB-4B2D-BE99-78D062119BDB}">
      <dgm:prSet phldrT="[Текст]" custT="1"/>
      <dgm:spPr/>
      <dgm:t>
        <a:bodyPr/>
        <a:lstStyle/>
        <a:p>
          <a:pPr algn="ctr"/>
          <a:r>
            <a:rPr lang="kk-KZ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16,1</a:t>
          </a:r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% указали, что с них требовали дополнительные документы (не указанные в изначальном списке)</a:t>
          </a:r>
        </a:p>
      </dgm:t>
    </dgm:pt>
    <dgm:pt modelId="{76CD13FD-9558-4EA9-8E71-DC15CC5FC1B5}" type="parTrans" cxnId="{2A88B2B8-768C-45A9-9E66-7B058175938F}">
      <dgm:prSet/>
      <dgm:spPr/>
      <dgm:t>
        <a:bodyPr/>
        <a:lstStyle/>
        <a:p>
          <a:endParaRPr lang="ru-RU"/>
        </a:p>
      </dgm:t>
    </dgm:pt>
    <dgm:pt modelId="{132FB0DF-E507-4DE5-A77F-D7266B08128E}" type="sibTrans" cxnId="{2A88B2B8-768C-45A9-9E66-7B058175938F}">
      <dgm:prSet/>
      <dgm:spPr/>
      <dgm:t>
        <a:bodyPr/>
        <a:lstStyle/>
        <a:p>
          <a:endParaRPr lang="ru-RU"/>
        </a:p>
      </dgm:t>
    </dgm:pt>
    <dgm:pt modelId="{8E1842A0-ED45-4F30-834D-1D063A6D6FFD}">
      <dgm:prSet phldrT="[Текст]" custT="1"/>
      <dgm:spPr/>
      <dgm:t>
        <a:bodyPr/>
        <a:lstStyle/>
        <a:p>
          <a:pPr algn="ctr"/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10,2% приходилось использовать личные связи, 2,0% - дать неофициальное вознаграждение</a:t>
          </a:r>
        </a:p>
      </dgm:t>
    </dgm:pt>
    <dgm:pt modelId="{0E89866C-0CC1-4C9A-B7F8-91FFA859725E}" type="parTrans" cxnId="{58EC9819-BF55-411F-A193-57BD24B5E50D}">
      <dgm:prSet/>
      <dgm:spPr/>
      <dgm:t>
        <a:bodyPr/>
        <a:lstStyle/>
        <a:p>
          <a:endParaRPr lang="ru-RU"/>
        </a:p>
      </dgm:t>
    </dgm:pt>
    <dgm:pt modelId="{7E02CF3B-D1F7-44C8-9622-D0CC6602D049}" type="sibTrans" cxnId="{58EC9819-BF55-411F-A193-57BD24B5E50D}">
      <dgm:prSet/>
      <dgm:spPr/>
      <dgm:t>
        <a:bodyPr/>
        <a:lstStyle/>
        <a:p>
          <a:endParaRPr lang="ru-RU"/>
        </a:p>
      </dgm:t>
    </dgm:pt>
    <dgm:pt modelId="{58046EAA-93DA-48F5-983E-E460685420FD}">
      <dgm:prSet phldrT="[Текст]" custT="1"/>
      <dgm:spPr/>
      <dgm:t>
        <a:bodyPr/>
        <a:lstStyle/>
        <a:p>
          <a:pPr algn="ctr"/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1,1% обращались с жалобой на качество оказанной услуги, 38,6% - в Единый контакт-центр 1414</a:t>
          </a:r>
        </a:p>
      </dgm:t>
    </dgm:pt>
    <dgm:pt modelId="{5E44BB6F-ABEE-491B-A89F-C993B24AEA2E}" type="parTrans" cxnId="{F05BBED9-DC46-46B4-A01E-8022215CFA67}">
      <dgm:prSet/>
      <dgm:spPr/>
      <dgm:t>
        <a:bodyPr/>
        <a:lstStyle/>
        <a:p>
          <a:endParaRPr lang="ru-RU"/>
        </a:p>
      </dgm:t>
    </dgm:pt>
    <dgm:pt modelId="{B2B4798D-9A6C-4A8D-8222-B3541B7CF7F0}" type="sibTrans" cxnId="{F05BBED9-DC46-46B4-A01E-8022215CFA67}">
      <dgm:prSet/>
      <dgm:spPr/>
      <dgm:t>
        <a:bodyPr/>
        <a:lstStyle/>
        <a:p>
          <a:endParaRPr lang="ru-RU"/>
        </a:p>
      </dgm:t>
    </dgm:pt>
    <dgm:pt modelId="{1F2B190A-D81C-4856-83D2-888F6F32FE02}">
      <dgm:prSet phldrT="[Текст]" custT="1"/>
      <dgm:spPr/>
      <dgm:t>
        <a:bodyPr/>
        <a:lstStyle/>
        <a:p>
          <a:pPr algn="ctr"/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10,2% возникли трудности при получении услуги онлайн</a:t>
          </a:r>
        </a:p>
      </dgm:t>
    </dgm:pt>
    <dgm:pt modelId="{574D4CD7-709F-45BE-8200-EFFC2CAB4B76}" type="parTrans" cxnId="{204493E3-B2EF-4E2C-A740-E98407577BF8}">
      <dgm:prSet/>
      <dgm:spPr/>
      <dgm:t>
        <a:bodyPr/>
        <a:lstStyle/>
        <a:p>
          <a:endParaRPr lang="ru-RU"/>
        </a:p>
      </dgm:t>
    </dgm:pt>
    <dgm:pt modelId="{70FD0FF8-5149-4554-B39B-FBAE5013884A}" type="sibTrans" cxnId="{204493E3-B2EF-4E2C-A740-E98407577BF8}">
      <dgm:prSet/>
      <dgm:spPr/>
      <dgm:t>
        <a:bodyPr/>
        <a:lstStyle/>
        <a:p>
          <a:endParaRPr lang="ru-RU"/>
        </a:p>
      </dgm:t>
    </dgm:pt>
    <dgm:pt modelId="{DE02BDD7-ACD6-4640-91CB-6C125A18610B}">
      <dgm:prSet phldrT="[Текст]" custT="1"/>
      <dgm:spPr/>
      <dgm:t>
        <a:bodyPr/>
        <a:lstStyle/>
        <a:p>
          <a:pPr algn="ctr"/>
          <a:r>
            <a:rPr lang="ru-RU" sz="105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45,4% респондентов получили медицинские услуги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3D71A7-5441-43A1-B5F1-4710B8A8D2E6}" type="parTrans" cxnId="{11FAB1C8-E8BD-47BA-939F-F01CA5A9E629}">
      <dgm:prSet/>
      <dgm:spPr/>
      <dgm:t>
        <a:bodyPr/>
        <a:lstStyle/>
        <a:p>
          <a:endParaRPr lang="ru-RU"/>
        </a:p>
      </dgm:t>
    </dgm:pt>
    <dgm:pt modelId="{5646EBEE-C1F0-4289-B0DD-B5784FE1DEA0}" type="sibTrans" cxnId="{11FAB1C8-E8BD-47BA-939F-F01CA5A9E629}">
      <dgm:prSet/>
      <dgm:spPr/>
      <dgm:t>
        <a:bodyPr/>
        <a:lstStyle/>
        <a:p>
          <a:endParaRPr lang="ru-RU"/>
        </a:p>
      </dgm:t>
    </dgm:pt>
    <dgm:pt modelId="{61CDA4A9-1369-401E-B475-AA0E4574873C}">
      <dgm:prSet phldrT="[Текст]" custT="1"/>
      <dgm:spPr/>
      <dgm:t>
        <a:bodyPr/>
        <a:lstStyle/>
        <a:p>
          <a:pPr algn="ctr"/>
          <a:r>
            <a:rPr lang="ru-RU" sz="105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Наиболее востребованная услуга: «Запись на прием к врачу» (70,4%)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095327-2DA5-412F-BFC8-3D2035C13A21}" type="parTrans" cxnId="{989BF3D6-36D0-4BC6-B169-C172A42ABB06}">
      <dgm:prSet/>
      <dgm:spPr/>
      <dgm:t>
        <a:bodyPr/>
        <a:lstStyle/>
        <a:p>
          <a:endParaRPr lang="ru-RU"/>
        </a:p>
      </dgm:t>
    </dgm:pt>
    <dgm:pt modelId="{C75C2C4F-C725-42E3-A1E7-012F55AA26FE}" type="sibTrans" cxnId="{989BF3D6-36D0-4BC6-B169-C172A42ABB06}">
      <dgm:prSet/>
      <dgm:spPr/>
      <dgm:t>
        <a:bodyPr/>
        <a:lstStyle/>
        <a:p>
          <a:endParaRPr lang="ru-RU"/>
        </a:p>
      </dgm:t>
    </dgm:pt>
    <dgm:pt modelId="{26DA7525-8908-4A76-8D82-8F1E35186CA6}">
      <dgm:prSet phldrT="[Текст]" custT="1"/>
      <dgm:spPr/>
      <dgm:t>
        <a:bodyPr/>
        <a:lstStyle/>
        <a:p>
          <a:pPr algn="ctr"/>
          <a:r>
            <a:rPr lang="ru-RU" sz="105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Наиболее частый вид получения услуги: государственный орган, учреждение (64,5%)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D88A0D-174E-4999-90DC-819CCD0F79DB}" type="parTrans" cxnId="{001AC908-90A4-42A1-AADF-55DA9A985785}">
      <dgm:prSet/>
      <dgm:spPr/>
      <dgm:t>
        <a:bodyPr/>
        <a:lstStyle/>
        <a:p>
          <a:endParaRPr lang="ru-RU"/>
        </a:p>
      </dgm:t>
    </dgm:pt>
    <dgm:pt modelId="{2B1C6EE5-7894-4165-9B55-C59E754B8C70}" type="sibTrans" cxnId="{001AC908-90A4-42A1-AADF-55DA9A985785}">
      <dgm:prSet/>
      <dgm:spPr/>
      <dgm:t>
        <a:bodyPr/>
        <a:lstStyle/>
        <a:p>
          <a:endParaRPr lang="ru-RU"/>
        </a:p>
      </dgm:t>
    </dgm:pt>
    <dgm:pt modelId="{DD8EFDB4-FD98-46A2-B6C1-DCA7AD84336C}">
      <dgm:prSet phldrT="[Текст]" custT="1"/>
      <dgm:spPr/>
      <dgm:t>
        <a:bodyPr/>
        <a:lstStyle/>
        <a:p>
          <a:pPr algn="ctr"/>
          <a:r>
            <a:rPr lang="kk-KZ" sz="105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10,1</a:t>
          </a:r>
          <a:r>
            <a:rPr lang="ru-RU" sz="105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% указали, что с них требовали дополнительные документы (не указанные в изначальном списке)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9052BE-D4EE-4ABE-BC0F-E273852F21EC}" type="parTrans" cxnId="{0AC6D0F8-D400-4A43-AD99-466B2C5CE765}">
      <dgm:prSet/>
      <dgm:spPr/>
      <dgm:t>
        <a:bodyPr/>
        <a:lstStyle/>
        <a:p>
          <a:endParaRPr lang="ru-RU"/>
        </a:p>
      </dgm:t>
    </dgm:pt>
    <dgm:pt modelId="{50331BA3-B853-4106-B969-82F9EEA8DBE7}" type="sibTrans" cxnId="{0AC6D0F8-D400-4A43-AD99-466B2C5CE765}">
      <dgm:prSet/>
      <dgm:spPr/>
      <dgm:t>
        <a:bodyPr/>
        <a:lstStyle/>
        <a:p>
          <a:endParaRPr lang="ru-RU"/>
        </a:p>
      </dgm:t>
    </dgm:pt>
    <dgm:pt modelId="{F5990455-51C5-4979-9F5F-FE0775B8D326}">
      <dgm:prSet phldrT="[Текст]" custT="1"/>
      <dgm:spPr/>
      <dgm:t>
        <a:bodyPr/>
        <a:lstStyle/>
        <a:p>
          <a:pPr algn="ctr"/>
          <a:r>
            <a:rPr lang="ru-RU" sz="105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6,2% приходилось использовать личные связи, 2,1% - дать неофициальное вознаграждение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BDA4CB-241D-4ADD-BF6C-0BE6C3816214}" type="parTrans" cxnId="{1AE660C9-141C-4CBE-9272-6FE066AD85F7}">
      <dgm:prSet/>
      <dgm:spPr/>
      <dgm:t>
        <a:bodyPr/>
        <a:lstStyle/>
        <a:p>
          <a:endParaRPr lang="ru-RU"/>
        </a:p>
      </dgm:t>
    </dgm:pt>
    <dgm:pt modelId="{D07D7D7A-A855-459D-A7D0-E245F40BC699}" type="sibTrans" cxnId="{1AE660C9-141C-4CBE-9272-6FE066AD85F7}">
      <dgm:prSet/>
      <dgm:spPr/>
      <dgm:t>
        <a:bodyPr/>
        <a:lstStyle/>
        <a:p>
          <a:endParaRPr lang="ru-RU"/>
        </a:p>
      </dgm:t>
    </dgm:pt>
    <dgm:pt modelId="{08BA7440-DECD-460C-ACE7-7BF93ECCD2F4}">
      <dgm:prSet phldrT="[Текст]" custT="1"/>
      <dgm:spPr/>
      <dgm:t>
        <a:bodyPr/>
        <a:lstStyle/>
        <a:p>
          <a:pPr algn="ctr"/>
          <a:r>
            <a:rPr lang="ru-RU" sz="105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3,7% обращались с жалобой на качество оказанной услуги, 38,8% - в Единый контакт-центр 1414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673CB8-FBFE-44D2-AF0D-B9ACD1427E1C}" type="parTrans" cxnId="{6F88E345-14AA-49B5-81C8-9FB4C6827688}">
      <dgm:prSet/>
      <dgm:spPr/>
      <dgm:t>
        <a:bodyPr/>
        <a:lstStyle/>
        <a:p>
          <a:endParaRPr lang="ru-RU"/>
        </a:p>
      </dgm:t>
    </dgm:pt>
    <dgm:pt modelId="{D4AA8D74-7308-46AE-9C66-661A566F7EBF}" type="sibTrans" cxnId="{6F88E345-14AA-49B5-81C8-9FB4C6827688}">
      <dgm:prSet/>
      <dgm:spPr/>
      <dgm:t>
        <a:bodyPr/>
        <a:lstStyle/>
        <a:p>
          <a:endParaRPr lang="ru-RU"/>
        </a:p>
      </dgm:t>
    </dgm:pt>
    <dgm:pt modelId="{2AD88730-ED4D-4C5B-9255-6AFE4B533BB0}">
      <dgm:prSet phldrT="[Текст]" custT="1"/>
      <dgm:spPr/>
      <dgm:t>
        <a:bodyPr/>
        <a:lstStyle/>
        <a:p>
          <a:pPr algn="ctr"/>
          <a:r>
            <a:rPr lang="ru-RU" sz="105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18,6% возникли трудности при получении услуги онлайн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1A7A20-F220-4EE0-BA75-4E720B2D0443}" type="parTrans" cxnId="{C65CF0BC-C90B-42AB-8555-78792E7A1EE0}">
      <dgm:prSet/>
      <dgm:spPr/>
      <dgm:t>
        <a:bodyPr/>
        <a:lstStyle/>
        <a:p>
          <a:endParaRPr lang="ru-RU"/>
        </a:p>
      </dgm:t>
    </dgm:pt>
    <dgm:pt modelId="{AC36C66A-068F-4C3D-8530-01568A20AB73}" type="sibTrans" cxnId="{C65CF0BC-C90B-42AB-8555-78792E7A1EE0}">
      <dgm:prSet/>
      <dgm:spPr/>
      <dgm:t>
        <a:bodyPr/>
        <a:lstStyle/>
        <a:p>
          <a:endParaRPr lang="ru-RU"/>
        </a:p>
      </dgm:t>
    </dgm:pt>
    <dgm:pt modelId="{7413A557-83E4-4C00-A5D9-EE9B5B13E2D9}">
      <dgm:prSet phldrT="[Текст]" custT="1"/>
      <dgm:spPr/>
      <dgm:t>
        <a:bodyPr/>
        <a:lstStyle/>
        <a:p>
          <a:pPr algn="ctr"/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Наиболее востребованная услуга: «Назначение адресной социальной помощи» (70,4%)</a:t>
          </a:r>
          <a:endParaRPr lang="ru-RU" sz="10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991563-7CA7-4AAD-8B9C-DA0ADAF7465C}" type="parTrans" cxnId="{A53BCB4A-E9A2-44BD-8E3E-1CA767CBAD23}">
      <dgm:prSet/>
      <dgm:spPr/>
      <dgm:t>
        <a:bodyPr/>
        <a:lstStyle/>
        <a:p>
          <a:endParaRPr lang="ru-RU"/>
        </a:p>
      </dgm:t>
    </dgm:pt>
    <dgm:pt modelId="{AD740381-F650-4574-9C0F-4B1A28B3656F}" type="sibTrans" cxnId="{A53BCB4A-E9A2-44BD-8E3E-1CA767CBAD23}">
      <dgm:prSet/>
      <dgm:spPr/>
      <dgm:t>
        <a:bodyPr/>
        <a:lstStyle/>
        <a:p>
          <a:endParaRPr lang="ru-RU"/>
        </a:p>
      </dgm:t>
    </dgm:pt>
    <dgm:pt modelId="{AB4C9366-9EFA-43F9-ACFB-D0B9B15C51C3}">
      <dgm:prSet phldrT="[Текст]" custT="1"/>
      <dgm:spPr/>
      <dgm:t>
        <a:bodyPr/>
        <a:lstStyle/>
        <a:p>
          <a:pPr algn="ctr"/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Наиболее частый вид получения услуги: электронный </a:t>
          </a:r>
          <a:r>
            <a:rPr lang="en-US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-Egov.kz (</a:t>
          </a:r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50,7</a:t>
          </a:r>
          <a:r>
            <a:rPr lang="en-US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%)</a:t>
          </a:r>
          <a:endParaRPr lang="ru-RU" sz="10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3E18E1-4BD8-47E7-96D2-490A6D6CC249}" type="parTrans" cxnId="{86D22E23-9D61-4A77-95BA-00F7B054F884}">
      <dgm:prSet/>
      <dgm:spPr/>
      <dgm:t>
        <a:bodyPr/>
        <a:lstStyle/>
        <a:p>
          <a:endParaRPr lang="ru-RU"/>
        </a:p>
      </dgm:t>
    </dgm:pt>
    <dgm:pt modelId="{EEFE6C39-4DE0-4F0E-99C7-F048CBD2B0BA}" type="sibTrans" cxnId="{86D22E23-9D61-4A77-95BA-00F7B054F884}">
      <dgm:prSet/>
      <dgm:spPr/>
      <dgm:t>
        <a:bodyPr/>
        <a:lstStyle/>
        <a:p>
          <a:endParaRPr lang="ru-RU"/>
        </a:p>
      </dgm:t>
    </dgm:pt>
    <dgm:pt modelId="{E85AD0D1-04F9-4B95-99F6-A1C60994EB1C}">
      <dgm:prSet phldrT="[Текст]" custT="1"/>
      <dgm:spPr/>
      <dgm:t>
        <a:bodyPr/>
        <a:lstStyle/>
        <a:p>
          <a:pPr algn="ctr"/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23,9% указали, что с них требовали дополнительные документы (не указанные в изначальном списке)</a:t>
          </a:r>
          <a:endParaRPr lang="ru-RU" sz="10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287F55-ADB4-4694-B933-F60EB979F361}" type="parTrans" cxnId="{E99D3CB8-E8B4-423B-9E91-BFFA5894F236}">
      <dgm:prSet/>
      <dgm:spPr/>
      <dgm:t>
        <a:bodyPr/>
        <a:lstStyle/>
        <a:p>
          <a:endParaRPr lang="ru-RU"/>
        </a:p>
      </dgm:t>
    </dgm:pt>
    <dgm:pt modelId="{EA5D84D3-5DF3-4F5D-B14B-22D8DFFED785}" type="sibTrans" cxnId="{E99D3CB8-E8B4-423B-9E91-BFFA5894F236}">
      <dgm:prSet/>
      <dgm:spPr/>
      <dgm:t>
        <a:bodyPr/>
        <a:lstStyle/>
        <a:p>
          <a:endParaRPr lang="ru-RU"/>
        </a:p>
      </dgm:t>
    </dgm:pt>
    <dgm:pt modelId="{789751C5-499B-4436-8176-B827C0C31197}">
      <dgm:prSet phldrT="[Текст]" custT="1"/>
      <dgm:spPr/>
      <dgm:t>
        <a:bodyPr/>
        <a:lstStyle/>
        <a:p>
          <a:pPr algn="ctr"/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9,0% приходилось использовать личные связи, 2,1% - дать неофициальное вознаграждение</a:t>
          </a:r>
          <a:endParaRPr lang="ru-RU" sz="10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130D2D-C4F6-4DB6-A221-5D0FF124F311}" type="parTrans" cxnId="{76438DC6-6D1F-4C3A-A794-BCDDC672F409}">
      <dgm:prSet/>
      <dgm:spPr/>
      <dgm:t>
        <a:bodyPr/>
        <a:lstStyle/>
        <a:p>
          <a:endParaRPr lang="ru-RU"/>
        </a:p>
      </dgm:t>
    </dgm:pt>
    <dgm:pt modelId="{FC2F96AB-601B-4512-A9D2-599BBCECBB62}" type="sibTrans" cxnId="{76438DC6-6D1F-4C3A-A794-BCDDC672F409}">
      <dgm:prSet/>
      <dgm:spPr/>
      <dgm:t>
        <a:bodyPr/>
        <a:lstStyle/>
        <a:p>
          <a:endParaRPr lang="ru-RU"/>
        </a:p>
      </dgm:t>
    </dgm:pt>
    <dgm:pt modelId="{01C82D7A-C1DD-423E-AD10-F114CF548384}">
      <dgm:prSet phldrT="[Текст]" custT="1"/>
      <dgm:spPr/>
      <dgm:t>
        <a:bodyPr/>
        <a:lstStyle/>
        <a:p>
          <a:pPr algn="ctr"/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2,1% обращались с жалобой на качество оказанной услуги, 50,7% - в Единый контакт-центр 1414</a:t>
          </a:r>
          <a:endParaRPr lang="ru-RU" sz="10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CC291C-B30C-4D29-895E-36748BCE8E12}" type="parTrans" cxnId="{35C16FAA-884B-46E6-8332-4513D23B0AF7}">
      <dgm:prSet/>
      <dgm:spPr/>
      <dgm:t>
        <a:bodyPr/>
        <a:lstStyle/>
        <a:p>
          <a:endParaRPr lang="ru-RU"/>
        </a:p>
      </dgm:t>
    </dgm:pt>
    <dgm:pt modelId="{C88552A7-B765-461A-8FF8-644F9CB41D43}" type="sibTrans" cxnId="{35C16FAA-884B-46E6-8332-4513D23B0AF7}">
      <dgm:prSet/>
      <dgm:spPr/>
      <dgm:t>
        <a:bodyPr/>
        <a:lstStyle/>
        <a:p>
          <a:endParaRPr lang="ru-RU"/>
        </a:p>
      </dgm:t>
    </dgm:pt>
    <dgm:pt modelId="{91FE6AF1-51F2-470F-A6DD-D1309D702156}">
      <dgm:prSet phldrT="[Текст]" custT="1"/>
      <dgm:spPr/>
      <dgm:t>
        <a:bodyPr/>
        <a:lstStyle/>
        <a:p>
          <a:pPr algn="ctr"/>
          <a:r>
            <a:rPr lang="ru-RU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16,4% возникли трудности при получении услуги онлайн</a:t>
          </a:r>
          <a:endParaRPr lang="ru-RU" sz="10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351F99-12CD-410F-841F-2C4B185B2D16}" type="parTrans" cxnId="{6EA57D11-099C-4AE7-9D54-EA199A6DE5CF}">
      <dgm:prSet/>
      <dgm:spPr/>
      <dgm:t>
        <a:bodyPr/>
        <a:lstStyle/>
        <a:p>
          <a:endParaRPr lang="ru-RU"/>
        </a:p>
      </dgm:t>
    </dgm:pt>
    <dgm:pt modelId="{08E777C4-4CC7-4C67-9F84-AB33220E5B39}" type="sibTrans" cxnId="{6EA57D11-099C-4AE7-9D54-EA199A6DE5CF}">
      <dgm:prSet/>
      <dgm:spPr/>
      <dgm:t>
        <a:bodyPr/>
        <a:lstStyle/>
        <a:p>
          <a:endParaRPr lang="ru-RU"/>
        </a:p>
      </dgm:t>
    </dgm:pt>
    <dgm:pt modelId="{8946A760-C55A-46C5-B7A6-1834E619F9AE}" type="pres">
      <dgm:prSet presAssocID="{DE8629A3-87B4-4444-A8A3-8281530EAD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C9E36B-9F53-4686-AA68-05258162276F}" type="pres">
      <dgm:prSet presAssocID="{D0AA6FB8-8316-4E47-9FE4-65814E36AEB4}" presName="composite" presStyleCnt="0"/>
      <dgm:spPr/>
    </dgm:pt>
    <dgm:pt modelId="{7F49EBB6-AD32-43D1-80BB-B09163D7FA1E}" type="pres">
      <dgm:prSet presAssocID="{D0AA6FB8-8316-4E47-9FE4-65814E36AEB4}" presName="parTx" presStyleLbl="alignNode1" presStyleIdx="0" presStyleCnt="3" custScaleX="106099" custScaleY="881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C9490-2616-41FA-945B-9201119D9953}" type="pres">
      <dgm:prSet presAssocID="{D0AA6FB8-8316-4E47-9FE4-65814E36AEB4}" presName="desTx" presStyleLbl="alignAccFollowNode1" presStyleIdx="0" presStyleCnt="3" custScaleX="106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840AE-C98C-48A1-B183-F79AE6F7220D}" type="pres">
      <dgm:prSet presAssocID="{7E0103C7-0695-4876-8718-49946475EE2C}" presName="space" presStyleCnt="0"/>
      <dgm:spPr/>
    </dgm:pt>
    <dgm:pt modelId="{00F9E68F-27F6-4F69-B7A8-EA2CCC9D8A6C}" type="pres">
      <dgm:prSet presAssocID="{F6B6E672-384A-4088-8675-55633BCD7097}" presName="composite" presStyleCnt="0"/>
      <dgm:spPr/>
    </dgm:pt>
    <dgm:pt modelId="{236B1FDA-51BD-47D1-BBA2-6AE968D8FDC0}" type="pres">
      <dgm:prSet presAssocID="{F6B6E672-384A-4088-8675-55633BCD7097}" presName="parTx" presStyleLbl="alignNode1" presStyleIdx="1" presStyleCnt="3" custScaleX="105267" custScaleY="881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671AC-0E56-45E6-8FF8-F76ED9848AD5}" type="pres">
      <dgm:prSet presAssocID="{F6B6E672-384A-4088-8675-55633BCD7097}" presName="desTx" presStyleLbl="alignAccFollowNode1" presStyleIdx="1" presStyleCnt="3" custScaleX="105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8A0F1-97EA-409E-B2BE-3915646144FF}" type="pres">
      <dgm:prSet presAssocID="{D4A51643-0C77-491C-8207-F272A90207DB}" presName="space" presStyleCnt="0"/>
      <dgm:spPr/>
    </dgm:pt>
    <dgm:pt modelId="{8D694A40-F94F-4C9E-91EC-29FFBAE475F7}" type="pres">
      <dgm:prSet presAssocID="{EC029FB5-6578-4FEA-B258-ABF0CB7E9232}" presName="composite" presStyleCnt="0"/>
      <dgm:spPr/>
    </dgm:pt>
    <dgm:pt modelId="{B1E4F9D3-F5F8-4607-8925-6E1A317897CA}" type="pres">
      <dgm:prSet presAssocID="{EC029FB5-6578-4FEA-B258-ABF0CB7E9232}" presName="parTx" presStyleLbl="alignNode1" presStyleIdx="2" presStyleCnt="3" custScaleX="104084" custScaleY="881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18D31-B995-4815-97F4-06333DCD4145}" type="pres">
      <dgm:prSet presAssocID="{EC029FB5-6578-4FEA-B258-ABF0CB7E9232}" presName="desTx" presStyleLbl="alignAccFollowNode1" presStyleIdx="2" presStyleCnt="3" custScaleX="104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568ABA-1B2F-4B22-B424-BE0502AFB4EE}" srcId="{DE8629A3-87B4-4444-A8A3-8281530EAD0D}" destId="{EC029FB5-6578-4FEA-B258-ABF0CB7E9232}" srcOrd="2" destOrd="0" parTransId="{DFCBA8C7-1A1B-4DE8-BDC1-B3F35EA27961}" sibTransId="{F177F091-4E3E-4716-9B38-E5AF16BDABFF}"/>
    <dgm:cxn modelId="{0AC6D0F8-D400-4A43-AD99-466B2C5CE765}" srcId="{F6B6E672-384A-4088-8675-55633BCD7097}" destId="{DD8EFDB4-FD98-46A2-B6C1-DCA7AD84336C}" srcOrd="3" destOrd="0" parTransId="{BD9052BE-D4EE-4ABE-BC0F-E273852F21EC}" sibTransId="{50331BA3-B853-4106-B969-82F9EEA8DBE7}"/>
    <dgm:cxn modelId="{F05BBED9-DC46-46B4-A01E-8022215CFA67}" srcId="{D0AA6FB8-8316-4E47-9FE4-65814E36AEB4}" destId="{58046EAA-93DA-48F5-983E-E460685420FD}" srcOrd="5" destOrd="0" parTransId="{5E44BB6F-ABEE-491B-A89F-C993B24AEA2E}" sibTransId="{B2B4798D-9A6C-4A8D-8222-B3541B7CF7F0}"/>
    <dgm:cxn modelId="{7B39A674-C0DC-41AD-9E84-B4659C191FED}" type="presOf" srcId="{7413A557-83E4-4C00-A5D9-EE9B5B13E2D9}" destId="{16E18D31-B995-4815-97F4-06333DCD4145}" srcOrd="0" destOrd="1" presId="urn:microsoft.com/office/officeart/2005/8/layout/hList1"/>
    <dgm:cxn modelId="{BDFA7E38-6792-49FF-AA50-17E3BEE915D7}" type="presOf" srcId="{01C82D7A-C1DD-423E-AD10-F114CF548384}" destId="{16E18D31-B995-4815-97F4-06333DCD4145}" srcOrd="0" destOrd="5" presId="urn:microsoft.com/office/officeart/2005/8/layout/hList1"/>
    <dgm:cxn modelId="{35C16FAA-884B-46E6-8332-4513D23B0AF7}" srcId="{EC029FB5-6578-4FEA-B258-ABF0CB7E9232}" destId="{01C82D7A-C1DD-423E-AD10-F114CF548384}" srcOrd="5" destOrd="0" parTransId="{FCCC291C-B30C-4D29-895E-36748BCE8E12}" sibTransId="{C88552A7-B765-461A-8FF8-644F9CB41D43}"/>
    <dgm:cxn modelId="{6F017A69-3805-4317-A9D7-4F6C97FAA2D4}" srcId="{D0AA6FB8-8316-4E47-9FE4-65814E36AEB4}" destId="{F055230F-9792-4C2D-84F6-133C7D3D2DFE}" srcOrd="1" destOrd="0" parTransId="{1EBDAD5B-BF01-4B59-8B67-933EEAC73C7E}" sibTransId="{E7956068-4154-4553-A675-A75A2E2FB8C5}"/>
    <dgm:cxn modelId="{1709820F-B54F-480B-AD7F-501DDABE8A26}" type="presOf" srcId="{F5990455-51C5-4979-9F5F-FE0775B8D326}" destId="{967671AC-0E56-45E6-8FF8-F76ED9848AD5}" srcOrd="0" destOrd="4" presId="urn:microsoft.com/office/officeart/2005/8/layout/hList1"/>
    <dgm:cxn modelId="{31CFA32D-7269-4BBD-978A-738AC6FD1845}" type="presOf" srcId="{2AD88730-ED4D-4C5B-9255-6AFE4B533BB0}" destId="{967671AC-0E56-45E6-8FF8-F76ED9848AD5}" srcOrd="0" destOrd="6" presId="urn:microsoft.com/office/officeart/2005/8/layout/hList1"/>
    <dgm:cxn modelId="{1496C24B-F05F-4D8E-A876-CC3CE37E6E09}" srcId="{DE8629A3-87B4-4444-A8A3-8281530EAD0D}" destId="{F6B6E672-384A-4088-8675-55633BCD7097}" srcOrd="1" destOrd="0" parTransId="{2EC7400E-6B7D-4797-87D3-C8DCA2FD7DEC}" sibTransId="{D4A51643-0C77-491C-8207-F272A90207DB}"/>
    <dgm:cxn modelId="{204493E3-B2EF-4E2C-A740-E98407577BF8}" srcId="{D0AA6FB8-8316-4E47-9FE4-65814E36AEB4}" destId="{1F2B190A-D81C-4856-83D2-888F6F32FE02}" srcOrd="6" destOrd="0" parTransId="{574D4CD7-709F-45BE-8200-EFFC2CAB4B76}" sibTransId="{70FD0FF8-5149-4554-B39B-FBAE5013884A}"/>
    <dgm:cxn modelId="{A53BCB4A-E9A2-44BD-8E3E-1CA767CBAD23}" srcId="{EC029FB5-6578-4FEA-B258-ABF0CB7E9232}" destId="{7413A557-83E4-4C00-A5D9-EE9B5B13E2D9}" srcOrd="1" destOrd="0" parTransId="{C2991563-7CA7-4AAD-8B9C-DA0ADAF7465C}" sibTransId="{AD740381-F650-4574-9C0F-4B1A28B3656F}"/>
    <dgm:cxn modelId="{58EC9819-BF55-411F-A193-57BD24B5E50D}" srcId="{D0AA6FB8-8316-4E47-9FE4-65814E36AEB4}" destId="{8E1842A0-ED45-4F30-834D-1D063A6D6FFD}" srcOrd="4" destOrd="0" parTransId="{0E89866C-0CC1-4C9A-B7F8-91FFA859725E}" sibTransId="{7E02CF3B-D1F7-44C8-9622-D0CC6602D049}"/>
    <dgm:cxn modelId="{6305E4E4-E2EB-4579-A0DD-27BFA7657D05}" type="presOf" srcId="{D0AA6FB8-8316-4E47-9FE4-65814E36AEB4}" destId="{7F49EBB6-AD32-43D1-80BB-B09163D7FA1E}" srcOrd="0" destOrd="0" presId="urn:microsoft.com/office/officeart/2005/8/layout/hList1"/>
    <dgm:cxn modelId="{76438DC6-6D1F-4C3A-A794-BCDDC672F409}" srcId="{EC029FB5-6578-4FEA-B258-ABF0CB7E9232}" destId="{789751C5-499B-4436-8176-B827C0C31197}" srcOrd="4" destOrd="0" parTransId="{DF130D2D-C4F6-4DB6-A221-5D0FF124F311}" sibTransId="{FC2F96AB-601B-4512-A9D2-599BBCECBB62}"/>
    <dgm:cxn modelId="{FD9D16C6-9DA2-47D7-BA01-97A7C4987CA5}" type="presOf" srcId="{EC029FB5-6578-4FEA-B258-ABF0CB7E9232}" destId="{B1E4F9D3-F5F8-4607-8925-6E1A317897CA}" srcOrd="0" destOrd="0" presId="urn:microsoft.com/office/officeart/2005/8/layout/hList1"/>
    <dgm:cxn modelId="{2A88B2B8-768C-45A9-9E66-7B058175938F}" srcId="{D0AA6FB8-8316-4E47-9FE4-65814E36AEB4}" destId="{C6E9A470-88AB-4B2D-BE99-78D062119BDB}" srcOrd="3" destOrd="0" parTransId="{76CD13FD-9558-4EA9-8E71-DC15CC5FC1B5}" sibTransId="{132FB0DF-E507-4DE5-A77F-D7266B08128E}"/>
    <dgm:cxn modelId="{1F98BDE6-FE6F-4D22-A5C6-3E05CF14EFBE}" srcId="{EC029FB5-6578-4FEA-B258-ABF0CB7E9232}" destId="{CB581841-EA4B-4091-8F0A-A0842CC8DC4F}" srcOrd="0" destOrd="0" parTransId="{788C2F9D-A8C8-41BF-8E0E-21DE025DD523}" sibTransId="{98E55613-817C-4978-94D2-ADE5DAC0F998}"/>
    <dgm:cxn modelId="{11FAB1C8-E8BD-47BA-939F-F01CA5A9E629}" srcId="{F6B6E672-384A-4088-8675-55633BCD7097}" destId="{DE02BDD7-ACD6-4640-91CB-6C125A18610B}" srcOrd="0" destOrd="0" parTransId="{9C3D71A7-5441-43A1-B5F1-4710B8A8D2E6}" sibTransId="{5646EBEE-C1F0-4289-B0DD-B5784FE1DEA0}"/>
    <dgm:cxn modelId="{46D29B6D-D68E-4370-9BD2-BD841D48ABF7}" type="presOf" srcId="{DD8EFDB4-FD98-46A2-B6C1-DCA7AD84336C}" destId="{967671AC-0E56-45E6-8FF8-F76ED9848AD5}" srcOrd="0" destOrd="3" presId="urn:microsoft.com/office/officeart/2005/8/layout/hList1"/>
    <dgm:cxn modelId="{83B414C4-6015-48FC-8A1C-0289B9C54A21}" type="presOf" srcId="{08BA7440-DECD-460C-ACE7-7BF93ECCD2F4}" destId="{967671AC-0E56-45E6-8FF8-F76ED9848AD5}" srcOrd="0" destOrd="5" presId="urn:microsoft.com/office/officeart/2005/8/layout/hList1"/>
    <dgm:cxn modelId="{24AC52E1-A1C1-4CEA-98B8-A9D49BE76876}" type="presOf" srcId="{DE8629A3-87B4-4444-A8A3-8281530EAD0D}" destId="{8946A760-C55A-46C5-B7A6-1834E619F9AE}" srcOrd="0" destOrd="0" presId="urn:microsoft.com/office/officeart/2005/8/layout/hList1"/>
    <dgm:cxn modelId="{33C94B8A-03C6-46F8-9AA3-829AE4BB0502}" type="presOf" srcId="{F055230F-9792-4C2D-84F6-133C7D3D2DFE}" destId="{25BC9490-2616-41FA-945B-9201119D9953}" srcOrd="0" destOrd="1" presId="urn:microsoft.com/office/officeart/2005/8/layout/hList1"/>
    <dgm:cxn modelId="{1A72F6F8-4CAE-4820-A875-FB475DA0C4ED}" type="presOf" srcId="{26DA7525-8908-4A76-8D82-8F1E35186CA6}" destId="{967671AC-0E56-45E6-8FF8-F76ED9848AD5}" srcOrd="0" destOrd="2" presId="urn:microsoft.com/office/officeart/2005/8/layout/hList1"/>
    <dgm:cxn modelId="{C1E34A68-77D5-488E-9C20-1F3C04DE4110}" srcId="{D0AA6FB8-8316-4E47-9FE4-65814E36AEB4}" destId="{8EB7CFE0-8797-468B-B74E-EA28D96A0109}" srcOrd="0" destOrd="0" parTransId="{C6226E03-FB65-43A2-A686-0E2494FCD74B}" sibTransId="{4BA62DD7-18A2-45D7-8040-774AC20AD3C4}"/>
    <dgm:cxn modelId="{D2CA86A4-9100-434C-AA03-95FC45C72AE8}" type="presOf" srcId="{8E1842A0-ED45-4F30-834D-1D063A6D6FFD}" destId="{25BC9490-2616-41FA-945B-9201119D9953}" srcOrd="0" destOrd="4" presId="urn:microsoft.com/office/officeart/2005/8/layout/hList1"/>
    <dgm:cxn modelId="{71E947F1-7D5F-4098-91DE-5A55764B1482}" type="presOf" srcId="{91FE6AF1-51F2-470F-A6DD-D1309D702156}" destId="{16E18D31-B995-4815-97F4-06333DCD4145}" srcOrd="0" destOrd="6" presId="urn:microsoft.com/office/officeart/2005/8/layout/hList1"/>
    <dgm:cxn modelId="{8575F410-738E-45D2-A4DC-29DC80F05DF5}" type="presOf" srcId="{E85AD0D1-04F9-4B95-99F6-A1C60994EB1C}" destId="{16E18D31-B995-4815-97F4-06333DCD4145}" srcOrd="0" destOrd="3" presId="urn:microsoft.com/office/officeart/2005/8/layout/hList1"/>
    <dgm:cxn modelId="{213020E6-013E-474F-A35E-29E6FEA90293}" type="presOf" srcId="{C6E9A470-88AB-4B2D-BE99-78D062119BDB}" destId="{25BC9490-2616-41FA-945B-9201119D9953}" srcOrd="0" destOrd="3" presId="urn:microsoft.com/office/officeart/2005/8/layout/hList1"/>
    <dgm:cxn modelId="{AE027907-E7EC-4E5D-B453-1B82023194D7}" srcId="{D0AA6FB8-8316-4E47-9FE4-65814E36AEB4}" destId="{DA37887D-2ACC-45BC-BFC7-2302BC0E940B}" srcOrd="2" destOrd="0" parTransId="{2DADBDB0-FF58-4EFE-BE51-89EC795B107B}" sibTransId="{EF0CF70C-851D-4FA6-A84B-090D668B928E}"/>
    <dgm:cxn modelId="{3C2FBE27-0A35-4B32-AB24-3A4426D3A292}" type="presOf" srcId="{1F2B190A-D81C-4856-83D2-888F6F32FE02}" destId="{25BC9490-2616-41FA-945B-9201119D9953}" srcOrd="0" destOrd="6" presId="urn:microsoft.com/office/officeart/2005/8/layout/hList1"/>
    <dgm:cxn modelId="{C65CF0BC-C90B-42AB-8555-78792E7A1EE0}" srcId="{F6B6E672-384A-4088-8675-55633BCD7097}" destId="{2AD88730-ED4D-4C5B-9255-6AFE4B533BB0}" srcOrd="6" destOrd="0" parTransId="{CB1A7A20-F220-4EE0-BA75-4E720B2D0443}" sibTransId="{AC36C66A-068F-4C3D-8530-01568A20AB73}"/>
    <dgm:cxn modelId="{0D62DBA0-6579-4437-A33F-35D9BB7EB019}" type="presOf" srcId="{8EB7CFE0-8797-468B-B74E-EA28D96A0109}" destId="{25BC9490-2616-41FA-945B-9201119D9953}" srcOrd="0" destOrd="0" presId="urn:microsoft.com/office/officeart/2005/8/layout/hList1"/>
    <dgm:cxn modelId="{86AF8E81-3DD2-4052-86A3-3D4BF83969A9}" type="presOf" srcId="{F6B6E672-384A-4088-8675-55633BCD7097}" destId="{236B1FDA-51BD-47D1-BBA2-6AE968D8FDC0}" srcOrd="0" destOrd="0" presId="urn:microsoft.com/office/officeart/2005/8/layout/hList1"/>
    <dgm:cxn modelId="{70CC394B-A59F-4CAF-A424-13E07D14A308}" type="presOf" srcId="{58046EAA-93DA-48F5-983E-E460685420FD}" destId="{25BC9490-2616-41FA-945B-9201119D9953}" srcOrd="0" destOrd="5" presId="urn:microsoft.com/office/officeart/2005/8/layout/hList1"/>
    <dgm:cxn modelId="{86D22E23-9D61-4A77-95BA-00F7B054F884}" srcId="{EC029FB5-6578-4FEA-B258-ABF0CB7E9232}" destId="{AB4C9366-9EFA-43F9-ACFB-D0B9B15C51C3}" srcOrd="2" destOrd="0" parTransId="{653E18E1-4BD8-47E7-96D2-490A6D6CC249}" sibTransId="{EEFE6C39-4DE0-4F0E-99C7-F048CBD2B0BA}"/>
    <dgm:cxn modelId="{4DE4B37E-2499-4B23-9C94-6B2F6DC882C3}" type="presOf" srcId="{DA37887D-2ACC-45BC-BFC7-2302BC0E940B}" destId="{25BC9490-2616-41FA-945B-9201119D9953}" srcOrd="0" destOrd="2" presId="urn:microsoft.com/office/officeart/2005/8/layout/hList1"/>
    <dgm:cxn modelId="{6EA57D11-099C-4AE7-9D54-EA199A6DE5CF}" srcId="{EC029FB5-6578-4FEA-B258-ABF0CB7E9232}" destId="{91FE6AF1-51F2-470F-A6DD-D1309D702156}" srcOrd="6" destOrd="0" parTransId="{AB351F99-12CD-410F-841F-2C4B185B2D16}" sibTransId="{08E777C4-4CC7-4C67-9F84-AB33220E5B39}"/>
    <dgm:cxn modelId="{371DF794-3B4A-4040-8E93-5F57E2ED0185}" type="presOf" srcId="{789751C5-499B-4436-8176-B827C0C31197}" destId="{16E18D31-B995-4815-97F4-06333DCD4145}" srcOrd="0" destOrd="4" presId="urn:microsoft.com/office/officeart/2005/8/layout/hList1"/>
    <dgm:cxn modelId="{36783760-8620-4A74-8208-A4EDFCE509DF}" type="presOf" srcId="{DE02BDD7-ACD6-4640-91CB-6C125A18610B}" destId="{967671AC-0E56-45E6-8FF8-F76ED9848AD5}" srcOrd="0" destOrd="0" presId="urn:microsoft.com/office/officeart/2005/8/layout/hList1"/>
    <dgm:cxn modelId="{34DAD1FE-7680-4D64-95D8-613BA5A1E1A8}" type="presOf" srcId="{61CDA4A9-1369-401E-B475-AA0E4574873C}" destId="{967671AC-0E56-45E6-8FF8-F76ED9848AD5}" srcOrd="0" destOrd="1" presId="urn:microsoft.com/office/officeart/2005/8/layout/hList1"/>
    <dgm:cxn modelId="{3E608B8C-66E8-43BB-9B54-06C9B5904179}" type="presOf" srcId="{AB4C9366-9EFA-43F9-ACFB-D0B9B15C51C3}" destId="{16E18D31-B995-4815-97F4-06333DCD4145}" srcOrd="0" destOrd="2" presId="urn:microsoft.com/office/officeart/2005/8/layout/hList1"/>
    <dgm:cxn modelId="{6F88E345-14AA-49B5-81C8-9FB4C6827688}" srcId="{F6B6E672-384A-4088-8675-55633BCD7097}" destId="{08BA7440-DECD-460C-ACE7-7BF93ECCD2F4}" srcOrd="5" destOrd="0" parTransId="{11673CB8-FBFE-44D2-AF0D-B9ACD1427E1C}" sibTransId="{D4AA8D74-7308-46AE-9C66-661A566F7EBF}"/>
    <dgm:cxn modelId="{4AB94A81-90C5-423D-9D44-534E7A109F59}" srcId="{DE8629A3-87B4-4444-A8A3-8281530EAD0D}" destId="{D0AA6FB8-8316-4E47-9FE4-65814E36AEB4}" srcOrd="0" destOrd="0" parTransId="{CB9429D8-06B4-4566-9CB4-6F21F8E32639}" sibTransId="{7E0103C7-0695-4876-8718-49946475EE2C}"/>
    <dgm:cxn modelId="{989BF3D6-36D0-4BC6-B169-C172A42ABB06}" srcId="{F6B6E672-384A-4088-8675-55633BCD7097}" destId="{61CDA4A9-1369-401E-B475-AA0E4574873C}" srcOrd="1" destOrd="0" parTransId="{73095327-2DA5-412F-BFC8-3D2035C13A21}" sibTransId="{C75C2C4F-C725-42E3-A1E7-012F55AA26FE}"/>
    <dgm:cxn modelId="{E99D3CB8-E8B4-423B-9E91-BFFA5894F236}" srcId="{EC029FB5-6578-4FEA-B258-ABF0CB7E9232}" destId="{E85AD0D1-04F9-4B95-99F6-A1C60994EB1C}" srcOrd="3" destOrd="0" parTransId="{54287F55-ADB4-4694-B933-F60EB979F361}" sibTransId="{EA5D84D3-5DF3-4F5D-B14B-22D8DFFED785}"/>
    <dgm:cxn modelId="{1AE660C9-141C-4CBE-9272-6FE066AD85F7}" srcId="{F6B6E672-384A-4088-8675-55633BCD7097}" destId="{F5990455-51C5-4979-9F5F-FE0775B8D326}" srcOrd="4" destOrd="0" parTransId="{A4BDA4CB-241D-4ADD-BF6C-0BE6C3816214}" sibTransId="{D07D7D7A-A855-459D-A7D0-E245F40BC699}"/>
    <dgm:cxn modelId="{001AC908-90A4-42A1-AADF-55DA9A985785}" srcId="{F6B6E672-384A-4088-8675-55633BCD7097}" destId="{26DA7525-8908-4A76-8D82-8F1E35186CA6}" srcOrd="2" destOrd="0" parTransId="{3FD88A0D-174E-4999-90DC-819CCD0F79DB}" sibTransId="{2B1C6EE5-7894-4165-9B55-C59E754B8C70}"/>
    <dgm:cxn modelId="{A2E16E6C-5E58-4B28-B302-23F83DC304BD}" type="presOf" srcId="{CB581841-EA4B-4091-8F0A-A0842CC8DC4F}" destId="{16E18D31-B995-4815-97F4-06333DCD4145}" srcOrd="0" destOrd="0" presId="urn:microsoft.com/office/officeart/2005/8/layout/hList1"/>
    <dgm:cxn modelId="{5A13AC27-80CE-4BEF-A9D6-3E2A85FA5404}" type="presParOf" srcId="{8946A760-C55A-46C5-B7A6-1834E619F9AE}" destId="{C6C9E36B-9F53-4686-AA68-05258162276F}" srcOrd="0" destOrd="0" presId="urn:microsoft.com/office/officeart/2005/8/layout/hList1"/>
    <dgm:cxn modelId="{15B7A44D-8971-4C7E-916D-4C5C28FFED10}" type="presParOf" srcId="{C6C9E36B-9F53-4686-AA68-05258162276F}" destId="{7F49EBB6-AD32-43D1-80BB-B09163D7FA1E}" srcOrd="0" destOrd="0" presId="urn:microsoft.com/office/officeart/2005/8/layout/hList1"/>
    <dgm:cxn modelId="{5C0C4AB6-F53B-4E84-8479-A6E65727654A}" type="presParOf" srcId="{C6C9E36B-9F53-4686-AA68-05258162276F}" destId="{25BC9490-2616-41FA-945B-9201119D9953}" srcOrd="1" destOrd="0" presId="urn:microsoft.com/office/officeart/2005/8/layout/hList1"/>
    <dgm:cxn modelId="{D2E7A8AE-C348-4723-8EC6-F0646FAFE6BF}" type="presParOf" srcId="{8946A760-C55A-46C5-B7A6-1834E619F9AE}" destId="{2E7840AE-C98C-48A1-B183-F79AE6F7220D}" srcOrd="1" destOrd="0" presId="urn:microsoft.com/office/officeart/2005/8/layout/hList1"/>
    <dgm:cxn modelId="{8EA3DD8A-2448-4299-B3DD-BAC2F6C2041C}" type="presParOf" srcId="{8946A760-C55A-46C5-B7A6-1834E619F9AE}" destId="{00F9E68F-27F6-4F69-B7A8-EA2CCC9D8A6C}" srcOrd="2" destOrd="0" presId="urn:microsoft.com/office/officeart/2005/8/layout/hList1"/>
    <dgm:cxn modelId="{29BEC803-2A02-406A-82E8-1FA39D0A3B6D}" type="presParOf" srcId="{00F9E68F-27F6-4F69-B7A8-EA2CCC9D8A6C}" destId="{236B1FDA-51BD-47D1-BBA2-6AE968D8FDC0}" srcOrd="0" destOrd="0" presId="urn:microsoft.com/office/officeart/2005/8/layout/hList1"/>
    <dgm:cxn modelId="{067733F0-56EC-4B30-9A58-CF94E3F6BEFB}" type="presParOf" srcId="{00F9E68F-27F6-4F69-B7A8-EA2CCC9D8A6C}" destId="{967671AC-0E56-45E6-8FF8-F76ED9848AD5}" srcOrd="1" destOrd="0" presId="urn:microsoft.com/office/officeart/2005/8/layout/hList1"/>
    <dgm:cxn modelId="{CABB60BA-1738-4C0E-81E2-C451F1EA00A1}" type="presParOf" srcId="{8946A760-C55A-46C5-B7A6-1834E619F9AE}" destId="{4668A0F1-97EA-409E-B2BE-3915646144FF}" srcOrd="3" destOrd="0" presId="urn:microsoft.com/office/officeart/2005/8/layout/hList1"/>
    <dgm:cxn modelId="{F9A844B7-60C1-4DE4-882C-CA17E12A8FFF}" type="presParOf" srcId="{8946A760-C55A-46C5-B7A6-1834E619F9AE}" destId="{8D694A40-F94F-4C9E-91EC-29FFBAE475F7}" srcOrd="4" destOrd="0" presId="urn:microsoft.com/office/officeart/2005/8/layout/hList1"/>
    <dgm:cxn modelId="{1CCC911A-13FE-43DF-857F-19194029180E}" type="presParOf" srcId="{8D694A40-F94F-4C9E-91EC-29FFBAE475F7}" destId="{B1E4F9D3-F5F8-4607-8925-6E1A317897CA}" srcOrd="0" destOrd="0" presId="urn:microsoft.com/office/officeart/2005/8/layout/hList1"/>
    <dgm:cxn modelId="{7F390501-E382-45E0-8139-667F77DFD6FD}" type="presParOf" srcId="{8D694A40-F94F-4C9E-91EC-29FFBAE475F7}" destId="{16E18D31-B995-4815-97F4-06333DCD41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3B2D7-A1EB-42DE-9413-923CFD4DC2F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6C4D5-1039-4A23-B6E4-55FDFC401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16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9B6423-DB9D-4028-615F-1EE9D2CE8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EE8084-5645-1B2B-8749-419F7115C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A4F137-F1BF-45B7-BF0B-4359068C2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4F99-3418-4CD3-9E3F-5E96D9246E74}" type="datetime1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AF5AED-B80A-6A82-50E4-DDF8D4D21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0F2ABA-8643-50E4-FB88-D7FF4995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CE28-24FF-4965-8C99-DFFC7383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4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12EAE6-2063-DA48-B9C1-176C8F867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4AFCC4C-7375-08F0-8082-31A1EE8E6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39BB63-468B-2AB9-B515-0CCA4476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E4ED-B9C4-4DB3-B145-A8F105303DF9}" type="datetime1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95BC94-B069-90DD-366B-A25C36707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ADC42D-B18A-EB3F-42F4-A81401C77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CE28-24FF-4965-8C99-DFFC7383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7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DDCD37B-ACD0-4A5F-FE33-CE1ADE450C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866C98F-BE6B-FF3E-BDCB-8C5F46812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696135-0D50-FF52-17FB-E4E80D05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410C-54D2-41EB-A17C-14D979CC64DA}" type="datetime1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AED8DF-B79C-29DF-29DF-8AFFC6C91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8CB16E-C01F-F5AD-BF12-DD416F8E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CE28-24FF-4965-8C99-DFFC7383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05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70374F-2F8D-18CA-041C-8E2005F1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9A486A-FAB1-4BCC-91A2-F0FC7C391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AE2D47-8838-E39E-F2C5-7E9D5C19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2855-C7C5-4B20-9AFB-E2313DEE72F8}" type="datetime1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F69F1D-48D8-30D0-91EF-60316680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2676A5-BDCB-2FB3-FADD-95B2314C3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CE28-24FF-4965-8C99-DFFC7383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4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B8D267-BE75-4EA7-EAC5-7F82443DE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2484AF-A8D6-6400-34C9-AF9E12136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686D69-21B8-571B-BE68-449DD2310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7BF4-D14C-464A-B721-04C3A619F3F2}" type="datetime1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C9F525-2521-9A2B-4B5B-AF7B0169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FF0320-8998-16DB-4EDE-AC4B8B78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CE28-24FF-4965-8C99-DFFC7383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1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103802-19AE-7F11-E7FE-5583F917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033D13-2887-B35D-DC99-B5FE77CD9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19EF97A-1EEC-812F-8F2E-17C439D80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54A38A1-421F-AD6F-560D-F6C2BBC8D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977B-14EB-41F5-9A8E-5679A5A3959A}" type="datetime1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E0DB41-4445-A54A-FDC5-AD8CA2B4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BAA107B-4A3E-302C-9A59-86D445C9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CE28-24FF-4965-8C99-DFFC7383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1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69F5AC-8311-52CF-A577-7703DB4D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D64931A-EB5D-680F-E994-F36889BB2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71F534B-F7E7-15CC-D624-42B4D0960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206CA48-52F7-7710-180C-98E248111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A1967CF-3E14-6693-1873-19CCA80195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073691A-A616-7AC4-8631-B998374B9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A960-AD99-4DF1-87D0-386FCF2178C0}" type="datetime1">
              <a:rPr lang="ru-RU" smtClean="0"/>
              <a:t>24.09.2024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2DEADDF-5249-7F2C-6B77-0787EB17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78D2552-426C-99B7-A714-0CB0FEE3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CE28-24FF-4965-8C99-DFFC7383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1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376E60-1D80-A45A-5E5F-81F69175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8C6F1FD-0146-F292-F163-E97A1A731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E867-C086-4458-A513-C6F895296DB4}" type="datetime1">
              <a:rPr lang="ru-RU" smtClean="0"/>
              <a:t>24.09.2024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3E55BDD-DBE5-1167-4FBC-1D7EC92E9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2F17C22-A2A7-CC9E-1123-282D9752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CE28-24FF-4965-8C99-DFFC7383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04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A90A270-B523-4326-DC2D-CFA52BA7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A85A-07B0-47F0-9124-A74CAEE02942}" type="datetime1">
              <a:rPr lang="ru-RU" smtClean="0"/>
              <a:t>24.09.2024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DD707EA-9889-2275-75FC-4D277642F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C4E2CCC-C951-9036-5BDC-B42EF60E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CE28-24FF-4965-8C99-DFFC7383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29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15245C-560B-18CF-3EFF-B69361809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0D7276-8E87-F861-09A2-6B976AEDC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4B4A7ED-1DAB-4F5F-74B8-2FDB3FA65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B5AA951-8CEA-62EA-B605-F972A49F8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A56D-848A-4314-A5BA-1B78D8A7C1C8}" type="datetime1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BAF3884-286F-7C72-D708-431220EF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CFFCDCE-6301-9CAB-8964-526DE204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CE28-24FF-4965-8C99-DFFC7383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14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B0399B-7543-B6EB-65BE-1D2502DE7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44CF694-43A1-789D-5023-F46103E42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C8778E9-FE24-C981-A2E9-83A986B89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8516E5B-50B6-4F8A-ED87-EC00C10D1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B07E-5FFE-4E5A-AC53-51C2F0B8E64B}" type="datetime1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4A83019-BEDB-A649-4D9D-5451EC46D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73935F5-7486-68F1-1C42-569E9677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CE28-24FF-4965-8C99-DFFC7383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77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E625CD-8B51-074F-73F6-F529A4471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2CDD7A-C7CB-6FB5-3F2B-1A68B4D10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A080FC-48D4-C6E2-8F62-CB16575B1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206A9-4030-4037-9C6F-6493742B12E3}" type="datetime1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23CDC6-A2A8-4BE9-3ECB-73BEE5623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5C8EC9-546D-13F9-AD45-9E3E96E4D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1CE28-24FF-4965-8C99-DFFC7383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3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7" Type="http://schemas.openxmlformats.org/officeDocument/2006/relationships/chart" Target="../charts/chart37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6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7" Type="http://schemas.openxmlformats.org/officeDocument/2006/relationships/chart" Target="../charts/chart52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1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6.xml"/><Relationship Id="rId4" Type="http://schemas.openxmlformats.org/officeDocument/2006/relationships/chart" Target="../charts/chart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1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7" Type="http://schemas.openxmlformats.org/officeDocument/2006/relationships/chart" Target="../charts/chart67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6.xml"/><Relationship Id="rId5" Type="http://schemas.openxmlformats.org/officeDocument/2006/relationships/chart" Target="../charts/chart65.xml"/><Relationship Id="rId4" Type="http://schemas.openxmlformats.org/officeDocument/2006/relationships/chart" Target="../charts/chart6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1.xml"/><Relationship Id="rId4" Type="http://schemas.openxmlformats.org/officeDocument/2006/relationships/chart" Target="../charts/chart7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6.xml"/><Relationship Id="rId5" Type="http://schemas.openxmlformats.org/officeDocument/2006/relationships/chart" Target="../charts/chart75.xml"/><Relationship Id="rId4" Type="http://schemas.openxmlformats.org/officeDocument/2006/relationships/chart" Target="../charts/chart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7" Type="http://schemas.openxmlformats.org/officeDocument/2006/relationships/chart" Target="../charts/chart82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1.xml"/><Relationship Id="rId5" Type="http://schemas.openxmlformats.org/officeDocument/2006/relationships/chart" Target="../charts/chart80.xml"/><Relationship Id="rId4" Type="http://schemas.openxmlformats.org/officeDocument/2006/relationships/chart" Target="../charts/char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6.xml"/><Relationship Id="rId4" Type="http://schemas.openxmlformats.org/officeDocument/2006/relationships/chart" Target="../charts/chart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1.xml"/><Relationship Id="rId5" Type="http://schemas.openxmlformats.org/officeDocument/2006/relationships/chart" Target="../charts/chart90.xml"/><Relationship Id="rId4" Type="http://schemas.openxmlformats.org/officeDocument/2006/relationships/chart" Target="../charts/chart8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5.xml"/><Relationship Id="rId4" Type="http://schemas.openxmlformats.org/officeDocument/2006/relationships/chart" Target="../charts/chart9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7.xml"/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9.xml"/><Relationship Id="rId4" Type="http://schemas.openxmlformats.org/officeDocument/2006/relationships/chart" Target="../charts/chart9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7" Type="http://schemas.openxmlformats.org/officeDocument/2006/relationships/chart" Target="../charts/chart22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69E75E-FCCE-EFBC-7231-18985F044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590" y="547054"/>
            <a:ext cx="10180820" cy="356616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Оценка качества оказания государственных услуг в г. Алматы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3BF19654-ED87-B09E-E9F2-865F3EEF4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7638"/>
            <a:ext cx="9144000" cy="165576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xmlns="" id="{89769BD3-35C2-40DB-75F2-DC343905D83D}"/>
              </a:ext>
            </a:extLst>
          </p:cNvPr>
          <p:cNvSpPr txBox="1"/>
          <p:nvPr/>
        </p:nvSpPr>
        <p:spPr>
          <a:xfrm>
            <a:off x="6172200" y="122963"/>
            <a:ext cx="6347205" cy="5783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lang="kk-KZ" sz="2000" b="1" spc="-30" dirty="0">
                <a:solidFill>
                  <a:schemeClr val="tx2"/>
                </a:solidFill>
                <a:latin typeface="Arial"/>
                <a:cs typeface="Arial"/>
              </a:rPr>
              <a:t>КГП НА ПХВ ЦЕНТР МОНИТОРИНГА И АНАЛИЗА</a:t>
            </a:r>
          </a:p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lang="kk-K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ОБЩЕСТВЕННОГО РАЗВИТИЯ Г. АЛМАТЫ</a:t>
            </a:r>
            <a:endParaRPr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84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567FFB-B939-5B74-9FF6-BCF6CF330248}"/>
              </a:ext>
            </a:extLst>
          </p:cNvPr>
          <p:cNvSpPr/>
          <p:nvPr/>
        </p:nvSpPr>
        <p:spPr>
          <a:xfrm>
            <a:off x="0" y="248494"/>
            <a:ext cx="12192000" cy="6548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D6923AF-AF31-798C-8463-E773CE8890C4}"/>
              </a:ext>
            </a:extLst>
          </p:cNvPr>
          <p:cNvSpPr txBox="1">
            <a:spLocks/>
          </p:cNvSpPr>
          <p:nvPr/>
        </p:nvSpPr>
        <p:spPr>
          <a:xfrm>
            <a:off x="170336" y="356478"/>
            <a:ext cx="11851328" cy="456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ОБЩЕСТВЕННОГО ЗДРАВООХРАНЕНИЯ ГОРОДА АЛМАТЫ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Номер слайда 4">
            <a:extLst>
              <a:ext uri="{FF2B5EF4-FFF2-40B4-BE49-F238E27FC236}">
                <a16:creationId xmlns:a16="http://schemas.microsoft.com/office/drawing/2014/main" xmlns="" id="{8553ABC6-8C47-81DE-48C3-C0F236A4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EEC1CE28-24FF-4965-8C99-DFFC7383C3D1}" type="slidenum">
              <a:rPr lang="ru-RU" sz="116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ru-RU" sz="1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B4A3285E-62E5-01D8-2BF7-B1A2147FC9BB}"/>
              </a:ext>
            </a:extLst>
          </p:cNvPr>
          <p:cNvGrpSpPr/>
          <p:nvPr/>
        </p:nvGrpSpPr>
        <p:grpSpPr>
          <a:xfrm>
            <a:off x="44440" y="926874"/>
            <a:ext cx="5290915" cy="2198823"/>
            <a:chOff x="44440" y="3726948"/>
            <a:chExt cx="5290915" cy="1276063"/>
          </a:xfrm>
        </p:grpSpPr>
        <p:graphicFrame>
          <p:nvGraphicFramePr>
            <p:cNvPr id="6" name="Диаграмма 5">
              <a:extLst>
                <a:ext uri="{FF2B5EF4-FFF2-40B4-BE49-F238E27FC236}">
                  <a16:creationId xmlns:a16="http://schemas.microsoft.com/office/drawing/2014/main" xmlns="" id="{7F046D07-EAE1-D276-E8D9-7D354B4E9FB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71231301"/>
                </p:ext>
              </p:extLst>
            </p:nvPr>
          </p:nvGraphicFramePr>
          <p:xfrm>
            <a:off x="217600" y="4328005"/>
            <a:ext cx="5117755" cy="6750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9" name="Подзаголовок 2">
              <a:extLst>
                <a:ext uri="{FF2B5EF4-FFF2-40B4-BE49-F238E27FC236}">
                  <a16:creationId xmlns:a16="http://schemas.microsoft.com/office/drawing/2014/main" xmlns="" id="{2569E53B-9BF0-F8C8-8CC0-2CC0ACC9BBD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4440" y="3726948"/>
              <a:ext cx="4532268" cy="8361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В процессе оказания услуги требовали ли с Вас дополнительные документы </a:t>
              </a:r>
              <a:r>
                <a:rPr lang="ru-RU" sz="1400" i="1" dirty="0"/>
                <a:t>(не указанные в изначальном списке) </a:t>
              </a:r>
              <a:r>
                <a:rPr lang="ru-RU" sz="1400" b="1" dirty="0"/>
                <a:t>?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kumimoji="0" lang="ru-RU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(закрытый вопрос, один ответ, в % от тех, кто обратился в Управление общественного здравоохранения) 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 sz="1400" b="1" dirty="0"/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428D44BE-585E-C991-5287-E9A5655C3E98}"/>
              </a:ext>
            </a:extLst>
          </p:cNvPr>
          <p:cNvGrpSpPr/>
          <p:nvPr/>
        </p:nvGrpSpPr>
        <p:grpSpPr>
          <a:xfrm>
            <a:off x="4515516" y="874552"/>
            <a:ext cx="8027632" cy="2926414"/>
            <a:chOff x="4606557" y="916222"/>
            <a:chExt cx="8027632" cy="2926414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9CE686FF-FF52-DB54-ABC0-A38EB6D2AD0C}"/>
                </a:ext>
              </a:extLst>
            </p:cNvPr>
            <p:cNvGrpSpPr/>
            <p:nvPr/>
          </p:nvGrpSpPr>
          <p:grpSpPr>
            <a:xfrm>
              <a:off x="4606557" y="916222"/>
              <a:ext cx="7585443" cy="2717822"/>
              <a:chOff x="4595847" y="929313"/>
              <a:chExt cx="7585443" cy="2717822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01658C0E-719C-DC42-A7C3-22761606CCEC}"/>
                  </a:ext>
                </a:extLst>
              </p:cNvPr>
              <p:cNvGrpSpPr/>
              <p:nvPr/>
            </p:nvGrpSpPr>
            <p:grpSpPr>
              <a:xfrm>
                <a:off x="4595847" y="929313"/>
                <a:ext cx="7585443" cy="975301"/>
                <a:chOff x="4595847" y="929313"/>
                <a:chExt cx="7585443" cy="975301"/>
              </a:xfrm>
            </p:grpSpPr>
            <p:sp>
              <p:nvSpPr>
                <p:cNvPr id="19" name="Подзаголовок 2">
                  <a:extLst>
                    <a:ext uri="{FF2B5EF4-FFF2-40B4-BE49-F238E27FC236}">
                      <a16:creationId xmlns:a16="http://schemas.microsoft.com/office/drawing/2014/main" xmlns="" id="{AD5E652E-738B-D818-B18A-508EE00FEB2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95847" y="1631040"/>
                  <a:ext cx="3850142" cy="27357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400" b="1" dirty="0"/>
                    <a:t>Оценка сроков</a:t>
                  </a:r>
                  <a:endParaRPr lang="ru-RU" sz="1100" b="1" dirty="0"/>
                </a:p>
              </p:txBody>
            </p:sp>
            <p:sp>
              <p:nvSpPr>
                <p:cNvPr id="15" name="Подзаголовок 2">
                  <a:extLst>
                    <a:ext uri="{FF2B5EF4-FFF2-40B4-BE49-F238E27FC236}">
                      <a16:creationId xmlns:a16="http://schemas.microsoft.com/office/drawing/2014/main" xmlns="" id="{45E0F25B-C7AA-1572-2C2C-C39BDA33C3F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56912" y="929313"/>
                  <a:ext cx="7424378" cy="67102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Оценка критериев получения государственных услуг при личном присутствии</a:t>
                  </a:r>
                </a:p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1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(где «1 балл»- «совершенно не удовлетворен», а «5 баллов» - «полностью удовлетворен»)</a:t>
                  </a:r>
                  <a:endParaRPr lang="en-US" sz="11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xmlns="" id="{3CAF0687-1D21-9127-4A16-5CCA8E1A6FE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2500882"/>
                  </p:ext>
                </p:extLst>
              </p:nvPr>
            </p:nvGraphicFramePr>
            <p:xfrm>
              <a:off x="4844225" y="1780843"/>
              <a:ext cx="3739174" cy="186629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sp>
          <p:nvSpPr>
            <p:cNvPr id="38" name="Подзаголовок 2">
              <a:extLst>
                <a:ext uri="{FF2B5EF4-FFF2-40B4-BE49-F238E27FC236}">
                  <a16:creationId xmlns:a16="http://schemas.microsoft.com/office/drawing/2014/main" xmlns="" id="{A74A9127-6236-BCD8-7E7E-D016A206F761}"/>
                </a:ext>
              </a:extLst>
            </p:cNvPr>
            <p:cNvSpPr txBox="1">
              <a:spLocks/>
            </p:cNvSpPr>
            <p:nvPr/>
          </p:nvSpPr>
          <p:spPr>
            <a:xfrm>
              <a:off x="8078866" y="1587244"/>
              <a:ext cx="4317116" cy="4719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Оценка затрат на государственные услуги</a:t>
              </a:r>
              <a:endParaRPr lang="ru-RU" sz="1100" b="1" dirty="0"/>
            </a:p>
          </p:txBody>
        </p:sp>
        <p:graphicFrame>
          <p:nvGraphicFramePr>
            <p:cNvPr id="39" name="Диаграмма 38">
              <a:extLst>
                <a:ext uri="{FF2B5EF4-FFF2-40B4-BE49-F238E27FC236}">
                  <a16:creationId xmlns:a16="http://schemas.microsoft.com/office/drawing/2014/main" xmlns="" id="{4C9B73FD-5D2E-128D-001A-83F8034811A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91549642"/>
                </p:ext>
              </p:extLst>
            </p:nvPr>
          </p:nvGraphicFramePr>
          <p:xfrm>
            <a:off x="7840659" y="1655030"/>
            <a:ext cx="4793530" cy="21876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70FD1A5E-3F21-F03D-BF9A-05D95A5C2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023245"/>
              </p:ext>
            </p:extLst>
          </p:nvPr>
        </p:nvGraphicFramePr>
        <p:xfrm>
          <a:off x="217600" y="4149101"/>
          <a:ext cx="4150389" cy="270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1AA3108F-AF70-C310-C90B-53DEF2F7AC48}"/>
              </a:ext>
            </a:extLst>
          </p:cNvPr>
          <p:cNvSpPr txBox="1">
            <a:spLocks noChangeAspect="1"/>
          </p:cNvSpPr>
          <p:nvPr/>
        </p:nvSpPr>
        <p:spPr>
          <a:xfrm>
            <a:off x="-94877" y="3129596"/>
            <a:ext cx="4754412" cy="798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1" dirty="0"/>
              <a:t>Какое количество времени, Вы фактически затратили для получения государственной услуги (с момента подачи пакета документов/заявки)?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(закрытый вопрос, один ответ, в % от тех, кто обратился в Управление</a:t>
            </a:r>
            <a:r>
              <a:rPr lang="ru-RU" sz="105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общественного здравоохранения</a:t>
            </a: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EA5FC76A-FC60-2F90-9E77-3833D5F30E97}"/>
              </a:ext>
            </a:extLst>
          </p:cNvPr>
          <p:cNvGrpSpPr/>
          <p:nvPr/>
        </p:nvGrpSpPr>
        <p:grpSpPr>
          <a:xfrm>
            <a:off x="4571249" y="4486931"/>
            <a:ext cx="7911247" cy="2313382"/>
            <a:chOff x="4393694" y="4486931"/>
            <a:chExt cx="7911247" cy="2313382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3BEBC247-CB94-3935-F756-45CC4AB66870}"/>
                </a:ext>
              </a:extLst>
            </p:cNvPr>
            <p:cNvGrpSpPr/>
            <p:nvPr/>
          </p:nvGrpSpPr>
          <p:grpSpPr>
            <a:xfrm>
              <a:off x="4393694" y="4486931"/>
              <a:ext cx="4561569" cy="2313382"/>
              <a:chOff x="-61514" y="3894051"/>
              <a:chExt cx="5570410" cy="924397"/>
            </a:xfrm>
          </p:grpSpPr>
          <p:graphicFrame>
            <p:nvGraphicFramePr>
              <p:cNvPr id="11" name="Диаграмма 10">
                <a:extLst>
                  <a:ext uri="{FF2B5EF4-FFF2-40B4-BE49-F238E27FC236}">
                    <a16:creationId xmlns:a16="http://schemas.microsoft.com/office/drawing/2014/main" xmlns="" id="{9F6B90DB-6F6C-E0A1-14A6-44A760706EE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50371226"/>
                  </p:ext>
                </p:extLst>
              </p:nvPr>
            </p:nvGraphicFramePr>
            <p:xfrm>
              <a:off x="170337" y="4203922"/>
              <a:ext cx="5338559" cy="61452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2" name="Подзаголовок 2">
                <a:extLst>
                  <a:ext uri="{FF2B5EF4-FFF2-40B4-BE49-F238E27FC236}">
                    <a16:creationId xmlns:a16="http://schemas.microsoft.com/office/drawing/2014/main" xmlns="" id="{06C7316F-43E1-C42F-566D-3E060FCECA9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61514" y="3894051"/>
                <a:ext cx="4703883" cy="8361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1425550" rtl="0" eaLnBrk="1" latinLnBrk="0" hangingPunct="1">
                  <a:lnSpc>
                    <a:spcPct val="90000"/>
                  </a:lnSpc>
                  <a:spcBef>
                    <a:spcPts val="1559"/>
                  </a:spcBef>
                  <a:buFont typeface="Arial" panose="020B0604020202020204" pitchFamily="34" charset="0"/>
                  <a:buNone/>
                  <a:defRPr sz="374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12775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311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25550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383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5109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6387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7664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9894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02198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 b="1" dirty="0"/>
                  <a:t>Пришлось ли Вам использовать личные связи, знакомства для получения данной услуги?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kumimoji="0" lang="ru-RU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(закрытый вопрос, один ответ, в % от тех, кто обратился в Управление общественного здравоохранения) </a:t>
                </a:r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55AF4DE9-DE8E-E07C-4375-F1BA5634F68A}"/>
                </a:ext>
              </a:extLst>
            </p:cNvPr>
            <p:cNvGrpSpPr/>
            <p:nvPr/>
          </p:nvGrpSpPr>
          <p:grpSpPr>
            <a:xfrm>
              <a:off x="8244394" y="4486932"/>
              <a:ext cx="4060547" cy="2295599"/>
              <a:chOff x="-118729" y="3814806"/>
              <a:chExt cx="5627625" cy="996547"/>
            </a:xfrm>
          </p:grpSpPr>
          <p:graphicFrame>
            <p:nvGraphicFramePr>
              <p:cNvPr id="14" name="Диаграмма 13">
                <a:extLst>
                  <a:ext uri="{FF2B5EF4-FFF2-40B4-BE49-F238E27FC236}">
                    <a16:creationId xmlns:a16="http://schemas.microsoft.com/office/drawing/2014/main" xmlns="" id="{82B6F08B-2BE7-5F3D-C199-EF4D534CD77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72071595"/>
                  </p:ext>
                </p:extLst>
              </p:nvPr>
            </p:nvGraphicFramePr>
            <p:xfrm>
              <a:off x="170336" y="4143732"/>
              <a:ext cx="5338560" cy="66762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16" name="Подзаголовок 2">
                <a:extLst>
                  <a:ext uri="{FF2B5EF4-FFF2-40B4-BE49-F238E27FC236}">
                    <a16:creationId xmlns:a16="http://schemas.microsoft.com/office/drawing/2014/main" xmlns="" id="{BD20B39B-7545-271D-3760-7A84A876517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118729" y="3814806"/>
                <a:ext cx="5338559" cy="8361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1425550" rtl="0" eaLnBrk="1" latinLnBrk="0" hangingPunct="1">
                  <a:lnSpc>
                    <a:spcPct val="90000"/>
                  </a:lnSpc>
                  <a:spcBef>
                    <a:spcPts val="1559"/>
                  </a:spcBef>
                  <a:buFont typeface="Arial" panose="020B0604020202020204" pitchFamily="34" charset="0"/>
                  <a:buNone/>
                  <a:defRPr sz="374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12775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311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25550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383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5109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6387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7664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9894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02198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 b="1" dirty="0"/>
                  <a:t>Пришлось ли Вам дать неофициальное вознаграждение для получения данной услуги?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kumimoji="0" lang="ru-RU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(закрытый вопрос, один ответ, в % от тех, кто обратился в Управление общественного здравоохранения) </a:t>
                </a:r>
              </a:p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 b="1" dirty="0"/>
                  <a:t> </a:t>
                </a:r>
              </a:p>
            </p:txBody>
          </p:sp>
        </p:grpSp>
      </p:grpSp>
      <p:sp>
        <p:nvSpPr>
          <p:cNvPr id="25" name="Подзаголовок 2">
            <a:extLst>
              <a:ext uri="{FF2B5EF4-FFF2-40B4-BE49-F238E27FC236}">
                <a16:creationId xmlns:a16="http://schemas.microsoft.com/office/drawing/2014/main" xmlns="" id="{2A28ABB4-A6A1-C91F-16AD-93FD714FB341}"/>
              </a:ext>
            </a:extLst>
          </p:cNvPr>
          <p:cNvSpPr txBox="1">
            <a:spLocks/>
          </p:cNvSpPr>
          <p:nvPr/>
        </p:nvSpPr>
        <p:spPr>
          <a:xfrm>
            <a:off x="4761110" y="3912893"/>
            <a:ext cx="7424378" cy="671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Оценка коррупционных проявлений во время получения государственной услуги 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07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567FFB-B939-5B74-9FF6-BCF6CF330248}"/>
              </a:ext>
            </a:extLst>
          </p:cNvPr>
          <p:cNvSpPr/>
          <p:nvPr/>
        </p:nvSpPr>
        <p:spPr>
          <a:xfrm>
            <a:off x="0" y="248494"/>
            <a:ext cx="12192000" cy="6548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D6923AF-AF31-798C-8463-E773CE8890C4}"/>
              </a:ext>
            </a:extLst>
          </p:cNvPr>
          <p:cNvSpPr txBox="1">
            <a:spLocks/>
          </p:cNvSpPr>
          <p:nvPr/>
        </p:nvSpPr>
        <p:spPr>
          <a:xfrm>
            <a:off x="170336" y="356478"/>
            <a:ext cx="11851328" cy="456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ОБЩЕСТВЕННОГО ЗДРАВООХРАНЕНИЯ ГОРОДА АЛМАТЫ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Номер слайда 4">
            <a:extLst>
              <a:ext uri="{FF2B5EF4-FFF2-40B4-BE49-F238E27FC236}">
                <a16:creationId xmlns:a16="http://schemas.microsoft.com/office/drawing/2014/main" xmlns="" id="{8553ABC6-8C47-81DE-48C3-C0F236A4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EEC1CE28-24FF-4965-8C99-DFFC7383C3D1}" type="slidenum">
              <a:rPr lang="ru-RU" sz="116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ru-RU" sz="1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E0E94D50-2D79-239D-5311-DED55C5355DA}"/>
              </a:ext>
            </a:extLst>
          </p:cNvPr>
          <p:cNvGrpSpPr/>
          <p:nvPr/>
        </p:nvGrpSpPr>
        <p:grpSpPr>
          <a:xfrm>
            <a:off x="48824" y="1912019"/>
            <a:ext cx="5912849" cy="4892368"/>
            <a:chOff x="5069594" y="1081600"/>
            <a:chExt cx="5623593" cy="4545936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9CE686FF-FF52-DB54-ABC0-A38EB6D2AD0C}"/>
                </a:ext>
              </a:extLst>
            </p:cNvPr>
            <p:cNvGrpSpPr/>
            <p:nvPr/>
          </p:nvGrpSpPr>
          <p:grpSpPr>
            <a:xfrm>
              <a:off x="5069594" y="1081600"/>
              <a:ext cx="5623593" cy="2537049"/>
              <a:chOff x="5149925" y="1136361"/>
              <a:chExt cx="5623593" cy="2537049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01658C0E-719C-DC42-A7C3-22761606CCEC}"/>
                  </a:ext>
                </a:extLst>
              </p:cNvPr>
              <p:cNvGrpSpPr/>
              <p:nvPr/>
            </p:nvGrpSpPr>
            <p:grpSpPr>
              <a:xfrm>
                <a:off x="5149925" y="1136361"/>
                <a:ext cx="5623593" cy="859291"/>
                <a:chOff x="5149925" y="1136361"/>
                <a:chExt cx="5623593" cy="859291"/>
              </a:xfrm>
            </p:grpSpPr>
            <p:sp>
              <p:nvSpPr>
                <p:cNvPr id="19" name="Подзаголовок 2">
                  <a:extLst>
                    <a:ext uri="{FF2B5EF4-FFF2-40B4-BE49-F238E27FC236}">
                      <a16:creationId xmlns:a16="http://schemas.microsoft.com/office/drawing/2014/main" xmlns="" id="{AD5E652E-738B-D818-B18A-508EE00FEB2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609439" y="1722078"/>
                  <a:ext cx="4704563" cy="27357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200" b="1" dirty="0"/>
                    <a:t>Оценка обратной связи по жалобе о качестве оказания услуги</a:t>
                  </a:r>
                </a:p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kumimoji="0" lang="ru-RU" sz="9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(среди </a:t>
                  </a:r>
                  <a:r>
                    <a:rPr lang="ru-RU" sz="900" i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тех, кто обращался с жалобой на качество оказания услуги</a:t>
                  </a:r>
                  <a:r>
                    <a:rPr kumimoji="0" lang="ru-RU" sz="9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ru-RU" sz="900" b="1" dirty="0"/>
                </a:p>
              </p:txBody>
            </p:sp>
            <p:sp>
              <p:nvSpPr>
                <p:cNvPr id="15" name="Подзаголовок 2">
                  <a:extLst>
                    <a:ext uri="{FF2B5EF4-FFF2-40B4-BE49-F238E27FC236}">
                      <a16:creationId xmlns:a16="http://schemas.microsoft.com/office/drawing/2014/main" xmlns="" id="{45E0F25B-C7AA-1572-2C2C-C39BDA33C3F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149925" y="1136361"/>
                  <a:ext cx="5623593" cy="67102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Оценка обратной связи по полученными </a:t>
                  </a:r>
                  <a:r>
                    <a:rPr lang="ru-RU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гос.услугам</a:t>
                  </a:r>
                  <a:endParaRPr lang="ru-RU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1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(где «1 балл»- «совершенно не удовлетворен», а «5 баллов» - «полностью удовлетворен»)</a:t>
                  </a:r>
                  <a:endParaRPr lang="en-US" sz="11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xmlns="" id="{3CAF0687-1D21-9127-4A16-5CCA8E1A6FE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80109487"/>
                  </p:ext>
                </p:extLst>
              </p:nvPr>
            </p:nvGraphicFramePr>
            <p:xfrm>
              <a:off x="5530169" y="2135788"/>
              <a:ext cx="4851193" cy="153762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graphicFrame>
          <p:nvGraphicFramePr>
            <p:cNvPr id="18" name="Диаграмма 17">
              <a:extLst>
                <a:ext uri="{FF2B5EF4-FFF2-40B4-BE49-F238E27FC236}">
                  <a16:creationId xmlns:a16="http://schemas.microsoft.com/office/drawing/2014/main" xmlns="" id="{AAB09B41-57BA-2A02-540F-CD2C2413094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95097592"/>
                </p:ext>
              </p:extLst>
            </p:nvPr>
          </p:nvGraphicFramePr>
          <p:xfrm>
            <a:off x="5382478" y="4246658"/>
            <a:ext cx="4960012" cy="13808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Подзаголовок 2">
              <a:extLst>
                <a:ext uri="{FF2B5EF4-FFF2-40B4-BE49-F238E27FC236}">
                  <a16:creationId xmlns:a16="http://schemas.microsoft.com/office/drawing/2014/main" xmlns="" id="{E97B1421-7730-6D52-1C38-C8632F71575A}"/>
                </a:ext>
              </a:extLst>
            </p:cNvPr>
            <p:cNvSpPr txBox="1">
              <a:spLocks/>
            </p:cNvSpPr>
            <p:nvPr/>
          </p:nvSpPr>
          <p:spPr>
            <a:xfrm>
              <a:off x="5547166" y="3603460"/>
              <a:ext cx="4704563" cy="2735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200" b="1" dirty="0"/>
                <a:t>Оценка обратной связи по обращению в Единый контакт центр 1414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kumimoji="0" lang="ru-RU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(среди </a:t>
              </a:r>
              <a:r>
                <a:rPr kumimoji="0" lang="ru-RU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тех, кто обращался в Единый контакт центр 1414</a:t>
              </a:r>
              <a:r>
                <a:rPr kumimoji="0" lang="ru-RU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 sz="1050" b="1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A057670A-C6F8-E214-1BF0-3BADA22172C2}"/>
              </a:ext>
            </a:extLst>
          </p:cNvPr>
          <p:cNvGrpSpPr/>
          <p:nvPr/>
        </p:nvGrpSpPr>
        <p:grpSpPr>
          <a:xfrm>
            <a:off x="5628446" y="1652463"/>
            <a:ext cx="7948377" cy="5205568"/>
            <a:chOff x="6155146" y="2373876"/>
            <a:chExt cx="7312057" cy="4494779"/>
          </a:xfrm>
        </p:grpSpPr>
        <p:graphicFrame>
          <p:nvGraphicFramePr>
            <p:cNvPr id="9" name="Диаграмма 8">
              <a:extLst>
                <a:ext uri="{FF2B5EF4-FFF2-40B4-BE49-F238E27FC236}">
                  <a16:creationId xmlns:a16="http://schemas.microsoft.com/office/drawing/2014/main" xmlns="" id="{A81694F3-125B-07B7-6028-CE8CC745292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47865159"/>
                </p:ext>
              </p:extLst>
            </p:nvPr>
          </p:nvGraphicFramePr>
          <p:xfrm>
            <a:off x="6617989" y="2633452"/>
            <a:ext cx="6849214" cy="28073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Подзаголовок 2">
              <a:extLst>
                <a:ext uri="{FF2B5EF4-FFF2-40B4-BE49-F238E27FC236}">
                  <a16:creationId xmlns:a16="http://schemas.microsoft.com/office/drawing/2014/main" xmlns="" id="{8E00E38A-D8BD-D4A4-F956-9C206102933F}"/>
                </a:ext>
              </a:extLst>
            </p:cNvPr>
            <p:cNvSpPr txBox="1">
              <a:spLocks/>
            </p:cNvSpPr>
            <p:nvPr/>
          </p:nvSpPr>
          <p:spPr>
            <a:xfrm>
              <a:off x="6155146" y="2373876"/>
              <a:ext cx="6279026" cy="6710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Оценка Сайта (портала), через который получили услугу 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(где «1 балл»- «совершенно не удовлетворен», а «5 баллов» - «полностью удовлетворен»)</a:t>
              </a:r>
              <a:endParaRPr lang="en-US" sz="9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067CFEB2-2474-06C3-5010-3506B3D7EBFF}"/>
                </a:ext>
              </a:extLst>
            </p:cNvPr>
            <p:cNvGrpSpPr/>
            <p:nvPr/>
          </p:nvGrpSpPr>
          <p:grpSpPr>
            <a:xfrm>
              <a:off x="6408323" y="5191185"/>
              <a:ext cx="6070764" cy="1677470"/>
              <a:chOff x="-2846409" y="4210411"/>
              <a:chExt cx="8377948" cy="886519"/>
            </a:xfrm>
          </p:grpSpPr>
          <p:graphicFrame>
            <p:nvGraphicFramePr>
              <p:cNvPr id="23" name="Диаграмма 22">
                <a:extLst>
                  <a:ext uri="{FF2B5EF4-FFF2-40B4-BE49-F238E27FC236}">
                    <a16:creationId xmlns:a16="http://schemas.microsoft.com/office/drawing/2014/main" xmlns="" id="{8419DCA8-C55F-F33C-0683-BB1A635A721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29602750"/>
                  </p:ext>
                </p:extLst>
              </p:nvPr>
            </p:nvGraphicFramePr>
            <p:xfrm>
              <a:off x="-2373958" y="4462924"/>
              <a:ext cx="7905497" cy="6340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4" name="Подзаголовок 2">
                <a:extLst>
                  <a:ext uri="{FF2B5EF4-FFF2-40B4-BE49-F238E27FC236}">
                    <a16:creationId xmlns:a16="http://schemas.microsoft.com/office/drawing/2014/main" xmlns="" id="{7A83C628-C1AD-AB20-9C31-BB143C1C4A0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2846409" y="4210411"/>
                <a:ext cx="8224777" cy="8361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1425550" rtl="0" eaLnBrk="1" latinLnBrk="0" hangingPunct="1">
                  <a:lnSpc>
                    <a:spcPct val="90000"/>
                  </a:lnSpc>
                  <a:spcBef>
                    <a:spcPts val="1559"/>
                  </a:spcBef>
                  <a:buFont typeface="Arial" panose="020B0604020202020204" pitchFamily="34" charset="0"/>
                  <a:buNone/>
                  <a:defRPr sz="374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12775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311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25550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383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5109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6387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7664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9894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02198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 b="1" dirty="0"/>
                  <a:t>Возникали ли у Вас какие-либо трудности при получении услуги онлайн через портал? </a:t>
                </a:r>
              </a:p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kumimoji="0" lang="ru-RU" sz="9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(закрытый вопрос, один ответ, в % от тех, кто обратился в Управление общественного здравоохранения) </a:t>
                </a:r>
              </a:p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 sz="1400" b="1" dirty="0"/>
              </a:p>
            </p:txBody>
          </p:sp>
        </p:grpSp>
      </p:grp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E4572ED5-E8B5-E64C-19D9-9EB5F3E891F1}"/>
              </a:ext>
            </a:extLst>
          </p:cNvPr>
          <p:cNvSpPr/>
          <p:nvPr/>
        </p:nvSpPr>
        <p:spPr>
          <a:xfrm>
            <a:off x="6084898" y="1260629"/>
            <a:ext cx="6094069" cy="5578584"/>
          </a:xfrm>
          <a:prstGeom prst="roundRect">
            <a:avLst>
              <a:gd name="adj" fmla="val 4063"/>
            </a:avLst>
          </a:prstGeom>
          <a:noFill/>
          <a:ln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788DED75-474F-7C71-1E66-28941E247724}"/>
              </a:ext>
            </a:extLst>
          </p:cNvPr>
          <p:cNvSpPr/>
          <p:nvPr/>
        </p:nvSpPr>
        <p:spPr>
          <a:xfrm>
            <a:off x="6180369" y="987339"/>
            <a:ext cx="5888406" cy="6548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35,5%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респондентов, получивших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 услуги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использовали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Egov.kz </a:t>
            </a:r>
            <a:r>
              <a:rPr lang="kk-K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другие электронные сервисы, порталы, онлайн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ru-RU" sz="1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B20FA061-23C6-4F2C-F6F5-11CD41D62165}"/>
              </a:ext>
            </a:extLst>
          </p:cNvPr>
          <p:cNvSpPr/>
          <p:nvPr/>
        </p:nvSpPr>
        <p:spPr>
          <a:xfrm>
            <a:off x="38078" y="1268445"/>
            <a:ext cx="5983298" cy="5578584"/>
          </a:xfrm>
          <a:prstGeom prst="roundRect">
            <a:avLst>
              <a:gd name="adj" fmla="val 4063"/>
            </a:avLst>
          </a:prstGeom>
          <a:noFill/>
          <a:ln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404523F7-F751-8F39-EF39-8EB19B2FCBFC}"/>
              </a:ext>
            </a:extLst>
          </p:cNvPr>
          <p:cNvSpPr/>
          <p:nvPr/>
        </p:nvSpPr>
        <p:spPr>
          <a:xfrm>
            <a:off x="133548" y="995155"/>
            <a:ext cx="5781373" cy="8022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3,7%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респондентов, получивших Медицинские услуги, обращались с </a:t>
            </a:r>
            <a:r>
              <a:rPr lang="ru-RU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жалобой на качество оказания услуги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38,8%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респондентов, получивших услуги в сфере Образования, обращались в </a:t>
            </a:r>
            <a:r>
              <a:rPr lang="ru-RU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контакт-центр 1414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80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567FFB-B939-5B74-9FF6-BCF6CF330248}"/>
              </a:ext>
            </a:extLst>
          </p:cNvPr>
          <p:cNvSpPr/>
          <p:nvPr/>
        </p:nvSpPr>
        <p:spPr>
          <a:xfrm>
            <a:off x="0" y="248494"/>
            <a:ext cx="12192000" cy="6548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D6923AF-AF31-798C-8463-E773CE8890C4}"/>
              </a:ext>
            </a:extLst>
          </p:cNvPr>
          <p:cNvSpPr txBox="1">
            <a:spLocks/>
          </p:cNvSpPr>
          <p:nvPr/>
        </p:nvSpPr>
        <p:spPr>
          <a:xfrm>
            <a:off x="170336" y="356478"/>
            <a:ext cx="11851328" cy="456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ЗАНЯТОСТИ И СОЦИАЛЬНЫХ ПРОГРАММ ГОРОДА АЛМАТЫ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xmlns="" id="{12F1A1BF-ECDD-D101-F7CC-E42983F58B52}"/>
              </a:ext>
            </a:extLst>
          </p:cNvPr>
          <p:cNvSpPr txBox="1">
            <a:spLocks noChangeAspect="1"/>
          </p:cNvSpPr>
          <p:nvPr/>
        </p:nvSpPr>
        <p:spPr>
          <a:xfrm>
            <a:off x="7760967" y="8007763"/>
            <a:ext cx="4431033" cy="30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2400"/>
              </a:spcBef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Номер слайда 4">
            <a:extLst>
              <a:ext uri="{FF2B5EF4-FFF2-40B4-BE49-F238E27FC236}">
                <a16:creationId xmlns:a16="http://schemas.microsoft.com/office/drawing/2014/main" xmlns="" id="{8553ABC6-8C47-81DE-48C3-C0F236A4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EEC1CE28-24FF-4965-8C99-DFFC7383C3D1}" type="slidenum">
              <a:rPr lang="ru-RU" sz="116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ru-RU" sz="1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B4A3285E-62E5-01D8-2BF7-B1A2147FC9BB}"/>
              </a:ext>
            </a:extLst>
          </p:cNvPr>
          <p:cNvGrpSpPr/>
          <p:nvPr/>
        </p:nvGrpSpPr>
        <p:grpSpPr>
          <a:xfrm>
            <a:off x="79480" y="903344"/>
            <a:ext cx="5194270" cy="5953026"/>
            <a:chOff x="112599" y="3714306"/>
            <a:chExt cx="5259941" cy="2986217"/>
          </a:xfrm>
        </p:grpSpPr>
        <p:graphicFrame>
          <p:nvGraphicFramePr>
            <p:cNvPr id="6" name="Диаграмма 5">
              <a:extLst>
                <a:ext uri="{FF2B5EF4-FFF2-40B4-BE49-F238E27FC236}">
                  <a16:creationId xmlns:a16="http://schemas.microsoft.com/office/drawing/2014/main" xmlns="" id="{7F046D07-EAE1-D276-E8D9-7D354B4E9FB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28174793"/>
                </p:ext>
              </p:extLst>
            </p:nvPr>
          </p:nvGraphicFramePr>
          <p:xfrm>
            <a:off x="112599" y="4096730"/>
            <a:ext cx="5259941" cy="26037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9" name="Подзаголовок 2">
              <a:extLst>
                <a:ext uri="{FF2B5EF4-FFF2-40B4-BE49-F238E27FC236}">
                  <a16:creationId xmlns:a16="http://schemas.microsoft.com/office/drawing/2014/main" xmlns="" id="{2569E53B-9BF0-F8C8-8CC0-2CC0ACC9BBD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8309" y="3714306"/>
              <a:ext cx="4317116" cy="8361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Какую из нижеперечисленных услуг Вы получали в текущем году последней?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kumimoji="0" lang="ru-RU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(закрытый вопрос, один ответ, в % от тех, кто обратился в Управление занятости и социальных программ) 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 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D1284E37-5DA2-A550-9D79-97D81AE782D8}"/>
              </a:ext>
            </a:extLst>
          </p:cNvPr>
          <p:cNvGrpSpPr/>
          <p:nvPr/>
        </p:nvGrpSpPr>
        <p:grpSpPr>
          <a:xfrm>
            <a:off x="4611184" y="916222"/>
            <a:ext cx="7943313" cy="6036870"/>
            <a:chOff x="4611184" y="916222"/>
            <a:chExt cx="7943313" cy="6036870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xmlns="" id="{DA0D6211-0183-24EE-21DA-429892E2BD94}"/>
                </a:ext>
              </a:extLst>
            </p:cNvPr>
            <p:cNvGrpSpPr/>
            <p:nvPr/>
          </p:nvGrpSpPr>
          <p:grpSpPr>
            <a:xfrm>
              <a:off x="4611184" y="916222"/>
              <a:ext cx="7580816" cy="2881673"/>
              <a:chOff x="4600474" y="929313"/>
              <a:chExt cx="7580816" cy="2881673"/>
            </a:xfrm>
          </p:grpSpPr>
          <p:grpSp>
            <p:nvGrpSpPr>
              <p:cNvPr id="46" name="Группа 45">
                <a:extLst>
                  <a:ext uri="{FF2B5EF4-FFF2-40B4-BE49-F238E27FC236}">
                    <a16:creationId xmlns:a16="http://schemas.microsoft.com/office/drawing/2014/main" xmlns="" id="{6049E045-691A-2249-33DC-9F3FB9E9257E}"/>
                  </a:ext>
                </a:extLst>
              </p:cNvPr>
              <p:cNvGrpSpPr/>
              <p:nvPr/>
            </p:nvGrpSpPr>
            <p:grpSpPr>
              <a:xfrm>
                <a:off x="4600474" y="929313"/>
                <a:ext cx="7580816" cy="1221464"/>
                <a:chOff x="4600474" y="929313"/>
                <a:chExt cx="7580816" cy="1221464"/>
              </a:xfrm>
            </p:grpSpPr>
            <p:sp>
              <p:nvSpPr>
                <p:cNvPr id="48" name="Подзаголовок 2">
                  <a:extLst>
                    <a:ext uri="{FF2B5EF4-FFF2-40B4-BE49-F238E27FC236}">
                      <a16:creationId xmlns:a16="http://schemas.microsoft.com/office/drawing/2014/main" xmlns="" id="{857749A4-A34F-DCCE-7CF6-E616EB0C77B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00474" y="1678798"/>
                  <a:ext cx="3850142" cy="47197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400" b="1" dirty="0"/>
                    <a:t>Оценка работы сотрудников госучреждения</a:t>
                  </a:r>
                  <a:endParaRPr lang="ru-RU" sz="1100" b="1" dirty="0"/>
                </a:p>
              </p:txBody>
            </p:sp>
            <p:sp>
              <p:nvSpPr>
                <p:cNvPr id="49" name="Подзаголовок 2">
                  <a:extLst>
                    <a:ext uri="{FF2B5EF4-FFF2-40B4-BE49-F238E27FC236}">
                      <a16:creationId xmlns:a16="http://schemas.microsoft.com/office/drawing/2014/main" xmlns="" id="{3BB68B9C-2A18-C8FC-B3A5-988D2925179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56912" y="929313"/>
                  <a:ext cx="7424378" cy="67102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Оценка критериев получения государственных услуг при личном присутствии</a:t>
                  </a:r>
                </a:p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1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(где «1 балл»- «совершенно не удовлетворен», а «5 баллов» - «полностью удовлетворен»)</a:t>
                  </a:r>
                  <a:endParaRPr lang="en-US" sz="11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47" name="Диаграмма 46">
                <a:extLst>
                  <a:ext uri="{FF2B5EF4-FFF2-40B4-BE49-F238E27FC236}">
                    <a16:creationId xmlns:a16="http://schemas.microsoft.com/office/drawing/2014/main" xmlns="" id="{FB0A7D6D-BF59-737A-5E5B-8AE24116B8E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1393697"/>
                  </p:ext>
                </p:extLst>
              </p:nvPr>
            </p:nvGraphicFramePr>
            <p:xfrm>
              <a:off x="4740470" y="2071139"/>
              <a:ext cx="4150388" cy="173984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graphicFrame>
          <p:nvGraphicFramePr>
            <p:cNvPr id="41" name="Диаграмма 40">
              <a:extLst>
                <a:ext uri="{FF2B5EF4-FFF2-40B4-BE49-F238E27FC236}">
                  <a16:creationId xmlns:a16="http://schemas.microsoft.com/office/drawing/2014/main" xmlns="" id="{FDC00AC0-342E-CC78-4663-F075FD480C8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88653305"/>
                </p:ext>
              </p:extLst>
            </p:nvPr>
          </p:nvGraphicFramePr>
          <p:xfrm>
            <a:off x="4846625" y="4130587"/>
            <a:ext cx="4150388" cy="28225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2" name="Подзаголовок 2">
              <a:extLst>
                <a:ext uri="{FF2B5EF4-FFF2-40B4-BE49-F238E27FC236}">
                  <a16:creationId xmlns:a16="http://schemas.microsoft.com/office/drawing/2014/main" xmlns="" id="{412B6966-1113-9D7C-8FBC-AD92F4354EBC}"/>
                </a:ext>
              </a:extLst>
            </p:cNvPr>
            <p:cNvSpPr txBox="1">
              <a:spLocks/>
            </p:cNvSpPr>
            <p:nvPr/>
          </p:nvSpPr>
          <p:spPr>
            <a:xfrm>
              <a:off x="7817925" y="4095070"/>
              <a:ext cx="4317116" cy="4719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Оценка информации и коммуникации</a:t>
              </a:r>
              <a:endParaRPr lang="ru-RU" sz="1100" b="1" dirty="0"/>
            </a:p>
          </p:txBody>
        </p:sp>
        <p:graphicFrame>
          <p:nvGraphicFramePr>
            <p:cNvPr id="43" name="Диаграмма 42">
              <a:extLst>
                <a:ext uri="{FF2B5EF4-FFF2-40B4-BE49-F238E27FC236}">
                  <a16:creationId xmlns:a16="http://schemas.microsoft.com/office/drawing/2014/main" xmlns="" id="{675AD969-9A0A-7DED-EB40-57D5A8E1D21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03824752"/>
                </p:ext>
              </p:extLst>
            </p:nvPr>
          </p:nvGraphicFramePr>
          <p:xfrm>
            <a:off x="7760967" y="4190236"/>
            <a:ext cx="4793530" cy="2700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4" name="Подзаголовок 2">
              <a:extLst>
                <a:ext uri="{FF2B5EF4-FFF2-40B4-BE49-F238E27FC236}">
                  <a16:creationId xmlns:a16="http://schemas.microsoft.com/office/drawing/2014/main" xmlns="" id="{4584D9D1-3C97-FDCC-CAC7-30C7A7429B8E}"/>
                </a:ext>
              </a:extLst>
            </p:cNvPr>
            <p:cNvSpPr txBox="1">
              <a:spLocks/>
            </p:cNvSpPr>
            <p:nvPr/>
          </p:nvSpPr>
          <p:spPr>
            <a:xfrm>
              <a:off x="7760967" y="1687482"/>
              <a:ext cx="4317116" cy="4719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Оценка процедуры оказания услуги</a:t>
              </a:r>
              <a:endParaRPr lang="ru-RU" sz="1100" b="1" dirty="0"/>
            </a:p>
          </p:txBody>
        </p:sp>
        <p:graphicFrame>
          <p:nvGraphicFramePr>
            <p:cNvPr id="45" name="Диаграмма 44">
              <a:extLst>
                <a:ext uri="{FF2B5EF4-FFF2-40B4-BE49-F238E27FC236}">
                  <a16:creationId xmlns:a16="http://schemas.microsoft.com/office/drawing/2014/main" xmlns="" id="{A5741074-DBA5-78C1-BB94-94D2CE68BAA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82007764"/>
                </p:ext>
              </p:extLst>
            </p:nvPr>
          </p:nvGraphicFramePr>
          <p:xfrm>
            <a:off x="7760967" y="1958430"/>
            <a:ext cx="4572737" cy="21245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E97E7D76-7EFB-7385-E062-1EA8CBBDFA2F}"/>
              </a:ext>
            </a:extLst>
          </p:cNvPr>
          <p:cNvCxnSpPr>
            <a:cxnSpLocks/>
          </p:cNvCxnSpPr>
          <p:nvPr/>
        </p:nvCxnSpPr>
        <p:spPr>
          <a:xfrm>
            <a:off x="4845025" y="926875"/>
            <a:ext cx="0" cy="5963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E5FA6D27-E830-715F-1BEE-A3B0134CDE06}"/>
              </a:ext>
            </a:extLst>
          </p:cNvPr>
          <p:cNvSpPr txBox="1">
            <a:spLocks/>
          </p:cNvSpPr>
          <p:nvPr/>
        </p:nvSpPr>
        <p:spPr>
          <a:xfrm>
            <a:off x="4587251" y="3892987"/>
            <a:ext cx="3728631" cy="471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1" dirty="0"/>
              <a:t>Оценка доступности и удобства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658515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567FFB-B939-5B74-9FF6-BCF6CF330248}"/>
              </a:ext>
            </a:extLst>
          </p:cNvPr>
          <p:cNvSpPr/>
          <p:nvPr/>
        </p:nvSpPr>
        <p:spPr>
          <a:xfrm>
            <a:off x="0" y="248494"/>
            <a:ext cx="12192000" cy="6548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D6923AF-AF31-798C-8463-E773CE8890C4}"/>
              </a:ext>
            </a:extLst>
          </p:cNvPr>
          <p:cNvSpPr txBox="1">
            <a:spLocks/>
          </p:cNvSpPr>
          <p:nvPr/>
        </p:nvSpPr>
        <p:spPr>
          <a:xfrm>
            <a:off x="170336" y="356478"/>
            <a:ext cx="11851328" cy="456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ЗАНЯТОСТИ И СОЦИАЛЬНЫХ ПРОГРАММ ГОРОДА АЛМАТЫ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Номер слайда 4">
            <a:extLst>
              <a:ext uri="{FF2B5EF4-FFF2-40B4-BE49-F238E27FC236}">
                <a16:creationId xmlns:a16="http://schemas.microsoft.com/office/drawing/2014/main" xmlns="" id="{8553ABC6-8C47-81DE-48C3-C0F236A4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EEC1CE28-24FF-4965-8C99-DFFC7383C3D1}" type="slidenum">
              <a:rPr lang="ru-RU" sz="116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ru-RU" sz="1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B4A3285E-62E5-01D8-2BF7-B1A2147FC9BB}"/>
              </a:ext>
            </a:extLst>
          </p:cNvPr>
          <p:cNvGrpSpPr/>
          <p:nvPr/>
        </p:nvGrpSpPr>
        <p:grpSpPr>
          <a:xfrm>
            <a:off x="44440" y="926874"/>
            <a:ext cx="5290915" cy="2198823"/>
            <a:chOff x="44440" y="3726948"/>
            <a:chExt cx="5290915" cy="1276063"/>
          </a:xfrm>
        </p:grpSpPr>
        <p:graphicFrame>
          <p:nvGraphicFramePr>
            <p:cNvPr id="6" name="Диаграмма 5">
              <a:extLst>
                <a:ext uri="{FF2B5EF4-FFF2-40B4-BE49-F238E27FC236}">
                  <a16:creationId xmlns:a16="http://schemas.microsoft.com/office/drawing/2014/main" xmlns="" id="{7F046D07-EAE1-D276-E8D9-7D354B4E9FB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67920257"/>
                </p:ext>
              </p:extLst>
            </p:nvPr>
          </p:nvGraphicFramePr>
          <p:xfrm>
            <a:off x="217600" y="4328005"/>
            <a:ext cx="5117755" cy="6750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9" name="Подзаголовок 2">
              <a:extLst>
                <a:ext uri="{FF2B5EF4-FFF2-40B4-BE49-F238E27FC236}">
                  <a16:creationId xmlns:a16="http://schemas.microsoft.com/office/drawing/2014/main" xmlns="" id="{2569E53B-9BF0-F8C8-8CC0-2CC0ACC9BBD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4440" y="3726948"/>
              <a:ext cx="4532268" cy="8361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В процессе оказания услуги требовали ли с Вас дополнительные документы </a:t>
              </a:r>
              <a:r>
                <a:rPr lang="ru-RU" sz="1400" i="1" dirty="0"/>
                <a:t>(не указанные в изначальном списке) </a:t>
              </a:r>
              <a:r>
                <a:rPr lang="ru-RU" sz="1400" b="1" dirty="0"/>
                <a:t>?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kumimoji="0" lang="ru-RU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(закрытый вопрос, один ответ, в % от тех, кто обратился в Управление </a:t>
              </a:r>
              <a:r>
                <a:rPr lang="kk-KZ" sz="1050" i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занятости и социальных программ</a:t>
              </a:r>
              <a:r>
                <a:rPr kumimoji="0" lang="ru-RU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 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 sz="1400" b="1" dirty="0"/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428D44BE-585E-C991-5287-E9A5655C3E98}"/>
              </a:ext>
            </a:extLst>
          </p:cNvPr>
          <p:cNvGrpSpPr/>
          <p:nvPr/>
        </p:nvGrpSpPr>
        <p:grpSpPr>
          <a:xfrm>
            <a:off x="4515516" y="874552"/>
            <a:ext cx="8027632" cy="2926414"/>
            <a:chOff x="4606557" y="916222"/>
            <a:chExt cx="8027632" cy="2926414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9CE686FF-FF52-DB54-ABC0-A38EB6D2AD0C}"/>
                </a:ext>
              </a:extLst>
            </p:cNvPr>
            <p:cNvGrpSpPr/>
            <p:nvPr/>
          </p:nvGrpSpPr>
          <p:grpSpPr>
            <a:xfrm>
              <a:off x="4606557" y="916222"/>
              <a:ext cx="7585443" cy="2717822"/>
              <a:chOff x="4595847" y="929313"/>
              <a:chExt cx="7585443" cy="2717822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01658C0E-719C-DC42-A7C3-22761606CCEC}"/>
                  </a:ext>
                </a:extLst>
              </p:cNvPr>
              <p:cNvGrpSpPr/>
              <p:nvPr/>
            </p:nvGrpSpPr>
            <p:grpSpPr>
              <a:xfrm>
                <a:off x="4595847" y="929313"/>
                <a:ext cx="7585443" cy="975301"/>
                <a:chOff x="4595847" y="929313"/>
                <a:chExt cx="7585443" cy="975301"/>
              </a:xfrm>
            </p:grpSpPr>
            <p:sp>
              <p:nvSpPr>
                <p:cNvPr id="19" name="Подзаголовок 2">
                  <a:extLst>
                    <a:ext uri="{FF2B5EF4-FFF2-40B4-BE49-F238E27FC236}">
                      <a16:creationId xmlns:a16="http://schemas.microsoft.com/office/drawing/2014/main" xmlns="" id="{AD5E652E-738B-D818-B18A-508EE00FEB2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95847" y="1631040"/>
                  <a:ext cx="3850142" cy="27357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400" b="1" dirty="0"/>
                    <a:t>Оценка сроков</a:t>
                  </a:r>
                  <a:endParaRPr lang="ru-RU" sz="1100" b="1" dirty="0"/>
                </a:p>
              </p:txBody>
            </p:sp>
            <p:sp>
              <p:nvSpPr>
                <p:cNvPr id="15" name="Подзаголовок 2">
                  <a:extLst>
                    <a:ext uri="{FF2B5EF4-FFF2-40B4-BE49-F238E27FC236}">
                      <a16:creationId xmlns:a16="http://schemas.microsoft.com/office/drawing/2014/main" xmlns="" id="{45E0F25B-C7AA-1572-2C2C-C39BDA33C3F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56912" y="929313"/>
                  <a:ext cx="7424378" cy="67102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Оценка критериев получения государственных услуг при личном присутствии</a:t>
                  </a:r>
                </a:p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1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(где «1 балл»- «совершенно не удовлетворен», а «5 баллов» - «полностью удовлетворен»)</a:t>
                  </a:r>
                  <a:endParaRPr lang="en-US" sz="11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xmlns="" id="{3CAF0687-1D21-9127-4A16-5CCA8E1A6FE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59860448"/>
                  </p:ext>
                </p:extLst>
              </p:nvPr>
            </p:nvGraphicFramePr>
            <p:xfrm>
              <a:off x="4844225" y="1780843"/>
              <a:ext cx="3739174" cy="186629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sp>
          <p:nvSpPr>
            <p:cNvPr id="38" name="Подзаголовок 2">
              <a:extLst>
                <a:ext uri="{FF2B5EF4-FFF2-40B4-BE49-F238E27FC236}">
                  <a16:creationId xmlns:a16="http://schemas.microsoft.com/office/drawing/2014/main" xmlns="" id="{A74A9127-6236-BCD8-7E7E-D016A206F761}"/>
                </a:ext>
              </a:extLst>
            </p:cNvPr>
            <p:cNvSpPr txBox="1">
              <a:spLocks/>
            </p:cNvSpPr>
            <p:nvPr/>
          </p:nvSpPr>
          <p:spPr>
            <a:xfrm>
              <a:off x="8078866" y="1587244"/>
              <a:ext cx="4317116" cy="4719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Оценка затрат на государственные услуги</a:t>
              </a:r>
              <a:endParaRPr lang="ru-RU" sz="1100" b="1" dirty="0"/>
            </a:p>
          </p:txBody>
        </p:sp>
        <p:graphicFrame>
          <p:nvGraphicFramePr>
            <p:cNvPr id="39" name="Диаграмма 38">
              <a:extLst>
                <a:ext uri="{FF2B5EF4-FFF2-40B4-BE49-F238E27FC236}">
                  <a16:creationId xmlns:a16="http://schemas.microsoft.com/office/drawing/2014/main" xmlns="" id="{4C9B73FD-5D2E-128D-001A-83F8034811A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26389749"/>
                </p:ext>
              </p:extLst>
            </p:nvPr>
          </p:nvGraphicFramePr>
          <p:xfrm>
            <a:off x="7840659" y="1655030"/>
            <a:ext cx="4793530" cy="21876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70FD1A5E-3F21-F03D-BF9A-05D95A5C2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3417961"/>
              </p:ext>
            </p:extLst>
          </p:nvPr>
        </p:nvGraphicFramePr>
        <p:xfrm>
          <a:off x="217600" y="4149101"/>
          <a:ext cx="4150389" cy="270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1AA3108F-AF70-C310-C90B-53DEF2F7AC48}"/>
              </a:ext>
            </a:extLst>
          </p:cNvPr>
          <p:cNvSpPr txBox="1">
            <a:spLocks noChangeAspect="1"/>
          </p:cNvSpPr>
          <p:nvPr/>
        </p:nvSpPr>
        <p:spPr>
          <a:xfrm>
            <a:off x="-94877" y="3129596"/>
            <a:ext cx="4754412" cy="798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1" dirty="0"/>
              <a:t>Какое количество времени, Вы фактически затратили для получения государственной услуги (с момента подачи пакета документов/заявки)?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(закрытый вопрос, один ответ, в % от тех, кто обратился в Управление</a:t>
            </a:r>
            <a:r>
              <a:rPr lang="ru-RU" sz="105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05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занятости и социальных программ</a:t>
            </a: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EA5FC76A-FC60-2F90-9E77-3833D5F30E97}"/>
              </a:ext>
            </a:extLst>
          </p:cNvPr>
          <p:cNvGrpSpPr/>
          <p:nvPr/>
        </p:nvGrpSpPr>
        <p:grpSpPr>
          <a:xfrm>
            <a:off x="4571249" y="4396978"/>
            <a:ext cx="7911247" cy="2403322"/>
            <a:chOff x="4393694" y="4396978"/>
            <a:chExt cx="7911247" cy="2403322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3BEBC247-CB94-3935-F756-45CC4AB66870}"/>
                </a:ext>
              </a:extLst>
            </p:cNvPr>
            <p:cNvGrpSpPr/>
            <p:nvPr/>
          </p:nvGrpSpPr>
          <p:grpSpPr>
            <a:xfrm>
              <a:off x="4393694" y="4396978"/>
              <a:ext cx="4561569" cy="2403322"/>
              <a:chOff x="-61514" y="3858111"/>
              <a:chExt cx="5570410" cy="960337"/>
            </a:xfrm>
          </p:grpSpPr>
          <p:graphicFrame>
            <p:nvGraphicFramePr>
              <p:cNvPr id="11" name="Диаграмма 10">
                <a:extLst>
                  <a:ext uri="{FF2B5EF4-FFF2-40B4-BE49-F238E27FC236}">
                    <a16:creationId xmlns:a16="http://schemas.microsoft.com/office/drawing/2014/main" xmlns="" id="{9F6B90DB-6F6C-E0A1-14A6-44A760706EE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80416721"/>
                  </p:ext>
                </p:extLst>
              </p:nvPr>
            </p:nvGraphicFramePr>
            <p:xfrm>
              <a:off x="170337" y="4203922"/>
              <a:ext cx="5338559" cy="61452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2" name="Подзаголовок 2">
                <a:extLst>
                  <a:ext uri="{FF2B5EF4-FFF2-40B4-BE49-F238E27FC236}">
                    <a16:creationId xmlns:a16="http://schemas.microsoft.com/office/drawing/2014/main" xmlns="" id="{06C7316F-43E1-C42F-566D-3E060FCECA9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61514" y="3858111"/>
                <a:ext cx="4703883" cy="8361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1425550" rtl="0" eaLnBrk="1" latinLnBrk="0" hangingPunct="1">
                  <a:lnSpc>
                    <a:spcPct val="90000"/>
                  </a:lnSpc>
                  <a:spcBef>
                    <a:spcPts val="1559"/>
                  </a:spcBef>
                  <a:buFont typeface="Arial" panose="020B0604020202020204" pitchFamily="34" charset="0"/>
                  <a:buNone/>
                  <a:defRPr sz="374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12775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311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25550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383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5109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6387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7664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9894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02198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 b="1" dirty="0"/>
                  <a:t>Пришлось ли Вам использовать личные связи, знакомства для получения данной услуги?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kumimoji="0" lang="ru-RU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(закрытый вопрос, один ответ, в % от тех, кто обратился в Управление </a:t>
                </a:r>
                <a:r>
                  <a:rPr lang="kk-KZ" sz="1000" i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занятости и социальных программ</a:t>
                </a:r>
                <a:r>
                  <a:rPr kumimoji="0" lang="ru-RU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</a:t>
                </a:r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55AF4DE9-DE8E-E07C-4375-F1BA5634F68A}"/>
                </a:ext>
              </a:extLst>
            </p:cNvPr>
            <p:cNvGrpSpPr/>
            <p:nvPr/>
          </p:nvGrpSpPr>
          <p:grpSpPr>
            <a:xfrm>
              <a:off x="8244394" y="4396992"/>
              <a:ext cx="4060547" cy="2385533"/>
              <a:chOff x="-118729" y="3775764"/>
              <a:chExt cx="5627625" cy="1035589"/>
            </a:xfrm>
          </p:grpSpPr>
          <p:graphicFrame>
            <p:nvGraphicFramePr>
              <p:cNvPr id="14" name="Диаграмма 13">
                <a:extLst>
                  <a:ext uri="{FF2B5EF4-FFF2-40B4-BE49-F238E27FC236}">
                    <a16:creationId xmlns:a16="http://schemas.microsoft.com/office/drawing/2014/main" xmlns="" id="{82B6F08B-2BE7-5F3D-C199-EF4D534CD77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25580711"/>
                  </p:ext>
                </p:extLst>
              </p:nvPr>
            </p:nvGraphicFramePr>
            <p:xfrm>
              <a:off x="170336" y="4143732"/>
              <a:ext cx="5338560" cy="66762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16" name="Подзаголовок 2">
                <a:extLst>
                  <a:ext uri="{FF2B5EF4-FFF2-40B4-BE49-F238E27FC236}">
                    <a16:creationId xmlns:a16="http://schemas.microsoft.com/office/drawing/2014/main" xmlns="" id="{BD20B39B-7545-271D-3760-7A84A876517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118729" y="3775764"/>
                <a:ext cx="5338559" cy="8361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1425550" rtl="0" eaLnBrk="1" latinLnBrk="0" hangingPunct="1">
                  <a:lnSpc>
                    <a:spcPct val="90000"/>
                  </a:lnSpc>
                  <a:spcBef>
                    <a:spcPts val="1559"/>
                  </a:spcBef>
                  <a:buFont typeface="Arial" panose="020B0604020202020204" pitchFamily="34" charset="0"/>
                  <a:buNone/>
                  <a:defRPr sz="374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12775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311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25550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383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5109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6387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7664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9894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02198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 b="1" dirty="0"/>
                  <a:t>Пришлось ли Вам дать неофициальное вознаграждение для получения данной услуги?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kumimoji="0" lang="ru-RU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(закрытый вопрос, один ответ, в % от тех, кто обратился в Управление </a:t>
                </a:r>
                <a:r>
                  <a:rPr lang="kk-KZ" sz="1000" i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занятости и социальных программ</a:t>
                </a:r>
                <a:r>
                  <a:rPr kumimoji="0" lang="ru-RU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</a:t>
                </a:r>
              </a:p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 b="1" dirty="0"/>
                  <a:t> </a:t>
                </a:r>
              </a:p>
            </p:txBody>
          </p:sp>
        </p:grpSp>
      </p:grpSp>
      <p:sp>
        <p:nvSpPr>
          <p:cNvPr id="25" name="Подзаголовок 2">
            <a:extLst>
              <a:ext uri="{FF2B5EF4-FFF2-40B4-BE49-F238E27FC236}">
                <a16:creationId xmlns:a16="http://schemas.microsoft.com/office/drawing/2014/main" xmlns="" id="{2A28ABB4-A6A1-C91F-16AD-93FD714FB341}"/>
              </a:ext>
            </a:extLst>
          </p:cNvPr>
          <p:cNvSpPr txBox="1">
            <a:spLocks/>
          </p:cNvSpPr>
          <p:nvPr/>
        </p:nvSpPr>
        <p:spPr>
          <a:xfrm>
            <a:off x="4761110" y="3912893"/>
            <a:ext cx="7424378" cy="671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Оценка коррупционных проявлений во время получения государственной услуги 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422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567FFB-B939-5B74-9FF6-BCF6CF330248}"/>
              </a:ext>
            </a:extLst>
          </p:cNvPr>
          <p:cNvSpPr/>
          <p:nvPr/>
        </p:nvSpPr>
        <p:spPr>
          <a:xfrm>
            <a:off x="0" y="248494"/>
            <a:ext cx="12192000" cy="6548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D6923AF-AF31-798C-8463-E773CE8890C4}"/>
              </a:ext>
            </a:extLst>
          </p:cNvPr>
          <p:cNvSpPr txBox="1">
            <a:spLocks/>
          </p:cNvSpPr>
          <p:nvPr/>
        </p:nvSpPr>
        <p:spPr>
          <a:xfrm>
            <a:off x="170336" y="356478"/>
            <a:ext cx="11851328" cy="456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ЗАНЯТОСТИ И СОЦИАЛЬНЫХ ПРОГРАММ ГОРОДА АЛМАТЫ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Номер слайда 4">
            <a:extLst>
              <a:ext uri="{FF2B5EF4-FFF2-40B4-BE49-F238E27FC236}">
                <a16:creationId xmlns:a16="http://schemas.microsoft.com/office/drawing/2014/main" xmlns="" id="{8553ABC6-8C47-81DE-48C3-C0F236A4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EEC1CE28-24FF-4965-8C99-DFFC7383C3D1}" type="slidenum">
              <a:rPr lang="ru-RU" sz="116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ru-RU" sz="1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E0E94D50-2D79-239D-5311-DED55C5355DA}"/>
              </a:ext>
            </a:extLst>
          </p:cNvPr>
          <p:cNvGrpSpPr/>
          <p:nvPr/>
        </p:nvGrpSpPr>
        <p:grpSpPr>
          <a:xfrm>
            <a:off x="48824" y="1912019"/>
            <a:ext cx="5912849" cy="4892368"/>
            <a:chOff x="5069594" y="1081600"/>
            <a:chExt cx="5623593" cy="4545936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9CE686FF-FF52-DB54-ABC0-A38EB6D2AD0C}"/>
                </a:ext>
              </a:extLst>
            </p:cNvPr>
            <p:cNvGrpSpPr/>
            <p:nvPr/>
          </p:nvGrpSpPr>
          <p:grpSpPr>
            <a:xfrm>
              <a:off x="5069594" y="1081600"/>
              <a:ext cx="5623593" cy="2537049"/>
              <a:chOff x="5149925" y="1136361"/>
              <a:chExt cx="5623593" cy="2537049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01658C0E-719C-DC42-A7C3-22761606CCEC}"/>
                  </a:ext>
                </a:extLst>
              </p:cNvPr>
              <p:cNvGrpSpPr/>
              <p:nvPr/>
            </p:nvGrpSpPr>
            <p:grpSpPr>
              <a:xfrm>
                <a:off x="5149925" y="1136361"/>
                <a:ext cx="5623593" cy="859291"/>
                <a:chOff x="5149925" y="1136361"/>
                <a:chExt cx="5623593" cy="859291"/>
              </a:xfrm>
            </p:grpSpPr>
            <p:sp>
              <p:nvSpPr>
                <p:cNvPr id="19" name="Подзаголовок 2">
                  <a:extLst>
                    <a:ext uri="{FF2B5EF4-FFF2-40B4-BE49-F238E27FC236}">
                      <a16:creationId xmlns:a16="http://schemas.microsoft.com/office/drawing/2014/main" xmlns="" id="{AD5E652E-738B-D818-B18A-508EE00FEB2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609439" y="1722078"/>
                  <a:ext cx="4704563" cy="27357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200" b="1" dirty="0"/>
                    <a:t>Оценка обратной связи по жалобе о качестве оказания услуги</a:t>
                  </a:r>
                </a:p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kumimoji="0" lang="ru-RU" sz="9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(среди </a:t>
                  </a:r>
                  <a:r>
                    <a:rPr lang="ru-RU" sz="900" i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тех, кто обращался с жалобой на качество оказания услуги</a:t>
                  </a:r>
                  <a:r>
                    <a:rPr kumimoji="0" lang="ru-RU" sz="9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ru-RU" sz="900" b="1" dirty="0"/>
                </a:p>
              </p:txBody>
            </p:sp>
            <p:sp>
              <p:nvSpPr>
                <p:cNvPr id="15" name="Подзаголовок 2">
                  <a:extLst>
                    <a:ext uri="{FF2B5EF4-FFF2-40B4-BE49-F238E27FC236}">
                      <a16:creationId xmlns:a16="http://schemas.microsoft.com/office/drawing/2014/main" xmlns="" id="{45E0F25B-C7AA-1572-2C2C-C39BDA33C3F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149925" y="1136361"/>
                  <a:ext cx="5623593" cy="67102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Оценка обратной связи по полученными </a:t>
                  </a:r>
                  <a:r>
                    <a:rPr lang="ru-RU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гос.услугам</a:t>
                  </a:r>
                  <a:endParaRPr lang="ru-RU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1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(где «1 балл»- «совершенно не удовлетворен», а «5 баллов» - «полностью удовлетворен»)</a:t>
                  </a:r>
                  <a:endParaRPr lang="en-US" sz="11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xmlns="" id="{3CAF0687-1D21-9127-4A16-5CCA8E1A6FE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91105369"/>
                  </p:ext>
                </p:extLst>
              </p:nvPr>
            </p:nvGraphicFramePr>
            <p:xfrm>
              <a:off x="5530169" y="2135788"/>
              <a:ext cx="4851193" cy="153762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graphicFrame>
          <p:nvGraphicFramePr>
            <p:cNvPr id="18" name="Диаграмма 17">
              <a:extLst>
                <a:ext uri="{FF2B5EF4-FFF2-40B4-BE49-F238E27FC236}">
                  <a16:creationId xmlns:a16="http://schemas.microsoft.com/office/drawing/2014/main" xmlns="" id="{AAB09B41-57BA-2A02-540F-CD2C2413094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12710249"/>
                </p:ext>
              </p:extLst>
            </p:nvPr>
          </p:nvGraphicFramePr>
          <p:xfrm>
            <a:off x="5382478" y="4246658"/>
            <a:ext cx="4960012" cy="13808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Подзаголовок 2">
              <a:extLst>
                <a:ext uri="{FF2B5EF4-FFF2-40B4-BE49-F238E27FC236}">
                  <a16:creationId xmlns:a16="http://schemas.microsoft.com/office/drawing/2014/main" xmlns="" id="{E97B1421-7730-6D52-1C38-C8632F71575A}"/>
                </a:ext>
              </a:extLst>
            </p:cNvPr>
            <p:cNvSpPr txBox="1">
              <a:spLocks/>
            </p:cNvSpPr>
            <p:nvPr/>
          </p:nvSpPr>
          <p:spPr>
            <a:xfrm>
              <a:off x="5547166" y="3603460"/>
              <a:ext cx="4704563" cy="2735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200" b="1" dirty="0"/>
                <a:t>Оценка обратной связи по обращению в Единый контакт центр 1414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kumimoji="0" lang="ru-RU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(среди </a:t>
              </a:r>
              <a:r>
                <a:rPr kumimoji="0" lang="ru-RU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тех, кто обращался в Единый контакт центр 1414</a:t>
              </a:r>
              <a:r>
                <a:rPr kumimoji="0" lang="ru-RU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 sz="1050" b="1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A057670A-C6F8-E214-1BF0-3BADA22172C2}"/>
              </a:ext>
            </a:extLst>
          </p:cNvPr>
          <p:cNvGrpSpPr/>
          <p:nvPr/>
        </p:nvGrpSpPr>
        <p:grpSpPr>
          <a:xfrm>
            <a:off x="5628446" y="1652463"/>
            <a:ext cx="7948377" cy="5205572"/>
            <a:chOff x="6155146" y="2373876"/>
            <a:chExt cx="7312057" cy="4494783"/>
          </a:xfrm>
        </p:grpSpPr>
        <p:graphicFrame>
          <p:nvGraphicFramePr>
            <p:cNvPr id="9" name="Диаграмма 8">
              <a:extLst>
                <a:ext uri="{FF2B5EF4-FFF2-40B4-BE49-F238E27FC236}">
                  <a16:creationId xmlns:a16="http://schemas.microsoft.com/office/drawing/2014/main" xmlns="" id="{A81694F3-125B-07B7-6028-CE8CC745292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43937562"/>
                </p:ext>
              </p:extLst>
            </p:nvPr>
          </p:nvGraphicFramePr>
          <p:xfrm>
            <a:off x="6617989" y="2633452"/>
            <a:ext cx="6849214" cy="28073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Подзаголовок 2">
              <a:extLst>
                <a:ext uri="{FF2B5EF4-FFF2-40B4-BE49-F238E27FC236}">
                  <a16:creationId xmlns:a16="http://schemas.microsoft.com/office/drawing/2014/main" xmlns="" id="{8E00E38A-D8BD-D4A4-F956-9C206102933F}"/>
                </a:ext>
              </a:extLst>
            </p:cNvPr>
            <p:cNvSpPr txBox="1">
              <a:spLocks/>
            </p:cNvSpPr>
            <p:nvPr/>
          </p:nvSpPr>
          <p:spPr>
            <a:xfrm>
              <a:off x="6155146" y="2373876"/>
              <a:ext cx="6279026" cy="6710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Оценка Сайта (портала), через который получили услугу 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(где «1 балл»- «совершенно не удовлетворен», а «5 баллов» - «полностью удовлетворен»)</a:t>
              </a:r>
              <a:endParaRPr lang="en-US" sz="9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067CFEB2-2474-06C3-5010-3506B3D7EBFF}"/>
                </a:ext>
              </a:extLst>
            </p:cNvPr>
            <p:cNvGrpSpPr/>
            <p:nvPr/>
          </p:nvGrpSpPr>
          <p:grpSpPr>
            <a:xfrm>
              <a:off x="6504853" y="5165303"/>
              <a:ext cx="5974234" cy="1703356"/>
              <a:chOff x="-2713192" y="4196731"/>
              <a:chExt cx="8244731" cy="900199"/>
            </a:xfrm>
          </p:grpSpPr>
          <p:graphicFrame>
            <p:nvGraphicFramePr>
              <p:cNvPr id="23" name="Диаграмма 22">
                <a:extLst>
                  <a:ext uri="{FF2B5EF4-FFF2-40B4-BE49-F238E27FC236}">
                    <a16:creationId xmlns:a16="http://schemas.microsoft.com/office/drawing/2014/main" xmlns="" id="{8419DCA8-C55F-F33C-0683-BB1A635A721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53706588"/>
                  </p:ext>
                </p:extLst>
              </p:nvPr>
            </p:nvGraphicFramePr>
            <p:xfrm>
              <a:off x="-2373958" y="4462924"/>
              <a:ext cx="7905497" cy="6340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4" name="Подзаголовок 2">
                <a:extLst>
                  <a:ext uri="{FF2B5EF4-FFF2-40B4-BE49-F238E27FC236}">
                    <a16:creationId xmlns:a16="http://schemas.microsoft.com/office/drawing/2014/main" xmlns="" id="{7A83C628-C1AD-AB20-9C31-BB143C1C4A0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2713192" y="4196731"/>
                <a:ext cx="7983472" cy="8361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1425550" rtl="0" eaLnBrk="1" latinLnBrk="0" hangingPunct="1">
                  <a:lnSpc>
                    <a:spcPct val="90000"/>
                  </a:lnSpc>
                  <a:spcBef>
                    <a:spcPts val="1559"/>
                  </a:spcBef>
                  <a:buFont typeface="Arial" panose="020B0604020202020204" pitchFamily="34" charset="0"/>
                  <a:buNone/>
                  <a:defRPr sz="374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12775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311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25550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383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5109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6387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7664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9894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02198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 b="1" dirty="0"/>
                  <a:t>Возникали ли у Вас какие-либо трудности при получении услуги онлайн через портал? </a:t>
                </a:r>
              </a:p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kumimoji="0" lang="ru-RU" sz="9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(закрытый вопрос, один ответ, в % от тех, кто обратился в Управление занятости и социальных программ) </a:t>
                </a:r>
              </a:p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 sz="1400" b="1" dirty="0"/>
              </a:p>
            </p:txBody>
          </p:sp>
        </p:grpSp>
      </p:grp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E4572ED5-E8B5-E64C-19D9-9EB5F3E891F1}"/>
              </a:ext>
            </a:extLst>
          </p:cNvPr>
          <p:cNvSpPr/>
          <p:nvPr/>
        </p:nvSpPr>
        <p:spPr>
          <a:xfrm>
            <a:off x="6084898" y="1260629"/>
            <a:ext cx="6094069" cy="5578584"/>
          </a:xfrm>
          <a:prstGeom prst="roundRect">
            <a:avLst>
              <a:gd name="adj" fmla="val 4063"/>
            </a:avLst>
          </a:prstGeom>
          <a:noFill/>
          <a:ln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788DED75-474F-7C71-1E66-28941E247724}"/>
              </a:ext>
            </a:extLst>
          </p:cNvPr>
          <p:cNvSpPr/>
          <p:nvPr/>
        </p:nvSpPr>
        <p:spPr>
          <a:xfrm>
            <a:off x="6180369" y="987339"/>
            <a:ext cx="5888406" cy="6548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50,7%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респондентов, получивших услуги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Социальной защиты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использовали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Egov.kz </a:t>
            </a:r>
            <a:r>
              <a:rPr lang="kk-K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другие электронные сервисы, порталы, онлайн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ru-RU" sz="1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B20FA061-23C6-4F2C-F6F5-11CD41D62165}"/>
              </a:ext>
            </a:extLst>
          </p:cNvPr>
          <p:cNvSpPr/>
          <p:nvPr/>
        </p:nvSpPr>
        <p:spPr>
          <a:xfrm>
            <a:off x="38078" y="1268445"/>
            <a:ext cx="5983298" cy="5578584"/>
          </a:xfrm>
          <a:prstGeom prst="roundRect">
            <a:avLst>
              <a:gd name="adj" fmla="val 4063"/>
            </a:avLst>
          </a:prstGeom>
          <a:noFill/>
          <a:ln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404523F7-F751-8F39-EF39-8EB19B2FCBFC}"/>
              </a:ext>
            </a:extLst>
          </p:cNvPr>
          <p:cNvSpPr/>
          <p:nvPr/>
        </p:nvSpPr>
        <p:spPr>
          <a:xfrm>
            <a:off x="133548" y="995155"/>
            <a:ext cx="5781373" cy="8022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2,1%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респондентов, получивших услуги в сфере Социальной защиты, обращались с </a:t>
            </a:r>
            <a:r>
              <a:rPr lang="ru-RU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жалобой на качество оказания услуги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50,7%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респондентов, получивших услуги в сфере социальной защиты, обращались в </a:t>
            </a:r>
            <a:r>
              <a:rPr lang="ru-RU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контакт-центр 1414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89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567FFB-B939-5B74-9FF6-BCF6CF330248}"/>
              </a:ext>
            </a:extLst>
          </p:cNvPr>
          <p:cNvSpPr/>
          <p:nvPr/>
        </p:nvSpPr>
        <p:spPr>
          <a:xfrm>
            <a:off x="0" y="248494"/>
            <a:ext cx="12192000" cy="6548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D6923AF-AF31-798C-8463-E773CE8890C4}"/>
              </a:ext>
            </a:extLst>
          </p:cNvPr>
          <p:cNvSpPr txBox="1">
            <a:spLocks/>
          </p:cNvSpPr>
          <p:nvPr/>
        </p:nvSpPr>
        <p:spPr>
          <a:xfrm>
            <a:off x="170336" y="356478"/>
            <a:ext cx="11851328" cy="456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АППАРАТЫ АКИМОВ РАЙОНОВ ГОРОДА АЛМАТЫ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xmlns="" id="{12F1A1BF-ECDD-D101-F7CC-E42983F58B52}"/>
              </a:ext>
            </a:extLst>
          </p:cNvPr>
          <p:cNvSpPr txBox="1">
            <a:spLocks noChangeAspect="1"/>
          </p:cNvSpPr>
          <p:nvPr/>
        </p:nvSpPr>
        <p:spPr>
          <a:xfrm>
            <a:off x="7760967" y="8007763"/>
            <a:ext cx="4431033" cy="30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2400"/>
              </a:spcBef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Номер слайда 4">
            <a:extLst>
              <a:ext uri="{FF2B5EF4-FFF2-40B4-BE49-F238E27FC236}">
                <a16:creationId xmlns:a16="http://schemas.microsoft.com/office/drawing/2014/main" xmlns="" id="{8553ABC6-8C47-81DE-48C3-C0F236A4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EEC1CE28-24FF-4965-8C99-DFFC7383C3D1}" type="slidenum">
              <a:rPr lang="ru-RU" sz="116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ru-RU" sz="1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B4A3285E-62E5-01D8-2BF7-B1A2147FC9BB}"/>
              </a:ext>
            </a:extLst>
          </p:cNvPr>
          <p:cNvGrpSpPr/>
          <p:nvPr/>
        </p:nvGrpSpPr>
        <p:grpSpPr>
          <a:xfrm>
            <a:off x="33119" y="916222"/>
            <a:ext cx="4607460" cy="5941780"/>
            <a:chOff x="33119" y="3720766"/>
            <a:chExt cx="4324589" cy="2991530"/>
          </a:xfrm>
        </p:grpSpPr>
        <p:graphicFrame>
          <p:nvGraphicFramePr>
            <p:cNvPr id="6" name="Диаграмма 5">
              <a:extLst>
                <a:ext uri="{FF2B5EF4-FFF2-40B4-BE49-F238E27FC236}">
                  <a16:creationId xmlns:a16="http://schemas.microsoft.com/office/drawing/2014/main" xmlns="" id="{7F046D07-EAE1-D276-E8D9-7D354B4E9FB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66251185"/>
                </p:ext>
              </p:extLst>
            </p:nvPr>
          </p:nvGraphicFramePr>
          <p:xfrm>
            <a:off x="40592" y="4109075"/>
            <a:ext cx="4317116" cy="26032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9" name="Подзаголовок 2">
              <a:extLst>
                <a:ext uri="{FF2B5EF4-FFF2-40B4-BE49-F238E27FC236}">
                  <a16:creationId xmlns:a16="http://schemas.microsoft.com/office/drawing/2014/main" xmlns="" id="{2569E53B-9BF0-F8C8-8CC0-2CC0ACC9BBD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3119" y="3720766"/>
              <a:ext cx="4317116" cy="8361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Какую из нижеперечисленных услуг Вы получали в текущем году последней?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kumimoji="0" lang="ru-RU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(закрытый вопрос, один ответ, в % от тех, кто обратился в Аппараты акимов районов города)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230741FA-E989-E27A-FAF8-826BDF34B337}"/>
              </a:ext>
            </a:extLst>
          </p:cNvPr>
          <p:cNvGrpSpPr/>
          <p:nvPr/>
        </p:nvGrpSpPr>
        <p:grpSpPr>
          <a:xfrm>
            <a:off x="4611184" y="916222"/>
            <a:ext cx="7943313" cy="6036870"/>
            <a:chOff x="4611184" y="916222"/>
            <a:chExt cx="7943313" cy="6036870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xmlns="" id="{77160C55-943D-0CEA-CAD9-A560A2C6D6A5}"/>
                </a:ext>
              </a:extLst>
            </p:cNvPr>
            <p:cNvGrpSpPr/>
            <p:nvPr/>
          </p:nvGrpSpPr>
          <p:grpSpPr>
            <a:xfrm>
              <a:off x="4611184" y="916222"/>
              <a:ext cx="7580816" cy="2881673"/>
              <a:chOff x="4600474" y="929313"/>
              <a:chExt cx="7580816" cy="2881673"/>
            </a:xfrm>
          </p:grpSpPr>
          <p:grpSp>
            <p:nvGrpSpPr>
              <p:cNvPr id="46" name="Группа 45">
                <a:extLst>
                  <a:ext uri="{FF2B5EF4-FFF2-40B4-BE49-F238E27FC236}">
                    <a16:creationId xmlns:a16="http://schemas.microsoft.com/office/drawing/2014/main" xmlns="" id="{F5FF390D-5204-85AC-00B6-A27274D30759}"/>
                  </a:ext>
                </a:extLst>
              </p:cNvPr>
              <p:cNvGrpSpPr/>
              <p:nvPr/>
            </p:nvGrpSpPr>
            <p:grpSpPr>
              <a:xfrm>
                <a:off x="4600474" y="929313"/>
                <a:ext cx="7580816" cy="1221464"/>
                <a:chOff x="4600474" y="929313"/>
                <a:chExt cx="7580816" cy="1221464"/>
              </a:xfrm>
            </p:grpSpPr>
            <p:sp>
              <p:nvSpPr>
                <p:cNvPr id="48" name="Подзаголовок 2">
                  <a:extLst>
                    <a:ext uri="{FF2B5EF4-FFF2-40B4-BE49-F238E27FC236}">
                      <a16:creationId xmlns:a16="http://schemas.microsoft.com/office/drawing/2014/main" xmlns="" id="{EC754CBD-1DB5-DD82-165C-D221F247976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00474" y="1678798"/>
                  <a:ext cx="3850142" cy="47197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400" b="1" dirty="0"/>
                    <a:t>Оценка работы сотрудников госучреждения</a:t>
                  </a:r>
                  <a:endParaRPr lang="ru-RU" sz="1100" b="1" dirty="0"/>
                </a:p>
              </p:txBody>
            </p:sp>
            <p:sp>
              <p:nvSpPr>
                <p:cNvPr id="49" name="Подзаголовок 2">
                  <a:extLst>
                    <a:ext uri="{FF2B5EF4-FFF2-40B4-BE49-F238E27FC236}">
                      <a16:creationId xmlns:a16="http://schemas.microsoft.com/office/drawing/2014/main" xmlns="" id="{2C861E65-3334-B978-DC0B-33310BC0989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56912" y="929313"/>
                  <a:ext cx="7424378" cy="67102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Оценка критериев получения государственных услуг при личном присутствии</a:t>
                  </a:r>
                </a:p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1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(где «1 балл»- «совершенно не удовлетворен», а «5 баллов» - «полностью удовлетворен»)</a:t>
                  </a:r>
                  <a:endParaRPr lang="en-US" sz="11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47" name="Диаграмма 46">
                <a:extLst>
                  <a:ext uri="{FF2B5EF4-FFF2-40B4-BE49-F238E27FC236}">
                    <a16:creationId xmlns:a16="http://schemas.microsoft.com/office/drawing/2014/main" xmlns="" id="{8B4B4043-B518-4FBD-A8D1-AEC4AC70D6C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73825840"/>
                  </p:ext>
                </p:extLst>
              </p:nvPr>
            </p:nvGraphicFramePr>
            <p:xfrm>
              <a:off x="4740470" y="2071139"/>
              <a:ext cx="4150388" cy="173984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graphicFrame>
          <p:nvGraphicFramePr>
            <p:cNvPr id="41" name="Диаграмма 40">
              <a:extLst>
                <a:ext uri="{FF2B5EF4-FFF2-40B4-BE49-F238E27FC236}">
                  <a16:creationId xmlns:a16="http://schemas.microsoft.com/office/drawing/2014/main" xmlns="" id="{180306D2-B059-8741-6AE4-AB6FEF4B655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9595281"/>
                </p:ext>
              </p:extLst>
            </p:nvPr>
          </p:nvGraphicFramePr>
          <p:xfrm>
            <a:off x="4804093" y="4130587"/>
            <a:ext cx="4150388" cy="28225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2" name="Подзаголовок 2">
              <a:extLst>
                <a:ext uri="{FF2B5EF4-FFF2-40B4-BE49-F238E27FC236}">
                  <a16:creationId xmlns:a16="http://schemas.microsoft.com/office/drawing/2014/main" xmlns="" id="{CEC872D8-540A-6EDF-CDA4-153FF73706A6}"/>
                </a:ext>
              </a:extLst>
            </p:cNvPr>
            <p:cNvSpPr txBox="1">
              <a:spLocks/>
            </p:cNvSpPr>
            <p:nvPr/>
          </p:nvSpPr>
          <p:spPr>
            <a:xfrm>
              <a:off x="7817925" y="4095070"/>
              <a:ext cx="4317116" cy="4719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Оценка информации и коммуникации</a:t>
              </a:r>
              <a:endParaRPr lang="ru-RU" sz="1100" b="1" dirty="0"/>
            </a:p>
          </p:txBody>
        </p:sp>
        <p:graphicFrame>
          <p:nvGraphicFramePr>
            <p:cNvPr id="43" name="Диаграмма 42">
              <a:extLst>
                <a:ext uri="{FF2B5EF4-FFF2-40B4-BE49-F238E27FC236}">
                  <a16:creationId xmlns:a16="http://schemas.microsoft.com/office/drawing/2014/main" xmlns="" id="{E4532FD9-DA15-64E2-1996-CD71C327EF0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57539274"/>
                </p:ext>
              </p:extLst>
            </p:nvPr>
          </p:nvGraphicFramePr>
          <p:xfrm>
            <a:off x="7760967" y="4190236"/>
            <a:ext cx="4793530" cy="2700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4" name="Подзаголовок 2">
              <a:extLst>
                <a:ext uri="{FF2B5EF4-FFF2-40B4-BE49-F238E27FC236}">
                  <a16:creationId xmlns:a16="http://schemas.microsoft.com/office/drawing/2014/main" xmlns="" id="{6943CFCE-6554-B760-18F1-A0B0107A6EC4}"/>
                </a:ext>
              </a:extLst>
            </p:cNvPr>
            <p:cNvSpPr txBox="1">
              <a:spLocks/>
            </p:cNvSpPr>
            <p:nvPr/>
          </p:nvSpPr>
          <p:spPr>
            <a:xfrm>
              <a:off x="7760967" y="1687482"/>
              <a:ext cx="4317116" cy="4719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Оценка процедуры оказания услуги</a:t>
              </a:r>
              <a:endParaRPr lang="ru-RU" sz="1100" b="1" dirty="0"/>
            </a:p>
          </p:txBody>
        </p:sp>
        <p:graphicFrame>
          <p:nvGraphicFramePr>
            <p:cNvPr id="45" name="Диаграмма 44">
              <a:extLst>
                <a:ext uri="{FF2B5EF4-FFF2-40B4-BE49-F238E27FC236}">
                  <a16:creationId xmlns:a16="http://schemas.microsoft.com/office/drawing/2014/main" xmlns="" id="{069BFDAA-4DA0-C335-8816-DEA77FC6BE2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32072803"/>
                </p:ext>
              </p:extLst>
            </p:nvPr>
          </p:nvGraphicFramePr>
          <p:xfrm>
            <a:off x="7760967" y="1958430"/>
            <a:ext cx="4572737" cy="21245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9347E80A-923C-BEC3-0742-78217B9DD470}"/>
              </a:ext>
            </a:extLst>
          </p:cNvPr>
          <p:cNvCxnSpPr>
            <a:cxnSpLocks/>
          </p:cNvCxnSpPr>
          <p:nvPr/>
        </p:nvCxnSpPr>
        <p:spPr>
          <a:xfrm>
            <a:off x="4738695" y="926875"/>
            <a:ext cx="0" cy="5963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EF9C749A-2E22-DAC7-D3AB-B7399BF4D87F}"/>
              </a:ext>
            </a:extLst>
          </p:cNvPr>
          <p:cNvSpPr txBox="1">
            <a:spLocks/>
          </p:cNvSpPr>
          <p:nvPr/>
        </p:nvSpPr>
        <p:spPr>
          <a:xfrm>
            <a:off x="4587251" y="3892987"/>
            <a:ext cx="3728631" cy="471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1" dirty="0"/>
              <a:t>Оценка доступности и удобства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3863059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567FFB-B939-5B74-9FF6-BCF6CF330248}"/>
              </a:ext>
            </a:extLst>
          </p:cNvPr>
          <p:cNvSpPr/>
          <p:nvPr/>
        </p:nvSpPr>
        <p:spPr>
          <a:xfrm>
            <a:off x="0" y="248494"/>
            <a:ext cx="12192000" cy="6548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D6923AF-AF31-798C-8463-E773CE8890C4}"/>
              </a:ext>
            </a:extLst>
          </p:cNvPr>
          <p:cNvSpPr txBox="1">
            <a:spLocks/>
          </p:cNvSpPr>
          <p:nvPr/>
        </p:nvSpPr>
        <p:spPr>
          <a:xfrm>
            <a:off x="170336" y="356478"/>
            <a:ext cx="11851328" cy="456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АППАРАТЫ АКИМОВ РАЙОНОВ ГОРОДА АЛМАТЫ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Номер слайда 4">
            <a:extLst>
              <a:ext uri="{FF2B5EF4-FFF2-40B4-BE49-F238E27FC236}">
                <a16:creationId xmlns:a16="http://schemas.microsoft.com/office/drawing/2014/main" xmlns="" id="{8553ABC6-8C47-81DE-48C3-C0F236A4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EEC1CE28-24FF-4965-8C99-DFFC7383C3D1}" type="slidenum">
              <a:rPr lang="ru-RU" sz="116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ru-RU" sz="1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B4A3285E-62E5-01D8-2BF7-B1A2147FC9BB}"/>
              </a:ext>
            </a:extLst>
          </p:cNvPr>
          <p:cNvGrpSpPr/>
          <p:nvPr/>
        </p:nvGrpSpPr>
        <p:grpSpPr>
          <a:xfrm>
            <a:off x="44440" y="926874"/>
            <a:ext cx="5290915" cy="2198823"/>
            <a:chOff x="44440" y="3726948"/>
            <a:chExt cx="5290915" cy="1276063"/>
          </a:xfrm>
        </p:grpSpPr>
        <p:graphicFrame>
          <p:nvGraphicFramePr>
            <p:cNvPr id="6" name="Диаграмма 5">
              <a:extLst>
                <a:ext uri="{FF2B5EF4-FFF2-40B4-BE49-F238E27FC236}">
                  <a16:creationId xmlns:a16="http://schemas.microsoft.com/office/drawing/2014/main" xmlns="" id="{7F046D07-EAE1-D276-E8D9-7D354B4E9FB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65340115"/>
                </p:ext>
              </p:extLst>
            </p:nvPr>
          </p:nvGraphicFramePr>
          <p:xfrm>
            <a:off x="217600" y="4328005"/>
            <a:ext cx="5117755" cy="6750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9" name="Подзаголовок 2">
              <a:extLst>
                <a:ext uri="{FF2B5EF4-FFF2-40B4-BE49-F238E27FC236}">
                  <a16:creationId xmlns:a16="http://schemas.microsoft.com/office/drawing/2014/main" xmlns="" id="{2569E53B-9BF0-F8C8-8CC0-2CC0ACC9BBD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4440" y="3726948"/>
              <a:ext cx="4532268" cy="8361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В процессе оказания услуги требовали ли с Вас дополнительные документы </a:t>
              </a:r>
              <a:r>
                <a:rPr lang="ru-RU" sz="1400" i="1" dirty="0"/>
                <a:t>(не указанные в изначальном списке) </a:t>
              </a:r>
              <a:r>
                <a:rPr lang="ru-RU" sz="1400" b="1" dirty="0"/>
                <a:t>?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kumimoji="0" lang="ru-RU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(закрытый вопрос, один ответ, в % от тех, кто обратился в </a:t>
              </a:r>
              <a:r>
                <a:rPr kumimoji="0" lang="kk-KZ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Аппараты акимов районов города</a:t>
              </a:r>
              <a:r>
                <a:rPr kumimoji="0" lang="ru-RU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 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 sz="1400" b="1" dirty="0"/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428D44BE-585E-C991-5287-E9A5655C3E98}"/>
              </a:ext>
            </a:extLst>
          </p:cNvPr>
          <p:cNvGrpSpPr/>
          <p:nvPr/>
        </p:nvGrpSpPr>
        <p:grpSpPr>
          <a:xfrm>
            <a:off x="4515516" y="874552"/>
            <a:ext cx="8027632" cy="2926414"/>
            <a:chOff x="4606557" y="916222"/>
            <a:chExt cx="8027632" cy="2926414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9CE686FF-FF52-DB54-ABC0-A38EB6D2AD0C}"/>
                </a:ext>
              </a:extLst>
            </p:cNvPr>
            <p:cNvGrpSpPr/>
            <p:nvPr/>
          </p:nvGrpSpPr>
          <p:grpSpPr>
            <a:xfrm>
              <a:off x="4606557" y="916222"/>
              <a:ext cx="7585443" cy="2717822"/>
              <a:chOff x="4595847" y="929313"/>
              <a:chExt cx="7585443" cy="2717822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01658C0E-719C-DC42-A7C3-22761606CCEC}"/>
                  </a:ext>
                </a:extLst>
              </p:cNvPr>
              <p:cNvGrpSpPr/>
              <p:nvPr/>
            </p:nvGrpSpPr>
            <p:grpSpPr>
              <a:xfrm>
                <a:off x="4595847" y="929313"/>
                <a:ext cx="7585443" cy="975301"/>
                <a:chOff x="4595847" y="929313"/>
                <a:chExt cx="7585443" cy="975301"/>
              </a:xfrm>
            </p:grpSpPr>
            <p:sp>
              <p:nvSpPr>
                <p:cNvPr id="19" name="Подзаголовок 2">
                  <a:extLst>
                    <a:ext uri="{FF2B5EF4-FFF2-40B4-BE49-F238E27FC236}">
                      <a16:creationId xmlns:a16="http://schemas.microsoft.com/office/drawing/2014/main" xmlns="" id="{AD5E652E-738B-D818-B18A-508EE00FEB2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95847" y="1631040"/>
                  <a:ext cx="3850142" cy="27357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400" b="1" dirty="0"/>
                    <a:t>Оценка сроков</a:t>
                  </a:r>
                  <a:endParaRPr lang="ru-RU" sz="1100" b="1" dirty="0"/>
                </a:p>
              </p:txBody>
            </p:sp>
            <p:sp>
              <p:nvSpPr>
                <p:cNvPr id="15" name="Подзаголовок 2">
                  <a:extLst>
                    <a:ext uri="{FF2B5EF4-FFF2-40B4-BE49-F238E27FC236}">
                      <a16:creationId xmlns:a16="http://schemas.microsoft.com/office/drawing/2014/main" xmlns="" id="{45E0F25B-C7AA-1572-2C2C-C39BDA33C3F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56912" y="929313"/>
                  <a:ext cx="7424378" cy="67102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Оценка критериев получения государственных услуг при личном присутствии</a:t>
                  </a:r>
                </a:p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1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(где «1 балл»- «совершенно не удовлетворен», а «5 баллов» - «полностью удовлетворен»)</a:t>
                  </a:r>
                  <a:endParaRPr lang="en-US" sz="11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xmlns="" id="{3CAF0687-1D21-9127-4A16-5CCA8E1A6FE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60464221"/>
                  </p:ext>
                </p:extLst>
              </p:nvPr>
            </p:nvGraphicFramePr>
            <p:xfrm>
              <a:off x="4844225" y="1780843"/>
              <a:ext cx="3739174" cy="186629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sp>
          <p:nvSpPr>
            <p:cNvPr id="38" name="Подзаголовок 2">
              <a:extLst>
                <a:ext uri="{FF2B5EF4-FFF2-40B4-BE49-F238E27FC236}">
                  <a16:creationId xmlns:a16="http://schemas.microsoft.com/office/drawing/2014/main" xmlns="" id="{A74A9127-6236-BCD8-7E7E-D016A206F761}"/>
                </a:ext>
              </a:extLst>
            </p:cNvPr>
            <p:cNvSpPr txBox="1">
              <a:spLocks/>
            </p:cNvSpPr>
            <p:nvPr/>
          </p:nvSpPr>
          <p:spPr>
            <a:xfrm>
              <a:off x="8078866" y="1587244"/>
              <a:ext cx="4317116" cy="4719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Оценка затрат на государственные услуги</a:t>
              </a:r>
              <a:endParaRPr lang="ru-RU" sz="1100" b="1" dirty="0"/>
            </a:p>
          </p:txBody>
        </p:sp>
        <p:graphicFrame>
          <p:nvGraphicFramePr>
            <p:cNvPr id="39" name="Диаграмма 38">
              <a:extLst>
                <a:ext uri="{FF2B5EF4-FFF2-40B4-BE49-F238E27FC236}">
                  <a16:creationId xmlns:a16="http://schemas.microsoft.com/office/drawing/2014/main" xmlns="" id="{4C9B73FD-5D2E-128D-001A-83F8034811A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4099367"/>
                </p:ext>
              </p:extLst>
            </p:nvPr>
          </p:nvGraphicFramePr>
          <p:xfrm>
            <a:off x="7840659" y="1655030"/>
            <a:ext cx="4793530" cy="21876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70FD1A5E-3F21-F03D-BF9A-05D95A5C2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5620599"/>
              </p:ext>
            </p:extLst>
          </p:nvPr>
        </p:nvGraphicFramePr>
        <p:xfrm>
          <a:off x="217600" y="4149101"/>
          <a:ext cx="4150389" cy="270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1AA3108F-AF70-C310-C90B-53DEF2F7AC48}"/>
              </a:ext>
            </a:extLst>
          </p:cNvPr>
          <p:cNvSpPr txBox="1">
            <a:spLocks noChangeAspect="1"/>
          </p:cNvSpPr>
          <p:nvPr/>
        </p:nvSpPr>
        <p:spPr>
          <a:xfrm>
            <a:off x="-94877" y="3129596"/>
            <a:ext cx="4754412" cy="798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1" dirty="0"/>
              <a:t>Какое количество времени, Вы фактически затратили для получения государственной услуги (с момента подачи пакета документов/заявки)?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(закрытый вопрос, один ответ, в % от тех, кто обратился в </a:t>
            </a:r>
            <a:r>
              <a:rPr kumimoji="0" lang="kk-KZ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Аппараты акимов районов города</a:t>
            </a: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EA5FC76A-FC60-2F90-9E77-3833D5F30E97}"/>
              </a:ext>
            </a:extLst>
          </p:cNvPr>
          <p:cNvGrpSpPr/>
          <p:nvPr/>
        </p:nvGrpSpPr>
        <p:grpSpPr>
          <a:xfrm>
            <a:off x="4571249" y="4486931"/>
            <a:ext cx="7911247" cy="2313382"/>
            <a:chOff x="4393694" y="4486931"/>
            <a:chExt cx="7911247" cy="2313382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3BEBC247-CB94-3935-F756-45CC4AB66870}"/>
                </a:ext>
              </a:extLst>
            </p:cNvPr>
            <p:cNvGrpSpPr/>
            <p:nvPr/>
          </p:nvGrpSpPr>
          <p:grpSpPr>
            <a:xfrm>
              <a:off x="4393694" y="4486931"/>
              <a:ext cx="4561569" cy="2313382"/>
              <a:chOff x="-61514" y="3894051"/>
              <a:chExt cx="5570410" cy="924397"/>
            </a:xfrm>
          </p:grpSpPr>
          <p:graphicFrame>
            <p:nvGraphicFramePr>
              <p:cNvPr id="11" name="Диаграмма 10">
                <a:extLst>
                  <a:ext uri="{FF2B5EF4-FFF2-40B4-BE49-F238E27FC236}">
                    <a16:creationId xmlns:a16="http://schemas.microsoft.com/office/drawing/2014/main" xmlns="" id="{9F6B90DB-6F6C-E0A1-14A6-44A760706EE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54009482"/>
                  </p:ext>
                </p:extLst>
              </p:nvPr>
            </p:nvGraphicFramePr>
            <p:xfrm>
              <a:off x="170337" y="4203922"/>
              <a:ext cx="5338559" cy="61452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2" name="Подзаголовок 2">
                <a:extLst>
                  <a:ext uri="{FF2B5EF4-FFF2-40B4-BE49-F238E27FC236}">
                    <a16:creationId xmlns:a16="http://schemas.microsoft.com/office/drawing/2014/main" xmlns="" id="{06C7316F-43E1-C42F-566D-3E060FCECA9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61514" y="3894051"/>
                <a:ext cx="4703883" cy="8361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1425550" rtl="0" eaLnBrk="1" latinLnBrk="0" hangingPunct="1">
                  <a:lnSpc>
                    <a:spcPct val="90000"/>
                  </a:lnSpc>
                  <a:spcBef>
                    <a:spcPts val="1559"/>
                  </a:spcBef>
                  <a:buFont typeface="Arial" panose="020B0604020202020204" pitchFamily="34" charset="0"/>
                  <a:buNone/>
                  <a:defRPr sz="374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12775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311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25550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383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5109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6387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7664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9894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02198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 b="1" dirty="0"/>
                  <a:t>Пришлось ли Вам использовать личные связи, знакомства для получения данной услуги?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kumimoji="0" lang="ru-RU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(закрытый вопрос, один ответ, в % от тех, кто обратился в </a:t>
                </a:r>
                <a:r>
                  <a:rPr kumimoji="0" lang="kk-KZ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Аппараты акимов районов города</a:t>
                </a:r>
                <a:r>
                  <a:rPr kumimoji="0" lang="ru-RU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</a:t>
                </a:r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55AF4DE9-DE8E-E07C-4375-F1BA5634F68A}"/>
                </a:ext>
              </a:extLst>
            </p:cNvPr>
            <p:cNvGrpSpPr/>
            <p:nvPr/>
          </p:nvGrpSpPr>
          <p:grpSpPr>
            <a:xfrm>
              <a:off x="8244394" y="4486932"/>
              <a:ext cx="4060547" cy="2295599"/>
              <a:chOff x="-118729" y="3814806"/>
              <a:chExt cx="5627625" cy="996547"/>
            </a:xfrm>
          </p:grpSpPr>
          <p:graphicFrame>
            <p:nvGraphicFramePr>
              <p:cNvPr id="14" name="Диаграмма 13">
                <a:extLst>
                  <a:ext uri="{FF2B5EF4-FFF2-40B4-BE49-F238E27FC236}">
                    <a16:creationId xmlns:a16="http://schemas.microsoft.com/office/drawing/2014/main" xmlns="" id="{82B6F08B-2BE7-5F3D-C199-EF4D534CD77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06002907"/>
                  </p:ext>
                </p:extLst>
              </p:nvPr>
            </p:nvGraphicFramePr>
            <p:xfrm>
              <a:off x="170336" y="4143732"/>
              <a:ext cx="5338560" cy="66762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16" name="Подзаголовок 2">
                <a:extLst>
                  <a:ext uri="{FF2B5EF4-FFF2-40B4-BE49-F238E27FC236}">
                    <a16:creationId xmlns:a16="http://schemas.microsoft.com/office/drawing/2014/main" xmlns="" id="{BD20B39B-7545-271D-3760-7A84A876517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118729" y="3814806"/>
                <a:ext cx="5338559" cy="8361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1425550" rtl="0" eaLnBrk="1" latinLnBrk="0" hangingPunct="1">
                  <a:lnSpc>
                    <a:spcPct val="90000"/>
                  </a:lnSpc>
                  <a:spcBef>
                    <a:spcPts val="1559"/>
                  </a:spcBef>
                  <a:buFont typeface="Arial" panose="020B0604020202020204" pitchFamily="34" charset="0"/>
                  <a:buNone/>
                  <a:defRPr sz="374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12775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311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25550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383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5109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6387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7664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9894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02198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 b="1" dirty="0"/>
                  <a:t>Пришлось ли Вам дать неофициальное вознаграждение для получения данной услуги?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kumimoji="0" lang="ru-RU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(закрытый вопрос, один ответ, в % от тех, кто обратился в </a:t>
                </a:r>
                <a:r>
                  <a:rPr kumimoji="0" lang="kk-KZ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Аппараты акимов районов города</a:t>
                </a:r>
                <a:r>
                  <a:rPr kumimoji="0" lang="ru-RU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</a:t>
                </a:r>
              </a:p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 b="1" dirty="0"/>
                  <a:t> </a:t>
                </a:r>
              </a:p>
            </p:txBody>
          </p:sp>
        </p:grpSp>
      </p:grpSp>
      <p:sp>
        <p:nvSpPr>
          <p:cNvPr id="25" name="Подзаголовок 2">
            <a:extLst>
              <a:ext uri="{FF2B5EF4-FFF2-40B4-BE49-F238E27FC236}">
                <a16:creationId xmlns:a16="http://schemas.microsoft.com/office/drawing/2014/main" xmlns="" id="{2A28ABB4-A6A1-C91F-16AD-93FD714FB341}"/>
              </a:ext>
            </a:extLst>
          </p:cNvPr>
          <p:cNvSpPr txBox="1">
            <a:spLocks/>
          </p:cNvSpPr>
          <p:nvPr/>
        </p:nvSpPr>
        <p:spPr>
          <a:xfrm>
            <a:off x="4761110" y="3912893"/>
            <a:ext cx="7424378" cy="671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Оценка коррупционных проявлений во время получения государственной услуги 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4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567FFB-B939-5B74-9FF6-BCF6CF330248}"/>
              </a:ext>
            </a:extLst>
          </p:cNvPr>
          <p:cNvSpPr/>
          <p:nvPr/>
        </p:nvSpPr>
        <p:spPr>
          <a:xfrm>
            <a:off x="0" y="248494"/>
            <a:ext cx="12192000" cy="6548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D6923AF-AF31-798C-8463-E773CE8890C4}"/>
              </a:ext>
            </a:extLst>
          </p:cNvPr>
          <p:cNvSpPr txBox="1">
            <a:spLocks/>
          </p:cNvSpPr>
          <p:nvPr/>
        </p:nvSpPr>
        <p:spPr>
          <a:xfrm>
            <a:off x="170336" y="356478"/>
            <a:ext cx="11851328" cy="456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АППАРАТЫ АКИМОВ РАЙОНОВ ГОРОДА АЛМАТЫ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Номер слайда 4">
            <a:extLst>
              <a:ext uri="{FF2B5EF4-FFF2-40B4-BE49-F238E27FC236}">
                <a16:creationId xmlns:a16="http://schemas.microsoft.com/office/drawing/2014/main" xmlns="" id="{8553ABC6-8C47-81DE-48C3-C0F236A4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EEC1CE28-24FF-4965-8C99-DFFC7383C3D1}" type="slidenum">
              <a:rPr lang="ru-RU" sz="116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ru-RU" sz="1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E0E94D50-2D79-239D-5311-DED55C5355DA}"/>
              </a:ext>
            </a:extLst>
          </p:cNvPr>
          <p:cNvGrpSpPr/>
          <p:nvPr/>
        </p:nvGrpSpPr>
        <p:grpSpPr>
          <a:xfrm>
            <a:off x="48824" y="1912019"/>
            <a:ext cx="5912849" cy="4892368"/>
            <a:chOff x="5069594" y="1081600"/>
            <a:chExt cx="5623593" cy="4545936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9CE686FF-FF52-DB54-ABC0-A38EB6D2AD0C}"/>
                </a:ext>
              </a:extLst>
            </p:cNvPr>
            <p:cNvGrpSpPr/>
            <p:nvPr/>
          </p:nvGrpSpPr>
          <p:grpSpPr>
            <a:xfrm>
              <a:off x="5069594" y="1081600"/>
              <a:ext cx="5623593" cy="2537049"/>
              <a:chOff x="5149925" y="1136361"/>
              <a:chExt cx="5623593" cy="2537049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01658C0E-719C-DC42-A7C3-22761606CCEC}"/>
                  </a:ext>
                </a:extLst>
              </p:cNvPr>
              <p:cNvGrpSpPr/>
              <p:nvPr/>
            </p:nvGrpSpPr>
            <p:grpSpPr>
              <a:xfrm>
                <a:off x="5149925" y="1136361"/>
                <a:ext cx="5623593" cy="859291"/>
                <a:chOff x="5149925" y="1136361"/>
                <a:chExt cx="5623593" cy="859291"/>
              </a:xfrm>
            </p:grpSpPr>
            <p:sp>
              <p:nvSpPr>
                <p:cNvPr id="19" name="Подзаголовок 2">
                  <a:extLst>
                    <a:ext uri="{FF2B5EF4-FFF2-40B4-BE49-F238E27FC236}">
                      <a16:creationId xmlns:a16="http://schemas.microsoft.com/office/drawing/2014/main" xmlns="" id="{AD5E652E-738B-D818-B18A-508EE00FEB2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609439" y="1722078"/>
                  <a:ext cx="4704563" cy="27357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200" b="1" dirty="0"/>
                    <a:t>Оценка обратной связи по жалобе о качестве оказания услуги</a:t>
                  </a:r>
                </a:p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kumimoji="0" lang="ru-RU" sz="9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(среди </a:t>
                  </a:r>
                  <a:r>
                    <a:rPr lang="ru-RU" sz="900" i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тех, кто обращался с жалобой на качество оказания услуги</a:t>
                  </a:r>
                  <a:r>
                    <a:rPr kumimoji="0" lang="ru-RU" sz="9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ru-RU" sz="900" b="1" dirty="0"/>
                </a:p>
              </p:txBody>
            </p:sp>
            <p:sp>
              <p:nvSpPr>
                <p:cNvPr id="15" name="Подзаголовок 2">
                  <a:extLst>
                    <a:ext uri="{FF2B5EF4-FFF2-40B4-BE49-F238E27FC236}">
                      <a16:creationId xmlns:a16="http://schemas.microsoft.com/office/drawing/2014/main" xmlns="" id="{45E0F25B-C7AA-1572-2C2C-C39BDA33C3F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149925" y="1136361"/>
                  <a:ext cx="5623593" cy="67102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Оценка обратной связи по полученными </a:t>
                  </a:r>
                  <a:r>
                    <a:rPr lang="ru-RU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гос.услугам</a:t>
                  </a:r>
                  <a:endParaRPr lang="ru-RU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1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(где «1 балл»- «совершенно не удовлетворен», а «5 баллов» - «полностью удовлетворен»)</a:t>
                  </a:r>
                  <a:endParaRPr lang="en-US" sz="11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xmlns="" id="{3CAF0687-1D21-9127-4A16-5CCA8E1A6FE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68786160"/>
                  </p:ext>
                </p:extLst>
              </p:nvPr>
            </p:nvGraphicFramePr>
            <p:xfrm>
              <a:off x="5530169" y="2135788"/>
              <a:ext cx="4851193" cy="153762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graphicFrame>
          <p:nvGraphicFramePr>
            <p:cNvPr id="18" name="Диаграмма 17">
              <a:extLst>
                <a:ext uri="{FF2B5EF4-FFF2-40B4-BE49-F238E27FC236}">
                  <a16:creationId xmlns:a16="http://schemas.microsoft.com/office/drawing/2014/main" xmlns="" id="{AAB09B41-57BA-2A02-540F-CD2C2413094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17706644"/>
                </p:ext>
              </p:extLst>
            </p:nvPr>
          </p:nvGraphicFramePr>
          <p:xfrm>
            <a:off x="5382478" y="4246658"/>
            <a:ext cx="4960012" cy="13808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Подзаголовок 2">
              <a:extLst>
                <a:ext uri="{FF2B5EF4-FFF2-40B4-BE49-F238E27FC236}">
                  <a16:creationId xmlns:a16="http://schemas.microsoft.com/office/drawing/2014/main" xmlns="" id="{E97B1421-7730-6D52-1C38-C8632F71575A}"/>
                </a:ext>
              </a:extLst>
            </p:cNvPr>
            <p:cNvSpPr txBox="1">
              <a:spLocks/>
            </p:cNvSpPr>
            <p:nvPr/>
          </p:nvSpPr>
          <p:spPr>
            <a:xfrm>
              <a:off x="5547166" y="3603460"/>
              <a:ext cx="4704563" cy="2735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200" b="1" dirty="0"/>
                <a:t>Оценка обратной связи по обращению в Единый контакт центр 1414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kumimoji="0" lang="ru-RU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(среди </a:t>
              </a:r>
              <a:r>
                <a:rPr kumimoji="0" lang="ru-RU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тех, кто обращался в Единый контакт центр 1414</a:t>
              </a:r>
              <a:r>
                <a:rPr kumimoji="0" lang="ru-RU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 sz="1050" b="1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A057670A-C6F8-E214-1BF0-3BADA22172C2}"/>
              </a:ext>
            </a:extLst>
          </p:cNvPr>
          <p:cNvGrpSpPr/>
          <p:nvPr/>
        </p:nvGrpSpPr>
        <p:grpSpPr>
          <a:xfrm>
            <a:off x="5628446" y="1652463"/>
            <a:ext cx="7948377" cy="5205568"/>
            <a:chOff x="6155146" y="2373876"/>
            <a:chExt cx="7312057" cy="4494779"/>
          </a:xfrm>
        </p:grpSpPr>
        <p:graphicFrame>
          <p:nvGraphicFramePr>
            <p:cNvPr id="9" name="Диаграмма 8">
              <a:extLst>
                <a:ext uri="{FF2B5EF4-FFF2-40B4-BE49-F238E27FC236}">
                  <a16:creationId xmlns:a16="http://schemas.microsoft.com/office/drawing/2014/main" xmlns="" id="{A81694F3-125B-07B7-6028-CE8CC745292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66316232"/>
                </p:ext>
              </p:extLst>
            </p:nvPr>
          </p:nvGraphicFramePr>
          <p:xfrm>
            <a:off x="6617989" y="2633452"/>
            <a:ext cx="6849214" cy="28073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Подзаголовок 2">
              <a:extLst>
                <a:ext uri="{FF2B5EF4-FFF2-40B4-BE49-F238E27FC236}">
                  <a16:creationId xmlns:a16="http://schemas.microsoft.com/office/drawing/2014/main" xmlns="" id="{8E00E38A-D8BD-D4A4-F956-9C206102933F}"/>
                </a:ext>
              </a:extLst>
            </p:cNvPr>
            <p:cNvSpPr txBox="1">
              <a:spLocks/>
            </p:cNvSpPr>
            <p:nvPr/>
          </p:nvSpPr>
          <p:spPr>
            <a:xfrm>
              <a:off x="6155146" y="2373876"/>
              <a:ext cx="6279026" cy="6710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Оценка Сайта (портала), через который получили услугу 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(где «1 балл»- «совершенно не удовлетворен», а «5 баллов» - «полностью удовлетворен»)</a:t>
              </a:r>
              <a:endParaRPr lang="en-US" sz="9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067CFEB2-2474-06C3-5010-3506B3D7EBFF}"/>
                </a:ext>
              </a:extLst>
            </p:cNvPr>
            <p:cNvGrpSpPr/>
            <p:nvPr/>
          </p:nvGrpSpPr>
          <p:grpSpPr>
            <a:xfrm>
              <a:off x="6408323" y="5191185"/>
              <a:ext cx="6070764" cy="1677470"/>
              <a:chOff x="-2846409" y="4210411"/>
              <a:chExt cx="8377948" cy="886519"/>
            </a:xfrm>
          </p:grpSpPr>
          <p:graphicFrame>
            <p:nvGraphicFramePr>
              <p:cNvPr id="23" name="Диаграмма 22">
                <a:extLst>
                  <a:ext uri="{FF2B5EF4-FFF2-40B4-BE49-F238E27FC236}">
                    <a16:creationId xmlns:a16="http://schemas.microsoft.com/office/drawing/2014/main" xmlns="" id="{8419DCA8-C55F-F33C-0683-BB1A635A721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96791970"/>
                  </p:ext>
                </p:extLst>
              </p:nvPr>
            </p:nvGraphicFramePr>
            <p:xfrm>
              <a:off x="-2373958" y="4462924"/>
              <a:ext cx="7905497" cy="6340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4" name="Подзаголовок 2">
                <a:extLst>
                  <a:ext uri="{FF2B5EF4-FFF2-40B4-BE49-F238E27FC236}">
                    <a16:creationId xmlns:a16="http://schemas.microsoft.com/office/drawing/2014/main" xmlns="" id="{7A83C628-C1AD-AB20-9C31-BB143C1C4A0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2846409" y="4210411"/>
                <a:ext cx="8224777" cy="8361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1425550" rtl="0" eaLnBrk="1" latinLnBrk="0" hangingPunct="1">
                  <a:lnSpc>
                    <a:spcPct val="90000"/>
                  </a:lnSpc>
                  <a:spcBef>
                    <a:spcPts val="1559"/>
                  </a:spcBef>
                  <a:buFont typeface="Arial" panose="020B0604020202020204" pitchFamily="34" charset="0"/>
                  <a:buNone/>
                  <a:defRPr sz="374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12775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311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25550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383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5109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6387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7664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9894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02198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 b="1" dirty="0"/>
                  <a:t>Возникали ли у Вас какие-либо трудности при получении услуги онлайн через портал? </a:t>
                </a:r>
              </a:p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kumimoji="0" lang="ru-RU" sz="9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(закрытый вопрос, один ответ, в % от тех, кто обратился в Аппараты акимов районов города) </a:t>
                </a:r>
              </a:p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 sz="1400" b="1" dirty="0"/>
              </a:p>
            </p:txBody>
          </p:sp>
        </p:grpSp>
      </p:grp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E4572ED5-E8B5-E64C-19D9-9EB5F3E891F1}"/>
              </a:ext>
            </a:extLst>
          </p:cNvPr>
          <p:cNvSpPr/>
          <p:nvPr/>
        </p:nvSpPr>
        <p:spPr>
          <a:xfrm>
            <a:off x="6084898" y="1260629"/>
            <a:ext cx="6094069" cy="5578584"/>
          </a:xfrm>
          <a:prstGeom prst="roundRect">
            <a:avLst>
              <a:gd name="adj" fmla="val 4063"/>
            </a:avLst>
          </a:prstGeom>
          <a:noFill/>
          <a:ln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788DED75-474F-7C71-1E66-28941E247724}"/>
              </a:ext>
            </a:extLst>
          </p:cNvPr>
          <p:cNvSpPr/>
          <p:nvPr/>
        </p:nvSpPr>
        <p:spPr>
          <a:xfrm>
            <a:off x="6180369" y="987339"/>
            <a:ext cx="5888406" cy="6548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40,9%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респондентов, получивших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РАГС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использовали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Egov.kz </a:t>
            </a:r>
            <a:r>
              <a:rPr lang="kk-K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другие электронные сервисы, порталы, онлайн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ru-RU" sz="1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B20FA061-23C6-4F2C-F6F5-11CD41D62165}"/>
              </a:ext>
            </a:extLst>
          </p:cNvPr>
          <p:cNvSpPr/>
          <p:nvPr/>
        </p:nvSpPr>
        <p:spPr>
          <a:xfrm>
            <a:off x="38078" y="1268445"/>
            <a:ext cx="5983298" cy="5578584"/>
          </a:xfrm>
          <a:prstGeom prst="roundRect">
            <a:avLst>
              <a:gd name="adj" fmla="val 4063"/>
            </a:avLst>
          </a:prstGeom>
          <a:noFill/>
          <a:ln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404523F7-F751-8F39-EF39-8EB19B2FCBFC}"/>
              </a:ext>
            </a:extLst>
          </p:cNvPr>
          <p:cNvSpPr/>
          <p:nvPr/>
        </p:nvSpPr>
        <p:spPr>
          <a:xfrm>
            <a:off x="133548" y="995155"/>
            <a:ext cx="5781373" cy="8022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6,1%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респондентов, получивших услуги РАГС, обращались с </a:t>
            </a:r>
            <a:r>
              <a:rPr lang="ru-RU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жалобой на качество оказания услуги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48,5%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респондентов, получивших услуги в сфере Образования, обращались в </a:t>
            </a:r>
            <a:r>
              <a:rPr lang="ru-RU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контакт-центр 1414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53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567FFB-B939-5B74-9FF6-BCF6CF330248}"/>
              </a:ext>
            </a:extLst>
          </p:cNvPr>
          <p:cNvSpPr/>
          <p:nvPr/>
        </p:nvSpPr>
        <p:spPr>
          <a:xfrm>
            <a:off x="0" y="248494"/>
            <a:ext cx="12192000" cy="6548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D6923AF-AF31-798C-8463-E773CE8890C4}"/>
              </a:ext>
            </a:extLst>
          </p:cNvPr>
          <p:cNvSpPr txBox="1">
            <a:spLocks/>
          </p:cNvSpPr>
          <p:nvPr/>
        </p:nvSpPr>
        <p:spPr>
          <a:xfrm>
            <a:off x="170336" y="356478"/>
            <a:ext cx="11851328" cy="456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ЗЕМЕЛЬНЫХ ОТНОШЕНИЙ ГОРОДА АЛМАТЫ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Номер слайда 4">
            <a:extLst>
              <a:ext uri="{FF2B5EF4-FFF2-40B4-BE49-F238E27FC236}">
                <a16:creationId xmlns:a16="http://schemas.microsoft.com/office/drawing/2014/main" xmlns="" id="{8553ABC6-8C47-81DE-48C3-C0F236A4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EEC1CE28-24FF-4965-8C99-DFFC7383C3D1}" type="slidenum">
              <a:rPr lang="ru-RU" sz="116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ru-RU" sz="1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B4A3285E-62E5-01D8-2BF7-B1A2147FC9BB}"/>
              </a:ext>
            </a:extLst>
          </p:cNvPr>
          <p:cNvGrpSpPr/>
          <p:nvPr/>
        </p:nvGrpSpPr>
        <p:grpSpPr>
          <a:xfrm>
            <a:off x="-109371" y="916222"/>
            <a:ext cx="4945647" cy="5941778"/>
            <a:chOff x="-253843" y="3720766"/>
            <a:chExt cx="4488284" cy="2991529"/>
          </a:xfrm>
        </p:grpSpPr>
        <p:graphicFrame>
          <p:nvGraphicFramePr>
            <p:cNvPr id="6" name="Диаграмма 5">
              <a:extLst>
                <a:ext uri="{FF2B5EF4-FFF2-40B4-BE49-F238E27FC236}">
                  <a16:creationId xmlns:a16="http://schemas.microsoft.com/office/drawing/2014/main" xmlns="" id="{7F046D07-EAE1-D276-E8D9-7D354B4E9FB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66149266"/>
                </p:ext>
              </p:extLst>
            </p:nvPr>
          </p:nvGraphicFramePr>
          <p:xfrm>
            <a:off x="-253843" y="4109075"/>
            <a:ext cx="4459079" cy="26032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9" name="Подзаголовок 2">
              <a:extLst>
                <a:ext uri="{FF2B5EF4-FFF2-40B4-BE49-F238E27FC236}">
                  <a16:creationId xmlns:a16="http://schemas.microsoft.com/office/drawing/2014/main" xmlns="" id="{2569E53B-9BF0-F8C8-8CC0-2CC0ACC9BBD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-82675" y="3720766"/>
              <a:ext cx="4317116" cy="8361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Какую из нижеперечисленных услуг Вы получали в текущем году последней?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kumimoji="0" lang="ru-RU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(закрытый вопрос, один ответ, в % от тех, кто обратился в Управление земельных отношений)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766AA74E-7510-EBDC-8B75-2053FACD6135}"/>
              </a:ext>
            </a:extLst>
          </p:cNvPr>
          <p:cNvGrpSpPr/>
          <p:nvPr/>
        </p:nvGrpSpPr>
        <p:grpSpPr>
          <a:xfrm>
            <a:off x="4611184" y="916222"/>
            <a:ext cx="7943313" cy="6036870"/>
            <a:chOff x="4611184" y="916222"/>
            <a:chExt cx="7943313" cy="6036870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xmlns="" id="{4F304CB6-94E4-0AE0-7FAF-ADFABC7A5E82}"/>
                </a:ext>
              </a:extLst>
            </p:cNvPr>
            <p:cNvGrpSpPr/>
            <p:nvPr/>
          </p:nvGrpSpPr>
          <p:grpSpPr>
            <a:xfrm>
              <a:off x="4611184" y="916222"/>
              <a:ext cx="7580816" cy="2881673"/>
              <a:chOff x="4600474" y="929313"/>
              <a:chExt cx="7580816" cy="2881673"/>
            </a:xfrm>
          </p:grpSpPr>
          <p:grpSp>
            <p:nvGrpSpPr>
              <p:cNvPr id="46" name="Группа 45">
                <a:extLst>
                  <a:ext uri="{FF2B5EF4-FFF2-40B4-BE49-F238E27FC236}">
                    <a16:creationId xmlns:a16="http://schemas.microsoft.com/office/drawing/2014/main" xmlns="" id="{A4CF7E1B-94D7-997F-61FD-6D4D8A5228A9}"/>
                  </a:ext>
                </a:extLst>
              </p:cNvPr>
              <p:cNvGrpSpPr/>
              <p:nvPr/>
            </p:nvGrpSpPr>
            <p:grpSpPr>
              <a:xfrm>
                <a:off x="4600474" y="929313"/>
                <a:ext cx="7580816" cy="1221464"/>
                <a:chOff x="4600474" y="929313"/>
                <a:chExt cx="7580816" cy="1221464"/>
              </a:xfrm>
            </p:grpSpPr>
            <p:sp>
              <p:nvSpPr>
                <p:cNvPr id="48" name="Подзаголовок 2">
                  <a:extLst>
                    <a:ext uri="{FF2B5EF4-FFF2-40B4-BE49-F238E27FC236}">
                      <a16:creationId xmlns:a16="http://schemas.microsoft.com/office/drawing/2014/main" xmlns="" id="{AE0769FD-52AA-7E82-CCFF-8D9BB2A3AA1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00474" y="1678798"/>
                  <a:ext cx="3850142" cy="47197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400" b="1" dirty="0"/>
                    <a:t>Оценка работы сотрудников госучреждения</a:t>
                  </a:r>
                  <a:endParaRPr lang="ru-RU" sz="1100" b="1" dirty="0"/>
                </a:p>
              </p:txBody>
            </p:sp>
            <p:sp>
              <p:nvSpPr>
                <p:cNvPr id="49" name="Подзаголовок 2">
                  <a:extLst>
                    <a:ext uri="{FF2B5EF4-FFF2-40B4-BE49-F238E27FC236}">
                      <a16:creationId xmlns:a16="http://schemas.microsoft.com/office/drawing/2014/main" xmlns="" id="{F9769BD9-723D-FF3D-16B3-4EA58952276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56912" y="929313"/>
                  <a:ext cx="7424378" cy="67102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Оценка критериев получения государственных услуг при личном присутствии</a:t>
                  </a:r>
                </a:p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1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(где «1 балл»- «совершенно не удовлетворен», а «5 баллов» - «полностью удовлетворен»)</a:t>
                  </a:r>
                  <a:endParaRPr lang="en-US" sz="11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47" name="Диаграмма 46">
                <a:extLst>
                  <a:ext uri="{FF2B5EF4-FFF2-40B4-BE49-F238E27FC236}">
                    <a16:creationId xmlns:a16="http://schemas.microsoft.com/office/drawing/2014/main" xmlns="" id="{D4D2ACF0-7078-56CF-351B-C1DF275C462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36464768"/>
                  </p:ext>
                </p:extLst>
              </p:nvPr>
            </p:nvGraphicFramePr>
            <p:xfrm>
              <a:off x="4740470" y="2071139"/>
              <a:ext cx="4150388" cy="173984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graphicFrame>
          <p:nvGraphicFramePr>
            <p:cNvPr id="41" name="Диаграмма 40">
              <a:extLst>
                <a:ext uri="{FF2B5EF4-FFF2-40B4-BE49-F238E27FC236}">
                  <a16:creationId xmlns:a16="http://schemas.microsoft.com/office/drawing/2014/main" xmlns="" id="{CCF32431-DDFD-26FF-E483-4A250D41FF5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90980616"/>
                </p:ext>
              </p:extLst>
            </p:nvPr>
          </p:nvGraphicFramePr>
          <p:xfrm>
            <a:off x="4804093" y="4130587"/>
            <a:ext cx="4150388" cy="28225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2" name="Подзаголовок 2">
              <a:extLst>
                <a:ext uri="{FF2B5EF4-FFF2-40B4-BE49-F238E27FC236}">
                  <a16:creationId xmlns:a16="http://schemas.microsoft.com/office/drawing/2014/main" xmlns="" id="{1BA27A74-9CDB-59A7-9247-124294EEBE2C}"/>
                </a:ext>
              </a:extLst>
            </p:cNvPr>
            <p:cNvSpPr txBox="1">
              <a:spLocks/>
            </p:cNvSpPr>
            <p:nvPr/>
          </p:nvSpPr>
          <p:spPr>
            <a:xfrm>
              <a:off x="7817925" y="4095070"/>
              <a:ext cx="4317116" cy="4719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Оценка информации и коммуникации</a:t>
              </a:r>
              <a:endParaRPr lang="ru-RU" sz="1100" b="1" dirty="0"/>
            </a:p>
          </p:txBody>
        </p:sp>
        <p:graphicFrame>
          <p:nvGraphicFramePr>
            <p:cNvPr id="43" name="Диаграмма 42">
              <a:extLst>
                <a:ext uri="{FF2B5EF4-FFF2-40B4-BE49-F238E27FC236}">
                  <a16:creationId xmlns:a16="http://schemas.microsoft.com/office/drawing/2014/main" xmlns="" id="{7760E62D-4655-53E4-78A2-8649A78DF83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29407387"/>
                </p:ext>
              </p:extLst>
            </p:nvPr>
          </p:nvGraphicFramePr>
          <p:xfrm>
            <a:off x="7760967" y="4190236"/>
            <a:ext cx="4793530" cy="2700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4" name="Подзаголовок 2">
              <a:extLst>
                <a:ext uri="{FF2B5EF4-FFF2-40B4-BE49-F238E27FC236}">
                  <a16:creationId xmlns:a16="http://schemas.microsoft.com/office/drawing/2014/main" xmlns="" id="{247C2974-6185-E8F6-1E91-698CB8F7C9CA}"/>
                </a:ext>
              </a:extLst>
            </p:cNvPr>
            <p:cNvSpPr txBox="1">
              <a:spLocks/>
            </p:cNvSpPr>
            <p:nvPr/>
          </p:nvSpPr>
          <p:spPr>
            <a:xfrm>
              <a:off x="7760967" y="1687482"/>
              <a:ext cx="4317116" cy="4719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Оценка процедуры оказания услуги</a:t>
              </a:r>
              <a:endParaRPr lang="ru-RU" sz="1100" b="1" dirty="0"/>
            </a:p>
          </p:txBody>
        </p:sp>
        <p:graphicFrame>
          <p:nvGraphicFramePr>
            <p:cNvPr id="45" name="Диаграмма 44">
              <a:extLst>
                <a:ext uri="{FF2B5EF4-FFF2-40B4-BE49-F238E27FC236}">
                  <a16:creationId xmlns:a16="http://schemas.microsoft.com/office/drawing/2014/main" xmlns="" id="{F1F19C49-2364-F954-202E-6AF7B5BBC3F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39007774"/>
                </p:ext>
              </p:extLst>
            </p:nvPr>
          </p:nvGraphicFramePr>
          <p:xfrm>
            <a:off x="7760967" y="1958430"/>
            <a:ext cx="4572737" cy="21245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8881F43-9E40-80C6-F662-4283FB867EF4}"/>
              </a:ext>
            </a:extLst>
          </p:cNvPr>
          <p:cNvCxnSpPr>
            <a:cxnSpLocks/>
          </p:cNvCxnSpPr>
          <p:nvPr/>
        </p:nvCxnSpPr>
        <p:spPr>
          <a:xfrm>
            <a:off x="4802493" y="894976"/>
            <a:ext cx="0" cy="5963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598FD0A2-4F5F-1D78-F255-A439FD710B38}"/>
              </a:ext>
            </a:extLst>
          </p:cNvPr>
          <p:cNvSpPr txBox="1">
            <a:spLocks/>
          </p:cNvSpPr>
          <p:nvPr/>
        </p:nvSpPr>
        <p:spPr>
          <a:xfrm>
            <a:off x="4587251" y="3892987"/>
            <a:ext cx="3728631" cy="471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1" dirty="0"/>
              <a:t>Оценка доступности и удобства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11037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567FFB-B939-5B74-9FF6-BCF6CF330248}"/>
              </a:ext>
            </a:extLst>
          </p:cNvPr>
          <p:cNvSpPr/>
          <p:nvPr/>
        </p:nvSpPr>
        <p:spPr>
          <a:xfrm>
            <a:off x="0" y="248494"/>
            <a:ext cx="12192000" cy="6548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D6923AF-AF31-798C-8463-E773CE8890C4}"/>
              </a:ext>
            </a:extLst>
          </p:cNvPr>
          <p:cNvSpPr txBox="1">
            <a:spLocks/>
          </p:cNvSpPr>
          <p:nvPr/>
        </p:nvSpPr>
        <p:spPr>
          <a:xfrm>
            <a:off x="170336" y="356478"/>
            <a:ext cx="11851328" cy="456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ЗЕМЕЛЬНЫХ ОТНОШЕНИЙ ГОРОДА АЛМАТЫ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Номер слайда 4">
            <a:extLst>
              <a:ext uri="{FF2B5EF4-FFF2-40B4-BE49-F238E27FC236}">
                <a16:creationId xmlns:a16="http://schemas.microsoft.com/office/drawing/2014/main" xmlns="" id="{8553ABC6-8C47-81DE-48C3-C0F236A4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EEC1CE28-24FF-4965-8C99-DFFC7383C3D1}" type="slidenum">
              <a:rPr lang="ru-RU" sz="116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ru-RU" sz="1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B4A3285E-62E5-01D8-2BF7-B1A2147FC9BB}"/>
              </a:ext>
            </a:extLst>
          </p:cNvPr>
          <p:cNvGrpSpPr/>
          <p:nvPr/>
        </p:nvGrpSpPr>
        <p:grpSpPr>
          <a:xfrm>
            <a:off x="44440" y="926874"/>
            <a:ext cx="5290915" cy="2198823"/>
            <a:chOff x="44440" y="3726948"/>
            <a:chExt cx="5290915" cy="1276063"/>
          </a:xfrm>
        </p:grpSpPr>
        <p:graphicFrame>
          <p:nvGraphicFramePr>
            <p:cNvPr id="6" name="Диаграмма 5">
              <a:extLst>
                <a:ext uri="{FF2B5EF4-FFF2-40B4-BE49-F238E27FC236}">
                  <a16:creationId xmlns:a16="http://schemas.microsoft.com/office/drawing/2014/main" xmlns="" id="{7F046D07-EAE1-D276-E8D9-7D354B4E9FB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89978087"/>
                </p:ext>
              </p:extLst>
            </p:nvPr>
          </p:nvGraphicFramePr>
          <p:xfrm>
            <a:off x="217600" y="4328005"/>
            <a:ext cx="5117755" cy="6750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9" name="Подзаголовок 2">
              <a:extLst>
                <a:ext uri="{FF2B5EF4-FFF2-40B4-BE49-F238E27FC236}">
                  <a16:creationId xmlns:a16="http://schemas.microsoft.com/office/drawing/2014/main" xmlns="" id="{2569E53B-9BF0-F8C8-8CC0-2CC0ACC9BBD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4440" y="3726948"/>
              <a:ext cx="4532268" cy="8361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В процессе оказания услуги требовали ли с Вас дополнительные документы </a:t>
              </a:r>
              <a:r>
                <a:rPr lang="ru-RU" sz="1400" i="1" dirty="0"/>
                <a:t>(не указанные в изначальном списке) </a:t>
              </a:r>
              <a:r>
                <a:rPr lang="ru-RU" sz="1400" b="1" dirty="0"/>
                <a:t>?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kumimoji="0" lang="ru-RU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(закрытый вопрос, один ответ, в % от тех, кто обратился в </a:t>
              </a:r>
              <a:r>
                <a:rPr kumimoji="0" lang="kk-KZ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Управление земельных отношений</a:t>
              </a:r>
              <a:r>
                <a:rPr kumimoji="0" lang="ru-RU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 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 sz="1400" b="1" dirty="0"/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428D44BE-585E-C991-5287-E9A5655C3E98}"/>
              </a:ext>
            </a:extLst>
          </p:cNvPr>
          <p:cNvGrpSpPr/>
          <p:nvPr/>
        </p:nvGrpSpPr>
        <p:grpSpPr>
          <a:xfrm>
            <a:off x="4515516" y="874552"/>
            <a:ext cx="8567259" cy="2972074"/>
            <a:chOff x="4606557" y="916222"/>
            <a:chExt cx="8567259" cy="2972074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9CE686FF-FF52-DB54-ABC0-A38EB6D2AD0C}"/>
                </a:ext>
              </a:extLst>
            </p:cNvPr>
            <p:cNvGrpSpPr/>
            <p:nvPr/>
          </p:nvGrpSpPr>
          <p:grpSpPr>
            <a:xfrm>
              <a:off x="4606557" y="916222"/>
              <a:ext cx="7585443" cy="2717822"/>
              <a:chOff x="4595847" y="929313"/>
              <a:chExt cx="7585443" cy="2717822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01658C0E-719C-DC42-A7C3-22761606CCEC}"/>
                  </a:ext>
                </a:extLst>
              </p:cNvPr>
              <p:cNvGrpSpPr/>
              <p:nvPr/>
            </p:nvGrpSpPr>
            <p:grpSpPr>
              <a:xfrm>
                <a:off x="4595847" y="929313"/>
                <a:ext cx="7585443" cy="975301"/>
                <a:chOff x="4595847" y="929313"/>
                <a:chExt cx="7585443" cy="975301"/>
              </a:xfrm>
            </p:grpSpPr>
            <p:sp>
              <p:nvSpPr>
                <p:cNvPr id="19" name="Подзаголовок 2">
                  <a:extLst>
                    <a:ext uri="{FF2B5EF4-FFF2-40B4-BE49-F238E27FC236}">
                      <a16:creationId xmlns:a16="http://schemas.microsoft.com/office/drawing/2014/main" xmlns="" id="{AD5E652E-738B-D818-B18A-508EE00FEB2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95847" y="1631040"/>
                  <a:ext cx="3850142" cy="27357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400" b="1" dirty="0"/>
                    <a:t>Оценка сроков</a:t>
                  </a:r>
                  <a:endParaRPr lang="ru-RU" sz="1100" b="1" dirty="0"/>
                </a:p>
              </p:txBody>
            </p:sp>
            <p:sp>
              <p:nvSpPr>
                <p:cNvPr id="15" name="Подзаголовок 2">
                  <a:extLst>
                    <a:ext uri="{FF2B5EF4-FFF2-40B4-BE49-F238E27FC236}">
                      <a16:creationId xmlns:a16="http://schemas.microsoft.com/office/drawing/2014/main" xmlns="" id="{45E0F25B-C7AA-1572-2C2C-C39BDA33C3F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56912" y="929313"/>
                  <a:ext cx="7424378" cy="67102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Оценка критериев получения государственных услуг при личном присутствии</a:t>
                  </a:r>
                </a:p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1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(где «1 балл»- «совершенно не удовлетворен», а «5 баллов» - «полностью удовлетворен»)</a:t>
                  </a:r>
                  <a:endParaRPr lang="en-US" sz="11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xmlns="" id="{3CAF0687-1D21-9127-4A16-5CCA8E1A6FE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4051952"/>
                  </p:ext>
                </p:extLst>
              </p:nvPr>
            </p:nvGraphicFramePr>
            <p:xfrm>
              <a:off x="4844225" y="1780843"/>
              <a:ext cx="3739174" cy="186629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sp>
          <p:nvSpPr>
            <p:cNvPr id="38" name="Подзаголовок 2">
              <a:extLst>
                <a:ext uri="{FF2B5EF4-FFF2-40B4-BE49-F238E27FC236}">
                  <a16:creationId xmlns:a16="http://schemas.microsoft.com/office/drawing/2014/main" xmlns="" id="{A74A9127-6236-BCD8-7E7E-D016A206F761}"/>
                </a:ext>
              </a:extLst>
            </p:cNvPr>
            <p:cNvSpPr txBox="1">
              <a:spLocks/>
            </p:cNvSpPr>
            <p:nvPr/>
          </p:nvSpPr>
          <p:spPr>
            <a:xfrm>
              <a:off x="8078866" y="1587244"/>
              <a:ext cx="4317116" cy="4719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Оценка затрат на государственные услуги</a:t>
              </a:r>
              <a:endParaRPr lang="ru-RU" sz="1100" b="1" dirty="0"/>
            </a:p>
          </p:txBody>
        </p:sp>
        <p:graphicFrame>
          <p:nvGraphicFramePr>
            <p:cNvPr id="39" name="Диаграмма 38">
              <a:extLst>
                <a:ext uri="{FF2B5EF4-FFF2-40B4-BE49-F238E27FC236}">
                  <a16:creationId xmlns:a16="http://schemas.microsoft.com/office/drawing/2014/main" xmlns="" id="{4C9B73FD-5D2E-128D-001A-83F8034811A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41850382"/>
                </p:ext>
              </p:extLst>
            </p:nvPr>
          </p:nvGraphicFramePr>
          <p:xfrm>
            <a:off x="8380286" y="1700690"/>
            <a:ext cx="4793530" cy="21876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70FD1A5E-3F21-F03D-BF9A-05D95A5C2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5812655"/>
              </p:ext>
            </p:extLst>
          </p:nvPr>
        </p:nvGraphicFramePr>
        <p:xfrm>
          <a:off x="217600" y="4149101"/>
          <a:ext cx="4150389" cy="270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1AA3108F-AF70-C310-C90B-53DEF2F7AC48}"/>
              </a:ext>
            </a:extLst>
          </p:cNvPr>
          <p:cNvSpPr txBox="1">
            <a:spLocks noChangeAspect="1"/>
          </p:cNvSpPr>
          <p:nvPr/>
        </p:nvSpPr>
        <p:spPr>
          <a:xfrm>
            <a:off x="-94877" y="3129596"/>
            <a:ext cx="4754412" cy="798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1" dirty="0"/>
              <a:t>Какое количество времени, Вы фактически затратили для получения государственной услуги (с момента подачи пакета документов/заявки)?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(закрытый вопрос, один ответ, в % от тех, кто обратился в </a:t>
            </a:r>
            <a:r>
              <a:rPr kumimoji="0" lang="kk-KZ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Управление земельных отношений</a:t>
            </a: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EA5FC76A-FC60-2F90-9E77-3833D5F30E97}"/>
              </a:ext>
            </a:extLst>
          </p:cNvPr>
          <p:cNvGrpSpPr/>
          <p:nvPr/>
        </p:nvGrpSpPr>
        <p:grpSpPr>
          <a:xfrm>
            <a:off x="4571249" y="4486931"/>
            <a:ext cx="7911247" cy="2313382"/>
            <a:chOff x="4393694" y="4486931"/>
            <a:chExt cx="7911247" cy="2313382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3BEBC247-CB94-3935-F756-45CC4AB66870}"/>
                </a:ext>
              </a:extLst>
            </p:cNvPr>
            <p:cNvGrpSpPr/>
            <p:nvPr/>
          </p:nvGrpSpPr>
          <p:grpSpPr>
            <a:xfrm>
              <a:off x="4393694" y="4486931"/>
              <a:ext cx="4561569" cy="2313382"/>
              <a:chOff x="-61514" y="3894051"/>
              <a:chExt cx="5570410" cy="924397"/>
            </a:xfrm>
          </p:grpSpPr>
          <p:graphicFrame>
            <p:nvGraphicFramePr>
              <p:cNvPr id="11" name="Диаграмма 10">
                <a:extLst>
                  <a:ext uri="{FF2B5EF4-FFF2-40B4-BE49-F238E27FC236}">
                    <a16:creationId xmlns:a16="http://schemas.microsoft.com/office/drawing/2014/main" xmlns="" id="{9F6B90DB-6F6C-E0A1-14A6-44A760706EE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41649544"/>
                  </p:ext>
                </p:extLst>
              </p:nvPr>
            </p:nvGraphicFramePr>
            <p:xfrm>
              <a:off x="170337" y="4203922"/>
              <a:ext cx="5338559" cy="61452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2" name="Подзаголовок 2">
                <a:extLst>
                  <a:ext uri="{FF2B5EF4-FFF2-40B4-BE49-F238E27FC236}">
                    <a16:creationId xmlns:a16="http://schemas.microsoft.com/office/drawing/2014/main" xmlns="" id="{06C7316F-43E1-C42F-566D-3E060FCECA9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61514" y="3894051"/>
                <a:ext cx="4703883" cy="8361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1425550" rtl="0" eaLnBrk="1" latinLnBrk="0" hangingPunct="1">
                  <a:lnSpc>
                    <a:spcPct val="90000"/>
                  </a:lnSpc>
                  <a:spcBef>
                    <a:spcPts val="1559"/>
                  </a:spcBef>
                  <a:buFont typeface="Arial" panose="020B0604020202020204" pitchFamily="34" charset="0"/>
                  <a:buNone/>
                  <a:defRPr sz="374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12775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311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25550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383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5109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6387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7664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9894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02198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 b="1" dirty="0"/>
                  <a:t>Пришлось ли Вам использовать личные связи, знакомства для получения данной услуги?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kumimoji="0" lang="ru-RU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(закрытый вопрос, один ответ, в % от тех, кто обратился в </a:t>
                </a:r>
                <a:r>
                  <a:rPr kumimoji="0" lang="kk-KZ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Управление земельных отношений</a:t>
                </a:r>
                <a:r>
                  <a:rPr kumimoji="0" lang="ru-RU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</a:t>
                </a:r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55AF4DE9-DE8E-E07C-4375-F1BA5634F68A}"/>
                </a:ext>
              </a:extLst>
            </p:cNvPr>
            <p:cNvGrpSpPr/>
            <p:nvPr/>
          </p:nvGrpSpPr>
          <p:grpSpPr>
            <a:xfrm>
              <a:off x="8244394" y="4486932"/>
              <a:ext cx="4060547" cy="2295599"/>
              <a:chOff x="-118729" y="3814806"/>
              <a:chExt cx="5627625" cy="996547"/>
            </a:xfrm>
          </p:grpSpPr>
          <p:graphicFrame>
            <p:nvGraphicFramePr>
              <p:cNvPr id="14" name="Диаграмма 13">
                <a:extLst>
                  <a:ext uri="{FF2B5EF4-FFF2-40B4-BE49-F238E27FC236}">
                    <a16:creationId xmlns:a16="http://schemas.microsoft.com/office/drawing/2014/main" xmlns="" id="{82B6F08B-2BE7-5F3D-C199-EF4D534CD77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25917613"/>
                  </p:ext>
                </p:extLst>
              </p:nvPr>
            </p:nvGraphicFramePr>
            <p:xfrm>
              <a:off x="170336" y="4143732"/>
              <a:ext cx="5338560" cy="66762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16" name="Подзаголовок 2">
                <a:extLst>
                  <a:ext uri="{FF2B5EF4-FFF2-40B4-BE49-F238E27FC236}">
                    <a16:creationId xmlns:a16="http://schemas.microsoft.com/office/drawing/2014/main" xmlns="" id="{BD20B39B-7545-271D-3760-7A84A876517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118729" y="3814806"/>
                <a:ext cx="5338559" cy="8361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1425550" rtl="0" eaLnBrk="1" latinLnBrk="0" hangingPunct="1">
                  <a:lnSpc>
                    <a:spcPct val="90000"/>
                  </a:lnSpc>
                  <a:spcBef>
                    <a:spcPts val="1559"/>
                  </a:spcBef>
                  <a:buFont typeface="Arial" panose="020B0604020202020204" pitchFamily="34" charset="0"/>
                  <a:buNone/>
                  <a:defRPr sz="374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12775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311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25550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383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5109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6387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7664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9894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02198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 b="1" dirty="0"/>
                  <a:t>Пришлось ли Вам дать неофициальное вознаграждение для получения данной услуги?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kumimoji="0" lang="ru-RU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(закрытый вопрос, один ответ, в % от тех, кто обратился в </a:t>
                </a:r>
                <a:r>
                  <a:rPr kumimoji="0" lang="kk-KZ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Управление земельных отношений</a:t>
                </a:r>
                <a:r>
                  <a:rPr kumimoji="0" lang="ru-RU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</a:t>
                </a:r>
              </a:p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 b="1" dirty="0"/>
                  <a:t> </a:t>
                </a:r>
              </a:p>
            </p:txBody>
          </p:sp>
        </p:grpSp>
      </p:grpSp>
      <p:sp>
        <p:nvSpPr>
          <p:cNvPr id="25" name="Подзаголовок 2">
            <a:extLst>
              <a:ext uri="{FF2B5EF4-FFF2-40B4-BE49-F238E27FC236}">
                <a16:creationId xmlns:a16="http://schemas.microsoft.com/office/drawing/2014/main" xmlns="" id="{2A28ABB4-A6A1-C91F-16AD-93FD714FB341}"/>
              </a:ext>
            </a:extLst>
          </p:cNvPr>
          <p:cNvSpPr txBox="1">
            <a:spLocks/>
          </p:cNvSpPr>
          <p:nvPr/>
        </p:nvSpPr>
        <p:spPr>
          <a:xfrm>
            <a:off x="4761110" y="3912893"/>
            <a:ext cx="7424378" cy="671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Оценка коррупционных проявлений во время получения государственной услуги 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8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8DFF3A3-84A6-DBB0-85D4-ED0C428AACB4}"/>
              </a:ext>
            </a:extLst>
          </p:cNvPr>
          <p:cNvSpPr/>
          <p:nvPr/>
        </p:nvSpPr>
        <p:spPr>
          <a:xfrm>
            <a:off x="0" y="248494"/>
            <a:ext cx="12192000" cy="6548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3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74127DE2-F49C-BC9D-722D-A9BDAC950F4D}"/>
              </a:ext>
            </a:extLst>
          </p:cNvPr>
          <p:cNvSpPr txBox="1">
            <a:spLocks/>
          </p:cNvSpPr>
          <p:nvPr/>
        </p:nvSpPr>
        <p:spPr>
          <a:xfrm>
            <a:off x="170336" y="356478"/>
            <a:ext cx="11851328" cy="456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5B6336F4-1CA9-73FE-5785-7B3FB80B5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146845"/>
              </p:ext>
            </p:extLst>
          </p:nvPr>
        </p:nvGraphicFramePr>
        <p:xfrm>
          <a:off x="1764631" y="1652905"/>
          <a:ext cx="8861919" cy="37309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98897">
                  <a:extLst>
                    <a:ext uri="{9D8B030D-6E8A-4147-A177-3AD203B41FA5}">
                      <a16:colId xmlns:a16="http://schemas.microsoft.com/office/drawing/2014/main" xmlns="" val="1499122047"/>
                    </a:ext>
                  </a:extLst>
                </a:gridCol>
                <a:gridCol w="763022">
                  <a:extLst>
                    <a:ext uri="{9D8B030D-6E8A-4147-A177-3AD203B41FA5}">
                      <a16:colId xmlns:a16="http://schemas.microsoft.com/office/drawing/2014/main" xmlns="" val="2103275090"/>
                    </a:ext>
                  </a:extLst>
                </a:gridCol>
              </a:tblGrid>
              <a:tr h="339174">
                <a:tc>
                  <a:txBody>
                    <a:bodyPr/>
                    <a:lstStyle/>
                    <a:p>
                      <a:r>
                        <a:rPr lang="ru-RU" sz="16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</a:t>
                      </a:r>
                      <a:r>
                        <a:rPr lang="ru-RU" sz="16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……………………………………………………………………………………..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73038" algn="l"/>
                        </a:tabLst>
                      </a:pPr>
                      <a:r>
                        <a:rPr lang="ru-RU" sz="16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3903072"/>
                  </a:ext>
                </a:extLst>
              </a:tr>
              <a:tr h="339174">
                <a:tc>
                  <a:txBody>
                    <a:bodyPr/>
                    <a:lstStyle/>
                    <a:p>
                      <a:r>
                        <a:rPr lang="ru-RU" sz="16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Методология исследования</a:t>
                      </a:r>
                      <a:r>
                        <a:rPr lang="ru-RU" sz="16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……………………............................................................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66652345"/>
                  </a:ext>
                </a:extLst>
              </a:tr>
              <a:tr h="339174">
                <a:tc>
                  <a:txBody>
                    <a:bodyPr/>
                    <a:lstStyle/>
                    <a:p>
                      <a:r>
                        <a:rPr lang="ru-RU" sz="16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Востребованность государственных услуг</a:t>
                      </a:r>
                      <a:r>
                        <a:rPr lang="ru-RU" sz="16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…….……………………………...............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29101711"/>
                  </a:ext>
                </a:extLst>
              </a:tr>
              <a:tr h="339174">
                <a:tc>
                  <a:txBody>
                    <a:bodyPr/>
                    <a:lstStyle/>
                    <a:p>
                      <a:r>
                        <a:rPr lang="ru-RU" sz="16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образования города Алматы</a:t>
                      </a:r>
                      <a:r>
                        <a:rPr lang="ru-RU" sz="16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……………………………...……………….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06206933"/>
                  </a:ext>
                </a:extLst>
              </a:tr>
              <a:tr h="339174">
                <a:tc>
                  <a:txBody>
                    <a:bodyPr/>
                    <a:lstStyle/>
                    <a:p>
                      <a:r>
                        <a:rPr lang="ru-RU" sz="16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общественного здравоохранения</a:t>
                      </a:r>
                      <a:r>
                        <a:rPr lang="ru-RU" sz="16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…………………………………………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32355775"/>
                  </a:ext>
                </a:extLst>
              </a:tr>
              <a:tr h="339174">
                <a:tc>
                  <a:txBody>
                    <a:bodyPr/>
                    <a:lstStyle/>
                    <a:p>
                      <a:r>
                        <a:rPr lang="ru-RU" sz="16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занятости и социальных программ</a:t>
                      </a:r>
                      <a:r>
                        <a:rPr lang="ru-RU" sz="16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………………………......................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88303128"/>
                  </a:ext>
                </a:extLst>
              </a:tr>
              <a:tr h="339174">
                <a:tc>
                  <a:txBody>
                    <a:bodyPr/>
                    <a:lstStyle/>
                    <a:p>
                      <a:r>
                        <a:rPr lang="ru-RU" sz="16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Аппараты акимов районов города</a:t>
                      </a:r>
                      <a:r>
                        <a:rPr lang="ru-RU" sz="16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……………………….............................................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15474283"/>
                  </a:ext>
                </a:extLst>
              </a:tr>
              <a:tr h="339174">
                <a:tc>
                  <a:txBody>
                    <a:bodyPr/>
                    <a:lstStyle/>
                    <a:p>
                      <a:r>
                        <a:rPr lang="ru-RU" sz="16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земельных отношений</a:t>
                      </a:r>
                      <a:r>
                        <a:rPr lang="ru-RU" sz="16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…………………………………………...................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91619273"/>
                  </a:ext>
                </a:extLst>
              </a:tr>
              <a:tr h="339174">
                <a:tc>
                  <a:txBody>
                    <a:bodyPr/>
                    <a:lstStyle/>
                    <a:p>
                      <a:r>
                        <a:rPr lang="ru-RU" sz="16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развития коммунальной инфраструктуры</a:t>
                      </a:r>
                      <a:r>
                        <a:rPr lang="ru-RU" sz="16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…...………………………...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77193080"/>
                  </a:ext>
                </a:extLst>
              </a:tr>
              <a:tr h="339174">
                <a:tc>
                  <a:txBody>
                    <a:bodyPr/>
                    <a:lstStyle/>
                    <a:p>
                      <a:r>
                        <a:rPr lang="ru-RU" sz="16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городского планирования и урбанистики</a:t>
                      </a:r>
                      <a:r>
                        <a:rPr lang="ru-RU" sz="16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………….............................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75883450"/>
                  </a:ext>
                </a:extLst>
              </a:tr>
              <a:tr h="339174">
                <a:tc>
                  <a:txBody>
                    <a:bodyPr/>
                    <a:lstStyle/>
                    <a:p>
                      <a:r>
                        <a:rPr lang="ru-RU" sz="16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Выводы</a:t>
                      </a:r>
                      <a:r>
                        <a:rPr lang="ru-RU" sz="16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……….……….……….……….……….……….……………….……….…………….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6120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236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567FFB-B939-5B74-9FF6-BCF6CF330248}"/>
              </a:ext>
            </a:extLst>
          </p:cNvPr>
          <p:cNvSpPr/>
          <p:nvPr/>
        </p:nvSpPr>
        <p:spPr>
          <a:xfrm>
            <a:off x="0" y="248494"/>
            <a:ext cx="12192000" cy="6548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D6923AF-AF31-798C-8463-E773CE8890C4}"/>
              </a:ext>
            </a:extLst>
          </p:cNvPr>
          <p:cNvSpPr txBox="1">
            <a:spLocks/>
          </p:cNvSpPr>
          <p:nvPr/>
        </p:nvSpPr>
        <p:spPr>
          <a:xfrm>
            <a:off x="170336" y="356478"/>
            <a:ext cx="11851328" cy="456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ЗЕМЕЛЬНЫХ ОТНОШЕНИЙ ГОРОДА АЛМАТЫ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Номер слайда 4">
            <a:extLst>
              <a:ext uri="{FF2B5EF4-FFF2-40B4-BE49-F238E27FC236}">
                <a16:creationId xmlns:a16="http://schemas.microsoft.com/office/drawing/2014/main" xmlns="" id="{8553ABC6-8C47-81DE-48C3-C0F236A4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EEC1CE28-24FF-4965-8C99-DFFC7383C3D1}" type="slidenum">
              <a:rPr lang="ru-RU" sz="116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ru-RU" sz="1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E0E94D50-2D79-239D-5311-DED55C5355DA}"/>
              </a:ext>
            </a:extLst>
          </p:cNvPr>
          <p:cNvGrpSpPr/>
          <p:nvPr/>
        </p:nvGrpSpPr>
        <p:grpSpPr>
          <a:xfrm>
            <a:off x="48824" y="1912019"/>
            <a:ext cx="5912849" cy="4892368"/>
            <a:chOff x="5069594" y="1081600"/>
            <a:chExt cx="5623593" cy="4545936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9CE686FF-FF52-DB54-ABC0-A38EB6D2AD0C}"/>
                </a:ext>
              </a:extLst>
            </p:cNvPr>
            <p:cNvGrpSpPr/>
            <p:nvPr/>
          </p:nvGrpSpPr>
          <p:grpSpPr>
            <a:xfrm>
              <a:off x="5069594" y="1081600"/>
              <a:ext cx="5623593" cy="2537049"/>
              <a:chOff x="5149925" y="1136361"/>
              <a:chExt cx="5623593" cy="2537049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01658C0E-719C-DC42-A7C3-22761606CCEC}"/>
                  </a:ext>
                </a:extLst>
              </p:cNvPr>
              <p:cNvGrpSpPr/>
              <p:nvPr/>
            </p:nvGrpSpPr>
            <p:grpSpPr>
              <a:xfrm>
                <a:off x="5149925" y="1136361"/>
                <a:ext cx="5623593" cy="859291"/>
                <a:chOff x="5149925" y="1136361"/>
                <a:chExt cx="5623593" cy="859291"/>
              </a:xfrm>
            </p:grpSpPr>
            <p:sp>
              <p:nvSpPr>
                <p:cNvPr id="19" name="Подзаголовок 2">
                  <a:extLst>
                    <a:ext uri="{FF2B5EF4-FFF2-40B4-BE49-F238E27FC236}">
                      <a16:creationId xmlns:a16="http://schemas.microsoft.com/office/drawing/2014/main" xmlns="" id="{AD5E652E-738B-D818-B18A-508EE00FEB2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609439" y="1722078"/>
                  <a:ext cx="4704563" cy="27357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200" b="1" dirty="0"/>
                    <a:t>Оценка обратной связи по жалобе о качестве оказания услуги</a:t>
                  </a:r>
                </a:p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kumimoji="0" lang="ru-RU" sz="9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(среди </a:t>
                  </a:r>
                  <a:r>
                    <a:rPr lang="ru-RU" sz="900" i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тех, кто обращался с жалобой на качество оказания услуги</a:t>
                  </a:r>
                  <a:r>
                    <a:rPr kumimoji="0" lang="ru-RU" sz="9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ru-RU" sz="900" b="1" dirty="0"/>
                </a:p>
              </p:txBody>
            </p:sp>
            <p:sp>
              <p:nvSpPr>
                <p:cNvPr id="15" name="Подзаголовок 2">
                  <a:extLst>
                    <a:ext uri="{FF2B5EF4-FFF2-40B4-BE49-F238E27FC236}">
                      <a16:creationId xmlns:a16="http://schemas.microsoft.com/office/drawing/2014/main" xmlns="" id="{45E0F25B-C7AA-1572-2C2C-C39BDA33C3F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149925" y="1136361"/>
                  <a:ext cx="5623593" cy="67102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Оценка обратной связи по полученными </a:t>
                  </a:r>
                  <a:r>
                    <a:rPr lang="ru-RU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гос.услугам</a:t>
                  </a:r>
                  <a:endParaRPr lang="ru-RU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1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(где «1 балл»- «совершенно не удовлетворен», а «5 баллов» - «полностью удовлетворен»)</a:t>
                  </a:r>
                  <a:endParaRPr lang="en-US" sz="11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xmlns="" id="{3CAF0687-1D21-9127-4A16-5CCA8E1A6FE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18729640"/>
                  </p:ext>
                </p:extLst>
              </p:nvPr>
            </p:nvGraphicFramePr>
            <p:xfrm>
              <a:off x="5530169" y="2135788"/>
              <a:ext cx="4851193" cy="153762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graphicFrame>
          <p:nvGraphicFramePr>
            <p:cNvPr id="18" name="Диаграмма 17">
              <a:extLst>
                <a:ext uri="{FF2B5EF4-FFF2-40B4-BE49-F238E27FC236}">
                  <a16:creationId xmlns:a16="http://schemas.microsoft.com/office/drawing/2014/main" xmlns="" id="{AAB09B41-57BA-2A02-540F-CD2C2413094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28850022"/>
                </p:ext>
              </p:extLst>
            </p:nvPr>
          </p:nvGraphicFramePr>
          <p:xfrm>
            <a:off x="5382478" y="4246658"/>
            <a:ext cx="4960012" cy="13808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Подзаголовок 2">
              <a:extLst>
                <a:ext uri="{FF2B5EF4-FFF2-40B4-BE49-F238E27FC236}">
                  <a16:creationId xmlns:a16="http://schemas.microsoft.com/office/drawing/2014/main" xmlns="" id="{E97B1421-7730-6D52-1C38-C8632F71575A}"/>
                </a:ext>
              </a:extLst>
            </p:cNvPr>
            <p:cNvSpPr txBox="1">
              <a:spLocks/>
            </p:cNvSpPr>
            <p:nvPr/>
          </p:nvSpPr>
          <p:spPr>
            <a:xfrm>
              <a:off x="5547166" y="3603460"/>
              <a:ext cx="4704563" cy="2735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200" b="1" dirty="0"/>
                <a:t>Оценка обратной связи по обращению в Единый контакт центр 1414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kumimoji="0" lang="ru-RU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(среди </a:t>
              </a:r>
              <a:r>
                <a:rPr kumimoji="0" lang="ru-RU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тех, кто обращался в Единый контакт центр 1414</a:t>
              </a:r>
              <a:r>
                <a:rPr kumimoji="0" lang="ru-RU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 sz="1050" b="1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A057670A-C6F8-E214-1BF0-3BADA22172C2}"/>
              </a:ext>
            </a:extLst>
          </p:cNvPr>
          <p:cNvGrpSpPr/>
          <p:nvPr/>
        </p:nvGrpSpPr>
        <p:grpSpPr>
          <a:xfrm>
            <a:off x="5628446" y="1652463"/>
            <a:ext cx="7948377" cy="5205568"/>
            <a:chOff x="6155146" y="2373876"/>
            <a:chExt cx="7312057" cy="4494779"/>
          </a:xfrm>
        </p:grpSpPr>
        <p:graphicFrame>
          <p:nvGraphicFramePr>
            <p:cNvPr id="9" name="Диаграмма 8">
              <a:extLst>
                <a:ext uri="{FF2B5EF4-FFF2-40B4-BE49-F238E27FC236}">
                  <a16:creationId xmlns:a16="http://schemas.microsoft.com/office/drawing/2014/main" xmlns="" id="{A81694F3-125B-07B7-6028-CE8CC745292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46964118"/>
                </p:ext>
              </p:extLst>
            </p:nvPr>
          </p:nvGraphicFramePr>
          <p:xfrm>
            <a:off x="6617989" y="2633452"/>
            <a:ext cx="6849214" cy="28073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Подзаголовок 2">
              <a:extLst>
                <a:ext uri="{FF2B5EF4-FFF2-40B4-BE49-F238E27FC236}">
                  <a16:creationId xmlns:a16="http://schemas.microsoft.com/office/drawing/2014/main" xmlns="" id="{8E00E38A-D8BD-D4A4-F956-9C206102933F}"/>
                </a:ext>
              </a:extLst>
            </p:cNvPr>
            <p:cNvSpPr txBox="1">
              <a:spLocks/>
            </p:cNvSpPr>
            <p:nvPr/>
          </p:nvSpPr>
          <p:spPr>
            <a:xfrm>
              <a:off x="6155146" y="2373876"/>
              <a:ext cx="6279026" cy="6710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Оценка Сайта (портала), через который получили услугу 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(где «1 балл»- «совершенно не удовлетворен», а «5 баллов» - «полностью удовлетворен»)</a:t>
              </a:r>
              <a:endParaRPr lang="en-US" sz="9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067CFEB2-2474-06C3-5010-3506B3D7EBFF}"/>
                </a:ext>
              </a:extLst>
            </p:cNvPr>
            <p:cNvGrpSpPr/>
            <p:nvPr/>
          </p:nvGrpSpPr>
          <p:grpSpPr>
            <a:xfrm>
              <a:off x="6408323" y="5191185"/>
              <a:ext cx="6070764" cy="1677470"/>
              <a:chOff x="-2846409" y="4210411"/>
              <a:chExt cx="8377948" cy="886519"/>
            </a:xfrm>
          </p:grpSpPr>
          <p:graphicFrame>
            <p:nvGraphicFramePr>
              <p:cNvPr id="23" name="Диаграмма 22">
                <a:extLst>
                  <a:ext uri="{FF2B5EF4-FFF2-40B4-BE49-F238E27FC236}">
                    <a16:creationId xmlns:a16="http://schemas.microsoft.com/office/drawing/2014/main" xmlns="" id="{8419DCA8-C55F-F33C-0683-BB1A635A721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8386883"/>
                  </p:ext>
                </p:extLst>
              </p:nvPr>
            </p:nvGraphicFramePr>
            <p:xfrm>
              <a:off x="-2373958" y="4462924"/>
              <a:ext cx="7905497" cy="6340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4" name="Подзаголовок 2">
                <a:extLst>
                  <a:ext uri="{FF2B5EF4-FFF2-40B4-BE49-F238E27FC236}">
                    <a16:creationId xmlns:a16="http://schemas.microsoft.com/office/drawing/2014/main" xmlns="" id="{7A83C628-C1AD-AB20-9C31-BB143C1C4A0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2846409" y="4210411"/>
                <a:ext cx="8224777" cy="8361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1425550" rtl="0" eaLnBrk="1" latinLnBrk="0" hangingPunct="1">
                  <a:lnSpc>
                    <a:spcPct val="90000"/>
                  </a:lnSpc>
                  <a:spcBef>
                    <a:spcPts val="1559"/>
                  </a:spcBef>
                  <a:buFont typeface="Arial" panose="020B0604020202020204" pitchFamily="34" charset="0"/>
                  <a:buNone/>
                  <a:defRPr sz="374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12775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311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25550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383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5109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6387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7664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9894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02198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 b="1" dirty="0"/>
                  <a:t>Возникали ли у Вас какие-либо трудности при получении услуги онлайн через портал? </a:t>
                </a:r>
              </a:p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kumimoji="0" lang="ru-RU" sz="9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(закрытый вопрос, один ответ, в % от тех, кто обратился в Управление земельных отношений) </a:t>
                </a:r>
              </a:p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 sz="1400" b="1" dirty="0"/>
              </a:p>
            </p:txBody>
          </p:sp>
        </p:grpSp>
      </p:grp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E4572ED5-E8B5-E64C-19D9-9EB5F3E891F1}"/>
              </a:ext>
            </a:extLst>
          </p:cNvPr>
          <p:cNvSpPr/>
          <p:nvPr/>
        </p:nvSpPr>
        <p:spPr>
          <a:xfrm>
            <a:off x="6084898" y="1260629"/>
            <a:ext cx="6094069" cy="5578584"/>
          </a:xfrm>
          <a:prstGeom prst="roundRect">
            <a:avLst>
              <a:gd name="adj" fmla="val 4063"/>
            </a:avLst>
          </a:prstGeom>
          <a:noFill/>
          <a:ln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788DED75-474F-7C71-1E66-28941E247724}"/>
              </a:ext>
            </a:extLst>
          </p:cNvPr>
          <p:cNvSpPr/>
          <p:nvPr/>
        </p:nvSpPr>
        <p:spPr>
          <a:xfrm>
            <a:off x="6180369" y="987339"/>
            <a:ext cx="5888406" cy="6548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59,3%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респондентов, получивших услуги в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Земельных отношений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использовали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Egov.kz </a:t>
            </a:r>
            <a:r>
              <a:rPr lang="kk-K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другие электронные сервисы, порталы, онлайн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ru-RU" sz="1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B20FA061-23C6-4F2C-F6F5-11CD41D62165}"/>
              </a:ext>
            </a:extLst>
          </p:cNvPr>
          <p:cNvSpPr/>
          <p:nvPr/>
        </p:nvSpPr>
        <p:spPr>
          <a:xfrm>
            <a:off x="38078" y="1268445"/>
            <a:ext cx="5983298" cy="5578584"/>
          </a:xfrm>
          <a:prstGeom prst="roundRect">
            <a:avLst>
              <a:gd name="adj" fmla="val 4063"/>
            </a:avLst>
          </a:prstGeom>
          <a:noFill/>
          <a:ln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404523F7-F751-8F39-EF39-8EB19B2FCBFC}"/>
              </a:ext>
            </a:extLst>
          </p:cNvPr>
          <p:cNvSpPr/>
          <p:nvPr/>
        </p:nvSpPr>
        <p:spPr>
          <a:xfrm>
            <a:off x="133548" y="995155"/>
            <a:ext cx="5781373" cy="8022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2,8%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респондентов, получивших услуги в сфере Земельных отношений, обращались с </a:t>
            </a:r>
            <a:r>
              <a:rPr lang="ru-RU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жалобой на качество оказания услуги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36,4%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респондентов, получивших услуги в сфере Образования, обращались в </a:t>
            </a:r>
            <a:r>
              <a:rPr lang="ru-RU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контакт-центр 1414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74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567FFB-B939-5B74-9FF6-BCF6CF330248}"/>
              </a:ext>
            </a:extLst>
          </p:cNvPr>
          <p:cNvSpPr/>
          <p:nvPr/>
        </p:nvSpPr>
        <p:spPr>
          <a:xfrm>
            <a:off x="0" y="248494"/>
            <a:ext cx="12192000" cy="6548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D6923AF-AF31-798C-8463-E773CE8890C4}"/>
              </a:ext>
            </a:extLst>
          </p:cNvPr>
          <p:cNvSpPr txBox="1">
            <a:spLocks/>
          </p:cNvSpPr>
          <p:nvPr/>
        </p:nvSpPr>
        <p:spPr>
          <a:xfrm>
            <a:off x="-13305" y="356478"/>
            <a:ext cx="12330670" cy="456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РАЗВИТИЯ КОММУНАЛЬНОЙ ИНФРАСТРУКТУРЫ ГОРОДА АЛМАТЫ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Номер слайда 4">
            <a:extLst>
              <a:ext uri="{FF2B5EF4-FFF2-40B4-BE49-F238E27FC236}">
                <a16:creationId xmlns:a16="http://schemas.microsoft.com/office/drawing/2014/main" xmlns="" id="{8553ABC6-8C47-81DE-48C3-C0F236A4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EEC1CE28-24FF-4965-8C99-DFFC7383C3D1}" type="slidenum">
              <a:rPr lang="ru-RU" sz="116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ru-RU" sz="1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B4A3285E-62E5-01D8-2BF7-B1A2147FC9BB}"/>
              </a:ext>
            </a:extLst>
          </p:cNvPr>
          <p:cNvGrpSpPr/>
          <p:nvPr/>
        </p:nvGrpSpPr>
        <p:grpSpPr>
          <a:xfrm>
            <a:off x="160421" y="933130"/>
            <a:ext cx="4350235" cy="5924870"/>
            <a:chOff x="0" y="3720766"/>
            <a:chExt cx="4350235" cy="2991529"/>
          </a:xfrm>
        </p:grpSpPr>
        <p:graphicFrame>
          <p:nvGraphicFramePr>
            <p:cNvPr id="6" name="Диаграмма 5">
              <a:extLst>
                <a:ext uri="{FF2B5EF4-FFF2-40B4-BE49-F238E27FC236}">
                  <a16:creationId xmlns:a16="http://schemas.microsoft.com/office/drawing/2014/main" xmlns="" id="{7F046D07-EAE1-D276-E8D9-7D354B4E9FB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09203998"/>
                </p:ext>
              </p:extLst>
            </p:nvPr>
          </p:nvGraphicFramePr>
          <p:xfrm>
            <a:off x="0" y="4090652"/>
            <a:ext cx="4306613" cy="26216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9" name="Подзаголовок 2">
              <a:extLst>
                <a:ext uri="{FF2B5EF4-FFF2-40B4-BE49-F238E27FC236}">
                  <a16:creationId xmlns:a16="http://schemas.microsoft.com/office/drawing/2014/main" xmlns="" id="{2569E53B-9BF0-F8C8-8CC0-2CC0ACC9BBD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3119" y="3720766"/>
              <a:ext cx="4317116" cy="8361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Какую из нижеперечисленных услуг Вы получали в текущем году последней?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kumimoji="0" lang="ru-RU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(закрытый вопрос, один ответ, в % от тех, кто обратился в Управление развития коммунальной инфраструктуры)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 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233276A4-984A-E882-34E5-B3008D13661A}"/>
              </a:ext>
            </a:extLst>
          </p:cNvPr>
          <p:cNvGrpSpPr/>
          <p:nvPr/>
        </p:nvGrpSpPr>
        <p:grpSpPr>
          <a:xfrm>
            <a:off x="4611184" y="856262"/>
            <a:ext cx="7943313" cy="6096830"/>
            <a:chOff x="4611184" y="856262"/>
            <a:chExt cx="7943313" cy="6096830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xmlns="" id="{080DB2CE-D5F2-FF3A-3F32-FF65BD0A2D82}"/>
                </a:ext>
              </a:extLst>
            </p:cNvPr>
            <p:cNvGrpSpPr/>
            <p:nvPr/>
          </p:nvGrpSpPr>
          <p:grpSpPr>
            <a:xfrm>
              <a:off x="4611184" y="856262"/>
              <a:ext cx="7580816" cy="2941633"/>
              <a:chOff x="4600474" y="869353"/>
              <a:chExt cx="7580816" cy="2941633"/>
            </a:xfrm>
          </p:grpSpPr>
          <p:grpSp>
            <p:nvGrpSpPr>
              <p:cNvPr id="46" name="Группа 45">
                <a:extLst>
                  <a:ext uri="{FF2B5EF4-FFF2-40B4-BE49-F238E27FC236}">
                    <a16:creationId xmlns:a16="http://schemas.microsoft.com/office/drawing/2014/main" xmlns="" id="{26AABF6B-9691-47ED-DE51-09CC9AD1CAD3}"/>
                  </a:ext>
                </a:extLst>
              </p:cNvPr>
              <p:cNvGrpSpPr/>
              <p:nvPr/>
            </p:nvGrpSpPr>
            <p:grpSpPr>
              <a:xfrm>
                <a:off x="4600474" y="869353"/>
                <a:ext cx="7580816" cy="1281424"/>
                <a:chOff x="4600474" y="869353"/>
                <a:chExt cx="7580816" cy="1281424"/>
              </a:xfrm>
            </p:grpSpPr>
            <p:sp>
              <p:nvSpPr>
                <p:cNvPr id="48" name="Подзаголовок 2">
                  <a:extLst>
                    <a:ext uri="{FF2B5EF4-FFF2-40B4-BE49-F238E27FC236}">
                      <a16:creationId xmlns:a16="http://schemas.microsoft.com/office/drawing/2014/main" xmlns="" id="{61DC4ABD-27CB-09CB-3D03-4C742B7B44F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00474" y="1678798"/>
                  <a:ext cx="3850142" cy="47197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400" b="1" dirty="0"/>
                    <a:t>Оценка работы сотрудников госучреждения</a:t>
                  </a:r>
                  <a:endParaRPr lang="ru-RU" sz="1100" b="1" dirty="0"/>
                </a:p>
              </p:txBody>
            </p:sp>
            <p:sp>
              <p:nvSpPr>
                <p:cNvPr id="49" name="Подзаголовок 2">
                  <a:extLst>
                    <a:ext uri="{FF2B5EF4-FFF2-40B4-BE49-F238E27FC236}">
                      <a16:creationId xmlns:a16="http://schemas.microsoft.com/office/drawing/2014/main" xmlns="" id="{046EFC3B-BDC1-E1E3-2774-907AF82D2E9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56912" y="869353"/>
                  <a:ext cx="7424378" cy="67102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Оценка компетентностей получения государственных услуг при личном присутствии </a:t>
                  </a:r>
                </a:p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(в сфере Жилищных отношений только 2 респондента (3,3%) получали услуги при личном присутствии)</a:t>
                  </a:r>
                </a:p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1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(где «1 балл»- «совершенно не удовлетворен», а «5 баллов» - «полностью удовлетворен»)</a:t>
                  </a:r>
                  <a:endParaRPr lang="en-US" sz="11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47" name="Диаграмма 46">
                <a:extLst>
                  <a:ext uri="{FF2B5EF4-FFF2-40B4-BE49-F238E27FC236}">
                    <a16:creationId xmlns:a16="http://schemas.microsoft.com/office/drawing/2014/main" xmlns="" id="{67AC2F36-EAC1-4225-ED0C-A260ED959A7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4012027"/>
                  </p:ext>
                </p:extLst>
              </p:nvPr>
            </p:nvGraphicFramePr>
            <p:xfrm>
              <a:off x="4740469" y="2071139"/>
              <a:ext cx="4203302" cy="173984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graphicFrame>
          <p:nvGraphicFramePr>
            <p:cNvPr id="41" name="Диаграмма 40">
              <a:extLst>
                <a:ext uri="{FF2B5EF4-FFF2-40B4-BE49-F238E27FC236}">
                  <a16:creationId xmlns:a16="http://schemas.microsoft.com/office/drawing/2014/main" xmlns="" id="{8A0CD6F9-4C47-6ECD-3C09-7576823CD21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9812682"/>
                </p:ext>
              </p:extLst>
            </p:nvPr>
          </p:nvGraphicFramePr>
          <p:xfrm>
            <a:off x="4804093" y="4130587"/>
            <a:ext cx="4150388" cy="28225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2" name="Подзаголовок 2">
              <a:extLst>
                <a:ext uri="{FF2B5EF4-FFF2-40B4-BE49-F238E27FC236}">
                  <a16:creationId xmlns:a16="http://schemas.microsoft.com/office/drawing/2014/main" xmlns="" id="{9623F142-D25A-E359-3AA8-6E6B22AFA94B}"/>
                </a:ext>
              </a:extLst>
            </p:cNvPr>
            <p:cNvSpPr txBox="1">
              <a:spLocks/>
            </p:cNvSpPr>
            <p:nvPr/>
          </p:nvSpPr>
          <p:spPr>
            <a:xfrm>
              <a:off x="7817925" y="4095070"/>
              <a:ext cx="4317116" cy="4719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Оценка информации и коммуникации</a:t>
              </a:r>
              <a:endParaRPr lang="ru-RU" sz="1100" b="1" dirty="0"/>
            </a:p>
          </p:txBody>
        </p:sp>
        <p:graphicFrame>
          <p:nvGraphicFramePr>
            <p:cNvPr id="43" name="Диаграмма 42">
              <a:extLst>
                <a:ext uri="{FF2B5EF4-FFF2-40B4-BE49-F238E27FC236}">
                  <a16:creationId xmlns:a16="http://schemas.microsoft.com/office/drawing/2014/main" xmlns="" id="{334C7CB0-B865-1432-1287-06638B861D0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6149501"/>
                </p:ext>
              </p:extLst>
            </p:nvPr>
          </p:nvGraphicFramePr>
          <p:xfrm>
            <a:off x="7760967" y="4190236"/>
            <a:ext cx="4793530" cy="2700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4" name="Подзаголовок 2">
              <a:extLst>
                <a:ext uri="{FF2B5EF4-FFF2-40B4-BE49-F238E27FC236}">
                  <a16:creationId xmlns:a16="http://schemas.microsoft.com/office/drawing/2014/main" xmlns="" id="{6BD7ABF0-9DBC-5487-895B-52A83DD820CF}"/>
                </a:ext>
              </a:extLst>
            </p:cNvPr>
            <p:cNvSpPr txBox="1">
              <a:spLocks/>
            </p:cNvSpPr>
            <p:nvPr/>
          </p:nvSpPr>
          <p:spPr>
            <a:xfrm>
              <a:off x="7760967" y="1687482"/>
              <a:ext cx="4317116" cy="4719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Оценка процедуры оказания услуги</a:t>
              </a:r>
              <a:endParaRPr lang="ru-RU" sz="1100" b="1" dirty="0"/>
            </a:p>
          </p:txBody>
        </p:sp>
        <p:graphicFrame>
          <p:nvGraphicFramePr>
            <p:cNvPr id="45" name="Диаграмма 44">
              <a:extLst>
                <a:ext uri="{FF2B5EF4-FFF2-40B4-BE49-F238E27FC236}">
                  <a16:creationId xmlns:a16="http://schemas.microsoft.com/office/drawing/2014/main" xmlns="" id="{3B23DEA1-9C0B-40B6-9737-8D383329F12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85373183"/>
                </p:ext>
              </p:extLst>
            </p:nvPr>
          </p:nvGraphicFramePr>
          <p:xfrm>
            <a:off x="7760967" y="1958430"/>
            <a:ext cx="4572737" cy="21245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1C7DE1E1-D940-3302-9217-FAEF415A1F22}"/>
              </a:ext>
            </a:extLst>
          </p:cNvPr>
          <p:cNvSpPr txBox="1">
            <a:spLocks/>
          </p:cNvSpPr>
          <p:nvPr/>
        </p:nvSpPr>
        <p:spPr>
          <a:xfrm>
            <a:off x="4587251" y="3892987"/>
            <a:ext cx="3728631" cy="471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1" dirty="0"/>
              <a:t>Оценка доступности и удобства</a:t>
            </a:r>
            <a:endParaRPr lang="ru-RU" sz="11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C81E7E-64F5-4DC1-E760-75AB4D7827D0}"/>
              </a:ext>
            </a:extLst>
          </p:cNvPr>
          <p:cNvSpPr txBox="1"/>
          <p:nvPr/>
        </p:nvSpPr>
        <p:spPr>
          <a:xfrm>
            <a:off x="6879287" y="6052358"/>
            <a:ext cx="1094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Затруднились ответить по данным показателям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476007B-16C3-FD56-CB4A-3293E46E943F}"/>
              </a:ext>
            </a:extLst>
          </p:cNvPr>
          <p:cNvSpPr txBox="1"/>
          <p:nvPr/>
        </p:nvSpPr>
        <p:spPr>
          <a:xfrm>
            <a:off x="10296011" y="2589830"/>
            <a:ext cx="1787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Затруднились ответить по данному показателю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97016C-41DB-4F90-F7AA-ECFD0C4F4C9B}"/>
              </a:ext>
            </a:extLst>
          </p:cNvPr>
          <p:cNvSpPr txBox="1"/>
          <p:nvPr/>
        </p:nvSpPr>
        <p:spPr>
          <a:xfrm>
            <a:off x="10532584" y="4344479"/>
            <a:ext cx="16525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Затруднились ответить по данному показателю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DA29306-F393-0A93-6363-18DD55D5E842}"/>
              </a:ext>
            </a:extLst>
          </p:cNvPr>
          <p:cNvSpPr txBox="1"/>
          <p:nvPr/>
        </p:nvSpPr>
        <p:spPr>
          <a:xfrm>
            <a:off x="10521615" y="5785479"/>
            <a:ext cx="16525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Затруднились ответить по данному показателю</a:t>
            </a:r>
          </a:p>
        </p:txBody>
      </p:sp>
    </p:spTree>
    <p:extLst>
      <p:ext uri="{BB962C8B-B14F-4D97-AF65-F5344CB8AC3E}">
        <p14:creationId xmlns:p14="http://schemas.microsoft.com/office/powerpoint/2010/main" val="2640736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567FFB-B939-5B74-9FF6-BCF6CF330248}"/>
              </a:ext>
            </a:extLst>
          </p:cNvPr>
          <p:cNvSpPr/>
          <p:nvPr/>
        </p:nvSpPr>
        <p:spPr>
          <a:xfrm>
            <a:off x="0" y="248494"/>
            <a:ext cx="12192000" cy="6548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Номер слайда 4">
            <a:extLst>
              <a:ext uri="{FF2B5EF4-FFF2-40B4-BE49-F238E27FC236}">
                <a16:creationId xmlns:a16="http://schemas.microsoft.com/office/drawing/2014/main" xmlns="" id="{8553ABC6-8C47-81DE-48C3-C0F236A4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EEC1CE28-24FF-4965-8C99-DFFC7383C3D1}" type="slidenum">
              <a:rPr lang="ru-RU" sz="116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ru-RU" sz="1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428D44BE-585E-C991-5287-E9A5655C3E98}"/>
              </a:ext>
            </a:extLst>
          </p:cNvPr>
          <p:cNvGrpSpPr/>
          <p:nvPr/>
        </p:nvGrpSpPr>
        <p:grpSpPr>
          <a:xfrm>
            <a:off x="4515516" y="874552"/>
            <a:ext cx="8027632" cy="2880922"/>
            <a:chOff x="4606557" y="916222"/>
            <a:chExt cx="8027632" cy="2880922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9CE686FF-FF52-DB54-ABC0-A38EB6D2AD0C}"/>
                </a:ext>
              </a:extLst>
            </p:cNvPr>
            <p:cNvGrpSpPr/>
            <p:nvPr/>
          </p:nvGrpSpPr>
          <p:grpSpPr>
            <a:xfrm>
              <a:off x="4606557" y="916222"/>
              <a:ext cx="7585443" cy="2717822"/>
              <a:chOff x="4595847" y="929313"/>
              <a:chExt cx="7585443" cy="2717822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01658C0E-719C-DC42-A7C3-22761606CCEC}"/>
                  </a:ext>
                </a:extLst>
              </p:cNvPr>
              <p:cNvGrpSpPr/>
              <p:nvPr/>
            </p:nvGrpSpPr>
            <p:grpSpPr>
              <a:xfrm>
                <a:off x="4595847" y="929313"/>
                <a:ext cx="7585443" cy="975301"/>
                <a:chOff x="4595847" y="929313"/>
                <a:chExt cx="7585443" cy="975301"/>
              </a:xfrm>
            </p:grpSpPr>
            <p:sp>
              <p:nvSpPr>
                <p:cNvPr id="19" name="Подзаголовок 2">
                  <a:extLst>
                    <a:ext uri="{FF2B5EF4-FFF2-40B4-BE49-F238E27FC236}">
                      <a16:creationId xmlns:a16="http://schemas.microsoft.com/office/drawing/2014/main" xmlns="" id="{AD5E652E-738B-D818-B18A-508EE00FEB2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95847" y="1631040"/>
                  <a:ext cx="3850142" cy="27357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400" b="1" dirty="0"/>
                    <a:t>Оценка сроков</a:t>
                  </a:r>
                  <a:endParaRPr lang="ru-RU" sz="1100" b="1" dirty="0"/>
                </a:p>
              </p:txBody>
            </p:sp>
            <p:sp>
              <p:nvSpPr>
                <p:cNvPr id="15" name="Подзаголовок 2">
                  <a:extLst>
                    <a:ext uri="{FF2B5EF4-FFF2-40B4-BE49-F238E27FC236}">
                      <a16:creationId xmlns:a16="http://schemas.microsoft.com/office/drawing/2014/main" xmlns="" id="{45E0F25B-C7AA-1572-2C2C-C39BDA33C3F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56912" y="929313"/>
                  <a:ext cx="7424378" cy="67102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Оценка компетентностей получения государственных услуг при личном присутствии</a:t>
                  </a:r>
                </a:p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1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(где «1 балл»- «совершенно не удовлетворен», а «5 баллов» - «полностью удовлетворен»)</a:t>
                  </a:r>
                  <a:endParaRPr lang="en-US" sz="11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xmlns="" id="{3CAF0687-1D21-9127-4A16-5CCA8E1A6FE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08763001"/>
                  </p:ext>
                </p:extLst>
              </p:nvPr>
            </p:nvGraphicFramePr>
            <p:xfrm>
              <a:off x="4844225" y="1780843"/>
              <a:ext cx="3739174" cy="186629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sp>
          <p:nvSpPr>
            <p:cNvPr id="38" name="Подзаголовок 2">
              <a:extLst>
                <a:ext uri="{FF2B5EF4-FFF2-40B4-BE49-F238E27FC236}">
                  <a16:creationId xmlns:a16="http://schemas.microsoft.com/office/drawing/2014/main" xmlns="" id="{A74A9127-6236-BCD8-7E7E-D016A206F761}"/>
                </a:ext>
              </a:extLst>
            </p:cNvPr>
            <p:cNvSpPr txBox="1">
              <a:spLocks/>
            </p:cNvSpPr>
            <p:nvPr/>
          </p:nvSpPr>
          <p:spPr>
            <a:xfrm>
              <a:off x="8078866" y="1587244"/>
              <a:ext cx="4317116" cy="4719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Оценка затрат на государственные услуги</a:t>
              </a:r>
              <a:endParaRPr lang="ru-RU" sz="1100" b="1" dirty="0"/>
            </a:p>
          </p:txBody>
        </p:sp>
        <p:graphicFrame>
          <p:nvGraphicFramePr>
            <p:cNvPr id="39" name="Диаграмма 38">
              <a:extLst>
                <a:ext uri="{FF2B5EF4-FFF2-40B4-BE49-F238E27FC236}">
                  <a16:creationId xmlns:a16="http://schemas.microsoft.com/office/drawing/2014/main" xmlns="" id="{4C9B73FD-5D2E-128D-001A-83F8034811A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89168326"/>
                </p:ext>
              </p:extLst>
            </p:nvPr>
          </p:nvGraphicFramePr>
          <p:xfrm>
            <a:off x="7840659" y="1655030"/>
            <a:ext cx="4793530" cy="21421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D5EA3625-4C35-74B5-6E88-4B457C736080}"/>
              </a:ext>
            </a:extLst>
          </p:cNvPr>
          <p:cNvSpPr txBox="1">
            <a:spLocks/>
          </p:cNvSpPr>
          <p:nvPr/>
        </p:nvSpPr>
        <p:spPr>
          <a:xfrm>
            <a:off x="-13305" y="356478"/>
            <a:ext cx="12330670" cy="456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РАЗВИТИЯ КОММУНАЛЬНОЙ ИНФРАСТРУКТУРЫ ГОРОДА АЛМАТЫ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8D073781-F47D-9F83-8307-5ED0120B7F8E}"/>
              </a:ext>
            </a:extLst>
          </p:cNvPr>
          <p:cNvGrpSpPr/>
          <p:nvPr/>
        </p:nvGrpSpPr>
        <p:grpSpPr>
          <a:xfrm>
            <a:off x="-13305" y="3770014"/>
            <a:ext cx="12114264" cy="3177323"/>
            <a:chOff x="4576707" y="3770014"/>
            <a:chExt cx="7837712" cy="3177323"/>
          </a:xfrm>
        </p:grpSpPr>
        <p:graphicFrame>
          <p:nvGraphicFramePr>
            <p:cNvPr id="6" name="Диаграмма 5">
              <a:extLst>
                <a:ext uri="{FF2B5EF4-FFF2-40B4-BE49-F238E27FC236}">
                  <a16:creationId xmlns:a16="http://schemas.microsoft.com/office/drawing/2014/main" xmlns="" id="{6E0B181F-542E-C54E-B8AA-70CAC0C158F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34342748"/>
                </p:ext>
              </p:extLst>
            </p:nvPr>
          </p:nvGraphicFramePr>
          <p:xfrm>
            <a:off x="4648711" y="3946711"/>
            <a:ext cx="5724479" cy="30006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Подзаголовок 2">
              <a:extLst>
                <a:ext uri="{FF2B5EF4-FFF2-40B4-BE49-F238E27FC236}">
                  <a16:creationId xmlns:a16="http://schemas.microsoft.com/office/drawing/2014/main" xmlns="" id="{E5DBD51E-B468-34B5-B5DD-62AA8A4E714F}"/>
                </a:ext>
              </a:extLst>
            </p:cNvPr>
            <p:cNvSpPr txBox="1">
              <a:spLocks/>
            </p:cNvSpPr>
            <p:nvPr/>
          </p:nvSpPr>
          <p:spPr>
            <a:xfrm>
              <a:off x="4576707" y="3783610"/>
              <a:ext cx="4793529" cy="6710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Оценка Сайта (портала), через который получили услугу 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(где «1 балл»- «совершенно не удовлетворен», а «5 баллов» - «полностью удовлетворен»)</a:t>
              </a:r>
              <a:endParaRPr lang="en-US" sz="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600E2A29-8EEB-C38D-E8A7-CBA1F80ED1B0}"/>
                </a:ext>
              </a:extLst>
            </p:cNvPr>
            <p:cNvGrpSpPr/>
            <p:nvPr/>
          </p:nvGrpSpPr>
          <p:grpSpPr>
            <a:xfrm>
              <a:off x="9186277" y="3770014"/>
              <a:ext cx="3228142" cy="3059850"/>
              <a:chOff x="987302" y="3459345"/>
              <a:chExt cx="4454992" cy="1617088"/>
            </a:xfrm>
          </p:grpSpPr>
          <p:graphicFrame>
            <p:nvGraphicFramePr>
              <p:cNvPr id="20" name="Диаграмма 19">
                <a:extLst>
                  <a:ext uri="{FF2B5EF4-FFF2-40B4-BE49-F238E27FC236}">
                    <a16:creationId xmlns:a16="http://schemas.microsoft.com/office/drawing/2014/main" xmlns="" id="{D5601A86-6B14-EF90-4831-095C45C284C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69113550"/>
                  </p:ext>
                </p:extLst>
              </p:nvPr>
            </p:nvGraphicFramePr>
            <p:xfrm>
              <a:off x="1508199" y="3962405"/>
              <a:ext cx="3934095" cy="11140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1" name="Подзаголовок 2">
                <a:extLst>
                  <a:ext uri="{FF2B5EF4-FFF2-40B4-BE49-F238E27FC236}">
                    <a16:creationId xmlns:a16="http://schemas.microsoft.com/office/drawing/2014/main" xmlns="" id="{94699566-56BE-D129-D4CC-4A5BFAFA205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87302" y="3459345"/>
                <a:ext cx="4392931" cy="8361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1425550" rtl="0" eaLnBrk="1" latinLnBrk="0" hangingPunct="1">
                  <a:lnSpc>
                    <a:spcPct val="90000"/>
                  </a:lnSpc>
                  <a:spcBef>
                    <a:spcPts val="1559"/>
                  </a:spcBef>
                  <a:buFont typeface="Arial" panose="020B0604020202020204" pitchFamily="34" charset="0"/>
                  <a:buNone/>
                  <a:defRPr sz="374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12775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311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25550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383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5109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6387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7664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9894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02198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 b="1" dirty="0"/>
                  <a:t>Возникали ли у Вас какие-либо трудности при получении услуги онлайн через портал? </a:t>
                </a:r>
              </a:p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kumimoji="0" lang="ru-RU" sz="9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(закрытый вопрос, один ответ, в % от тех, кто обратился в Управление развития коммунальной инфраструктуры) </a:t>
                </a:r>
              </a:p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 sz="1400" b="1" dirty="0"/>
              </a:p>
            </p:txBody>
          </p:sp>
        </p:grpSp>
      </p:grpSp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xmlns="" id="{080A1F26-F272-81C4-A916-884103C510D0}"/>
              </a:ext>
            </a:extLst>
          </p:cNvPr>
          <p:cNvSpPr txBox="1">
            <a:spLocks noChangeAspect="1"/>
          </p:cNvSpPr>
          <p:nvPr/>
        </p:nvSpPr>
        <p:spPr>
          <a:xfrm>
            <a:off x="25730" y="916939"/>
            <a:ext cx="4559810" cy="27050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500" b="1" dirty="0"/>
              <a:t>При получение государственных услуг в сфере Жилищных отношений респонденты указали, что с них не требовались дополнительные документа (не указанные в изначальном списке). Также респонденты фактически затратили от 0 до 4 дней на получение государственной услуги.</a:t>
            </a:r>
          </a:p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96,7% респондентов, получивших услуги в сфере Жилищных отношений</a:t>
            </a:r>
            <a:r>
              <a:rPr lang="ru-RU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, использовали Egov.kz и другие электронные сервисы, порталы, онлайн.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424D20-3FE4-8FE6-F7F6-6DA12FB67446}"/>
              </a:ext>
            </a:extLst>
          </p:cNvPr>
          <p:cNvSpPr txBox="1"/>
          <p:nvPr/>
        </p:nvSpPr>
        <p:spPr>
          <a:xfrm>
            <a:off x="6440587" y="2034084"/>
            <a:ext cx="16525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Затруднились ответить по данному показателю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3CBA58-7215-7A60-CD73-A35FC0D53DBF}"/>
              </a:ext>
            </a:extLst>
          </p:cNvPr>
          <p:cNvSpPr txBox="1"/>
          <p:nvPr/>
        </p:nvSpPr>
        <p:spPr>
          <a:xfrm>
            <a:off x="10510611" y="1754552"/>
            <a:ext cx="16525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Затруднились ответить по данному показателю</a:t>
            </a:r>
          </a:p>
        </p:txBody>
      </p:sp>
    </p:spTree>
    <p:extLst>
      <p:ext uri="{BB962C8B-B14F-4D97-AF65-F5344CB8AC3E}">
        <p14:creationId xmlns:p14="http://schemas.microsoft.com/office/powerpoint/2010/main" val="3879449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3A2461CD-C5EE-626A-DA94-FAEB7B6774F7}"/>
              </a:ext>
            </a:extLst>
          </p:cNvPr>
          <p:cNvGrpSpPr/>
          <p:nvPr/>
        </p:nvGrpSpPr>
        <p:grpSpPr>
          <a:xfrm>
            <a:off x="5628446" y="1652463"/>
            <a:ext cx="7948377" cy="5205568"/>
            <a:chOff x="6155146" y="2373876"/>
            <a:chExt cx="7312057" cy="4494779"/>
          </a:xfrm>
        </p:grpSpPr>
        <p:graphicFrame>
          <p:nvGraphicFramePr>
            <p:cNvPr id="4" name="Диаграмма 3">
              <a:extLst>
                <a:ext uri="{FF2B5EF4-FFF2-40B4-BE49-F238E27FC236}">
                  <a16:creationId xmlns:a16="http://schemas.microsoft.com/office/drawing/2014/main" xmlns="" id="{000495AC-1303-854E-FB4A-2AA7CACD5B0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42759327"/>
                </p:ext>
              </p:extLst>
            </p:nvPr>
          </p:nvGraphicFramePr>
          <p:xfrm>
            <a:off x="6617989" y="2633452"/>
            <a:ext cx="6849214" cy="28073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Подзаголовок 2">
              <a:extLst>
                <a:ext uri="{FF2B5EF4-FFF2-40B4-BE49-F238E27FC236}">
                  <a16:creationId xmlns:a16="http://schemas.microsoft.com/office/drawing/2014/main" xmlns="" id="{A282A5F7-A4A8-EE31-0C85-318A0CAB1053}"/>
                </a:ext>
              </a:extLst>
            </p:cNvPr>
            <p:cNvSpPr txBox="1">
              <a:spLocks/>
            </p:cNvSpPr>
            <p:nvPr/>
          </p:nvSpPr>
          <p:spPr>
            <a:xfrm>
              <a:off x="6155146" y="2373876"/>
              <a:ext cx="6279026" cy="6710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Оценка Сайта (портала), через который получили услугу 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(где «1 балл»- «совершенно не удовлетворен», а «5 баллов» - «полностью удовлетворен»)</a:t>
              </a:r>
              <a:endParaRPr lang="en-US" sz="9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AD7E11D1-0978-92B1-1A3B-58711978876F}"/>
                </a:ext>
              </a:extLst>
            </p:cNvPr>
            <p:cNvGrpSpPr/>
            <p:nvPr/>
          </p:nvGrpSpPr>
          <p:grpSpPr>
            <a:xfrm>
              <a:off x="6408323" y="5191185"/>
              <a:ext cx="6070764" cy="1677470"/>
              <a:chOff x="-2846409" y="4210411"/>
              <a:chExt cx="8377948" cy="886519"/>
            </a:xfrm>
          </p:grpSpPr>
          <p:graphicFrame>
            <p:nvGraphicFramePr>
              <p:cNvPr id="7" name="Диаграмма 6">
                <a:extLst>
                  <a:ext uri="{FF2B5EF4-FFF2-40B4-BE49-F238E27FC236}">
                    <a16:creationId xmlns:a16="http://schemas.microsoft.com/office/drawing/2014/main" xmlns="" id="{2DB1CCAB-33F5-B990-CEF7-B5F960FE2B0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1629350"/>
                  </p:ext>
                </p:extLst>
              </p:nvPr>
            </p:nvGraphicFramePr>
            <p:xfrm>
              <a:off x="-2373958" y="4462924"/>
              <a:ext cx="7905497" cy="6340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Подзаголовок 2">
                <a:extLst>
                  <a:ext uri="{FF2B5EF4-FFF2-40B4-BE49-F238E27FC236}">
                    <a16:creationId xmlns:a16="http://schemas.microsoft.com/office/drawing/2014/main" xmlns="" id="{4A7730EB-6ED8-1FFE-7337-0AA1EBE4FF2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2846409" y="4210411"/>
                <a:ext cx="8224777" cy="8361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1425550" rtl="0" eaLnBrk="1" latinLnBrk="0" hangingPunct="1">
                  <a:lnSpc>
                    <a:spcPct val="90000"/>
                  </a:lnSpc>
                  <a:spcBef>
                    <a:spcPts val="1559"/>
                  </a:spcBef>
                  <a:buFont typeface="Arial" panose="020B0604020202020204" pitchFamily="34" charset="0"/>
                  <a:buNone/>
                  <a:defRPr sz="374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12775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311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25550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383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5109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6387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7664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9894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02198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 b="1" dirty="0"/>
                  <a:t>Возникали ли у Вас какие-либо трудности при получении услуги онлайн через портал? </a:t>
                </a:r>
              </a:p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kumimoji="0" lang="ru-RU" sz="9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(закрытый вопрос, один ответ, в % от тех, кто обратился в Управления городского планирования и урбанистики) </a:t>
                </a:r>
              </a:p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 sz="1400" b="1" dirty="0"/>
              </a:p>
            </p:txBody>
          </p:sp>
        </p:grpSp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F210AA8-16BB-D596-5546-3F03C2F8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9254" y="6470659"/>
            <a:ext cx="2743200" cy="365125"/>
          </a:xfrm>
        </p:spPr>
        <p:txBody>
          <a:bodyPr/>
          <a:lstStyle/>
          <a:p>
            <a:fld id="{EEC1CE28-24FF-4965-8C99-DFFC7383C3D1}" type="slidenum">
              <a:rPr lang="ru-RU" sz="116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ru-RU" sz="1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E5FC3EB8-ABEC-AC6A-143F-42BDE62F4BAB}"/>
              </a:ext>
            </a:extLst>
          </p:cNvPr>
          <p:cNvSpPr/>
          <p:nvPr/>
        </p:nvSpPr>
        <p:spPr>
          <a:xfrm>
            <a:off x="6084898" y="1260629"/>
            <a:ext cx="6094069" cy="5578584"/>
          </a:xfrm>
          <a:prstGeom prst="roundRect">
            <a:avLst>
              <a:gd name="adj" fmla="val 4063"/>
            </a:avLst>
          </a:prstGeom>
          <a:noFill/>
          <a:ln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7FF7300A-43FC-54D7-9AC5-A927CC9BB140}"/>
              </a:ext>
            </a:extLst>
          </p:cNvPr>
          <p:cNvSpPr/>
          <p:nvPr/>
        </p:nvSpPr>
        <p:spPr>
          <a:xfrm>
            <a:off x="6180369" y="987339"/>
            <a:ext cx="5888406" cy="6548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респондентов, получивших услуги в сфере Управления городского планирования и урбанистики, использовали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Egov.kz </a:t>
            </a:r>
            <a:r>
              <a:rPr lang="kk-K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другие электронные сервисы, порталы, онлайн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C4EB634-3269-74B3-0A49-71368AB371F8}"/>
              </a:ext>
            </a:extLst>
          </p:cNvPr>
          <p:cNvSpPr/>
          <p:nvPr/>
        </p:nvSpPr>
        <p:spPr>
          <a:xfrm>
            <a:off x="0" y="248494"/>
            <a:ext cx="12192000" cy="6548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B8070344-E7C1-F956-A702-194926AF97EF}"/>
              </a:ext>
            </a:extLst>
          </p:cNvPr>
          <p:cNvSpPr txBox="1">
            <a:spLocks/>
          </p:cNvSpPr>
          <p:nvPr/>
        </p:nvSpPr>
        <p:spPr>
          <a:xfrm>
            <a:off x="-13305" y="356478"/>
            <a:ext cx="12330670" cy="456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ГОРОДСКОГО ПЛАНИРОВАНИЯ И УРБАНИСТИКИ ГОРОДА АЛМАТЫ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27A7F0-A020-E311-E36A-65C6EE9FB26B}"/>
              </a:ext>
            </a:extLst>
          </p:cNvPr>
          <p:cNvSpPr txBox="1"/>
          <p:nvPr/>
        </p:nvSpPr>
        <p:spPr>
          <a:xfrm>
            <a:off x="86300" y="951367"/>
            <a:ext cx="58884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обратившиеся в Управление городского планирования и урбанистики</a:t>
            </a:r>
            <a:r>
              <a:rPr lang="ru-RU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городу Алматы получили услугу по «Согласованию эскиза (эскизного проекта)» (100%). Отметим, что из общей выборки в данное управление обратились за 2024 год 0,5%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услуголучателей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546AA97D-EA1C-7817-1B30-C2606D0CD786}"/>
              </a:ext>
            </a:extLst>
          </p:cNvPr>
          <p:cNvGrpSpPr/>
          <p:nvPr/>
        </p:nvGrpSpPr>
        <p:grpSpPr>
          <a:xfrm>
            <a:off x="-62932" y="2649238"/>
            <a:ext cx="7348152" cy="2087990"/>
            <a:chOff x="5758" y="3617009"/>
            <a:chExt cx="5503138" cy="1211742"/>
          </a:xfrm>
        </p:grpSpPr>
        <p:graphicFrame>
          <p:nvGraphicFramePr>
            <p:cNvPr id="16" name="Диаграмма 15">
              <a:extLst>
                <a:ext uri="{FF2B5EF4-FFF2-40B4-BE49-F238E27FC236}">
                  <a16:creationId xmlns:a16="http://schemas.microsoft.com/office/drawing/2014/main" xmlns="" id="{19BA76BD-0839-1A77-53B9-2B6C7F410D8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62106669"/>
                </p:ext>
              </p:extLst>
            </p:nvPr>
          </p:nvGraphicFramePr>
          <p:xfrm>
            <a:off x="170336" y="4062185"/>
            <a:ext cx="5338560" cy="7665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Подзаголовок 2">
              <a:extLst>
                <a:ext uri="{FF2B5EF4-FFF2-40B4-BE49-F238E27FC236}">
                  <a16:creationId xmlns:a16="http://schemas.microsoft.com/office/drawing/2014/main" xmlns="" id="{C8570392-F800-AFDD-6F28-9E397BDFEED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58" y="3617009"/>
              <a:ext cx="4532268" cy="8361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200" b="1" dirty="0"/>
                <a:t>Пришлось ли Вам использовать личные связи, знакомства для получения данной услуги?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(закрытый вопрос, один ответ, в % от тех, кто обратился в Управление городского планирования и урбанистики) 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200" b="1" dirty="0"/>
                <a:t> 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DBCDE2BB-2658-A4F4-B1A7-B4B5A3820424}"/>
              </a:ext>
            </a:extLst>
          </p:cNvPr>
          <p:cNvGrpSpPr/>
          <p:nvPr/>
        </p:nvGrpSpPr>
        <p:grpSpPr>
          <a:xfrm>
            <a:off x="12676" y="4720333"/>
            <a:ext cx="7272544" cy="2102347"/>
            <a:chOff x="81366" y="3591279"/>
            <a:chExt cx="5427530" cy="1220074"/>
          </a:xfrm>
        </p:grpSpPr>
        <p:graphicFrame>
          <p:nvGraphicFramePr>
            <p:cNvPr id="19" name="Диаграмма 18">
              <a:extLst>
                <a:ext uri="{FF2B5EF4-FFF2-40B4-BE49-F238E27FC236}">
                  <a16:creationId xmlns:a16="http://schemas.microsoft.com/office/drawing/2014/main" xmlns="" id="{AFB07D54-CDC8-C9BA-5BB1-7A3AB9BE1CD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7324543"/>
                </p:ext>
              </p:extLst>
            </p:nvPr>
          </p:nvGraphicFramePr>
          <p:xfrm>
            <a:off x="170336" y="4044787"/>
            <a:ext cx="5338560" cy="7665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0" name="Подзаголовок 2">
              <a:extLst>
                <a:ext uri="{FF2B5EF4-FFF2-40B4-BE49-F238E27FC236}">
                  <a16:creationId xmlns:a16="http://schemas.microsoft.com/office/drawing/2014/main" xmlns="" id="{CDC4E7A0-51EF-E280-284B-16D7A09608F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1366" y="3591279"/>
              <a:ext cx="4532268" cy="8361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200" b="1" dirty="0"/>
                <a:t>Пришлось ли Вам дать неофициальное вознаграждение для получения данной услуги?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(закрытый вопрос, один ответ, в % от тех, кто обратился в Управление городского планирования и урбанистики) 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200" b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4356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6DE77FF-3EAE-A5DE-E4AD-B56DE8CFE0E1}"/>
              </a:ext>
            </a:extLst>
          </p:cNvPr>
          <p:cNvSpPr/>
          <p:nvPr/>
        </p:nvSpPr>
        <p:spPr>
          <a:xfrm>
            <a:off x="0" y="8654"/>
            <a:ext cx="12192000" cy="6548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0E654E85-E200-AB6A-F699-944436405268}"/>
              </a:ext>
            </a:extLst>
          </p:cNvPr>
          <p:cNvSpPr txBox="1">
            <a:spLocks/>
          </p:cNvSpPr>
          <p:nvPr/>
        </p:nvSpPr>
        <p:spPr>
          <a:xfrm>
            <a:off x="170336" y="116638"/>
            <a:ext cx="11851328" cy="456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4D74824-E375-E2B1-A0CD-4D50EDA09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3445" y="6501522"/>
            <a:ext cx="2743200" cy="365125"/>
          </a:xfrm>
        </p:spPr>
        <p:txBody>
          <a:bodyPr/>
          <a:lstStyle/>
          <a:p>
            <a:fld id="{F64575C7-0888-4CB4-8004-B39B42A8517E}" type="slidenum">
              <a:rPr lang="ru-RU" sz="116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ru-RU" sz="1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D17A85D3-3F0E-19D3-7160-DC9392A67C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4616651"/>
              </p:ext>
            </p:extLst>
          </p:nvPr>
        </p:nvGraphicFramePr>
        <p:xfrm>
          <a:off x="113794" y="3537687"/>
          <a:ext cx="11964412" cy="3350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C52F20EF-FE4E-8354-6117-31957442F9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9932585"/>
              </p:ext>
            </p:extLst>
          </p:nvPr>
        </p:nvGraphicFramePr>
        <p:xfrm>
          <a:off x="170336" y="633235"/>
          <a:ext cx="11964412" cy="2993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1068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C94A8BC-CA11-FB65-3D25-83A24F7F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EEC1CE28-24FF-4965-8C99-DFFC7383C3D1}" type="slidenum">
              <a:rPr lang="ru-RU" sz="116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 sz="1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FE50E62-E45B-8063-0326-47911AB291E1}"/>
              </a:ext>
            </a:extLst>
          </p:cNvPr>
          <p:cNvSpPr/>
          <p:nvPr/>
        </p:nvSpPr>
        <p:spPr>
          <a:xfrm>
            <a:off x="0" y="248494"/>
            <a:ext cx="12192000" cy="6548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3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4FF425B-1A9C-C926-AD83-B494F464C5A8}"/>
              </a:ext>
            </a:extLst>
          </p:cNvPr>
          <p:cNvSpPr txBox="1">
            <a:spLocks/>
          </p:cNvSpPr>
          <p:nvPr/>
        </p:nvSpPr>
        <p:spPr>
          <a:xfrm>
            <a:off x="170336" y="356478"/>
            <a:ext cx="11851328" cy="456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ИССЛЕДОВАНИЯ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7C8826-EBE1-A5BF-0E7C-D73C9DA6383D}"/>
              </a:ext>
            </a:extLst>
          </p:cNvPr>
          <p:cNvSpPr txBox="1"/>
          <p:nvPr/>
        </p:nvSpPr>
        <p:spPr>
          <a:xfrm>
            <a:off x="170336" y="1011327"/>
            <a:ext cx="1185132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ИССЛЕДОВАНИЯ 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настоящего социологического исследования – изучить степень удовлетворенности жителей Алматы по предоставляемым акиматом города Алматы государственным услугам.</a:t>
            </a:r>
            <a:endPara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 ИССЛЕДОВАНИЯ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Установить в какой сфере респондент получил государственную услугу последней в 2024 году (в сфере образования, в сфере социальной защиты, в сфере медицинских услуг, услуги РАГС, в сфере земельных отношений, в сфере жилищных отношений, услуги по выдаче документов для строительства или перепланировки жилья).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Выявить какую именно (одну) услугу в выбранной сфере получил респондент.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Установить способ получения услуги респондентом (личное присутствие в ЦОНе, личное присутствие в государственной организации, в электронном виде).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Определить уровень удовлетворенности </a:t>
            </a:r>
            <a:r>
              <a:rPr lang="ru-RU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услугополучателя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качеством оказания госуслуги при личном обращении по следующим параметрам: компетентность сотрудников, предоставлявших услугу; оперативность; вежливость и внимательность к потребностям </a:t>
            </a:r>
            <a:r>
              <a:rPr lang="ru-RU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услугополучателя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доступность и удобство; информация и коммуникация; процедура; срок оказания полученной услуги; финансовые затраты. 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Выявить вероятные факты коррупционных проявлений при получении госуслуги. 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Определить уровень удовлетворенности </a:t>
            </a:r>
            <a:r>
              <a:rPr lang="ru-RU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услугополучателя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качеством оказания госуслуги при получении услуги в электронном формате по следующим параметрам: использование ЭЦП, поиск информации об услуге на портале (интуитивно понятный интерфейс), требования для получения услуги, простота заполнения и удобство подачи документов, запроса на портал (удобство процесса), консультация </a:t>
            </a:r>
            <a:r>
              <a:rPr lang="ru-RU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саІІ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-центра портала (1414 или др. указанный), техническая поддержка портала, срок оказания услуги, оплата онлайн через портал (для платных услуг), результат оказанной услуги (полученные документы, справка, сертификат или др.); трудности при получении госуслуги. </a:t>
            </a:r>
            <a:endPara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ходе социостатистического опроса было проведено более 5 000 опросов.</a:t>
            </a:r>
          </a:p>
          <a:p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 РЕКРУТА: Дистанционное анкетирование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467678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74B04693-8D0B-D101-824D-42EEBF10E4A4}"/>
              </a:ext>
            </a:extLst>
          </p:cNvPr>
          <p:cNvGrpSpPr/>
          <p:nvPr/>
        </p:nvGrpSpPr>
        <p:grpSpPr>
          <a:xfrm>
            <a:off x="0" y="248494"/>
            <a:ext cx="12192000" cy="654849"/>
            <a:chOff x="0" y="248494"/>
            <a:chExt cx="12192000" cy="654849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5B567FFB-B939-5B74-9FF6-BCF6CF330248}"/>
                </a:ext>
              </a:extLst>
            </p:cNvPr>
            <p:cNvSpPr/>
            <p:nvPr/>
          </p:nvSpPr>
          <p:spPr>
            <a:xfrm>
              <a:off x="0" y="248494"/>
              <a:ext cx="12192000" cy="6548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3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xmlns="" id="{2D6923AF-AF31-798C-8463-E773CE8890C4}"/>
                </a:ext>
              </a:extLst>
            </p:cNvPr>
            <p:cNvSpPr txBox="1">
              <a:spLocks/>
            </p:cNvSpPr>
            <p:nvPr/>
          </p:nvSpPr>
          <p:spPr>
            <a:xfrm>
              <a:off x="170336" y="356478"/>
              <a:ext cx="11851328" cy="45663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ВОСТРЕБОВАННОСТЬ ГОСУДАРСТВЕННЫХ УСЛУГ</a:t>
              </a:r>
              <a:endParaRPr lang="ru-RU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Номер слайда 4">
            <a:extLst>
              <a:ext uri="{FF2B5EF4-FFF2-40B4-BE49-F238E27FC236}">
                <a16:creationId xmlns:a16="http://schemas.microsoft.com/office/drawing/2014/main" xmlns="" id="{8553ABC6-8C47-81DE-48C3-C0F236A4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0997" y="6578031"/>
            <a:ext cx="1312025" cy="365125"/>
          </a:xfrm>
        </p:spPr>
        <p:txBody>
          <a:bodyPr/>
          <a:lstStyle/>
          <a:p>
            <a:fld id="{EEC1CE28-24FF-4965-8C99-DFFC7383C3D1}" type="slidenum">
              <a:rPr lang="ru-RU" sz="116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sz="1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09357495-697D-CBCF-A166-CDBDAC9CAF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417306"/>
              </p:ext>
            </p:extLst>
          </p:nvPr>
        </p:nvGraphicFramePr>
        <p:xfrm>
          <a:off x="-841" y="1301980"/>
          <a:ext cx="6254272" cy="2414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42F75CB7-52F7-F952-9A3C-665EC78AE941}"/>
              </a:ext>
            </a:extLst>
          </p:cNvPr>
          <p:cNvSpPr txBox="1">
            <a:spLocks noChangeAspect="1"/>
          </p:cNvSpPr>
          <p:nvPr/>
        </p:nvSpPr>
        <p:spPr>
          <a:xfrm>
            <a:off x="-127817" y="903343"/>
            <a:ext cx="6348699" cy="654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1" dirty="0"/>
              <a:t>Какую государственную услугу Вы получали последней в 2024 году? </a:t>
            </a:r>
          </a:p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000" i="1" dirty="0"/>
              <a:t>(закрытый вопрос, один ответ, % от всех опрошенных) </a:t>
            </a:r>
            <a:endParaRPr lang="ru-RU" sz="900" i="1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13D5EF78-13DD-4C49-2259-03911E47A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28297"/>
              </p:ext>
            </p:extLst>
          </p:nvPr>
        </p:nvGraphicFramePr>
        <p:xfrm>
          <a:off x="6128550" y="3256962"/>
          <a:ext cx="5951209" cy="359659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819602">
                  <a:extLst>
                    <a:ext uri="{9D8B030D-6E8A-4147-A177-3AD203B41FA5}">
                      <a16:colId xmlns:a16="http://schemas.microsoft.com/office/drawing/2014/main" xmlns="" val="1659458111"/>
                    </a:ext>
                  </a:extLst>
                </a:gridCol>
                <a:gridCol w="869325">
                  <a:extLst>
                    <a:ext uri="{9D8B030D-6E8A-4147-A177-3AD203B41FA5}">
                      <a16:colId xmlns:a16="http://schemas.microsoft.com/office/drawing/2014/main" xmlns="" val="1321116927"/>
                    </a:ext>
                  </a:extLst>
                </a:gridCol>
                <a:gridCol w="760035">
                  <a:extLst>
                    <a:ext uri="{9D8B030D-6E8A-4147-A177-3AD203B41FA5}">
                      <a16:colId xmlns:a16="http://schemas.microsoft.com/office/drawing/2014/main" xmlns="" val="1772188518"/>
                    </a:ext>
                  </a:extLst>
                </a:gridCol>
                <a:gridCol w="693344">
                  <a:extLst>
                    <a:ext uri="{9D8B030D-6E8A-4147-A177-3AD203B41FA5}">
                      <a16:colId xmlns:a16="http://schemas.microsoft.com/office/drawing/2014/main" xmlns="" val="2461339074"/>
                    </a:ext>
                  </a:extLst>
                </a:gridCol>
                <a:gridCol w="808903">
                  <a:extLst>
                    <a:ext uri="{9D8B030D-6E8A-4147-A177-3AD203B41FA5}">
                      <a16:colId xmlns:a16="http://schemas.microsoft.com/office/drawing/2014/main" xmlns="" val="3509901203"/>
                    </a:ext>
                  </a:extLst>
                </a:gridCol>
              </a:tblGrid>
              <a:tr h="745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148" marR="63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ЦОН </a:t>
                      </a:r>
                      <a:r>
                        <a:rPr lang="ru-RU" sz="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(обратились к сотруднику)</a:t>
                      </a:r>
                      <a:endParaRPr lang="ru-RU" sz="7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48" marR="63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ЦОН </a:t>
                      </a:r>
                      <a:r>
                        <a:rPr lang="ru-RU" sz="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(самостоятельно в зоне самообслуживания через порталы)</a:t>
                      </a:r>
                      <a:endParaRPr lang="ru-RU" sz="7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48" marR="63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Egov.kz </a:t>
                      </a:r>
                      <a:r>
                        <a:rPr lang="ru-RU" sz="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(и другие электронные сервисы, порталы, онлайн)</a:t>
                      </a:r>
                      <a:endParaRPr lang="ru-RU" sz="7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48" marR="63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6D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Государственный орган, учреждение</a:t>
                      </a:r>
                      <a:endParaRPr lang="ru-RU" sz="7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48" marR="63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3262825"/>
                  </a:ext>
                </a:extLst>
              </a:tr>
              <a:tr h="5242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dirty="0">
                          <a:effectLst/>
                        </a:rPr>
                        <a:t>Услуги в сфере Образования (н/р: все, что касается зачисления/перевода ребенка в школу или детсад и т.д.)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48" marR="631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</a:rPr>
                        <a:t>3,3%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1,3%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67,6%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6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</a:rPr>
                        <a:t>27,7%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0213126"/>
                  </a:ext>
                </a:extLst>
              </a:tr>
              <a:tr h="480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dirty="0">
                          <a:effectLst/>
                        </a:rPr>
                        <a:t>Услуги в сфере Социальной защиты (Управление занятости и социальных программ города Алматы)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48" marR="631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</a:rPr>
                        <a:t>11,8%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</a:rPr>
                        <a:t>2,1%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</a:rPr>
                        <a:t>50,7%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</a:rPr>
                        <a:t>35,4%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8445596"/>
                  </a:ext>
                </a:extLst>
              </a:tr>
              <a:tr h="4064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dirty="0">
                          <a:effectLst/>
                        </a:rPr>
                        <a:t>Медицинские услуги (н/р: запись на прием к врачу, выдача больничного и т.д.)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48" marR="631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0,0%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</a:rPr>
                        <a:t>0,0%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</a:rPr>
                        <a:t>35,5%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64,5%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9544378"/>
                  </a:ext>
                </a:extLst>
              </a:tr>
              <a:tr h="323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dirty="0">
                          <a:effectLst/>
                        </a:rPr>
                        <a:t>Услуги РАГС (Аппараты акимов районов города Алматы)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48" marR="631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32,2%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6,1%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</a:rPr>
                        <a:t>40,9%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</a:rPr>
                        <a:t>20,9%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4941072"/>
                  </a:ext>
                </a:extLst>
              </a:tr>
              <a:tr h="3680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dirty="0">
                          <a:effectLst/>
                        </a:rPr>
                        <a:t>Услуги в сфере Земельных отношений (н/р: все, что касается земельных участков)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48" marR="631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29,6%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</a:rPr>
                        <a:t>0,0%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</a:rPr>
                        <a:t>59,3%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</a:rPr>
                        <a:t>11,1%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5962162"/>
                  </a:ext>
                </a:extLst>
              </a:tr>
              <a:tr h="3701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dirty="0">
                          <a:effectLst/>
                        </a:rPr>
                        <a:t>Услуги Жилищных отношений (н/р: выдача </a:t>
                      </a:r>
                      <a:r>
                        <a:rPr lang="ru-RU" sz="900" dirty="0" err="1">
                          <a:effectLst/>
                        </a:rPr>
                        <a:t>гос.жилья</a:t>
                      </a:r>
                      <a:r>
                        <a:rPr lang="ru-RU" sz="900" dirty="0">
                          <a:effectLst/>
                        </a:rPr>
                        <a:t> и приватизация </a:t>
                      </a:r>
                      <a:r>
                        <a:rPr lang="ru-RU" sz="900" dirty="0" err="1">
                          <a:effectLst/>
                        </a:rPr>
                        <a:t>гос.жилья</a:t>
                      </a:r>
                      <a:r>
                        <a:rPr lang="ru-RU" sz="9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48" marR="631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3,3%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</a:rPr>
                        <a:t>0,0%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96,7%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6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</a:rPr>
                        <a:t>0,0%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8349512"/>
                  </a:ext>
                </a:extLst>
              </a:tr>
              <a:tr h="378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dirty="0">
                          <a:effectLst/>
                        </a:rPr>
                        <a:t>Услуги по выдаче документов для строительства или перепланировки жилья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48" marR="631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</a:rPr>
                        <a:t>0,0%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</a:rPr>
                        <a:t>0,0%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6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0,0%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9372042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2693F073-1A3E-0CFA-B5D0-01BB2F83B4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465404"/>
              </p:ext>
            </p:extLst>
          </p:nvPr>
        </p:nvGraphicFramePr>
        <p:xfrm>
          <a:off x="6128550" y="1308587"/>
          <a:ext cx="6105080" cy="1491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C4FD27C6-0A42-14DA-2760-8061544E5CFC}"/>
              </a:ext>
            </a:extLst>
          </p:cNvPr>
          <p:cNvSpPr txBox="1">
            <a:spLocks noChangeAspect="1"/>
          </p:cNvSpPr>
          <p:nvPr/>
        </p:nvSpPr>
        <p:spPr>
          <a:xfrm>
            <a:off x="5983580" y="906091"/>
            <a:ext cx="6279442" cy="485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1" dirty="0"/>
              <a:t>Укажите, пожалуйста, куда Вы обращались при получении услуги?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(закрытый вопрос, один ответ, % от всех опрошенных) </a:t>
            </a:r>
            <a:endParaRPr kumimoji="0" lang="ru-RU" sz="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 sz="1200" b="1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9A46F83E-A1E6-CD6B-C303-E6A2825676AC}"/>
              </a:ext>
            </a:extLst>
          </p:cNvPr>
          <p:cNvSpPr txBox="1">
            <a:spLocks noChangeAspect="1"/>
          </p:cNvSpPr>
          <p:nvPr/>
        </p:nvSpPr>
        <p:spPr>
          <a:xfrm>
            <a:off x="6052015" y="2862514"/>
            <a:ext cx="6587767" cy="485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1" dirty="0"/>
              <a:t>Способ получения государственной услуги </a:t>
            </a:r>
          </a:p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(закрытый вопрос, один ответ, в % от всех опрошенных по строке) </a:t>
            </a:r>
            <a:endParaRPr kumimoji="0" lang="ru-RU" sz="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 sz="1200" b="1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8A493EC-310E-75D4-0AD8-6126DC81CFBE}"/>
              </a:ext>
            </a:extLst>
          </p:cNvPr>
          <p:cNvCxnSpPr/>
          <p:nvPr/>
        </p:nvCxnSpPr>
        <p:spPr>
          <a:xfrm>
            <a:off x="6096000" y="903343"/>
            <a:ext cx="0" cy="6035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5AF9613C-7B6E-6C48-8B6D-F6239AEDA9A4}"/>
              </a:ext>
            </a:extLst>
          </p:cNvPr>
          <p:cNvCxnSpPr>
            <a:cxnSpLocks/>
          </p:cNvCxnSpPr>
          <p:nvPr/>
        </p:nvCxnSpPr>
        <p:spPr>
          <a:xfrm flipH="1">
            <a:off x="-1467" y="3716338"/>
            <a:ext cx="60974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4CDE41A0-202E-6CB8-0D22-B31110501693}"/>
              </a:ext>
            </a:extLst>
          </p:cNvPr>
          <p:cNvGrpSpPr/>
          <p:nvPr/>
        </p:nvGrpSpPr>
        <p:grpSpPr>
          <a:xfrm>
            <a:off x="-127817" y="3696886"/>
            <a:ext cx="4695607" cy="3241831"/>
            <a:chOff x="4621677" y="3698899"/>
            <a:chExt cx="5910203" cy="3156673"/>
          </a:xfrm>
        </p:grpSpPr>
        <p:graphicFrame>
          <p:nvGraphicFramePr>
            <p:cNvPr id="15" name="Диаграмма 14">
              <a:extLst>
                <a:ext uri="{FF2B5EF4-FFF2-40B4-BE49-F238E27FC236}">
                  <a16:creationId xmlns:a16="http://schemas.microsoft.com/office/drawing/2014/main" xmlns="" id="{B38A8114-FA83-ED68-08C7-5EB7600BFBF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20843380"/>
                </p:ext>
              </p:extLst>
            </p:nvPr>
          </p:nvGraphicFramePr>
          <p:xfrm>
            <a:off x="4807402" y="4114240"/>
            <a:ext cx="5724478" cy="27413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Подзаголовок 2">
              <a:extLst>
                <a:ext uri="{FF2B5EF4-FFF2-40B4-BE49-F238E27FC236}">
                  <a16:creationId xmlns:a16="http://schemas.microsoft.com/office/drawing/2014/main" xmlns="" id="{88731B7F-F073-83F8-B081-C49AFB1DCE51}"/>
                </a:ext>
              </a:extLst>
            </p:cNvPr>
            <p:cNvSpPr txBox="1">
              <a:spLocks/>
            </p:cNvSpPr>
            <p:nvPr/>
          </p:nvSpPr>
          <p:spPr>
            <a:xfrm>
              <a:off x="4621677" y="3698899"/>
              <a:ext cx="4793528" cy="5482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Оценка Сайта (портала), через который получили услугу 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(где «1 балл»- «совершенно не удовлетворен», а «5 баллов» - «полностью удовлетворен»)</a:t>
              </a:r>
              <a:endParaRPr lang="en-US" sz="9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xmlns="" id="{70DC2116-883E-7E66-8EC6-3454757D05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13174"/>
              </p:ext>
            </p:extLst>
          </p:nvPr>
        </p:nvGraphicFramePr>
        <p:xfrm>
          <a:off x="3586150" y="4509878"/>
          <a:ext cx="2498010" cy="2250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xmlns="" id="{F0971FF1-A084-58E3-19DA-158E1FA8C883}"/>
              </a:ext>
            </a:extLst>
          </p:cNvPr>
          <p:cNvSpPr txBox="1">
            <a:spLocks noChangeAspect="1"/>
          </p:cNvSpPr>
          <p:nvPr/>
        </p:nvSpPr>
        <p:spPr>
          <a:xfrm>
            <a:off x="3203359" y="3686055"/>
            <a:ext cx="3183172" cy="1582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1" dirty="0"/>
              <a:t>Возникали ли у Вас какие-либо трудности при получении услуги онлайн через портал? </a:t>
            </a:r>
          </a:p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(закрытый вопрос, один ответ, в % от всех опрошенных) </a:t>
            </a:r>
          </a:p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06963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74B04693-8D0B-D101-824D-42EEBF10E4A4}"/>
              </a:ext>
            </a:extLst>
          </p:cNvPr>
          <p:cNvGrpSpPr/>
          <p:nvPr/>
        </p:nvGrpSpPr>
        <p:grpSpPr>
          <a:xfrm>
            <a:off x="0" y="248494"/>
            <a:ext cx="12192000" cy="654849"/>
            <a:chOff x="0" y="248494"/>
            <a:chExt cx="12192000" cy="654849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5B567FFB-B939-5B74-9FF6-BCF6CF330248}"/>
                </a:ext>
              </a:extLst>
            </p:cNvPr>
            <p:cNvSpPr/>
            <p:nvPr/>
          </p:nvSpPr>
          <p:spPr>
            <a:xfrm>
              <a:off x="0" y="248494"/>
              <a:ext cx="12192000" cy="6548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3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xmlns="" id="{2D6923AF-AF31-798C-8463-E773CE8890C4}"/>
                </a:ext>
              </a:extLst>
            </p:cNvPr>
            <p:cNvSpPr txBox="1">
              <a:spLocks/>
            </p:cNvSpPr>
            <p:nvPr/>
          </p:nvSpPr>
          <p:spPr>
            <a:xfrm>
              <a:off x="170336" y="356478"/>
              <a:ext cx="11851328" cy="45663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ВОСТРЕБОВАННОСТЬ ГОСУДАРСТВЕННЫХ УСЛУГ</a:t>
              </a:r>
              <a:endParaRPr lang="ru-RU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Номер слайда 4">
            <a:extLst>
              <a:ext uri="{FF2B5EF4-FFF2-40B4-BE49-F238E27FC236}">
                <a16:creationId xmlns:a16="http://schemas.microsoft.com/office/drawing/2014/main" xmlns="" id="{8553ABC6-8C47-81DE-48C3-C0F236A4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EEC1CE28-24FF-4965-8C99-DFFC7383C3D1}" type="slidenum">
              <a:rPr lang="ru-RU" sz="116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 sz="1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0A76AE1F-C49D-EE5E-3A3F-4CB9563BC4D2}"/>
              </a:ext>
            </a:extLst>
          </p:cNvPr>
          <p:cNvGrpSpPr/>
          <p:nvPr/>
        </p:nvGrpSpPr>
        <p:grpSpPr>
          <a:xfrm>
            <a:off x="6172135" y="1289848"/>
            <a:ext cx="6680503" cy="1199697"/>
            <a:chOff x="-234568" y="3708377"/>
            <a:chExt cx="3718074" cy="696232"/>
          </a:xfrm>
        </p:grpSpPr>
        <p:graphicFrame>
          <p:nvGraphicFramePr>
            <p:cNvPr id="22" name="Диаграмма 21">
              <a:extLst>
                <a:ext uri="{FF2B5EF4-FFF2-40B4-BE49-F238E27FC236}">
                  <a16:creationId xmlns:a16="http://schemas.microsoft.com/office/drawing/2014/main" xmlns="" id="{BD5BD0D0-5699-4619-A181-06FF1F1A97C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97947708"/>
                </p:ext>
              </p:extLst>
            </p:nvPr>
          </p:nvGraphicFramePr>
          <p:xfrm>
            <a:off x="344746" y="3919010"/>
            <a:ext cx="3138760" cy="4855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Подзаголовок 2">
              <a:extLst>
                <a:ext uri="{FF2B5EF4-FFF2-40B4-BE49-F238E27FC236}">
                  <a16:creationId xmlns:a16="http://schemas.microsoft.com/office/drawing/2014/main" xmlns="" id="{E0B16ACD-4354-A35F-3509-67C7C31C3C8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-234568" y="3708377"/>
              <a:ext cx="3366390" cy="2817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100" b="1" dirty="0"/>
                <a:t>Обращались ли Вы с жалобой на качество оказания услуги?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(закрытый вопрос, один ответ, % от всех опрошенных) 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 sz="1400" b="1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3B49D25C-E416-E859-2FC3-F979A81A2BCE}"/>
              </a:ext>
            </a:extLst>
          </p:cNvPr>
          <p:cNvGrpSpPr/>
          <p:nvPr/>
        </p:nvGrpSpPr>
        <p:grpSpPr>
          <a:xfrm>
            <a:off x="6872273" y="3956329"/>
            <a:ext cx="5901001" cy="1313516"/>
            <a:chOff x="466535" y="3951821"/>
            <a:chExt cx="5510037" cy="762288"/>
          </a:xfrm>
        </p:grpSpPr>
        <p:graphicFrame>
          <p:nvGraphicFramePr>
            <p:cNvPr id="25" name="Диаграмма 24">
              <a:extLst>
                <a:ext uri="{FF2B5EF4-FFF2-40B4-BE49-F238E27FC236}">
                  <a16:creationId xmlns:a16="http://schemas.microsoft.com/office/drawing/2014/main" xmlns="" id="{4DB0319E-51BB-CB85-EF6F-4822360010C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54237624"/>
                </p:ext>
              </p:extLst>
            </p:nvPr>
          </p:nvGraphicFramePr>
          <p:xfrm>
            <a:off x="858816" y="4219074"/>
            <a:ext cx="5117756" cy="4950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6" name="Подзаголовок 2">
              <a:extLst>
                <a:ext uri="{FF2B5EF4-FFF2-40B4-BE49-F238E27FC236}">
                  <a16:creationId xmlns:a16="http://schemas.microsoft.com/office/drawing/2014/main" xmlns="" id="{B3D9EABF-CC93-2B58-9899-45052A01DEF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66535" y="3951821"/>
              <a:ext cx="4340365" cy="2817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100" b="1" dirty="0"/>
                <a:t>Обращались ли Вы в Единый контакт-центр 1414?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(закрытый вопрос, один ответ, % от всех опрошенных) 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 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73959AB3-9DDB-7051-2145-67C6E2DCBE85}"/>
              </a:ext>
            </a:extLst>
          </p:cNvPr>
          <p:cNvGrpSpPr/>
          <p:nvPr/>
        </p:nvGrpSpPr>
        <p:grpSpPr>
          <a:xfrm>
            <a:off x="6277015" y="5466445"/>
            <a:ext cx="5817781" cy="1291158"/>
            <a:chOff x="7361974" y="5697917"/>
            <a:chExt cx="4692671" cy="1291158"/>
          </a:xfrm>
        </p:grpSpPr>
        <p:graphicFrame>
          <p:nvGraphicFramePr>
            <p:cNvPr id="28" name="Диаграмма 27">
              <a:extLst>
                <a:ext uri="{FF2B5EF4-FFF2-40B4-BE49-F238E27FC236}">
                  <a16:creationId xmlns:a16="http://schemas.microsoft.com/office/drawing/2014/main" xmlns="" id="{1C42B667-9DCC-FCDF-EE3B-937C9CE97D4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33782099"/>
                </p:ext>
              </p:extLst>
            </p:nvPr>
          </p:nvGraphicFramePr>
          <p:xfrm>
            <a:off x="7550489" y="6182228"/>
            <a:ext cx="4279246" cy="8068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4" name="Подзаголовок 2">
              <a:extLst>
                <a:ext uri="{FF2B5EF4-FFF2-40B4-BE49-F238E27FC236}">
                  <a16:creationId xmlns:a16="http://schemas.microsoft.com/office/drawing/2014/main" xmlns="" id="{77C414B4-442D-395B-B6D6-785AA4F1F13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361974" y="5697917"/>
              <a:ext cx="4692671" cy="48543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100" b="1" dirty="0"/>
                <a:t>Результат обращения в Единый контакт-центр 1414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(средние баллы по пятибалльной шкале, где «1 балл»- «совершенно не удовлетворен», а «5 баллов» - «полностью удовлетворен»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среди 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тех, кто обращался с жалобой на качество оказания услуги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5CFE0B74-84B3-1F30-33AC-55078DA09F79}"/>
              </a:ext>
            </a:extLst>
          </p:cNvPr>
          <p:cNvGrpSpPr/>
          <p:nvPr/>
        </p:nvGrpSpPr>
        <p:grpSpPr>
          <a:xfrm>
            <a:off x="6058302" y="2562564"/>
            <a:ext cx="6134410" cy="1333911"/>
            <a:chOff x="9503236" y="1320166"/>
            <a:chExt cx="2751979" cy="1333911"/>
          </a:xfrm>
        </p:grpSpPr>
        <p:graphicFrame>
          <p:nvGraphicFramePr>
            <p:cNvPr id="27" name="Диаграмма 26">
              <a:extLst>
                <a:ext uri="{FF2B5EF4-FFF2-40B4-BE49-F238E27FC236}">
                  <a16:creationId xmlns:a16="http://schemas.microsoft.com/office/drawing/2014/main" xmlns="" id="{13E88E02-59A8-61A6-79D2-A25F4111A4B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65161650"/>
                </p:ext>
              </p:extLst>
            </p:nvPr>
          </p:nvGraphicFramePr>
          <p:xfrm>
            <a:off x="9597537" y="1643739"/>
            <a:ext cx="2600567" cy="1010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5" name="Подзаголовок 2">
              <a:extLst>
                <a:ext uri="{FF2B5EF4-FFF2-40B4-BE49-F238E27FC236}">
                  <a16:creationId xmlns:a16="http://schemas.microsoft.com/office/drawing/2014/main" xmlns="" id="{119EED35-4E49-B5C9-B7D1-14E779D40C7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503236" y="1320166"/>
              <a:ext cx="2751979" cy="48543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100" b="1" dirty="0"/>
                <a:t>Результат обращения с жалобой на качество оказания услуги? 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(средние баллы по пятибалльной шкале, где «1 балла»- «совершенно не удовлетворен», а «5 баллов» - «полностью удовлетворен», среди </a:t>
              </a:r>
              <a:r>
                <a:rPr lang="ru-RU" sz="8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тех, кто обращался с жалобой на качество оказания услуги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FAD2BE7D-683D-51CE-DBBB-F06360F4E455}"/>
              </a:ext>
            </a:extLst>
          </p:cNvPr>
          <p:cNvGrpSpPr/>
          <p:nvPr/>
        </p:nvGrpSpPr>
        <p:grpSpPr>
          <a:xfrm>
            <a:off x="-140794" y="1266020"/>
            <a:ext cx="6229073" cy="1440734"/>
            <a:chOff x="-438244" y="3622567"/>
            <a:chExt cx="7124632" cy="836115"/>
          </a:xfrm>
        </p:grpSpPr>
        <p:graphicFrame>
          <p:nvGraphicFramePr>
            <p:cNvPr id="4" name="Диаграмма 3">
              <a:extLst>
                <a:ext uri="{FF2B5EF4-FFF2-40B4-BE49-F238E27FC236}">
                  <a16:creationId xmlns:a16="http://schemas.microsoft.com/office/drawing/2014/main" xmlns="" id="{20E481C3-58E1-4EF2-314C-C9A517245FE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05775789"/>
                </p:ext>
              </p:extLst>
            </p:nvPr>
          </p:nvGraphicFramePr>
          <p:xfrm>
            <a:off x="575994" y="3981244"/>
            <a:ext cx="5440003" cy="4774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" name="Подзаголовок 2">
              <a:extLst>
                <a:ext uri="{FF2B5EF4-FFF2-40B4-BE49-F238E27FC236}">
                  <a16:creationId xmlns:a16="http://schemas.microsoft.com/office/drawing/2014/main" xmlns="" id="{C1C83FEE-2C65-1BAA-89DD-FF29A403F87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-438244" y="3622567"/>
              <a:ext cx="7124632" cy="8361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200" b="1" dirty="0"/>
                <a:t>Пришлось ли Вам использовать личные связи, знакомства для получения данной услуги?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kumimoji="0" lang="ru-RU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(закрытый вопрос, один ответ, в % от всех опрошенных) 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200" b="1" dirty="0"/>
                <a:t> 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20258BCA-F7D9-1E72-3ACD-5D9C0B34C033}"/>
              </a:ext>
            </a:extLst>
          </p:cNvPr>
          <p:cNvGrpSpPr/>
          <p:nvPr/>
        </p:nvGrpSpPr>
        <p:grpSpPr>
          <a:xfrm>
            <a:off x="0" y="2733861"/>
            <a:ext cx="6202662" cy="1470645"/>
            <a:chOff x="-176911" y="3732194"/>
            <a:chExt cx="6202662" cy="948690"/>
          </a:xfrm>
        </p:grpSpPr>
        <p:graphicFrame>
          <p:nvGraphicFramePr>
            <p:cNvPr id="8" name="Диаграмма 7">
              <a:extLst>
                <a:ext uri="{FF2B5EF4-FFF2-40B4-BE49-F238E27FC236}">
                  <a16:creationId xmlns:a16="http://schemas.microsoft.com/office/drawing/2014/main" xmlns="" id="{EEF1E5C5-A38B-8E4D-9AD5-38379C43CF0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53975253"/>
                </p:ext>
              </p:extLst>
            </p:nvPr>
          </p:nvGraphicFramePr>
          <p:xfrm>
            <a:off x="193167" y="4118539"/>
            <a:ext cx="5117755" cy="5623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9" name="Подзаголовок 2">
              <a:extLst>
                <a:ext uri="{FF2B5EF4-FFF2-40B4-BE49-F238E27FC236}">
                  <a16:creationId xmlns:a16="http://schemas.microsoft.com/office/drawing/2014/main" xmlns="" id="{0D88B299-586E-E59F-5137-466E14348FB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-176911" y="3732194"/>
              <a:ext cx="6202662" cy="8361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200" b="1" dirty="0"/>
                <a:t>Пришлось ли </a:t>
              </a:r>
              <a:r>
                <a:rPr lang="ru-RU" sz="1200" b="1" dirty="0">
                  <a:solidFill>
                    <a:srgbClr val="595959"/>
                  </a:solidFill>
                </a:rPr>
                <a:t>Вам</a:t>
              </a:r>
              <a:r>
                <a:rPr lang="ru-RU" sz="1200" b="1" dirty="0"/>
                <a:t> дать неофициальное вознаграждение для получения данной услуги?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kumimoji="0" lang="ru-RU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(закрытый вопрос, один ответ, в % от всех опрошенных) </a:t>
              </a:r>
            </a:p>
          </p:txBody>
        </p:sp>
      </p:grp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E928EA4C-9261-4219-06C2-54897081FD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385778"/>
              </p:ext>
            </p:extLst>
          </p:nvPr>
        </p:nvGraphicFramePr>
        <p:xfrm>
          <a:off x="0" y="4845073"/>
          <a:ext cx="6073956" cy="201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5AE1D5F-2486-C6F4-92D0-A313B481D244}"/>
              </a:ext>
            </a:extLst>
          </p:cNvPr>
          <p:cNvSpPr txBox="1"/>
          <p:nvPr/>
        </p:nvSpPr>
        <p:spPr>
          <a:xfrm>
            <a:off x="-106212" y="4177788"/>
            <a:ext cx="62673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Назовите причины использования «личных связей» знакомства, неофициального вознаграждения </a:t>
            </a:r>
          </a:p>
          <a:p>
            <a:pPr algn="ctr"/>
            <a:r>
              <a:rPr lang="ru-RU" sz="900" i="1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(любое количество ответов, в % от тех, кому пришлось </a:t>
            </a:r>
            <a:r>
              <a:rPr lang="ru-RU" sz="900" i="1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дать неофициальное вознаграждение для получения данной услуги)</a:t>
            </a:r>
            <a:endParaRPr lang="ru-RU" sz="900" i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xmlns="" id="{B8167FAE-FB5D-1A51-B5D9-C6C5C3EDBCF7}"/>
              </a:ext>
            </a:extLst>
          </p:cNvPr>
          <p:cNvSpPr txBox="1">
            <a:spLocks noChangeAspect="1"/>
          </p:cNvSpPr>
          <p:nvPr/>
        </p:nvSpPr>
        <p:spPr>
          <a:xfrm>
            <a:off x="-140794" y="874149"/>
            <a:ext cx="6284186" cy="256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kumimoji="0" lang="ru-RU" sz="135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64A01DAD-D03B-3798-1DAF-D8B48BC8054D}"/>
              </a:ext>
            </a:extLst>
          </p:cNvPr>
          <p:cNvSpPr/>
          <p:nvPr/>
        </p:nvSpPr>
        <p:spPr>
          <a:xfrm>
            <a:off x="-1" y="1130503"/>
            <a:ext cx="6158803" cy="5724012"/>
          </a:xfrm>
          <a:prstGeom prst="roundRect">
            <a:avLst>
              <a:gd name="adj" fmla="val 4063"/>
            </a:avLst>
          </a:prstGeom>
          <a:noFill/>
          <a:ln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263C5782-FF2D-5317-4E87-7EDD1137D87D}"/>
              </a:ext>
            </a:extLst>
          </p:cNvPr>
          <p:cNvSpPr/>
          <p:nvPr/>
        </p:nvSpPr>
        <p:spPr>
          <a:xfrm>
            <a:off x="97654" y="912702"/>
            <a:ext cx="5950955" cy="3688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Коррупционные проявления во время получения государственных услуг 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09CC6F74-323A-E819-FE59-7F4DAE25DA9B}"/>
              </a:ext>
            </a:extLst>
          </p:cNvPr>
          <p:cNvSpPr/>
          <p:nvPr/>
        </p:nvSpPr>
        <p:spPr>
          <a:xfrm>
            <a:off x="6213915" y="1115201"/>
            <a:ext cx="5965052" cy="5724012"/>
          </a:xfrm>
          <a:prstGeom prst="roundRect">
            <a:avLst>
              <a:gd name="adj" fmla="val 4063"/>
            </a:avLst>
          </a:prstGeom>
          <a:noFill/>
          <a:ln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C413313B-1010-DF22-6B40-860C357F9EFC}"/>
              </a:ext>
            </a:extLst>
          </p:cNvPr>
          <p:cNvSpPr/>
          <p:nvPr/>
        </p:nvSpPr>
        <p:spPr>
          <a:xfrm>
            <a:off x="6305031" y="897400"/>
            <a:ext cx="5763743" cy="3688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Обратная связь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47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B4A3285E-62E5-01D8-2BF7-B1A2147FC9BB}"/>
              </a:ext>
            </a:extLst>
          </p:cNvPr>
          <p:cNvGrpSpPr/>
          <p:nvPr/>
        </p:nvGrpSpPr>
        <p:grpSpPr>
          <a:xfrm>
            <a:off x="50562" y="970157"/>
            <a:ext cx="5206843" cy="5934497"/>
            <a:chOff x="-188280" y="3726948"/>
            <a:chExt cx="5206843" cy="3444021"/>
          </a:xfrm>
        </p:grpSpPr>
        <p:graphicFrame>
          <p:nvGraphicFramePr>
            <p:cNvPr id="6" name="Диаграмма 5">
              <a:extLst>
                <a:ext uri="{FF2B5EF4-FFF2-40B4-BE49-F238E27FC236}">
                  <a16:creationId xmlns:a16="http://schemas.microsoft.com/office/drawing/2014/main" xmlns="" id="{7F046D07-EAE1-D276-E8D9-7D354B4E9FB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09783027"/>
                </p:ext>
              </p:extLst>
            </p:nvPr>
          </p:nvGraphicFramePr>
          <p:xfrm>
            <a:off x="-188280" y="4145005"/>
            <a:ext cx="5206843" cy="30259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9" name="Подзаголовок 2">
              <a:extLst>
                <a:ext uri="{FF2B5EF4-FFF2-40B4-BE49-F238E27FC236}">
                  <a16:creationId xmlns:a16="http://schemas.microsoft.com/office/drawing/2014/main" xmlns="" id="{2569E53B-9BF0-F8C8-8CC0-2CC0ACC9BBD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9592" y="3726948"/>
              <a:ext cx="4317116" cy="8361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Какую из нижеперечисленных услуг Вы получали в текущем году последней?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050" i="1" dirty="0"/>
                <a:t>(закрытый вопрос, один ответ, в % от тех, кто обратился в Управление образования) </a:t>
              </a: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567FFB-B939-5B74-9FF6-BCF6CF330248}"/>
              </a:ext>
            </a:extLst>
          </p:cNvPr>
          <p:cNvSpPr/>
          <p:nvPr/>
        </p:nvSpPr>
        <p:spPr>
          <a:xfrm>
            <a:off x="0" y="248494"/>
            <a:ext cx="12192000" cy="6548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D6923AF-AF31-798C-8463-E773CE8890C4}"/>
              </a:ext>
            </a:extLst>
          </p:cNvPr>
          <p:cNvSpPr txBox="1">
            <a:spLocks/>
          </p:cNvSpPr>
          <p:nvPr/>
        </p:nvSpPr>
        <p:spPr>
          <a:xfrm>
            <a:off x="170336" y="356478"/>
            <a:ext cx="11851328" cy="456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 ГОРОДА АЛМАТЫ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xmlns="" id="{12F1A1BF-ECDD-D101-F7CC-E42983F58B52}"/>
              </a:ext>
            </a:extLst>
          </p:cNvPr>
          <p:cNvSpPr txBox="1">
            <a:spLocks noChangeAspect="1"/>
          </p:cNvSpPr>
          <p:nvPr/>
        </p:nvSpPr>
        <p:spPr>
          <a:xfrm>
            <a:off x="7760967" y="8007763"/>
            <a:ext cx="4431033" cy="30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2400"/>
              </a:spcBef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Номер слайда 4">
            <a:extLst>
              <a:ext uri="{FF2B5EF4-FFF2-40B4-BE49-F238E27FC236}">
                <a16:creationId xmlns:a16="http://schemas.microsoft.com/office/drawing/2014/main" xmlns="" id="{8553ABC6-8C47-81DE-48C3-C0F236A4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EEC1CE28-24FF-4965-8C99-DFFC7383C3D1}" type="slidenum">
              <a:rPr lang="ru-RU" sz="116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 sz="1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D62EC42E-C76D-F9F9-6FE4-76E8DAD1E43B}"/>
              </a:ext>
            </a:extLst>
          </p:cNvPr>
          <p:cNvCxnSpPr>
            <a:cxnSpLocks/>
          </p:cNvCxnSpPr>
          <p:nvPr/>
        </p:nvCxnSpPr>
        <p:spPr>
          <a:xfrm>
            <a:off x="4791860" y="881905"/>
            <a:ext cx="0" cy="5963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xmlns="" id="{B9FB92C8-544C-8D7C-23CE-A40D7C6D2E5A}"/>
              </a:ext>
            </a:extLst>
          </p:cNvPr>
          <p:cNvSpPr txBox="1">
            <a:spLocks/>
          </p:cNvSpPr>
          <p:nvPr/>
        </p:nvSpPr>
        <p:spPr>
          <a:xfrm>
            <a:off x="4587251" y="3892987"/>
            <a:ext cx="3728631" cy="471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1" dirty="0"/>
              <a:t>Оценка доступности и удобства</a:t>
            </a:r>
            <a:endParaRPr lang="ru-RU" sz="1100" b="1" dirty="0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428D44BE-585E-C991-5287-E9A5655C3E98}"/>
              </a:ext>
            </a:extLst>
          </p:cNvPr>
          <p:cNvGrpSpPr/>
          <p:nvPr/>
        </p:nvGrpSpPr>
        <p:grpSpPr>
          <a:xfrm>
            <a:off x="4611184" y="916222"/>
            <a:ext cx="7943313" cy="6036870"/>
            <a:chOff x="4611184" y="916222"/>
            <a:chExt cx="7943313" cy="6036870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9CE686FF-FF52-DB54-ABC0-A38EB6D2AD0C}"/>
                </a:ext>
              </a:extLst>
            </p:cNvPr>
            <p:cNvGrpSpPr/>
            <p:nvPr/>
          </p:nvGrpSpPr>
          <p:grpSpPr>
            <a:xfrm>
              <a:off x="4611184" y="916222"/>
              <a:ext cx="7580816" cy="2881673"/>
              <a:chOff x="4600474" y="929313"/>
              <a:chExt cx="7580816" cy="2881673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01658C0E-719C-DC42-A7C3-22761606CCEC}"/>
                  </a:ext>
                </a:extLst>
              </p:cNvPr>
              <p:cNvGrpSpPr/>
              <p:nvPr/>
            </p:nvGrpSpPr>
            <p:grpSpPr>
              <a:xfrm>
                <a:off x="4600474" y="929313"/>
                <a:ext cx="7580816" cy="1221464"/>
                <a:chOff x="4600474" y="929313"/>
                <a:chExt cx="7580816" cy="1221464"/>
              </a:xfrm>
            </p:grpSpPr>
            <p:sp>
              <p:nvSpPr>
                <p:cNvPr id="19" name="Подзаголовок 2">
                  <a:extLst>
                    <a:ext uri="{FF2B5EF4-FFF2-40B4-BE49-F238E27FC236}">
                      <a16:creationId xmlns:a16="http://schemas.microsoft.com/office/drawing/2014/main" xmlns="" id="{AD5E652E-738B-D818-B18A-508EE00FEB2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00474" y="1678798"/>
                  <a:ext cx="3850142" cy="47197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400" b="1" dirty="0"/>
                    <a:t>Оценка работы сотрудников госучреждения</a:t>
                  </a:r>
                  <a:endParaRPr lang="ru-RU" sz="1100" b="1" dirty="0"/>
                </a:p>
              </p:txBody>
            </p:sp>
            <p:sp>
              <p:nvSpPr>
                <p:cNvPr id="15" name="Подзаголовок 2">
                  <a:extLst>
                    <a:ext uri="{FF2B5EF4-FFF2-40B4-BE49-F238E27FC236}">
                      <a16:creationId xmlns:a16="http://schemas.microsoft.com/office/drawing/2014/main" xmlns="" id="{45E0F25B-C7AA-1572-2C2C-C39BDA33C3F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56912" y="929313"/>
                  <a:ext cx="7424378" cy="67102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Оценка критериев получения государственных услуг при личном присутствии</a:t>
                  </a:r>
                </a:p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1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(где «1 балл»- «совершенно не удовлетворен», а «5 баллов» - «полностью удовлетворен»)</a:t>
                  </a:r>
                  <a:endParaRPr lang="en-US" sz="11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xmlns="" id="{3CAF0687-1D21-9127-4A16-5CCA8E1A6FE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96962265"/>
                  </p:ext>
                </p:extLst>
              </p:nvPr>
            </p:nvGraphicFramePr>
            <p:xfrm>
              <a:off x="4740470" y="2071139"/>
              <a:ext cx="4150388" cy="173984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graphicFrame>
          <p:nvGraphicFramePr>
            <p:cNvPr id="32" name="Диаграмма 31">
              <a:extLst>
                <a:ext uri="{FF2B5EF4-FFF2-40B4-BE49-F238E27FC236}">
                  <a16:creationId xmlns:a16="http://schemas.microsoft.com/office/drawing/2014/main" xmlns="" id="{491ED5D0-9415-4425-5F2C-7CE394215A8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77216617"/>
                </p:ext>
              </p:extLst>
            </p:nvPr>
          </p:nvGraphicFramePr>
          <p:xfrm>
            <a:off x="4804093" y="4130587"/>
            <a:ext cx="4150388" cy="28225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8" name="Подзаголовок 2">
              <a:extLst>
                <a:ext uri="{FF2B5EF4-FFF2-40B4-BE49-F238E27FC236}">
                  <a16:creationId xmlns:a16="http://schemas.microsoft.com/office/drawing/2014/main" xmlns="" id="{A74A9127-6236-BCD8-7E7E-D016A206F761}"/>
                </a:ext>
              </a:extLst>
            </p:cNvPr>
            <p:cNvSpPr txBox="1">
              <a:spLocks/>
            </p:cNvSpPr>
            <p:nvPr/>
          </p:nvSpPr>
          <p:spPr>
            <a:xfrm>
              <a:off x="7817925" y="4095070"/>
              <a:ext cx="4317116" cy="4719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Оценка информации и коммуникации</a:t>
              </a:r>
              <a:endParaRPr lang="ru-RU" sz="1100" b="1" dirty="0"/>
            </a:p>
          </p:txBody>
        </p:sp>
        <p:graphicFrame>
          <p:nvGraphicFramePr>
            <p:cNvPr id="39" name="Диаграмма 38">
              <a:extLst>
                <a:ext uri="{FF2B5EF4-FFF2-40B4-BE49-F238E27FC236}">
                  <a16:creationId xmlns:a16="http://schemas.microsoft.com/office/drawing/2014/main" xmlns="" id="{4C9B73FD-5D2E-128D-001A-83F8034811A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18155581"/>
                </p:ext>
              </p:extLst>
            </p:nvPr>
          </p:nvGraphicFramePr>
          <p:xfrm>
            <a:off x="7760967" y="4190236"/>
            <a:ext cx="4793530" cy="2700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0" name="Подзаголовок 2">
              <a:extLst>
                <a:ext uri="{FF2B5EF4-FFF2-40B4-BE49-F238E27FC236}">
                  <a16:creationId xmlns:a16="http://schemas.microsoft.com/office/drawing/2014/main" xmlns="" id="{1E82A855-7EF1-5F71-7E22-7B7C67890C60}"/>
                </a:ext>
              </a:extLst>
            </p:cNvPr>
            <p:cNvSpPr txBox="1">
              <a:spLocks/>
            </p:cNvSpPr>
            <p:nvPr/>
          </p:nvSpPr>
          <p:spPr>
            <a:xfrm>
              <a:off x="7760967" y="1687482"/>
              <a:ext cx="4317116" cy="4719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Оценка процедуры оказания услуги</a:t>
              </a:r>
              <a:endParaRPr lang="ru-RU" sz="1100" b="1" dirty="0"/>
            </a:p>
          </p:txBody>
        </p:sp>
        <p:graphicFrame>
          <p:nvGraphicFramePr>
            <p:cNvPr id="41" name="Диаграмма 40">
              <a:extLst>
                <a:ext uri="{FF2B5EF4-FFF2-40B4-BE49-F238E27FC236}">
                  <a16:creationId xmlns:a16="http://schemas.microsoft.com/office/drawing/2014/main" xmlns="" id="{EF1EBDDD-8DC8-A7F3-3F4B-9E77D7DF486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01455020"/>
                </p:ext>
              </p:extLst>
            </p:nvPr>
          </p:nvGraphicFramePr>
          <p:xfrm>
            <a:off x="7760967" y="1958430"/>
            <a:ext cx="4572737" cy="21245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5402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567FFB-B939-5B74-9FF6-BCF6CF330248}"/>
              </a:ext>
            </a:extLst>
          </p:cNvPr>
          <p:cNvSpPr/>
          <p:nvPr/>
        </p:nvSpPr>
        <p:spPr>
          <a:xfrm>
            <a:off x="0" y="248494"/>
            <a:ext cx="12192000" cy="6548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D6923AF-AF31-798C-8463-E773CE8890C4}"/>
              </a:ext>
            </a:extLst>
          </p:cNvPr>
          <p:cNvSpPr txBox="1">
            <a:spLocks/>
          </p:cNvSpPr>
          <p:nvPr/>
        </p:nvSpPr>
        <p:spPr>
          <a:xfrm>
            <a:off x="170336" y="356478"/>
            <a:ext cx="11851328" cy="456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 ГОРОДА АЛМАТЫ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Номер слайда 4">
            <a:extLst>
              <a:ext uri="{FF2B5EF4-FFF2-40B4-BE49-F238E27FC236}">
                <a16:creationId xmlns:a16="http://schemas.microsoft.com/office/drawing/2014/main" xmlns="" id="{8553ABC6-8C47-81DE-48C3-C0F236A4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EEC1CE28-24FF-4965-8C99-DFFC7383C3D1}" type="slidenum">
              <a:rPr lang="ru-RU" sz="116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RU" sz="1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B4A3285E-62E5-01D8-2BF7-B1A2147FC9BB}"/>
              </a:ext>
            </a:extLst>
          </p:cNvPr>
          <p:cNvGrpSpPr/>
          <p:nvPr/>
        </p:nvGrpSpPr>
        <p:grpSpPr>
          <a:xfrm>
            <a:off x="44440" y="926874"/>
            <a:ext cx="5290915" cy="2198823"/>
            <a:chOff x="44440" y="3726948"/>
            <a:chExt cx="5290915" cy="1276063"/>
          </a:xfrm>
        </p:grpSpPr>
        <p:graphicFrame>
          <p:nvGraphicFramePr>
            <p:cNvPr id="6" name="Диаграмма 5">
              <a:extLst>
                <a:ext uri="{FF2B5EF4-FFF2-40B4-BE49-F238E27FC236}">
                  <a16:creationId xmlns:a16="http://schemas.microsoft.com/office/drawing/2014/main" xmlns="" id="{7F046D07-EAE1-D276-E8D9-7D354B4E9FB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17600" y="4328005"/>
            <a:ext cx="5117755" cy="6750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9" name="Подзаголовок 2">
              <a:extLst>
                <a:ext uri="{FF2B5EF4-FFF2-40B4-BE49-F238E27FC236}">
                  <a16:creationId xmlns:a16="http://schemas.microsoft.com/office/drawing/2014/main" xmlns="" id="{2569E53B-9BF0-F8C8-8CC0-2CC0ACC9BBD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4440" y="3726948"/>
              <a:ext cx="4532268" cy="8361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В процессе оказания услуги требовали ли с Вас дополнительные документы </a:t>
              </a:r>
              <a:r>
                <a:rPr lang="ru-RU" sz="1400" i="1" dirty="0"/>
                <a:t>(не указанные в изначальном списке) </a:t>
              </a:r>
              <a:r>
                <a:rPr lang="ru-RU" sz="1400" b="1" dirty="0"/>
                <a:t>?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kumimoji="0" lang="ru-RU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(закрытый вопрос, один ответ, в % от тех, кто обратился в Управление образования) 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 sz="1400" b="1" dirty="0"/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428D44BE-585E-C991-5287-E9A5655C3E98}"/>
              </a:ext>
            </a:extLst>
          </p:cNvPr>
          <p:cNvGrpSpPr/>
          <p:nvPr/>
        </p:nvGrpSpPr>
        <p:grpSpPr>
          <a:xfrm>
            <a:off x="4515516" y="874552"/>
            <a:ext cx="8027632" cy="2926414"/>
            <a:chOff x="4606557" y="916222"/>
            <a:chExt cx="8027632" cy="2926414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9CE686FF-FF52-DB54-ABC0-A38EB6D2AD0C}"/>
                </a:ext>
              </a:extLst>
            </p:cNvPr>
            <p:cNvGrpSpPr/>
            <p:nvPr/>
          </p:nvGrpSpPr>
          <p:grpSpPr>
            <a:xfrm>
              <a:off x="4606557" y="916222"/>
              <a:ext cx="7585443" cy="2717822"/>
              <a:chOff x="4595847" y="929313"/>
              <a:chExt cx="7585443" cy="2717822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01658C0E-719C-DC42-A7C3-22761606CCEC}"/>
                  </a:ext>
                </a:extLst>
              </p:cNvPr>
              <p:cNvGrpSpPr/>
              <p:nvPr/>
            </p:nvGrpSpPr>
            <p:grpSpPr>
              <a:xfrm>
                <a:off x="4595847" y="929313"/>
                <a:ext cx="7585443" cy="975301"/>
                <a:chOff x="4595847" y="929313"/>
                <a:chExt cx="7585443" cy="975301"/>
              </a:xfrm>
            </p:grpSpPr>
            <p:sp>
              <p:nvSpPr>
                <p:cNvPr id="19" name="Подзаголовок 2">
                  <a:extLst>
                    <a:ext uri="{FF2B5EF4-FFF2-40B4-BE49-F238E27FC236}">
                      <a16:creationId xmlns:a16="http://schemas.microsoft.com/office/drawing/2014/main" xmlns="" id="{AD5E652E-738B-D818-B18A-508EE00FEB2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95847" y="1631040"/>
                  <a:ext cx="3850142" cy="27357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400" b="1" dirty="0"/>
                    <a:t>Оценка сроков</a:t>
                  </a:r>
                  <a:endParaRPr lang="ru-RU" sz="1100" b="1" dirty="0"/>
                </a:p>
              </p:txBody>
            </p:sp>
            <p:sp>
              <p:nvSpPr>
                <p:cNvPr id="15" name="Подзаголовок 2">
                  <a:extLst>
                    <a:ext uri="{FF2B5EF4-FFF2-40B4-BE49-F238E27FC236}">
                      <a16:creationId xmlns:a16="http://schemas.microsoft.com/office/drawing/2014/main" xmlns="" id="{45E0F25B-C7AA-1572-2C2C-C39BDA33C3F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56912" y="929313"/>
                  <a:ext cx="7424378" cy="67102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Оценка критериев получения государственных услуг при личном присутствии</a:t>
                  </a:r>
                </a:p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1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(где «1 балл»- «совершенно не удовлетворен», а «5 баллов» - «полностью удовлетворен»)</a:t>
                  </a:r>
                  <a:endParaRPr lang="en-US" sz="11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xmlns="" id="{3CAF0687-1D21-9127-4A16-5CCA8E1A6FEE}"/>
                  </a:ext>
                </a:extLst>
              </p:cNvPr>
              <p:cNvGraphicFramePr/>
              <p:nvPr/>
            </p:nvGraphicFramePr>
            <p:xfrm>
              <a:off x="4844225" y="1780843"/>
              <a:ext cx="3739174" cy="186629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sp>
          <p:nvSpPr>
            <p:cNvPr id="38" name="Подзаголовок 2">
              <a:extLst>
                <a:ext uri="{FF2B5EF4-FFF2-40B4-BE49-F238E27FC236}">
                  <a16:creationId xmlns:a16="http://schemas.microsoft.com/office/drawing/2014/main" xmlns="" id="{A74A9127-6236-BCD8-7E7E-D016A206F761}"/>
                </a:ext>
              </a:extLst>
            </p:cNvPr>
            <p:cNvSpPr txBox="1">
              <a:spLocks/>
            </p:cNvSpPr>
            <p:nvPr/>
          </p:nvSpPr>
          <p:spPr>
            <a:xfrm>
              <a:off x="8078866" y="1587244"/>
              <a:ext cx="4317116" cy="4719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Оценка затрат на государственные услуги</a:t>
              </a:r>
              <a:endParaRPr lang="ru-RU" sz="1100" b="1" dirty="0"/>
            </a:p>
          </p:txBody>
        </p:sp>
        <p:graphicFrame>
          <p:nvGraphicFramePr>
            <p:cNvPr id="39" name="Диаграмма 38">
              <a:extLst>
                <a:ext uri="{FF2B5EF4-FFF2-40B4-BE49-F238E27FC236}">
                  <a16:creationId xmlns:a16="http://schemas.microsoft.com/office/drawing/2014/main" xmlns="" id="{4C9B73FD-5D2E-128D-001A-83F8034811A6}"/>
                </a:ext>
              </a:extLst>
            </p:cNvPr>
            <p:cNvGraphicFramePr/>
            <p:nvPr/>
          </p:nvGraphicFramePr>
          <p:xfrm>
            <a:off x="7840659" y="1655030"/>
            <a:ext cx="4793530" cy="21876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70FD1A5E-3F21-F03D-BF9A-05D95A5C2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059085"/>
              </p:ext>
            </p:extLst>
          </p:nvPr>
        </p:nvGraphicFramePr>
        <p:xfrm>
          <a:off x="217600" y="4149101"/>
          <a:ext cx="4150389" cy="270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1AA3108F-AF70-C310-C90B-53DEF2F7AC48}"/>
              </a:ext>
            </a:extLst>
          </p:cNvPr>
          <p:cNvSpPr txBox="1">
            <a:spLocks noChangeAspect="1"/>
          </p:cNvSpPr>
          <p:nvPr/>
        </p:nvSpPr>
        <p:spPr>
          <a:xfrm>
            <a:off x="-94877" y="3129596"/>
            <a:ext cx="4754412" cy="798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1" dirty="0"/>
              <a:t>Какое количество времени, Вы фактически затратили для получения государственной услуги (с момента подачи пакета документов/заявки)?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(закрытый вопрос, один ответ, в % от тех, кто обратился в Управление образования) 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EA5FC76A-FC60-2F90-9E77-3833D5F30E97}"/>
              </a:ext>
            </a:extLst>
          </p:cNvPr>
          <p:cNvGrpSpPr/>
          <p:nvPr/>
        </p:nvGrpSpPr>
        <p:grpSpPr>
          <a:xfrm>
            <a:off x="4571249" y="4486931"/>
            <a:ext cx="7911247" cy="2313382"/>
            <a:chOff x="4393694" y="4486931"/>
            <a:chExt cx="7911247" cy="2313382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3BEBC247-CB94-3935-F756-45CC4AB66870}"/>
                </a:ext>
              </a:extLst>
            </p:cNvPr>
            <p:cNvGrpSpPr/>
            <p:nvPr/>
          </p:nvGrpSpPr>
          <p:grpSpPr>
            <a:xfrm>
              <a:off x="4393694" y="4486931"/>
              <a:ext cx="4561569" cy="2313382"/>
              <a:chOff x="-61514" y="3894051"/>
              <a:chExt cx="5570410" cy="924397"/>
            </a:xfrm>
          </p:grpSpPr>
          <p:graphicFrame>
            <p:nvGraphicFramePr>
              <p:cNvPr id="11" name="Диаграмма 10">
                <a:extLst>
                  <a:ext uri="{FF2B5EF4-FFF2-40B4-BE49-F238E27FC236}">
                    <a16:creationId xmlns:a16="http://schemas.microsoft.com/office/drawing/2014/main" xmlns="" id="{9F6B90DB-6F6C-E0A1-14A6-44A760706EE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60780080"/>
                  </p:ext>
                </p:extLst>
              </p:nvPr>
            </p:nvGraphicFramePr>
            <p:xfrm>
              <a:off x="170337" y="4203922"/>
              <a:ext cx="5338559" cy="61452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2" name="Подзаголовок 2">
                <a:extLst>
                  <a:ext uri="{FF2B5EF4-FFF2-40B4-BE49-F238E27FC236}">
                    <a16:creationId xmlns:a16="http://schemas.microsoft.com/office/drawing/2014/main" xmlns="" id="{06C7316F-43E1-C42F-566D-3E060FCECA9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61514" y="3894051"/>
                <a:ext cx="4703883" cy="8361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1425550" rtl="0" eaLnBrk="1" latinLnBrk="0" hangingPunct="1">
                  <a:lnSpc>
                    <a:spcPct val="90000"/>
                  </a:lnSpc>
                  <a:spcBef>
                    <a:spcPts val="1559"/>
                  </a:spcBef>
                  <a:buFont typeface="Arial" panose="020B0604020202020204" pitchFamily="34" charset="0"/>
                  <a:buNone/>
                  <a:defRPr sz="374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12775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311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25550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383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5109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6387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7664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9894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02198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 b="1" dirty="0"/>
                  <a:t>Пришлось ли Вам использовать личные связи, знакомства для получения данной услуги?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kumimoji="0" lang="ru-RU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(закрытый вопрос, один ответ, в % от тех, кто обратился в Управление образования) </a:t>
                </a:r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55AF4DE9-DE8E-E07C-4375-F1BA5634F68A}"/>
                </a:ext>
              </a:extLst>
            </p:cNvPr>
            <p:cNvGrpSpPr/>
            <p:nvPr/>
          </p:nvGrpSpPr>
          <p:grpSpPr>
            <a:xfrm>
              <a:off x="8244394" y="4486932"/>
              <a:ext cx="4060547" cy="2295599"/>
              <a:chOff x="-118729" y="3814806"/>
              <a:chExt cx="5627625" cy="996547"/>
            </a:xfrm>
          </p:grpSpPr>
          <p:graphicFrame>
            <p:nvGraphicFramePr>
              <p:cNvPr id="14" name="Диаграмма 13">
                <a:extLst>
                  <a:ext uri="{FF2B5EF4-FFF2-40B4-BE49-F238E27FC236}">
                    <a16:creationId xmlns:a16="http://schemas.microsoft.com/office/drawing/2014/main" xmlns="" id="{82B6F08B-2BE7-5F3D-C199-EF4D534CD77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0310587"/>
                  </p:ext>
                </p:extLst>
              </p:nvPr>
            </p:nvGraphicFramePr>
            <p:xfrm>
              <a:off x="170336" y="4143732"/>
              <a:ext cx="5338560" cy="66762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16" name="Подзаголовок 2">
                <a:extLst>
                  <a:ext uri="{FF2B5EF4-FFF2-40B4-BE49-F238E27FC236}">
                    <a16:creationId xmlns:a16="http://schemas.microsoft.com/office/drawing/2014/main" xmlns="" id="{BD20B39B-7545-271D-3760-7A84A876517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118729" y="3814806"/>
                <a:ext cx="5338559" cy="8361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1425550" rtl="0" eaLnBrk="1" latinLnBrk="0" hangingPunct="1">
                  <a:lnSpc>
                    <a:spcPct val="90000"/>
                  </a:lnSpc>
                  <a:spcBef>
                    <a:spcPts val="1559"/>
                  </a:spcBef>
                  <a:buFont typeface="Arial" panose="020B0604020202020204" pitchFamily="34" charset="0"/>
                  <a:buNone/>
                  <a:defRPr sz="374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12775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311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25550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383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5109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6387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7664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9894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02198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 b="1" dirty="0"/>
                  <a:t>Пришлось ли Вам дать неофициальное вознаграждение для получения данной услуги?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kumimoji="0" lang="ru-RU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(закрытый вопрос, один ответ, в % от тех, кто обратился в Управление образования) </a:t>
                </a:r>
              </a:p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 b="1" dirty="0"/>
                  <a:t> </a:t>
                </a:r>
              </a:p>
            </p:txBody>
          </p:sp>
        </p:grpSp>
      </p:grpSp>
      <p:sp>
        <p:nvSpPr>
          <p:cNvPr id="25" name="Подзаголовок 2">
            <a:extLst>
              <a:ext uri="{FF2B5EF4-FFF2-40B4-BE49-F238E27FC236}">
                <a16:creationId xmlns:a16="http://schemas.microsoft.com/office/drawing/2014/main" xmlns="" id="{2A28ABB4-A6A1-C91F-16AD-93FD714FB341}"/>
              </a:ext>
            </a:extLst>
          </p:cNvPr>
          <p:cNvSpPr txBox="1">
            <a:spLocks/>
          </p:cNvSpPr>
          <p:nvPr/>
        </p:nvSpPr>
        <p:spPr>
          <a:xfrm>
            <a:off x="4761110" y="3912893"/>
            <a:ext cx="7424378" cy="671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Оценка коррупционных проявлений во время получения государственной услуги 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8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567FFB-B939-5B74-9FF6-BCF6CF330248}"/>
              </a:ext>
            </a:extLst>
          </p:cNvPr>
          <p:cNvSpPr/>
          <p:nvPr/>
        </p:nvSpPr>
        <p:spPr>
          <a:xfrm>
            <a:off x="0" y="248494"/>
            <a:ext cx="12192000" cy="6548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D6923AF-AF31-798C-8463-E773CE8890C4}"/>
              </a:ext>
            </a:extLst>
          </p:cNvPr>
          <p:cNvSpPr txBox="1">
            <a:spLocks/>
          </p:cNvSpPr>
          <p:nvPr/>
        </p:nvSpPr>
        <p:spPr>
          <a:xfrm>
            <a:off x="170336" y="356478"/>
            <a:ext cx="11851328" cy="456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 ГОРОДА АЛМАТЫ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xmlns="" id="{12F1A1BF-ECDD-D101-F7CC-E42983F58B52}"/>
              </a:ext>
            </a:extLst>
          </p:cNvPr>
          <p:cNvSpPr txBox="1">
            <a:spLocks noChangeAspect="1"/>
          </p:cNvSpPr>
          <p:nvPr/>
        </p:nvSpPr>
        <p:spPr>
          <a:xfrm>
            <a:off x="7760967" y="8007763"/>
            <a:ext cx="4431033" cy="30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2400"/>
              </a:spcBef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Номер слайда 4">
            <a:extLst>
              <a:ext uri="{FF2B5EF4-FFF2-40B4-BE49-F238E27FC236}">
                <a16:creationId xmlns:a16="http://schemas.microsoft.com/office/drawing/2014/main" xmlns="" id="{8553ABC6-8C47-81DE-48C3-C0F236A4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EEC1CE28-24FF-4965-8C99-DFFC7383C3D1}" type="slidenum">
              <a:rPr lang="ru-RU" sz="116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ru-RU" sz="1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E0E94D50-2D79-239D-5311-DED55C5355DA}"/>
              </a:ext>
            </a:extLst>
          </p:cNvPr>
          <p:cNvGrpSpPr/>
          <p:nvPr/>
        </p:nvGrpSpPr>
        <p:grpSpPr>
          <a:xfrm>
            <a:off x="48824" y="1912019"/>
            <a:ext cx="5912849" cy="4892368"/>
            <a:chOff x="5069594" y="1081600"/>
            <a:chExt cx="5623593" cy="4545936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9CE686FF-FF52-DB54-ABC0-A38EB6D2AD0C}"/>
                </a:ext>
              </a:extLst>
            </p:cNvPr>
            <p:cNvGrpSpPr/>
            <p:nvPr/>
          </p:nvGrpSpPr>
          <p:grpSpPr>
            <a:xfrm>
              <a:off x="5069594" y="1081600"/>
              <a:ext cx="5623593" cy="2537049"/>
              <a:chOff x="5149925" y="1136361"/>
              <a:chExt cx="5623593" cy="2537049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01658C0E-719C-DC42-A7C3-22761606CCEC}"/>
                  </a:ext>
                </a:extLst>
              </p:cNvPr>
              <p:cNvGrpSpPr/>
              <p:nvPr/>
            </p:nvGrpSpPr>
            <p:grpSpPr>
              <a:xfrm>
                <a:off x="5149925" y="1136361"/>
                <a:ext cx="5623593" cy="859291"/>
                <a:chOff x="5149925" y="1136361"/>
                <a:chExt cx="5623593" cy="859291"/>
              </a:xfrm>
            </p:grpSpPr>
            <p:sp>
              <p:nvSpPr>
                <p:cNvPr id="19" name="Подзаголовок 2">
                  <a:extLst>
                    <a:ext uri="{FF2B5EF4-FFF2-40B4-BE49-F238E27FC236}">
                      <a16:creationId xmlns:a16="http://schemas.microsoft.com/office/drawing/2014/main" xmlns="" id="{AD5E652E-738B-D818-B18A-508EE00FEB2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609439" y="1722078"/>
                  <a:ext cx="4704563" cy="27357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200" b="1" dirty="0"/>
                    <a:t>Оценка обратной связи по жалобе о качестве оказания услуги</a:t>
                  </a:r>
                </a:p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kumimoji="0" lang="ru-RU" sz="9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(среди </a:t>
                  </a:r>
                  <a:r>
                    <a:rPr lang="ru-RU" sz="900" i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тех, кто обращался с жалобой на качество оказания услуги</a:t>
                  </a:r>
                  <a:r>
                    <a:rPr kumimoji="0" lang="ru-RU" sz="9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ru-RU" sz="900" b="1" dirty="0"/>
                </a:p>
              </p:txBody>
            </p:sp>
            <p:sp>
              <p:nvSpPr>
                <p:cNvPr id="15" name="Подзаголовок 2">
                  <a:extLst>
                    <a:ext uri="{FF2B5EF4-FFF2-40B4-BE49-F238E27FC236}">
                      <a16:creationId xmlns:a16="http://schemas.microsoft.com/office/drawing/2014/main" xmlns="" id="{45E0F25B-C7AA-1572-2C2C-C39BDA33C3F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149925" y="1136361"/>
                  <a:ext cx="5623593" cy="67102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Оценка обратной связи по полученными </a:t>
                  </a:r>
                  <a:r>
                    <a:rPr lang="ru-RU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гос.услугам</a:t>
                  </a:r>
                  <a:endParaRPr lang="ru-RU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1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(где «1 балл»- «совершенно не удовлетворен», а «5 баллов» - «полностью удовлетворен»)</a:t>
                  </a:r>
                  <a:endParaRPr lang="en-US" sz="11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xmlns="" id="{3CAF0687-1D21-9127-4A16-5CCA8E1A6FE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13320822"/>
                  </p:ext>
                </p:extLst>
              </p:nvPr>
            </p:nvGraphicFramePr>
            <p:xfrm>
              <a:off x="5530169" y="2135788"/>
              <a:ext cx="4851193" cy="153762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graphicFrame>
          <p:nvGraphicFramePr>
            <p:cNvPr id="18" name="Диаграмма 17">
              <a:extLst>
                <a:ext uri="{FF2B5EF4-FFF2-40B4-BE49-F238E27FC236}">
                  <a16:creationId xmlns:a16="http://schemas.microsoft.com/office/drawing/2014/main" xmlns="" id="{AAB09B41-57BA-2A02-540F-CD2C2413094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68129150"/>
                </p:ext>
              </p:extLst>
            </p:nvPr>
          </p:nvGraphicFramePr>
          <p:xfrm>
            <a:off x="5382478" y="4246658"/>
            <a:ext cx="4851193" cy="13808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Подзаголовок 2">
              <a:extLst>
                <a:ext uri="{FF2B5EF4-FFF2-40B4-BE49-F238E27FC236}">
                  <a16:creationId xmlns:a16="http://schemas.microsoft.com/office/drawing/2014/main" xmlns="" id="{E97B1421-7730-6D52-1C38-C8632F71575A}"/>
                </a:ext>
              </a:extLst>
            </p:cNvPr>
            <p:cNvSpPr txBox="1">
              <a:spLocks/>
            </p:cNvSpPr>
            <p:nvPr/>
          </p:nvSpPr>
          <p:spPr>
            <a:xfrm>
              <a:off x="5547166" y="3603460"/>
              <a:ext cx="4704563" cy="2735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200" b="1" dirty="0"/>
                <a:t>Оценка обратной связи по обращению в Единый контакт центр 1414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kumimoji="0" lang="ru-RU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(среди </a:t>
              </a:r>
              <a:r>
                <a:rPr kumimoji="0" lang="ru-RU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тех, кто обращался в Единый контакт центр 1414</a:t>
              </a:r>
              <a:r>
                <a:rPr kumimoji="0" lang="ru-RU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 sz="1050" b="1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A057670A-C6F8-E214-1BF0-3BADA22172C2}"/>
              </a:ext>
            </a:extLst>
          </p:cNvPr>
          <p:cNvGrpSpPr/>
          <p:nvPr/>
        </p:nvGrpSpPr>
        <p:grpSpPr>
          <a:xfrm>
            <a:off x="5628446" y="1652463"/>
            <a:ext cx="7948377" cy="5205568"/>
            <a:chOff x="6155146" y="2373876"/>
            <a:chExt cx="7312057" cy="4494779"/>
          </a:xfrm>
        </p:grpSpPr>
        <p:graphicFrame>
          <p:nvGraphicFramePr>
            <p:cNvPr id="9" name="Диаграмма 8">
              <a:extLst>
                <a:ext uri="{FF2B5EF4-FFF2-40B4-BE49-F238E27FC236}">
                  <a16:creationId xmlns:a16="http://schemas.microsoft.com/office/drawing/2014/main" xmlns="" id="{A81694F3-125B-07B7-6028-CE8CC745292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04111762"/>
                </p:ext>
              </p:extLst>
            </p:nvPr>
          </p:nvGraphicFramePr>
          <p:xfrm>
            <a:off x="6617989" y="2633452"/>
            <a:ext cx="6849214" cy="28073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Подзаголовок 2">
              <a:extLst>
                <a:ext uri="{FF2B5EF4-FFF2-40B4-BE49-F238E27FC236}">
                  <a16:creationId xmlns:a16="http://schemas.microsoft.com/office/drawing/2014/main" xmlns="" id="{8E00E38A-D8BD-D4A4-F956-9C206102933F}"/>
                </a:ext>
              </a:extLst>
            </p:cNvPr>
            <p:cNvSpPr txBox="1">
              <a:spLocks/>
            </p:cNvSpPr>
            <p:nvPr/>
          </p:nvSpPr>
          <p:spPr>
            <a:xfrm>
              <a:off x="6155146" y="2373876"/>
              <a:ext cx="6279026" cy="6710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Оценка Сайта (портала), через который получили услугу 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(где «1 балл»- «совершенно не удовлетворен», а «5 баллов» - «полностью удовлетворен»)</a:t>
              </a:r>
              <a:endParaRPr lang="en-US" sz="9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067CFEB2-2474-06C3-5010-3506B3D7EBFF}"/>
                </a:ext>
              </a:extLst>
            </p:cNvPr>
            <p:cNvGrpSpPr/>
            <p:nvPr/>
          </p:nvGrpSpPr>
          <p:grpSpPr>
            <a:xfrm>
              <a:off x="6408323" y="5191185"/>
              <a:ext cx="6070764" cy="1677470"/>
              <a:chOff x="-2846409" y="4210411"/>
              <a:chExt cx="8377948" cy="886519"/>
            </a:xfrm>
          </p:grpSpPr>
          <p:graphicFrame>
            <p:nvGraphicFramePr>
              <p:cNvPr id="23" name="Диаграмма 22">
                <a:extLst>
                  <a:ext uri="{FF2B5EF4-FFF2-40B4-BE49-F238E27FC236}">
                    <a16:creationId xmlns:a16="http://schemas.microsoft.com/office/drawing/2014/main" xmlns="" id="{8419DCA8-C55F-F33C-0683-BB1A635A721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26860331"/>
                  </p:ext>
                </p:extLst>
              </p:nvPr>
            </p:nvGraphicFramePr>
            <p:xfrm>
              <a:off x="-2373958" y="4462924"/>
              <a:ext cx="7905497" cy="6340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4" name="Подзаголовок 2">
                <a:extLst>
                  <a:ext uri="{FF2B5EF4-FFF2-40B4-BE49-F238E27FC236}">
                    <a16:creationId xmlns:a16="http://schemas.microsoft.com/office/drawing/2014/main" xmlns="" id="{7A83C628-C1AD-AB20-9C31-BB143C1C4A0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2846409" y="4210411"/>
                <a:ext cx="8224777" cy="8361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1425550" rtl="0" eaLnBrk="1" latinLnBrk="0" hangingPunct="1">
                  <a:lnSpc>
                    <a:spcPct val="90000"/>
                  </a:lnSpc>
                  <a:spcBef>
                    <a:spcPts val="1559"/>
                  </a:spcBef>
                  <a:buFont typeface="Arial" panose="020B0604020202020204" pitchFamily="34" charset="0"/>
                  <a:buNone/>
                  <a:defRPr sz="374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12775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311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25550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383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5109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6387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76649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989424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02198" indent="0" algn="ctr" defTabSz="1425550" rtl="0" eaLnBrk="1" latinLnBrk="0" hangingPunct="1">
                  <a:lnSpc>
                    <a:spcPct val="90000"/>
                  </a:lnSpc>
                  <a:spcBef>
                    <a:spcPts val="780"/>
                  </a:spcBef>
                  <a:buFont typeface="Arial" panose="020B0604020202020204" pitchFamily="34" charset="0"/>
                  <a:buNone/>
                  <a:defRPr sz="24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 b="1" dirty="0"/>
                  <a:t>Возникали ли у Вас какие-либо трудности при получении услуги онлайн через портал? </a:t>
                </a:r>
              </a:p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kumimoji="0" lang="ru-RU" sz="9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(закрытый вопрос, один ответ, в % от тех, кто обратился в Управление образования) </a:t>
                </a:r>
              </a:p>
              <a:p>
                <a:pPr>
                  <a:spcBef>
                    <a:spcPts val="0"/>
                  </a:spcBef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 sz="1400" b="1" dirty="0"/>
              </a:p>
            </p:txBody>
          </p:sp>
        </p:grpSp>
      </p:grp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E4572ED5-E8B5-E64C-19D9-9EB5F3E891F1}"/>
              </a:ext>
            </a:extLst>
          </p:cNvPr>
          <p:cNvSpPr/>
          <p:nvPr/>
        </p:nvSpPr>
        <p:spPr>
          <a:xfrm>
            <a:off x="6084898" y="1260629"/>
            <a:ext cx="6094069" cy="5578584"/>
          </a:xfrm>
          <a:prstGeom prst="roundRect">
            <a:avLst>
              <a:gd name="adj" fmla="val 4063"/>
            </a:avLst>
          </a:prstGeom>
          <a:noFill/>
          <a:ln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788DED75-474F-7C71-1E66-28941E247724}"/>
              </a:ext>
            </a:extLst>
          </p:cNvPr>
          <p:cNvSpPr/>
          <p:nvPr/>
        </p:nvSpPr>
        <p:spPr>
          <a:xfrm>
            <a:off x="6180369" y="987339"/>
            <a:ext cx="5888406" cy="6548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67,6%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респондентов, получивших услуги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Образования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использовали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Egov.kz </a:t>
            </a:r>
            <a:r>
              <a:rPr lang="kk-K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другие электронные сервисы, порталы, онлайн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ru-RU" sz="1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B20FA061-23C6-4F2C-F6F5-11CD41D62165}"/>
              </a:ext>
            </a:extLst>
          </p:cNvPr>
          <p:cNvSpPr/>
          <p:nvPr/>
        </p:nvSpPr>
        <p:spPr>
          <a:xfrm>
            <a:off x="38078" y="1268445"/>
            <a:ext cx="5983298" cy="5578584"/>
          </a:xfrm>
          <a:prstGeom prst="roundRect">
            <a:avLst>
              <a:gd name="adj" fmla="val 4063"/>
            </a:avLst>
          </a:prstGeom>
          <a:noFill/>
          <a:ln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404523F7-F751-8F39-EF39-8EB19B2FCBFC}"/>
              </a:ext>
            </a:extLst>
          </p:cNvPr>
          <p:cNvSpPr/>
          <p:nvPr/>
        </p:nvSpPr>
        <p:spPr>
          <a:xfrm>
            <a:off x="133548" y="995155"/>
            <a:ext cx="5781373" cy="8022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1,1%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респондентов, получивших услуги в сфере Образования, обращались с </a:t>
            </a:r>
            <a:r>
              <a:rPr lang="ru-RU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жалобой на качество оказания услуги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38,6%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респондентов, получивших услуги в сфере Образования, обращались в </a:t>
            </a:r>
            <a:r>
              <a:rPr lang="ru-RU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контакт-центр 1414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51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567FFB-B939-5B74-9FF6-BCF6CF330248}"/>
              </a:ext>
            </a:extLst>
          </p:cNvPr>
          <p:cNvSpPr/>
          <p:nvPr/>
        </p:nvSpPr>
        <p:spPr>
          <a:xfrm>
            <a:off x="0" y="248494"/>
            <a:ext cx="12192000" cy="6548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D6923AF-AF31-798C-8463-E773CE8890C4}"/>
              </a:ext>
            </a:extLst>
          </p:cNvPr>
          <p:cNvSpPr txBox="1">
            <a:spLocks/>
          </p:cNvSpPr>
          <p:nvPr/>
        </p:nvSpPr>
        <p:spPr>
          <a:xfrm>
            <a:off x="170336" y="356478"/>
            <a:ext cx="11851328" cy="456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ОБЩЕСТВЕННОГО ЗДРАВООХРАНЕНИЯ ГОРОДА АЛМАТЫ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Номер слайда 4">
            <a:extLst>
              <a:ext uri="{FF2B5EF4-FFF2-40B4-BE49-F238E27FC236}">
                <a16:creationId xmlns:a16="http://schemas.microsoft.com/office/drawing/2014/main" xmlns="" id="{8553ABC6-8C47-81DE-48C3-C0F236A4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EEC1CE28-24FF-4965-8C99-DFFC7383C3D1}" type="slidenum">
              <a:rPr lang="ru-RU" sz="116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ru-RU" sz="1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B4A3285E-62E5-01D8-2BF7-B1A2147FC9BB}"/>
              </a:ext>
            </a:extLst>
          </p:cNvPr>
          <p:cNvGrpSpPr/>
          <p:nvPr/>
        </p:nvGrpSpPr>
        <p:grpSpPr>
          <a:xfrm>
            <a:off x="-85065" y="894997"/>
            <a:ext cx="4889158" cy="6003947"/>
            <a:chOff x="-85065" y="3699541"/>
            <a:chExt cx="4889158" cy="6003947"/>
          </a:xfrm>
        </p:grpSpPr>
        <p:graphicFrame>
          <p:nvGraphicFramePr>
            <p:cNvPr id="6" name="Диаграмма 5">
              <a:extLst>
                <a:ext uri="{FF2B5EF4-FFF2-40B4-BE49-F238E27FC236}">
                  <a16:creationId xmlns:a16="http://schemas.microsoft.com/office/drawing/2014/main" xmlns="" id="{7F046D07-EAE1-D276-E8D9-7D354B4E9FB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85663716"/>
                </p:ext>
              </p:extLst>
            </p:nvPr>
          </p:nvGraphicFramePr>
          <p:xfrm>
            <a:off x="-85065" y="4492026"/>
            <a:ext cx="4889158" cy="52114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9" name="Подзаголовок 2">
              <a:extLst>
                <a:ext uri="{FF2B5EF4-FFF2-40B4-BE49-F238E27FC236}">
                  <a16:creationId xmlns:a16="http://schemas.microsoft.com/office/drawing/2014/main" xmlns="" id="{2569E53B-9BF0-F8C8-8CC0-2CC0ACC9BBD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0" y="3699541"/>
              <a:ext cx="4767622" cy="8361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Какую из нижеперечисленных услуг Вы получали в текущем году последней?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kumimoji="0" lang="ru-RU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(закрытый вопрос, один ответ, в % от тех, кто обратился в Управление общественного здравоохранения) </a:t>
              </a:r>
            </a:p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 sz="1400" b="1" dirty="0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4B81B918-6FB1-B4C1-9F04-31467C9135D8}"/>
              </a:ext>
            </a:extLst>
          </p:cNvPr>
          <p:cNvGrpSpPr/>
          <p:nvPr/>
        </p:nvGrpSpPr>
        <p:grpSpPr>
          <a:xfrm>
            <a:off x="4611184" y="916222"/>
            <a:ext cx="7943313" cy="6036870"/>
            <a:chOff x="4611184" y="916222"/>
            <a:chExt cx="7943313" cy="6036870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xmlns="" id="{4948830E-8227-84A6-8BF7-8984240EFAB0}"/>
                </a:ext>
              </a:extLst>
            </p:cNvPr>
            <p:cNvGrpSpPr/>
            <p:nvPr/>
          </p:nvGrpSpPr>
          <p:grpSpPr>
            <a:xfrm>
              <a:off x="4611184" y="916222"/>
              <a:ext cx="7580816" cy="2881673"/>
              <a:chOff x="4600474" y="929313"/>
              <a:chExt cx="7580816" cy="2881673"/>
            </a:xfrm>
          </p:grpSpPr>
          <p:grpSp>
            <p:nvGrpSpPr>
              <p:cNvPr id="57" name="Группа 56">
                <a:extLst>
                  <a:ext uri="{FF2B5EF4-FFF2-40B4-BE49-F238E27FC236}">
                    <a16:creationId xmlns:a16="http://schemas.microsoft.com/office/drawing/2014/main" xmlns="" id="{7BA023E0-84E0-247E-FCBB-C9C140F49CF2}"/>
                  </a:ext>
                </a:extLst>
              </p:cNvPr>
              <p:cNvGrpSpPr/>
              <p:nvPr/>
            </p:nvGrpSpPr>
            <p:grpSpPr>
              <a:xfrm>
                <a:off x="4600474" y="929313"/>
                <a:ext cx="7580816" cy="1221464"/>
                <a:chOff x="4600474" y="929313"/>
                <a:chExt cx="7580816" cy="1221464"/>
              </a:xfrm>
            </p:grpSpPr>
            <p:sp>
              <p:nvSpPr>
                <p:cNvPr id="59" name="Подзаголовок 2">
                  <a:extLst>
                    <a:ext uri="{FF2B5EF4-FFF2-40B4-BE49-F238E27FC236}">
                      <a16:creationId xmlns:a16="http://schemas.microsoft.com/office/drawing/2014/main" xmlns="" id="{5A47CDBB-CF86-EF74-551B-F93E5C80FF9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00474" y="1678798"/>
                  <a:ext cx="3850142" cy="47197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400" b="1" dirty="0"/>
                    <a:t>Оценка работы сотрудников госучреждения</a:t>
                  </a:r>
                  <a:endParaRPr lang="ru-RU" sz="1100" b="1" dirty="0"/>
                </a:p>
              </p:txBody>
            </p:sp>
            <p:sp>
              <p:nvSpPr>
                <p:cNvPr id="60" name="Подзаголовок 2">
                  <a:extLst>
                    <a:ext uri="{FF2B5EF4-FFF2-40B4-BE49-F238E27FC236}">
                      <a16:creationId xmlns:a16="http://schemas.microsoft.com/office/drawing/2014/main" xmlns="" id="{3BA08EEB-950E-4BEA-845F-0E01E571EAA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56912" y="929313"/>
                  <a:ext cx="7424378" cy="67102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1425550" rtl="0" eaLnBrk="1" latinLnBrk="0" hangingPunct="1">
                    <a:lnSpc>
                      <a:spcPct val="90000"/>
                    </a:lnSpc>
                    <a:spcBef>
                      <a:spcPts val="1559"/>
                    </a:spcBef>
                    <a:buFont typeface="Arial" panose="020B0604020202020204" pitchFamily="34" charset="0"/>
                    <a:buNone/>
                    <a:defRPr sz="374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2775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3118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25550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80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383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5109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6387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76649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989424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702198" indent="0" algn="ctr" defTabSz="1425550" rtl="0" eaLnBrk="1" latinLnBrk="0" hangingPunct="1">
                    <a:lnSpc>
                      <a:spcPct val="90000"/>
                    </a:lnSpc>
                    <a:spcBef>
                      <a:spcPts val="780"/>
                    </a:spcBef>
                    <a:buFont typeface="Arial" panose="020B0604020202020204" pitchFamily="34" charset="0"/>
                    <a:buNone/>
                    <a:defRPr sz="2494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Оценка критериев получения государственных услуг при личном присутствии</a:t>
                  </a:r>
                </a:p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62" b="0" i="0" u="none" strike="noStrike" kern="1200" spc="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ru-RU" sz="11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(где «1 балл»- «совершенно не удовлетворен», а «5 баллов» - «полностью удовлетворен»)</a:t>
                  </a:r>
                  <a:endParaRPr lang="en-US" sz="11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58" name="Диаграмма 57">
                <a:extLst>
                  <a:ext uri="{FF2B5EF4-FFF2-40B4-BE49-F238E27FC236}">
                    <a16:creationId xmlns:a16="http://schemas.microsoft.com/office/drawing/2014/main" xmlns="" id="{9D8978DB-FF4A-85A6-B44E-B6F9D519358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76376445"/>
                  </p:ext>
                </p:extLst>
              </p:nvPr>
            </p:nvGraphicFramePr>
            <p:xfrm>
              <a:off x="4740470" y="2071139"/>
              <a:ext cx="4150388" cy="173984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graphicFrame>
          <p:nvGraphicFramePr>
            <p:cNvPr id="52" name="Диаграмма 51">
              <a:extLst>
                <a:ext uri="{FF2B5EF4-FFF2-40B4-BE49-F238E27FC236}">
                  <a16:creationId xmlns:a16="http://schemas.microsoft.com/office/drawing/2014/main" xmlns="" id="{19A97081-8D40-189F-7650-C0E63268FF6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66735590"/>
                </p:ext>
              </p:extLst>
            </p:nvPr>
          </p:nvGraphicFramePr>
          <p:xfrm>
            <a:off x="4804093" y="4130587"/>
            <a:ext cx="4150388" cy="28225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3" name="Подзаголовок 2">
              <a:extLst>
                <a:ext uri="{FF2B5EF4-FFF2-40B4-BE49-F238E27FC236}">
                  <a16:creationId xmlns:a16="http://schemas.microsoft.com/office/drawing/2014/main" xmlns="" id="{B2E16367-9CB5-04E4-F063-C34FC6505588}"/>
                </a:ext>
              </a:extLst>
            </p:cNvPr>
            <p:cNvSpPr txBox="1">
              <a:spLocks/>
            </p:cNvSpPr>
            <p:nvPr/>
          </p:nvSpPr>
          <p:spPr>
            <a:xfrm>
              <a:off x="7817925" y="4095070"/>
              <a:ext cx="4317116" cy="4719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Оценка информации и коммуникации</a:t>
              </a:r>
              <a:endParaRPr lang="ru-RU" sz="1100" b="1" dirty="0"/>
            </a:p>
          </p:txBody>
        </p:sp>
        <p:graphicFrame>
          <p:nvGraphicFramePr>
            <p:cNvPr id="54" name="Диаграмма 53">
              <a:extLst>
                <a:ext uri="{FF2B5EF4-FFF2-40B4-BE49-F238E27FC236}">
                  <a16:creationId xmlns:a16="http://schemas.microsoft.com/office/drawing/2014/main" xmlns="" id="{701E7D7D-3EBF-2171-273D-F780C3D5180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99418883"/>
                </p:ext>
              </p:extLst>
            </p:nvPr>
          </p:nvGraphicFramePr>
          <p:xfrm>
            <a:off x="7760967" y="4190236"/>
            <a:ext cx="4793530" cy="2700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5" name="Подзаголовок 2">
              <a:extLst>
                <a:ext uri="{FF2B5EF4-FFF2-40B4-BE49-F238E27FC236}">
                  <a16:creationId xmlns:a16="http://schemas.microsoft.com/office/drawing/2014/main" xmlns="" id="{50E12616-959D-F1F0-E3BE-49A5B81FD7DD}"/>
                </a:ext>
              </a:extLst>
            </p:cNvPr>
            <p:cNvSpPr txBox="1">
              <a:spLocks/>
            </p:cNvSpPr>
            <p:nvPr/>
          </p:nvSpPr>
          <p:spPr>
            <a:xfrm>
              <a:off x="7760967" y="1687482"/>
              <a:ext cx="4317116" cy="4719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2775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25550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83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5109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6387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76649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89424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02198" indent="0" algn="ctr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None/>
                <a:defRPr sz="249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400" b="1" dirty="0"/>
                <a:t>Оценка процедуры оказания услуги</a:t>
              </a:r>
              <a:endParaRPr lang="ru-RU" sz="1100" b="1" dirty="0"/>
            </a:p>
          </p:txBody>
        </p:sp>
        <p:graphicFrame>
          <p:nvGraphicFramePr>
            <p:cNvPr id="56" name="Диаграмма 55">
              <a:extLst>
                <a:ext uri="{FF2B5EF4-FFF2-40B4-BE49-F238E27FC236}">
                  <a16:creationId xmlns:a16="http://schemas.microsoft.com/office/drawing/2014/main" xmlns="" id="{395B854E-AB90-06B8-77EA-4FB83AA16F1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96646824"/>
                </p:ext>
              </p:extLst>
            </p:nvPr>
          </p:nvGraphicFramePr>
          <p:xfrm>
            <a:off x="7760967" y="1958430"/>
            <a:ext cx="4572737" cy="21245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7CD60B4-FA60-CB70-191C-904BE5455164}"/>
              </a:ext>
            </a:extLst>
          </p:cNvPr>
          <p:cNvCxnSpPr>
            <a:cxnSpLocks/>
          </p:cNvCxnSpPr>
          <p:nvPr/>
        </p:nvCxnSpPr>
        <p:spPr>
          <a:xfrm>
            <a:off x="4791860" y="926875"/>
            <a:ext cx="0" cy="5963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16D5758-8CED-51F2-983F-0FD455C0601B}"/>
              </a:ext>
            </a:extLst>
          </p:cNvPr>
          <p:cNvSpPr txBox="1">
            <a:spLocks/>
          </p:cNvSpPr>
          <p:nvPr/>
        </p:nvSpPr>
        <p:spPr>
          <a:xfrm>
            <a:off x="4587251" y="3892987"/>
            <a:ext cx="3728631" cy="471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1" dirty="0"/>
              <a:t>Оценка доступности и удобства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41666138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6158</TotalTime>
  <Words>4574</Words>
  <Application>Microsoft Office PowerPoint</Application>
  <PresentationFormat>Широкоэкранный</PresentationFormat>
  <Paragraphs>549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Times New Roman</vt:lpstr>
      <vt:lpstr>Тема Office</vt:lpstr>
      <vt:lpstr>Оценка качества оказания государственных услуг в г. Алматы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общественно-политической ситуации в городе Алматы</dc:title>
  <dc:creator>stitch lilo</dc:creator>
  <cp:lastModifiedBy>Василий Ломаченко</cp:lastModifiedBy>
  <cp:revision>111</cp:revision>
  <cp:lastPrinted>2024-06-27T06:22:23Z</cp:lastPrinted>
  <dcterms:created xsi:type="dcterms:W3CDTF">2024-03-29T07:38:18Z</dcterms:created>
  <dcterms:modified xsi:type="dcterms:W3CDTF">2024-09-24T14:19:17Z</dcterms:modified>
</cp:coreProperties>
</file>