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7" r:id="rId3"/>
    <p:sldId id="296" r:id="rId4"/>
    <p:sldId id="303" r:id="rId5"/>
    <p:sldId id="298" r:id="rId6"/>
    <p:sldId id="307" r:id="rId7"/>
    <p:sldId id="306" r:id="rId8"/>
    <p:sldId id="302" r:id="rId9"/>
    <p:sldId id="304" r:id="rId10"/>
    <p:sldId id="305" r:id="rId11"/>
  </p:sldIdLst>
  <p:sldSz cx="9906000" cy="6858000" type="A4"/>
  <p:notesSz cx="992981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74" y="-3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5303" y="0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7485-D3C3-4542-9F14-F08DC38A45F8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09588"/>
            <a:ext cx="36814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982" y="3228896"/>
            <a:ext cx="794385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5303" y="6456218"/>
            <a:ext cx="4302919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FEF6C-01BA-4FCF-B11D-2A2A9CF7F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21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EF6C-01BA-4FCF-B11D-2A2A9CF7FFC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4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1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1019" y="1858159"/>
            <a:ext cx="96520" cy="97155"/>
          </a:xfrm>
          <a:custGeom>
            <a:avLst/>
            <a:gdLst/>
            <a:ahLst/>
            <a:cxnLst/>
            <a:rect l="l" t="t" r="r" b="b"/>
            <a:pathLst>
              <a:path w="96520" h="97155">
                <a:moveTo>
                  <a:pt x="42465" y="0"/>
                </a:moveTo>
                <a:lnTo>
                  <a:pt x="8047" y="21521"/>
                </a:lnTo>
                <a:lnTo>
                  <a:pt x="0" y="48364"/>
                </a:lnTo>
                <a:lnTo>
                  <a:pt x="590" y="55964"/>
                </a:lnTo>
                <a:lnTo>
                  <a:pt x="22798" y="89348"/>
                </a:lnTo>
                <a:lnTo>
                  <a:pt x="50527" y="97101"/>
                </a:lnTo>
                <a:lnTo>
                  <a:pt x="63071" y="94929"/>
                </a:lnTo>
                <a:lnTo>
                  <a:pt x="95133" y="54631"/>
                </a:lnTo>
                <a:lnTo>
                  <a:pt x="96282" y="37409"/>
                </a:lnTo>
                <a:lnTo>
                  <a:pt x="91480" y="25173"/>
                </a:lnTo>
                <a:lnTo>
                  <a:pt x="83378" y="14790"/>
                </a:lnTo>
                <a:lnTo>
                  <a:pt x="72297" y="6784"/>
                </a:lnTo>
                <a:lnTo>
                  <a:pt x="58553" y="1679"/>
                </a:lnTo>
                <a:lnTo>
                  <a:pt x="42465" y="0"/>
                </a:lnTo>
                <a:close/>
              </a:path>
            </a:pathLst>
          </a:custGeom>
          <a:solidFill>
            <a:srgbClr val="2B2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868" y="369059"/>
            <a:ext cx="9224263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0370" y="2484120"/>
            <a:ext cx="9065259" cy="1816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856113"/>
            <a:ext cx="5257800" cy="3249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5190"/>
              </a:lnSpc>
            </a:pPr>
            <a:r>
              <a:rPr lang="kk-KZ" sz="2800" spc="-2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ОТЧЕТ</a:t>
            </a:r>
            <a:br>
              <a:rPr lang="kk-KZ" sz="2800" spc="-2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2800" spc="-2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 проделанной работе за 2023 год </a:t>
            </a:r>
            <a:br>
              <a:rPr lang="kk-KZ" sz="2800" spc="-2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kk-KZ" sz="2800" spc="-22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Управление городского планирования и урбанистики города  Алматы</a:t>
            </a:r>
            <a:endParaRPr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77000" y="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3429000" h="3429000">
                <a:moveTo>
                  <a:pt x="0" y="3429000"/>
                </a:moveTo>
                <a:lnTo>
                  <a:pt x="3429000" y="3429000"/>
                </a:lnTo>
                <a:lnTo>
                  <a:pt x="34290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000" y="3428999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3429000" h="3429000">
                <a:moveTo>
                  <a:pt x="0" y="3429000"/>
                </a:moveTo>
                <a:lnTo>
                  <a:pt x="3429000" y="3429000"/>
                </a:lnTo>
                <a:lnTo>
                  <a:pt x="34290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28377" y="6553200"/>
            <a:ext cx="23920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spc="-175" dirty="0" err="1" smtClean="0">
                <a:latin typeface="Arial" pitchFamily="34" charset="0"/>
                <a:cs typeface="Arial" pitchFamily="34" charset="0"/>
              </a:rPr>
              <a:t>И</a:t>
            </a:r>
            <a:r>
              <a:rPr sz="1400" spc="-160" dirty="0" err="1" smtClean="0">
                <a:latin typeface="Arial" pitchFamily="34" charset="0"/>
                <a:cs typeface="Arial" pitchFamily="34" charset="0"/>
              </a:rPr>
              <a:t>т</a:t>
            </a:r>
            <a:r>
              <a:rPr sz="1400" spc="-130" dirty="0" err="1" smtClean="0">
                <a:latin typeface="Arial" pitchFamily="34" charset="0"/>
                <a:cs typeface="Arial" pitchFamily="34" charset="0"/>
              </a:rPr>
              <a:t>оги</a:t>
            </a:r>
            <a:r>
              <a:rPr lang="kk-KZ" sz="1400" spc="-13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400" spc="-95" dirty="0" smtClean="0">
                <a:latin typeface="Arial" pitchFamily="34" charset="0"/>
                <a:cs typeface="Arial" pitchFamily="34" charset="0"/>
              </a:rPr>
              <a:t>2023</a:t>
            </a:r>
            <a:r>
              <a:rPr sz="1400" spc="-13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1400" spc="-210" dirty="0" err="1" smtClean="0">
                <a:latin typeface="Arial" pitchFamily="34" charset="0"/>
                <a:cs typeface="Arial" pitchFamily="34" charset="0"/>
              </a:rPr>
              <a:t>г</a:t>
            </a:r>
            <a:r>
              <a:rPr sz="1400" spc="-140" dirty="0" err="1" smtClean="0">
                <a:latin typeface="Arial" pitchFamily="34" charset="0"/>
                <a:cs typeface="Arial" pitchFamily="34" charset="0"/>
              </a:rPr>
              <a:t>о</a:t>
            </a:r>
            <a:r>
              <a:rPr sz="1400" spc="-120" dirty="0" err="1" smtClean="0">
                <a:latin typeface="Arial" pitchFamily="34" charset="0"/>
                <a:cs typeface="Arial" pitchFamily="34" charset="0"/>
              </a:rPr>
              <a:t>да</a:t>
            </a:r>
            <a:endParaRPr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15712" y="1248155"/>
            <a:ext cx="4361688" cy="436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DF0527F-DD3C-471E-86D5-BD237894CC4E}"/>
              </a:ext>
            </a:extLst>
          </p:cNvPr>
          <p:cNvSpPr txBox="1"/>
          <p:nvPr/>
        </p:nvSpPr>
        <p:spPr>
          <a:xfrm>
            <a:off x="-39555" y="195830"/>
            <a:ext cx="9945555" cy="794770"/>
          </a:xfrm>
          <a:prstGeom prst="rect">
            <a:avLst/>
          </a:prstGeom>
          <a:solidFill>
            <a:schemeClr val="tx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Google Shape;854;p10"/>
          <p:cNvCxnSpPr>
            <a:cxnSpLocks noChangeShapeType="1"/>
          </p:cNvCxnSpPr>
          <p:nvPr/>
        </p:nvCxnSpPr>
        <p:spPr bwMode="auto">
          <a:xfrm>
            <a:off x="428497" y="6607760"/>
            <a:ext cx="9477503" cy="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" descr="E:\2020 новый год\ГАСК\2bsKuvXE.png">
            <a:extLst>
              <a:ext uri="{FF2B5EF4-FFF2-40B4-BE49-F238E27FC236}">
                <a16:creationId xmlns="" xmlns:a16="http://schemas.microsoft.com/office/drawing/2014/main" id="{D111F2E8-5FC0-4830-8093-4E36FD7E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" y="6309320"/>
            <a:ext cx="584515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21622" y="239272"/>
            <a:ext cx="812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Паспортизация объектов недвижимости города Алматы </a:t>
            </a:r>
            <a:br>
              <a:rPr lang="ru-RU" sz="20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</a:br>
            <a:r>
              <a:rPr lang="ru-RU" sz="20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в целях их обследования на сейсмостойкость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Google Shape;109;p15"/>
          <p:cNvSpPr txBox="1"/>
          <p:nvPr/>
        </p:nvSpPr>
        <p:spPr>
          <a:xfrm>
            <a:off x="381000" y="1143000"/>
            <a:ext cx="9258944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Заказчик – КГУ «Управление городского планирования и </a:t>
            </a:r>
            <a:r>
              <a:rPr lang="ru-RU" sz="1200" b="1" dirty="0" err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урбанистики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города Алматы»</a:t>
            </a:r>
          </a:p>
          <a:p>
            <a:pPr algn="just">
              <a:buClr>
                <a:srgbClr val="00B050"/>
              </a:buClr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Генеральный подрядчик – АО «Казахский научно-исследовательский и проектный институт строительства и архитектуры»</a:t>
            </a:r>
          </a:p>
          <a:p>
            <a:pPr algn="just">
              <a:buClr>
                <a:srgbClr val="00B050"/>
              </a:buClr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Субподрядчик – ТОО «Институт сейсмологии»</a:t>
            </a:r>
          </a:p>
          <a:p>
            <a:pPr algn="just">
              <a:buClr>
                <a:srgbClr val="00B050"/>
              </a:buClr>
            </a:pP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Субподрядчик – ТОО «</a:t>
            </a:r>
            <a:r>
              <a:rPr lang="ru-RU" sz="1200" b="1" dirty="0" err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КазСтройИнжиниринг</a:t>
            </a:r>
            <a:r>
              <a:rPr lang="ru-RU" sz="12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ПВ»</a:t>
            </a:r>
          </a:p>
          <a:p>
            <a:pPr algn="just">
              <a:buClr>
                <a:srgbClr val="00B050"/>
              </a:buClr>
            </a:pPr>
            <a:endParaRPr lang="ru-RU" sz="1200" b="1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>
              <a:buClr>
                <a:srgbClr val="00B050"/>
              </a:buClr>
            </a:pPr>
            <a:r>
              <a:rPr lang="ru-RU" sz="12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Цель работы</a:t>
            </a:r>
          </a:p>
          <a:p>
            <a:pPr algn="just">
              <a:buClr>
                <a:srgbClr val="00B050"/>
              </a:buClr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Создание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электронного паспорта объектов недвижимости города Алматы в ГИС программе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(форматы: </a:t>
            </a:r>
            <a:r>
              <a:rPr lang="en-US" sz="1200" i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JPG, SHP, XML</a:t>
            </a:r>
            <a:r>
              <a:rPr lang="ru-RU" sz="1200" i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с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геопривязкой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фотоматериалов, с привязкой объектов к местной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системе координат города Алматы</a:t>
            </a:r>
            <a:endParaRPr lang="en-US" sz="1200" dirty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ru-RU" sz="1200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>
              <a:buClr>
                <a:srgbClr val="00B050"/>
              </a:buClr>
            </a:pP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Получение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актуальных данных по обследованию сейсмостойкости объектов недвижимости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по городу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Алматы</a:t>
            </a:r>
          </a:p>
          <a:p>
            <a:pPr algn="just">
              <a:buClr>
                <a:srgbClr val="00B050"/>
              </a:buClr>
            </a:pPr>
            <a:endParaRPr lang="ru-RU" sz="1200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>
              <a:buClr>
                <a:srgbClr val="00B050"/>
              </a:buClr>
            </a:pPr>
            <a:r>
              <a:rPr lang="ru-RU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Количество </a:t>
            </a:r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обследуемых </a:t>
            </a:r>
            <a:r>
              <a:rPr lang="ru-RU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объектов на 2023-2024 </a:t>
            </a:r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год </a:t>
            </a:r>
            <a:r>
              <a:rPr lang="ru-RU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составляет: 16 </a:t>
            </a:r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701 </a:t>
            </a:r>
            <a:r>
              <a:rPr lang="ru-RU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объектов</a:t>
            </a:r>
            <a:endParaRPr lang="ru-RU" sz="12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00B050"/>
              </a:buClr>
            </a:pPr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из них: </a:t>
            </a:r>
          </a:p>
          <a:p>
            <a:pPr algn="just">
              <a:buClr>
                <a:srgbClr val="00B050"/>
              </a:buClr>
            </a:pPr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1 </a:t>
            </a:r>
            <a:r>
              <a:rPr lang="ru-RU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641 - МЖД </a:t>
            </a:r>
            <a:endParaRPr lang="ru-RU" sz="12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00B050"/>
              </a:buClr>
            </a:pPr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15 060 - гражданские и общественные здания</a:t>
            </a:r>
            <a:r>
              <a:rPr lang="ru-RU" sz="1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</a:p>
          <a:p>
            <a:pPr algn="just">
              <a:buClr>
                <a:srgbClr val="00B050"/>
              </a:buClr>
            </a:pPr>
            <a:endParaRPr lang="ru-RU" sz="12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00B050"/>
              </a:buClr>
            </a:pPr>
            <a:endParaRPr lang="ru-RU" sz="12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00B050"/>
              </a:buClr>
            </a:pPr>
            <a:endParaRPr lang="ru-RU" sz="12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00B050"/>
              </a:buClr>
            </a:pPr>
            <a:endParaRPr lang="ru-RU" sz="1200" b="1" dirty="0" smtClean="0">
              <a:cs typeface="Arial" panose="020B0604020202020204" pitchFamily="34" charset="0"/>
            </a:endParaRPr>
          </a:p>
          <a:p>
            <a:pPr algn="just">
              <a:buClr>
                <a:srgbClr val="00B050"/>
              </a:buClr>
            </a:pPr>
            <a:endParaRPr lang="ru-RU" sz="12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00B050"/>
              </a:buClr>
            </a:pPr>
            <a:endParaRPr lang="ru-RU" sz="1200" dirty="0" smtClean="0">
              <a:solidFill>
                <a:schemeClr val="tx1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1200" b="1" i="0" u="none" strike="noStrike" cap="none" dirty="0">
              <a:solidFill>
                <a:srgbClr val="FF0000"/>
              </a:solidFill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19" name="Google Shape;109;p15"/>
          <p:cNvSpPr txBox="1"/>
          <p:nvPr/>
        </p:nvSpPr>
        <p:spPr>
          <a:xfrm>
            <a:off x="1828800" y="4267200"/>
            <a:ext cx="121081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 i="0" u="none" strike="noStrike" cap="none" dirty="0" smtClean="0">
                <a:solidFill>
                  <a:srgbClr val="FF0000"/>
                </a:solidFill>
                <a:ea typeface="Arial"/>
                <a:cs typeface="Arial" pitchFamily="34" charset="0"/>
                <a:sym typeface="Arial"/>
              </a:rPr>
              <a:t>2023</a:t>
            </a:r>
            <a:r>
              <a:rPr lang="ru-RU" b="1" i="0" u="none" strike="noStrike" cap="none" dirty="0" smtClean="0">
                <a:solidFill>
                  <a:srgbClr val="FF000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rPr>
              <a:t> </a:t>
            </a:r>
            <a:endParaRPr b="1" i="0" u="none" strike="noStrike" cap="none" dirty="0">
              <a:solidFill>
                <a:srgbClr val="FF0000"/>
              </a:solidFill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20" name="Google Shape;109;p15"/>
          <p:cNvSpPr txBox="1"/>
          <p:nvPr/>
        </p:nvSpPr>
        <p:spPr>
          <a:xfrm>
            <a:off x="7010400" y="4233289"/>
            <a:ext cx="115702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 i="0" u="none" strike="noStrike" cap="none" dirty="0" smtClean="0">
                <a:solidFill>
                  <a:srgbClr val="FF0000"/>
                </a:solidFill>
                <a:ea typeface="Arial"/>
                <a:cs typeface="Arial" pitchFamily="34" charset="0"/>
                <a:sym typeface="Arial"/>
              </a:rPr>
              <a:t>2024 </a:t>
            </a:r>
            <a:endParaRPr b="1" i="0" u="none" strike="noStrike" cap="none" dirty="0">
              <a:solidFill>
                <a:srgbClr val="FF0000"/>
              </a:solidFill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25" name="Google Shape;109;p15"/>
          <p:cNvSpPr txBox="1"/>
          <p:nvPr/>
        </p:nvSpPr>
        <p:spPr>
          <a:xfrm>
            <a:off x="533400" y="4602580"/>
            <a:ext cx="39624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ru-RU" sz="1400" dirty="0">
                <a:cs typeface="Arial" panose="020B0604020202020204" pitchFamily="34" charset="0"/>
              </a:rPr>
              <a:t>Количество обследуемых объектов на </a:t>
            </a:r>
            <a:r>
              <a:rPr 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2023 </a:t>
            </a:r>
            <a:r>
              <a:rPr lang="ru-RU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год</a:t>
            </a:r>
            <a:r>
              <a:rPr lang="ru-RU" sz="1400" dirty="0" smtClean="0">
                <a:cs typeface="Arial" panose="020B0604020202020204" pitchFamily="34" charset="0"/>
              </a:rPr>
              <a:t>                                 </a:t>
            </a:r>
          </a:p>
          <a:p>
            <a:pPr algn="just">
              <a:buClr>
                <a:srgbClr val="00B050"/>
              </a:buClr>
            </a:pPr>
            <a:r>
              <a:rPr lang="ru-RU" sz="1400" dirty="0" smtClean="0">
                <a:cs typeface="Arial" panose="020B0604020202020204" pitchFamily="34" charset="0"/>
              </a:rPr>
              <a:t>составляет –</a:t>
            </a:r>
            <a:r>
              <a:rPr lang="ru-RU" sz="1400" b="1" dirty="0" smtClean="0"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3 500 объектов</a:t>
            </a:r>
          </a:p>
          <a:p>
            <a:pPr algn="just">
              <a:buClr>
                <a:srgbClr val="00B050"/>
              </a:buClr>
            </a:pPr>
            <a:endParaRPr lang="ru-RU" sz="1400" b="1" dirty="0">
              <a:cs typeface="Arial" panose="020B0604020202020204" pitchFamily="34" charset="0"/>
            </a:endParaRPr>
          </a:p>
          <a:p>
            <a:pPr algn="just">
              <a:buClr>
                <a:srgbClr val="00B050"/>
              </a:buClr>
            </a:pPr>
            <a:r>
              <a:rPr lang="ru-RU" sz="1400" dirty="0">
                <a:cs typeface="Arial" panose="020B0604020202020204" pitchFamily="34" charset="0"/>
              </a:rPr>
              <a:t>Октябрь –</a:t>
            </a:r>
            <a:r>
              <a:rPr lang="ru-RU" sz="1400" b="1" dirty="0"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1 000 объектов</a:t>
            </a:r>
          </a:p>
          <a:p>
            <a:pPr algn="just">
              <a:buClr>
                <a:srgbClr val="00B050"/>
              </a:buClr>
            </a:pPr>
            <a:r>
              <a:rPr lang="ru-RU" sz="1400" dirty="0" smtClean="0">
                <a:cs typeface="Arial" panose="020B0604020202020204" pitchFamily="34" charset="0"/>
              </a:rPr>
              <a:t>Ноябрь –</a:t>
            </a:r>
            <a:r>
              <a:rPr lang="ru-RU" sz="1400" b="1" dirty="0" smtClean="0"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1 500 объектов</a:t>
            </a:r>
          </a:p>
          <a:p>
            <a:pPr algn="just">
              <a:buClr>
                <a:srgbClr val="00B050"/>
              </a:buClr>
            </a:pPr>
            <a:r>
              <a:rPr lang="ru-RU" sz="1400" dirty="0" smtClean="0">
                <a:cs typeface="Arial" panose="020B0604020202020204" pitchFamily="34" charset="0"/>
              </a:rPr>
              <a:t>Декабрь </a:t>
            </a:r>
            <a:r>
              <a:rPr lang="ru-RU" sz="1400" dirty="0">
                <a:cs typeface="Arial" panose="020B0604020202020204" pitchFamily="34" charset="0"/>
              </a:rPr>
              <a:t>–</a:t>
            </a:r>
            <a:r>
              <a:rPr lang="ru-RU" sz="1400" b="1" dirty="0"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1 000 объектов</a:t>
            </a:r>
          </a:p>
          <a:p>
            <a:pPr algn="just">
              <a:buClr>
                <a:srgbClr val="00B050"/>
              </a:buClr>
            </a:pPr>
            <a:endParaRPr lang="ru-RU" sz="1400" b="1" dirty="0">
              <a:cs typeface="Arial" panose="020B0604020202020204" pitchFamily="34" charset="0"/>
            </a:endParaRPr>
          </a:p>
          <a:p>
            <a:pPr algn="just">
              <a:buClr>
                <a:srgbClr val="00B050"/>
              </a:buClr>
            </a:pPr>
            <a:r>
              <a:rPr 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В настоящее время 3500 объектов обследовано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18818" y="4636491"/>
            <a:ext cx="40823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</a:pPr>
            <a:r>
              <a:rPr lang="ru-RU" sz="1400" dirty="0">
                <a:cs typeface="Arial" panose="020B0604020202020204" pitchFamily="34" charset="0"/>
              </a:rPr>
              <a:t>Количество обследуемых объектов на </a:t>
            </a:r>
            <a:r>
              <a:rPr 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2024 год</a:t>
            </a:r>
            <a:r>
              <a:rPr lang="ru-RU" sz="1400" dirty="0">
                <a:cs typeface="Arial" panose="020B0604020202020204" pitchFamily="34" charset="0"/>
              </a:rPr>
              <a:t>                                        </a:t>
            </a:r>
          </a:p>
          <a:p>
            <a:pPr algn="just">
              <a:buClr>
                <a:srgbClr val="00B050"/>
              </a:buClr>
            </a:pPr>
            <a:r>
              <a:rPr lang="ru-RU" sz="1400" dirty="0">
                <a:cs typeface="Arial" panose="020B0604020202020204" pitchFamily="34" charset="0"/>
              </a:rPr>
              <a:t>составляет –</a:t>
            </a:r>
            <a:r>
              <a:rPr lang="ru-RU" sz="1400" b="1" dirty="0"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cs typeface="Arial" panose="020B0604020202020204" pitchFamily="34" charset="0"/>
              </a:rPr>
              <a:t>13 201 </a:t>
            </a:r>
            <a:r>
              <a:rPr lang="ru-RU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объект</a:t>
            </a:r>
          </a:p>
          <a:p>
            <a:pPr algn="just">
              <a:buClr>
                <a:srgbClr val="00B050"/>
              </a:buClr>
            </a:pPr>
            <a:endParaRPr lang="kk-KZ" sz="1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buClr>
                <a:srgbClr val="00B050"/>
              </a:buClr>
            </a:pPr>
            <a:r>
              <a:rPr lang="kk-KZ" sz="1400" dirty="0" smtClean="0">
                <a:solidFill>
                  <a:srgbClr val="FF0000"/>
                </a:solidFill>
                <a:cs typeface="Arial" panose="020B0604020202020204" pitchFamily="34" charset="0"/>
              </a:rPr>
              <a:t>Разбивка по количеству сдачи объектов по месяцам в настоящее время не определена</a:t>
            </a:r>
            <a:r>
              <a:rPr lang="ru-RU" sz="1400" dirty="0" smtClean="0">
                <a:solidFill>
                  <a:srgbClr val="FF0000"/>
                </a:solidFill>
                <a:cs typeface="Arial" panose="020B0604020202020204" pitchFamily="34" charset="0"/>
              </a:rPr>
              <a:t>, запланирована на конец января 2024 года.</a:t>
            </a:r>
          </a:p>
          <a:p>
            <a:pPr algn="just">
              <a:buClr>
                <a:srgbClr val="00B050"/>
              </a:buClr>
            </a:pPr>
            <a:endParaRPr lang="ru-RU" sz="1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9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DF0527F-DD3C-471E-86D5-BD237894CC4E}"/>
              </a:ext>
            </a:extLst>
          </p:cNvPr>
          <p:cNvSpPr txBox="1"/>
          <p:nvPr/>
        </p:nvSpPr>
        <p:spPr>
          <a:xfrm>
            <a:off x="0" y="195830"/>
            <a:ext cx="9945555" cy="384917"/>
          </a:xfrm>
          <a:prstGeom prst="rect">
            <a:avLst/>
          </a:prstGeom>
          <a:solidFill>
            <a:schemeClr val="tx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4637"/>
            <a:ext cx="9906000" cy="41611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 pitchFamily="34" charset="0"/>
              </a:rPr>
              <a:t>Общее количество оказанных государственных услуг за 2023 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6198645"/>
            <a:ext cx="9906000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Всего за 2023 год Управлением оказано 120 470 государственные услуги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Google Shape;854;p10"/>
          <p:cNvCxnSpPr>
            <a:cxnSpLocks noChangeShapeType="1"/>
          </p:cNvCxnSpPr>
          <p:nvPr/>
        </p:nvCxnSpPr>
        <p:spPr bwMode="auto">
          <a:xfrm>
            <a:off x="428497" y="6607760"/>
            <a:ext cx="9477503" cy="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2" descr="E:\2020 новый год\ГАСК\2bsKuvXE.png">
            <a:extLst>
              <a:ext uri="{FF2B5EF4-FFF2-40B4-BE49-F238E27FC236}">
                <a16:creationId xmlns="" xmlns:a16="http://schemas.microsoft.com/office/drawing/2014/main" id="{D111F2E8-5FC0-4830-8093-4E36FD7E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" y="6309320"/>
            <a:ext cx="584515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2809" y="797778"/>
            <a:ext cx="982799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50" dirty="0" smtClean="0">
                <a:cs typeface="Arial" pitchFamily="34" charset="0"/>
              </a:rPr>
              <a:t>Выдача </a:t>
            </a:r>
            <a:r>
              <a:rPr lang="ru-RU" sz="1550" dirty="0">
                <a:cs typeface="Arial" pitchFamily="34" charset="0"/>
              </a:rPr>
              <a:t>справки по определению адреса объектов недвижимости на </a:t>
            </a:r>
            <a:r>
              <a:rPr lang="ru-RU" sz="1550" dirty="0" smtClean="0">
                <a:cs typeface="Arial" pitchFamily="34" charset="0"/>
              </a:rPr>
              <a:t>территории РК – </a:t>
            </a:r>
            <a:r>
              <a:rPr lang="ru-RU" sz="1550" b="1" dirty="0" smtClean="0">
                <a:cs typeface="Arial" pitchFamily="34" charset="0"/>
              </a:rPr>
              <a:t>80 627справок</a:t>
            </a:r>
          </a:p>
          <a:p>
            <a:pPr lvl="0"/>
            <a:endParaRPr lang="ru-RU" sz="1550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/>
            <a:r>
              <a:rPr lang="ru-RU" sz="1550" dirty="0" smtClean="0">
                <a:cs typeface="Arial" pitchFamily="34" charset="0"/>
              </a:rPr>
              <a:t>Предоставление </a:t>
            </a:r>
            <a:r>
              <a:rPr lang="ru-RU" sz="1550" dirty="0">
                <a:cs typeface="Arial" pitchFamily="34" charset="0"/>
              </a:rPr>
              <a:t>исходных материалов при разработке проектов строительства и </a:t>
            </a:r>
            <a:r>
              <a:rPr lang="ru-RU" sz="1550" dirty="0" smtClean="0">
                <a:cs typeface="Arial" pitchFamily="34" charset="0"/>
              </a:rPr>
              <a:t>реконструкции</a:t>
            </a:r>
          </a:p>
          <a:p>
            <a:pPr lvl="0"/>
            <a:r>
              <a:rPr lang="ru-RU" sz="1550" dirty="0" smtClean="0">
                <a:cs typeface="Arial" pitchFamily="34" charset="0"/>
              </a:rPr>
              <a:t>(перепланировки  и </a:t>
            </a:r>
            <a:r>
              <a:rPr lang="ru-RU" sz="1550" dirty="0">
                <a:cs typeface="Arial" pitchFamily="34" charset="0"/>
              </a:rPr>
              <a:t>переоборудования</a:t>
            </a:r>
            <a:r>
              <a:rPr lang="ru-RU" sz="1550" dirty="0" smtClean="0">
                <a:cs typeface="Arial" pitchFamily="34" charset="0"/>
              </a:rPr>
              <a:t>) (АПЗ) – </a:t>
            </a:r>
            <a:r>
              <a:rPr lang="ru-RU" sz="1550" b="1" dirty="0" smtClean="0">
                <a:cs typeface="Arial" pitchFamily="34" charset="0"/>
              </a:rPr>
              <a:t>17 766 материала</a:t>
            </a:r>
          </a:p>
          <a:p>
            <a:pPr lvl="0"/>
            <a:endParaRPr lang="ru-RU" sz="1550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/>
            <a:r>
              <a:rPr lang="ru-RU" sz="1550" dirty="0" smtClean="0">
                <a:cs typeface="Arial" pitchFamily="34" charset="0"/>
              </a:rPr>
              <a:t>Предоставление </a:t>
            </a:r>
            <a:r>
              <a:rPr lang="ru-RU" sz="1550" dirty="0">
                <a:cs typeface="Arial" pitchFamily="34" charset="0"/>
              </a:rPr>
              <a:t>земельного участка для строительства объекта в черте населенного </a:t>
            </a:r>
            <a:r>
              <a:rPr lang="ru-RU" sz="1550" dirty="0" smtClean="0">
                <a:cs typeface="Arial" pitchFamily="34" charset="0"/>
              </a:rPr>
              <a:t>пункта </a:t>
            </a:r>
            <a:r>
              <a:rPr lang="ru-RU" sz="1550" dirty="0">
                <a:cs typeface="Arial" pitchFamily="34" charset="0"/>
              </a:rPr>
              <a:t>- </a:t>
            </a:r>
            <a:r>
              <a:rPr lang="ru-RU" sz="1550" b="1" dirty="0" smtClean="0">
                <a:cs typeface="Arial" pitchFamily="34" charset="0"/>
              </a:rPr>
              <a:t>170 материала</a:t>
            </a:r>
          </a:p>
          <a:p>
            <a:pPr lvl="0"/>
            <a:r>
              <a:rPr lang="ru-RU" sz="1550" i="1" dirty="0" smtClean="0">
                <a:cs typeface="Arial" pitchFamily="34" charset="0"/>
              </a:rPr>
              <a:t>(в период  с  1 января  по  1  июля  2023  года)</a:t>
            </a:r>
          </a:p>
          <a:p>
            <a:pPr lvl="0"/>
            <a:endParaRPr lang="kk-KZ" sz="1550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/>
            <a:r>
              <a:rPr lang="kk-KZ" sz="1550" dirty="0" smtClean="0">
                <a:cs typeface="Arial" pitchFamily="34" charset="0"/>
              </a:rPr>
              <a:t>С</a:t>
            </a:r>
            <a:r>
              <a:rPr lang="ru-RU" sz="1550" dirty="0" err="1">
                <a:cs typeface="Arial" pitchFamily="34" charset="0"/>
              </a:rPr>
              <a:t>огласование</a:t>
            </a:r>
            <a:r>
              <a:rPr lang="ru-RU" sz="1550" dirty="0">
                <a:cs typeface="Arial" pitchFamily="34" charset="0"/>
              </a:rPr>
              <a:t> эскизного </a:t>
            </a:r>
            <a:r>
              <a:rPr lang="ru-RU" sz="1550" dirty="0" smtClean="0">
                <a:cs typeface="Arial" pitchFamily="34" charset="0"/>
              </a:rPr>
              <a:t>проекта - </a:t>
            </a:r>
            <a:r>
              <a:rPr lang="ru-RU" sz="1550" b="1" dirty="0" smtClean="0">
                <a:cs typeface="Arial" pitchFamily="34" charset="0"/>
              </a:rPr>
              <a:t>7 114 эскиза</a:t>
            </a:r>
          </a:p>
          <a:p>
            <a:pPr lvl="0"/>
            <a:endParaRPr lang="ru-RU" sz="1550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/>
            <a:r>
              <a:rPr lang="ru-RU" sz="1550" dirty="0" smtClean="0">
                <a:cs typeface="Arial" pitchFamily="34" charset="0"/>
              </a:rPr>
              <a:t>Выдача </a:t>
            </a:r>
            <a:r>
              <a:rPr lang="ru-RU" sz="1550" dirty="0">
                <a:cs typeface="Arial" pitchFamily="34" charset="0"/>
              </a:rPr>
              <a:t>разрешения на привлечение денег </a:t>
            </a:r>
            <a:r>
              <a:rPr lang="ru-RU" sz="1550" dirty="0" smtClean="0">
                <a:cs typeface="Arial" pitchFamily="34" charset="0"/>
              </a:rPr>
              <a:t>дольщиков - </a:t>
            </a:r>
            <a:r>
              <a:rPr lang="ru-RU" sz="1550" b="1" dirty="0" smtClean="0">
                <a:cs typeface="Arial" pitchFamily="34" charset="0"/>
              </a:rPr>
              <a:t>96 разрешений</a:t>
            </a:r>
          </a:p>
          <a:p>
            <a:pPr lvl="0"/>
            <a:endParaRPr lang="ru-RU" sz="1550" dirty="0" smtClean="0">
              <a:solidFill>
                <a:srgbClr val="FF0000"/>
              </a:solidFill>
              <a:cs typeface="Arial" pitchFamily="34" charset="0"/>
            </a:endParaRPr>
          </a:p>
          <a:p>
            <a:pPr lvl="0"/>
            <a:r>
              <a:rPr lang="ru-RU" sz="1550" dirty="0" smtClean="0">
                <a:cs typeface="Arial" pitchFamily="34" charset="0"/>
              </a:rPr>
              <a:t>Выдача </a:t>
            </a:r>
            <a:r>
              <a:rPr lang="ru-RU" sz="1550" dirty="0">
                <a:cs typeface="Arial" pitchFamily="34" charset="0"/>
              </a:rPr>
              <a:t>выписки об учетной записи договоров о долевом участи в жилищном </a:t>
            </a:r>
            <a:r>
              <a:rPr lang="ru-RU" sz="1550" dirty="0" smtClean="0">
                <a:cs typeface="Arial" pitchFamily="34" charset="0"/>
              </a:rPr>
              <a:t>строительстве - </a:t>
            </a:r>
            <a:r>
              <a:rPr lang="ru-RU" sz="1550" b="1" dirty="0" smtClean="0">
                <a:cs typeface="Arial" pitchFamily="34" charset="0"/>
              </a:rPr>
              <a:t>14 240 выписок</a:t>
            </a:r>
          </a:p>
          <a:p>
            <a:pPr lvl="0"/>
            <a:endParaRPr lang="ru-RU" sz="1550" b="1" dirty="0" smtClean="0">
              <a:cs typeface="Arial" pitchFamily="34" charset="0"/>
            </a:endParaRPr>
          </a:p>
          <a:p>
            <a:pPr lvl="0"/>
            <a:r>
              <a:rPr lang="ru-RU" sz="1550" dirty="0" smtClean="0">
                <a:cs typeface="Arial" pitchFamily="34" charset="0"/>
              </a:rPr>
              <a:t>Выдача </a:t>
            </a:r>
            <a:r>
              <a:rPr lang="ru-RU" sz="1550" dirty="0">
                <a:cs typeface="Arial" pitchFamily="34" charset="0"/>
              </a:rPr>
              <a:t>решения </a:t>
            </a:r>
            <a:r>
              <a:rPr lang="ru-RU" sz="1550" dirty="0" smtClean="0">
                <a:cs typeface="Arial" pitchFamily="34" charset="0"/>
              </a:rPr>
              <a:t>о строительстве культовых зданий (сооружений), определении их месторасположения -</a:t>
            </a:r>
            <a:r>
              <a:rPr lang="ru-RU" sz="1550" b="1" dirty="0" smtClean="0">
                <a:cs typeface="Arial" pitchFamily="34" charset="0"/>
              </a:rPr>
              <a:t>66 решений  </a:t>
            </a:r>
          </a:p>
          <a:p>
            <a:pPr lvl="0"/>
            <a:endParaRPr lang="ru-RU" sz="1550" dirty="0" smtClean="0">
              <a:cs typeface="Arial" pitchFamily="34" charset="0"/>
            </a:endParaRPr>
          </a:p>
          <a:p>
            <a:pPr lvl="0"/>
            <a:r>
              <a:rPr lang="ru-RU" sz="1550" dirty="0" smtClean="0">
                <a:cs typeface="Arial" pitchFamily="34" charset="0"/>
              </a:rPr>
              <a:t>Выдача решения о перепрофилировании (изменении функционального назначения) зданий (сооружений) в культовые здания (сооружения) - </a:t>
            </a:r>
            <a:r>
              <a:rPr lang="ru-RU" sz="1550" b="1" dirty="0" smtClean="0">
                <a:cs typeface="Arial" pitchFamily="34" charset="0"/>
              </a:rPr>
              <a:t>обращений не поступало</a:t>
            </a:r>
          </a:p>
          <a:p>
            <a:pPr lvl="0"/>
            <a:endParaRPr lang="ru-RU" sz="1550" b="1" dirty="0" smtClean="0">
              <a:cs typeface="Arial" pitchFamily="34" charset="0"/>
            </a:endParaRPr>
          </a:p>
          <a:p>
            <a:pPr lvl="0"/>
            <a:r>
              <a:rPr lang="ru-RU" sz="1550" dirty="0" smtClean="0">
                <a:cs typeface="Arial" pitchFamily="34" charset="0"/>
              </a:rPr>
              <a:t>Выдача решения на изменение целевого назначения земельного участка </a:t>
            </a:r>
            <a:r>
              <a:rPr lang="ru-RU" sz="1550" b="1" dirty="0" smtClean="0">
                <a:cs typeface="Arial" pitchFamily="34" charset="0"/>
              </a:rPr>
              <a:t>– 391 материала </a:t>
            </a:r>
            <a:r>
              <a:rPr lang="ru-RU" sz="1550" i="1" dirty="0" smtClean="0">
                <a:cs typeface="Arial" pitchFamily="34" charset="0"/>
              </a:rPr>
              <a:t>(с 1 июля по 31 декабря)</a:t>
            </a:r>
          </a:p>
          <a:p>
            <a:pPr lvl="0"/>
            <a:endParaRPr lang="ru-RU" sz="1550" b="1" dirty="0" smtClean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338" y="8044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8938" y="12616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</a:t>
            </a:r>
            <a:endParaRPr lang="ru-RU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8338" y="1981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</a:t>
            </a:r>
            <a:endParaRPr lang="ru-RU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52400" y="26670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4</a:t>
            </a:r>
            <a:endParaRPr lang="ru-RU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56048" y="31242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</a:t>
            </a:r>
            <a:endParaRPr lang="ru-RU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39635" y="36238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6</a:t>
            </a:r>
            <a:endParaRPr lang="ru-RU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68338" y="40810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7</a:t>
            </a:r>
            <a:endParaRPr lang="ru-RU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68338" y="480060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8</a:t>
            </a:r>
            <a:endParaRPr lang="ru-RU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87641" y="55288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9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7540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DF0527F-DD3C-471E-86D5-BD237894CC4E}"/>
              </a:ext>
            </a:extLst>
          </p:cNvPr>
          <p:cNvSpPr txBox="1"/>
          <p:nvPr/>
        </p:nvSpPr>
        <p:spPr>
          <a:xfrm>
            <a:off x="-39555" y="195830"/>
            <a:ext cx="9945555" cy="794770"/>
          </a:xfrm>
          <a:prstGeom prst="rect">
            <a:avLst/>
          </a:prstGeom>
          <a:solidFill>
            <a:schemeClr val="tx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Google Shape;854;p10"/>
          <p:cNvCxnSpPr>
            <a:cxnSpLocks noChangeShapeType="1"/>
          </p:cNvCxnSpPr>
          <p:nvPr/>
        </p:nvCxnSpPr>
        <p:spPr bwMode="auto">
          <a:xfrm>
            <a:off x="428497" y="6607760"/>
            <a:ext cx="9477503" cy="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" descr="E:\2020 новый год\ГАСК\2bsKuvXE.png">
            <a:extLst>
              <a:ext uri="{FF2B5EF4-FFF2-40B4-BE49-F238E27FC236}">
                <a16:creationId xmlns="" xmlns:a16="http://schemas.microsoft.com/office/drawing/2014/main" id="{D111F2E8-5FC0-4830-8093-4E36FD7E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" y="6309320"/>
            <a:ext cx="584515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21622" y="239272"/>
            <a:ext cx="812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Освоение бюджета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Управления городского планирования и </a:t>
            </a:r>
            <a:r>
              <a:rPr lang="ru-RU" sz="2000" b="1" dirty="0" err="1">
                <a:solidFill>
                  <a:schemeClr val="bg1"/>
                </a:solidFill>
              </a:rPr>
              <a:t>урбанистики</a:t>
            </a:r>
            <a:r>
              <a:rPr lang="ru-RU" sz="2000" b="1" dirty="0">
                <a:solidFill>
                  <a:schemeClr val="bg1"/>
                </a:solidFill>
              </a:rPr>
              <a:t> города Алматы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0322" y="1397675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План </a:t>
            </a:r>
            <a:r>
              <a:rPr lang="ru-RU" dirty="0"/>
              <a:t>финансирования на 2023 год </a:t>
            </a:r>
            <a:r>
              <a:rPr lang="ru-RU" dirty="0" smtClean="0"/>
              <a:t>составил </a:t>
            </a:r>
            <a:r>
              <a:rPr lang="ru-RU" b="1" dirty="0">
                <a:solidFill>
                  <a:srgbClr val="FF0000"/>
                </a:solidFill>
              </a:rPr>
              <a:t>8 100,0 </a:t>
            </a:r>
            <a:r>
              <a:rPr lang="ru-RU" b="1" dirty="0" err="1">
                <a:solidFill>
                  <a:srgbClr val="FF0000"/>
                </a:solidFill>
              </a:rPr>
              <a:t>млн.тенге</a:t>
            </a:r>
            <a:r>
              <a:rPr lang="ru-RU" b="1" dirty="0">
                <a:solidFill>
                  <a:srgbClr val="FF0000"/>
                </a:solidFill>
              </a:rPr>
              <a:t>,</a:t>
            </a:r>
            <a:r>
              <a:rPr lang="ru-RU" b="1" dirty="0"/>
              <a:t> </a:t>
            </a:r>
            <a:r>
              <a:rPr lang="ru-RU" dirty="0"/>
              <a:t>из них по программе 001 «Услуги по реализации государственной политики в сфере архитектуры и градостроительства на местном уровне» </a:t>
            </a:r>
            <a:r>
              <a:rPr lang="ru-RU" b="1" dirty="0">
                <a:solidFill>
                  <a:srgbClr val="FF0000"/>
                </a:solidFill>
              </a:rPr>
              <a:t>563,0 </a:t>
            </a:r>
            <a:r>
              <a:rPr lang="ru-RU" b="1" dirty="0" err="1">
                <a:solidFill>
                  <a:srgbClr val="FF0000"/>
                </a:solidFill>
              </a:rPr>
              <a:t>млн.тенге</a:t>
            </a:r>
            <a:r>
              <a:rPr lang="ru-RU" b="1" dirty="0">
                <a:solidFill>
                  <a:srgbClr val="FF0000"/>
                </a:solidFill>
              </a:rPr>
              <a:t>,</a:t>
            </a:r>
            <a:r>
              <a:rPr lang="ru-RU" dirty="0"/>
              <a:t> по программе 002 «Разработка генеральных планов застройки населенных пунктов» </a:t>
            </a:r>
            <a:r>
              <a:rPr lang="ru-RU" b="1" dirty="0">
                <a:solidFill>
                  <a:srgbClr val="FF0000"/>
                </a:solidFill>
              </a:rPr>
              <a:t>7529,4 </a:t>
            </a:r>
            <a:r>
              <a:rPr lang="ru-RU" b="1" dirty="0" err="1">
                <a:solidFill>
                  <a:srgbClr val="FF0000"/>
                </a:solidFill>
              </a:rPr>
              <a:t>млн.тенге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dirty="0"/>
              <a:t>по программе 005 «Капитальные расходы государственных органов» </a:t>
            </a:r>
            <a:r>
              <a:rPr lang="ru-RU" b="1" dirty="0">
                <a:solidFill>
                  <a:srgbClr val="FF0000"/>
                </a:solidFill>
              </a:rPr>
              <a:t>7,6 </a:t>
            </a:r>
            <a:r>
              <a:rPr lang="ru-RU" b="1" dirty="0" err="1" smtClean="0">
                <a:solidFill>
                  <a:srgbClr val="FF0000"/>
                </a:solidFill>
              </a:rPr>
              <a:t>млн.тенге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dirty="0" smtClean="0"/>
              <a:t>Исполнение </a:t>
            </a:r>
            <a:r>
              <a:rPr lang="ru-RU" dirty="0"/>
              <a:t>на   </a:t>
            </a:r>
            <a:r>
              <a:rPr lang="ru-RU" b="1" dirty="0">
                <a:solidFill>
                  <a:srgbClr val="FF0000"/>
                </a:solidFill>
              </a:rPr>
              <a:t>31.12.2023 г.</a:t>
            </a:r>
            <a:r>
              <a:rPr lang="ru-RU" dirty="0"/>
              <a:t>  составило  </a:t>
            </a:r>
            <a:r>
              <a:rPr lang="ru-RU" b="1" dirty="0">
                <a:solidFill>
                  <a:srgbClr val="FF0000"/>
                </a:solidFill>
              </a:rPr>
              <a:t>7 895,5 </a:t>
            </a:r>
            <a:r>
              <a:rPr lang="ru-RU" b="1" dirty="0" err="1">
                <a:solidFill>
                  <a:srgbClr val="FF0000"/>
                </a:solidFill>
              </a:rPr>
              <a:t>млн.тенге</a:t>
            </a:r>
            <a:r>
              <a:rPr lang="ru-RU" dirty="0"/>
              <a:t> или  </a:t>
            </a:r>
            <a:r>
              <a:rPr lang="ru-RU" b="1" dirty="0">
                <a:solidFill>
                  <a:srgbClr val="FF0000"/>
                </a:solidFill>
              </a:rPr>
              <a:t>97,5%.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369475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План финансирования на </a:t>
            </a:r>
            <a:r>
              <a:rPr lang="ru-RU" dirty="0" smtClean="0"/>
              <a:t>2024 год составит около </a:t>
            </a:r>
            <a:r>
              <a:rPr lang="ru-RU" b="1" dirty="0" smtClean="0">
                <a:solidFill>
                  <a:srgbClr val="FF0000"/>
                </a:solidFill>
              </a:rPr>
              <a:t>10 802,6 </a:t>
            </a:r>
            <a:r>
              <a:rPr lang="ru-RU" b="1" dirty="0" err="1">
                <a:solidFill>
                  <a:srgbClr val="FF0000"/>
                </a:solidFill>
              </a:rPr>
              <a:t>млн.тенге</a:t>
            </a:r>
            <a:r>
              <a:rPr lang="ru-RU" b="1" dirty="0">
                <a:solidFill>
                  <a:srgbClr val="FF0000"/>
                </a:solidFill>
              </a:rPr>
              <a:t>,</a:t>
            </a:r>
            <a:r>
              <a:rPr lang="ru-RU" b="1" dirty="0"/>
              <a:t> </a:t>
            </a:r>
            <a:r>
              <a:rPr lang="ru-RU" dirty="0"/>
              <a:t>из них по программе 001 «Услуги по реализации государственной политики в сфере архитектуры и градостроительства на местном уровне» </a:t>
            </a:r>
            <a:r>
              <a:rPr lang="ru-RU" b="1" dirty="0" smtClean="0">
                <a:solidFill>
                  <a:srgbClr val="FF0000"/>
                </a:solidFill>
              </a:rPr>
              <a:t>631,8 </a:t>
            </a:r>
            <a:r>
              <a:rPr lang="ru-RU" b="1" dirty="0" err="1">
                <a:solidFill>
                  <a:srgbClr val="FF0000"/>
                </a:solidFill>
              </a:rPr>
              <a:t>млн.тенге</a:t>
            </a:r>
            <a:r>
              <a:rPr lang="ru-RU" b="1" dirty="0">
                <a:solidFill>
                  <a:srgbClr val="FF0000"/>
                </a:solidFill>
              </a:rPr>
              <a:t>,</a:t>
            </a:r>
            <a:r>
              <a:rPr lang="ru-RU" dirty="0"/>
              <a:t> по программе 002 «Разработка генеральных планов застройки населенных пунктов» </a:t>
            </a:r>
            <a:r>
              <a:rPr lang="ru-RU" b="1" dirty="0" smtClean="0">
                <a:solidFill>
                  <a:srgbClr val="FF0000"/>
                </a:solidFill>
              </a:rPr>
              <a:t>10 151,2 </a:t>
            </a:r>
            <a:r>
              <a:rPr lang="ru-RU" b="1" dirty="0" err="1" smtClean="0">
                <a:solidFill>
                  <a:srgbClr val="FF0000"/>
                </a:solidFill>
              </a:rPr>
              <a:t>млн.тенге</a:t>
            </a:r>
            <a:r>
              <a:rPr lang="ru-RU" b="1" dirty="0">
                <a:solidFill>
                  <a:srgbClr val="FF0000"/>
                </a:solidFill>
              </a:rPr>
              <a:t>,</a:t>
            </a:r>
            <a:r>
              <a:rPr lang="ru-RU" dirty="0"/>
              <a:t> по программе 005 «Капитальные расходы государственных органов» </a:t>
            </a:r>
            <a:r>
              <a:rPr lang="ru-RU" b="1" dirty="0" smtClean="0">
                <a:solidFill>
                  <a:srgbClr val="FF0000"/>
                </a:solidFill>
              </a:rPr>
              <a:t>19,6 </a:t>
            </a:r>
            <a:r>
              <a:rPr lang="ru-RU" b="1" dirty="0" err="1">
                <a:solidFill>
                  <a:srgbClr val="FF0000"/>
                </a:solidFill>
              </a:rPr>
              <a:t>млн.тенге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ru-RU" dirty="0"/>
              <a:t>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0322" y="10552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/>
              <a:t>План финансирования 2023 года</a:t>
            </a:r>
            <a:r>
              <a:rPr lang="en-US" sz="2400" b="1" dirty="0" smtClean="0"/>
              <a:t>: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3974068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/>
              <a:t>План финансирования на 202</a:t>
            </a:r>
            <a:r>
              <a:rPr lang="en-US" sz="2400" b="1" dirty="0" smtClean="0"/>
              <a:t>4</a:t>
            </a:r>
            <a:r>
              <a:rPr lang="kk-KZ" sz="2400" b="1" dirty="0" smtClean="0"/>
              <a:t> год</a:t>
            </a:r>
            <a:r>
              <a:rPr lang="en-US" sz="2400" b="1" dirty="0"/>
              <a:t>:</a:t>
            </a:r>
            <a:endParaRPr lang="ru-RU" sz="2400" b="1" dirty="0"/>
          </a:p>
        </p:txBody>
      </p:sp>
      <p:sp>
        <p:nvSpPr>
          <p:cNvPr id="14" name="Овал 13"/>
          <p:cNvSpPr/>
          <p:nvPr/>
        </p:nvSpPr>
        <p:spPr>
          <a:xfrm>
            <a:off x="698452" y="1562100"/>
            <a:ext cx="81567" cy="76199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98452" y="4495800"/>
            <a:ext cx="81567" cy="76199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06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DF0527F-DD3C-471E-86D5-BD237894CC4E}"/>
              </a:ext>
            </a:extLst>
          </p:cNvPr>
          <p:cNvSpPr txBox="1"/>
          <p:nvPr/>
        </p:nvSpPr>
        <p:spPr>
          <a:xfrm>
            <a:off x="-39555" y="195830"/>
            <a:ext cx="9945555" cy="794770"/>
          </a:xfrm>
          <a:prstGeom prst="rect">
            <a:avLst/>
          </a:prstGeom>
          <a:solidFill>
            <a:schemeClr val="tx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Google Shape;854;p10"/>
          <p:cNvCxnSpPr>
            <a:cxnSpLocks noChangeShapeType="1"/>
          </p:cNvCxnSpPr>
          <p:nvPr/>
        </p:nvCxnSpPr>
        <p:spPr bwMode="auto">
          <a:xfrm>
            <a:off x="428497" y="6607760"/>
            <a:ext cx="9477503" cy="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" descr="E:\2020 новый год\ГАСК\2bsKuvXE.png">
            <a:extLst>
              <a:ext uri="{FF2B5EF4-FFF2-40B4-BE49-F238E27FC236}">
                <a16:creationId xmlns="" xmlns:a16="http://schemas.microsoft.com/office/drawing/2014/main" id="{D111F2E8-5FC0-4830-8093-4E36FD7E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" y="6309320"/>
            <a:ext cx="584515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21622" y="239272"/>
            <a:ext cx="812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Государственные закупки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Управления городского планирования и </a:t>
            </a:r>
            <a:r>
              <a:rPr lang="ru-RU" sz="2000" b="1" dirty="0" err="1">
                <a:solidFill>
                  <a:schemeClr val="bg1"/>
                </a:solidFill>
              </a:rPr>
              <a:t>урбанистики</a:t>
            </a:r>
            <a:r>
              <a:rPr lang="ru-RU" sz="2000" b="1" dirty="0">
                <a:solidFill>
                  <a:schemeClr val="bg1"/>
                </a:solidFill>
              </a:rPr>
              <a:t> города Алматы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0322" y="1626275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Было объявлено 71 закупок на </a:t>
            </a:r>
            <a:r>
              <a:rPr lang="ru-RU" dirty="0" smtClean="0"/>
              <a:t>сумму - </a:t>
            </a:r>
            <a:r>
              <a:rPr lang="ru-RU" b="1" dirty="0" smtClean="0">
                <a:solidFill>
                  <a:srgbClr val="FF0000"/>
                </a:solidFill>
              </a:rPr>
              <a:t>7</a:t>
            </a:r>
            <a:r>
              <a:rPr lang="ru-RU" b="1" dirty="0">
                <a:solidFill>
                  <a:srgbClr val="FF0000"/>
                </a:solidFill>
              </a:rPr>
              <a:t> 586 251,9 </a:t>
            </a:r>
            <a:r>
              <a:rPr lang="ru-RU" b="1" dirty="0" smtClean="0">
                <a:solidFill>
                  <a:srgbClr val="FF0000"/>
                </a:solidFill>
              </a:rPr>
              <a:t>тыс. </a:t>
            </a:r>
            <a:r>
              <a:rPr lang="ru-RU" b="1" dirty="0" err="1" smtClean="0">
                <a:solidFill>
                  <a:srgbClr val="FF0000"/>
                </a:solidFill>
              </a:rPr>
              <a:t>тг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</a:t>
            </a:r>
            <a:r>
              <a:rPr lang="ru-RU" dirty="0"/>
              <a:t>из них:</a:t>
            </a:r>
            <a:br>
              <a:rPr lang="ru-RU" dirty="0"/>
            </a:br>
            <a:r>
              <a:rPr lang="ru-RU" dirty="0"/>
              <a:t>Конкурсы – </a:t>
            </a:r>
            <a:r>
              <a:rPr lang="ru-RU" b="1" dirty="0">
                <a:solidFill>
                  <a:srgbClr val="FF0000"/>
                </a:solidFill>
              </a:rPr>
              <a:t>16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Запрос ценовых предложений – </a:t>
            </a:r>
            <a:r>
              <a:rPr lang="ru-RU" b="1" dirty="0">
                <a:solidFill>
                  <a:srgbClr val="FF0000"/>
                </a:solidFill>
              </a:rPr>
              <a:t>40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Из одного источника путем прямого заключения договора – </a:t>
            </a:r>
            <a:r>
              <a:rPr lang="ru-RU" b="1" dirty="0">
                <a:solidFill>
                  <a:srgbClr val="FF0000"/>
                </a:solidFill>
              </a:rPr>
              <a:t>7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Конкурс с применением особого порядка – </a:t>
            </a:r>
            <a:r>
              <a:rPr lang="ru-RU" b="1" dirty="0">
                <a:solidFill>
                  <a:srgbClr val="FF0000"/>
                </a:solidFill>
              </a:rPr>
              <a:t>8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Товары на сумму – </a:t>
            </a:r>
            <a:r>
              <a:rPr lang="ru-RU" b="1" dirty="0">
                <a:solidFill>
                  <a:srgbClr val="FF0000"/>
                </a:solidFill>
              </a:rPr>
              <a:t>4 360,1 </a:t>
            </a:r>
            <a:r>
              <a:rPr lang="ru-RU" b="1" dirty="0" err="1">
                <a:solidFill>
                  <a:srgbClr val="FF0000"/>
                </a:solidFill>
              </a:rPr>
              <a:t>тыс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тг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Работы и услуги на сумму – </a:t>
            </a:r>
            <a:r>
              <a:rPr lang="ru-RU" b="1" dirty="0">
                <a:solidFill>
                  <a:srgbClr val="FF0000"/>
                </a:solidFill>
              </a:rPr>
              <a:t>7 581 891,8 </a:t>
            </a:r>
            <a:r>
              <a:rPr lang="ru-RU" b="1" dirty="0" err="1">
                <a:solidFill>
                  <a:srgbClr val="FF0000"/>
                </a:solidFill>
              </a:rPr>
              <a:t>тыс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тг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4369475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Запланировано 68 закупок на </a:t>
            </a:r>
            <a:r>
              <a:rPr lang="kk-KZ" dirty="0" smtClean="0"/>
              <a:t>сумму - </a:t>
            </a:r>
            <a:r>
              <a:rPr lang="kk-KZ" b="1" dirty="0" smtClean="0">
                <a:solidFill>
                  <a:srgbClr val="FF0000"/>
                </a:solidFill>
              </a:rPr>
              <a:t>4</a:t>
            </a:r>
            <a:r>
              <a:rPr lang="kk-KZ" b="1" dirty="0">
                <a:solidFill>
                  <a:srgbClr val="FF0000"/>
                </a:solidFill>
              </a:rPr>
              <a:t> 173 630,5 тыс </a:t>
            </a:r>
            <a:r>
              <a:rPr lang="kk-KZ" b="1" dirty="0" smtClean="0">
                <a:solidFill>
                  <a:srgbClr val="FF0000"/>
                </a:solidFill>
              </a:rPr>
              <a:t>тг.</a:t>
            </a:r>
            <a:r>
              <a:rPr lang="kk-KZ" dirty="0" smtClean="0"/>
              <a:t> </a:t>
            </a:r>
            <a:r>
              <a:rPr lang="kk-KZ" dirty="0"/>
              <a:t>из них:</a:t>
            </a:r>
            <a:endParaRPr lang="ru-RU" dirty="0"/>
          </a:p>
          <a:p>
            <a:r>
              <a:rPr lang="kk-KZ" dirty="0"/>
              <a:t>К</a:t>
            </a:r>
            <a:r>
              <a:rPr lang="ru-RU" dirty="0" err="1"/>
              <a:t>онкурс</a:t>
            </a:r>
            <a:r>
              <a:rPr lang="kk-KZ" dirty="0"/>
              <a:t>ы </a:t>
            </a:r>
            <a:r>
              <a:rPr lang="ru-RU" dirty="0"/>
              <a:t>– </a:t>
            </a:r>
            <a:r>
              <a:rPr lang="kk-KZ" b="1" dirty="0">
                <a:solidFill>
                  <a:srgbClr val="FF0000"/>
                </a:solidFill>
              </a:rPr>
              <a:t>20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/>
              <a:t>Запрос ценовых предложений – </a:t>
            </a:r>
            <a:r>
              <a:rPr lang="ru-RU" b="1" dirty="0">
                <a:solidFill>
                  <a:srgbClr val="FF0000"/>
                </a:solidFill>
              </a:rPr>
              <a:t>32</a:t>
            </a:r>
            <a:r>
              <a:rPr lang="ru-RU" dirty="0"/>
              <a:t> </a:t>
            </a:r>
          </a:p>
          <a:p>
            <a:r>
              <a:rPr lang="ru-RU" dirty="0"/>
              <a:t>Из одного источника путем прямого заключения договора – </a:t>
            </a:r>
            <a:r>
              <a:rPr lang="ru-RU" b="1" dirty="0">
                <a:solidFill>
                  <a:srgbClr val="FF0000"/>
                </a:solidFill>
              </a:rPr>
              <a:t>11</a:t>
            </a:r>
          </a:p>
          <a:p>
            <a:r>
              <a:rPr lang="ru-RU" dirty="0"/>
              <a:t>Конкурс с применением особого порядка – </a:t>
            </a:r>
            <a:r>
              <a:rPr lang="ru-RU" b="1" dirty="0">
                <a:solidFill>
                  <a:srgbClr val="FF0000"/>
                </a:solidFill>
              </a:rPr>
              <a:t>5</a:t>
            </a:r>
          </a:p>
          <a:p>
            <a:r>
              <a:rPr lang="kk-KZ" dirty="0"/>
              <a:t>Товары на сумму – </a:t>
            </a:r>
            <a:r>
              <a:rPr lang="kk-KZ" b="1" dirty="0">
                <a:solidFill>
                  <a:srgbClr val="FF0000"/>
                </a:solidFill>
              </a:rPr>
              <a:t>2 256,4 тыс тг.</a:t>
            </a:r>
            <a:r>
              <a:rPr lang="kk-KZ" dirty="0"/>
              <a:t> </a:t>
            </a:r>
            <a:endParaRPr lang="ru-RU" dirty="0"/>
          </a:p>
          <a:p>
            <a:r>
              <a:rPr lang="kk-KZ" dirty="0"/>
              <a:t>Работы и услуги на сумму – </a:t>
            </a:r>
            <a:r>
              <a:rPr lang="kk-KZ" b="1" dirty="0">
                <a:solidFill>
                  <a:srgbClr val="FF0000"/>
                </a:solidFill>
              </a:rPr>
              <a:t>4 171 374,0 тыс тг.</a:t>
            </a:r>
            <a:r>
              <a:rPr lang="kk-KZ" dirty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0322" y="1169075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Государственные закупки за 2023 </a:t>
            </a:r>
            <a:r>
              <a:rPr lang="ru-RU" sz="2400" b="1" dirty="0" smtClean="0"/>
              <a:t>год</a:t>
            </a:r>
            <a:r>
              <a:rPr lang="en-US" sz="2400" b="1" dirty="0" smtClean="0"/>
              <a:t>: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3847743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/>
              <a:t>Государственные закупки на 2024 </a:t>
            </a:r>
            <a:r>
              <a:rPr lang="kk-KZ" sz="2400" b="1" dirty="0" smtClean="0"/>
              <a:t>год</a:t>
            </a:r>
            <a:r>
              <a:rPr lang="en-US" sz="2400" b="1" dirty="0"/>
              <a:t>:</a:t>
            </a:r>
            <a:endParaRPr lang="kk-KZ" sz="2400" b="1" dirty="0"/>
          </a:p>
        </p:txBody>
      </p:sp>
      <p:sp>
        <p:nvSpPr>
          <p:cNvPr id="2" name="Овал 1"/>
          <p:cNvSpPr/>
          <p:nvPr/>
        </p:nvSpPr>
        <p:spPr>
          <a:xfrm>
            <a:off x="698452" y="1778676"/>
            <a:ext cx="81567" cy="76199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8451" y="4521876"/>
            <a:ext cx="81567" cy="76199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79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DF0527F-DD3C-471E-86D5-BD237894CC4E}"/>
              </a:ext>
            </a:extLst>
          </p:cNvPr>
          <p:cNvSpPr txBox="1"/>
          <p:nvPr/>
        </p:nvSpPr>
        <p:spPr>
          <a:xfrm>
            <a:off x="-39555" y="195830"/>
            <a:ext cx="9945555" cy="489970"/>
          </a:xfrm>
          <a:prstGeom prst="rect">
            <a:avLst/>
          </a:prstGeom>
          <a:solidFill>
            <a:schemeClr val="tx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Google Shape;854;p10"/>
          <p:cNvCxnSpPr>
            <a:cxnSpLocks noChangeShapeType="1"/>
          </p:cNvCxnSpPr>
          <p:nvPr/>
        </p:nvCxnSpPr>
        <p:spPr bwMode="auto">
          <a:xfrm>
            <a:off x="428497" y="6607760"/>
            <a:ext cx="9477503" cy="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" name="Picture 2" descr="E:\2020 новый год\ГАСК\2bsKuvXE.png">
            <a:extLst>
              <a:ext uri="{FF2B5EF4-FFF2-40B4-BE49-F238E27FC236}">
                <a16:creationId xmlns="" xmlns:a16="http://schemas.microsoft.com/office/drawing/2014/main" id="{D111F2E8-5FC0-4830-8093-4E36FD7E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" y="6309320"/>
            <a:ext cx="584515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8"/>
          <p:cNvSpPr/>
          <p:nvPr/>
        </p:nvSpPr>
        <p:spPr>
          <a:xfrm>
            <a:off x="0" y="1828800"/>
            <a:ext cx="4933222" cy="368935"/>
          </a:xfrm>
          <a:custGeom>
            <a:avLst/>
            <a:gdLst/>
            <a:ahLst/>
            <a:cxnLst/>
            <a:rect l="l" t="t" r="r" b="b"/>
            <a:pathLst>
              <a:path w="3769360" h="368934">
                <a:moveTo>
                  <a:pt x="0" y="368808"/>
                </a:moveTo>
                <a:lnTo>
                  <a:pt x="3768852" y="368808"/>
                </a:lnTo>
                <a:lnTo>
                  <a:pt x="3768852" y="0"/>
                </a:lnTo>
                <a:lnTo>
                  <a:pt x="0" y="0"/>
                </a:lnTo>
                <a:lnTo>
                  <a:pt x="0" y="36880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r>
              <a:rPr lang="kk-KZ" sz="2400" b="1" dirty="0" smtClean="0"/>
              <a:t>      Планы 2024 год </a:t>
            </a:r>
            <a:endParaRPr sz="2400" b="1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52400" y="2209800"/>
            <a:ext cx="4800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cs typeface="Calibri"/>
              </a:rPr>
              <a:t>В рамках реализации Государственной программы «Цифровой Казахстан», Управлением, ведутся работы по автоматизации  оказания государственных услуг в сфере земельных  отношений путем разработки региональной </a:t>
            </a:r>
            <a:r>
              <a:rPr lang="ru-RU" sz="1400" i="1" dirty="0" err="1" smtClean="0">
                <a:cs typeface="Calibri"/>
              </a:rPr>
              <a:t>геоинформационной</a:t>
            </a:r>
            <a:r>
              <a:rPr lang="ru-RU" sz="1400" i="1" dirty="0" smtClean="0">
                <a:cs typeface="Calibri"/>
              </a:rPr>
              <a:t> системы «РГИС». С текущего года Управлением будут оказываться государственные услуги через РГИС. </a:t>
            </a:r>
            <a:endParaRPr lang="ru-RU" sz="1400" i="1" dirty="0">
              <a:cs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4572000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ject 9"/>
          <p:cNvSpPr txBox="1">
            <a:spLocks noGrp="1"/>
          </p:cNvSpPr>
          <p:nvPr>
            <p:ph type="title"/>
          </p:nvPr>
        </p:nvSpPr>
        <p:spPr>
          <a:xfrm>
            <a:off x="453137" y="302315"/>
            <a:ext cx="922426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240" algn="ctr">
              <a:lnSpc>
                <a:spcPct val="100000"/>
              </a:lnSpc>
            </a:pPr>
            <a:r>
              <a:rPr lang="kk-KZ" sz="2000" spc="-85" dirty="0" smtClean="0">
                <a:latin typeface="+mn-lt"/>
              </a:rPr>
              <a:t>Об оказании  государственных услуг в сфере земельных отношений</a:t>
            </a:r>
            <a:endParaRPr sz="2000" spc="-85" dirty="0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400" y="914400"/>
            <a:ext cx="9220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 smtClean="0">
                <a:cs typeface="Calibri"/>
              </a:rPr>
              <a:t>      Согласно </a:t>
            </a:r>
            <a:r>
              <a:rPr lang="kk-KZ" sz="1400" dirty="0">
                <a:cs typeface="Calibri"/>
              </a:rPr>
              <a:t>вступившим в силу с 1 июля 2023 года изменениям в Земельном Кодексе Республики Казахстан исключен институт Земельной комиссии, оказание государственных услуг по предоставлению земельных участков, изменению целевого назначения земельного участка с 1 июля текущего года перешло в Управление городского планирования и урбанистики города Алматы.</a:t>
            </a:r>
            <a:endParaRPr lang="ru-RU" sz="1400" dirty="0">
              <a:cs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2400" y="3733800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cs typeface="Calibri"/>
              </a:rPr>
              <a:t>Вместе с этим, в рамках </a:t>
            </a:r>
            <a:r>
              <a:rPr lang="ru-RU" sz="1400" i="1" dirty="0" err="1" smtClean="0">
                <a:cs typeface="Calibri"/>
              </a:rPr>
              <a:t>пилотного</a:t>
            </a:r>
            <a:r>
              <a:rPr lang="ru-RU" sz="1400" i="1" dirty="0" smtClean="0">
                <a:cs typeface="Calibri"/>
              </a:rPr>
              <a:t> Национального проекта «КОМФОРТНАЯ ШКОЛА» по городу </a:t>
            </a:r>
            <a:r>
              <a:rPr lang="ru-RU" sz="1400" i="1" dirty="0" err="1" smtClean="0">
                <a:cs typeface="Calibri"/>
              </a:rPr>
              <a:t>Алматы</a:t>
            </a:r>
            <a:r>
              <a:rPr lang="ru-RU" sz="1400" i="1" dirty="0" smtClean="0">
                <a:cs typeface="Calibri"/>
              </a:rPr>
              <a:t>, Управлением, предоставлено 4 земельных участков для строительства объектов образования (школы) по адресу:</a:t>
            </a:r>
          </a:p>
          <a:p>
            <a:pPr algn="just"/>
            <a:r>
              <a:rPr lang="ru-RU" sz="1400" i="1" dirty="0" smtClean="0">
                <a:cs typeface="Calibri"/>
              </a:rPr>
              <a:t>- Алатауский район, </a:t>
            </a:r>
            <a:r>
              <a:rPr lang="ru-RU" sz="1400" i="1" dirty="0" err="1" smtClean="0">
                <a:cs typeface="Calibri"/>
              </a:rPr>
              <a:t>мкр</a:t>
            </a:r>
            <a:r>
              <a:rPr lang="ru-RU" sz="1400" i="1" dirty="0" smtClean="0">
                <a:cs typeface="Calibri"/>
              </a:rPr>
              <a:t>. </a:t>
            </a:r>
            <a:r>
              <a:rPr lang="ru-RU" sz="1400" i="1" dirty="0" err="1" smtClean="0">
                <a:cs typeface="Calibri"/>
              </a:rPr>
              <a:t>Теректи</a:t>
            </a:r>
            <a:r>
              <a:rPr lang="ru-RU" sz="1400" i="1" dirty="0" smtClean="0">
                <a:cs typeface="Calibri"/>
              </a:rPr>
              <a:t>, </a:t>
            </a:r>
            <a:r>
              <a:rPr lang="ru-RU" sz="1400" i="1" dirty="0" err="1" smtClean="0">
                <a:cs typeface="Calibri"/>
              </a:rPr>
              <a:t>уч</a:t>
            </a:r>
            <a:r>
              <a:rPr lang="ru-RU" sz="1400" i="1" dirty="0" smtClean="0">
                <a:cs typeface="Calibri"/>
              </a:rPr>
              <a:t>. 218;</a:t>
            </a:r>
          </a:p>
          <a:p>
            <a:pPr algn="just"/>
            <a:r>
              <a:rPr lang="ru-RU" sz="1400" i="1" dirty="0" smtClean="0">
                <a:cs typeface="Calibri"/>
              </a:rPr>
              <a:t>- Алатауский район, </a:t>
            </a:r>
            <a:r>
              <a:rPr lang="ru-RU" sz="1400" i="1" dirty="0" err="1" smtClean="0">
                <a:cs typeface="Calibri"/>
              </a:rPr>
              <a:t>мкр</a:t>
            </a:r>
            <a:r>
              <a:rPr lang="ru-RU" sz="1400" i="1" dirty="0" smtClean="0">
                <a:cs typeface="Calibri"/>
              </a:rPr>
              <a:t>. Акбулак, ул. </a:t>
            </a:r>
            <a:r>
              <a:rPr lang="ru-RU" sz="1400" i="1" dirty="0" err="1" smtClean="0">
                <a:cs typeface="Calibri"/>
              </a:rPr>
              <a:t>Шарипова</a:t>
            </a:r>
            <a:r>
              <a:rPr lang="ru-RU" sz="1400" i="1" dirty="0" smtClean="0">
                <a:cs typeface="Calibri"/>
              </a:rPr>
              <a:t>, 38;</a:t>
            </a:r>
          </a:p>
          <a:p>
            <a:pPr algn="just"/>
            <a:r>
              <a:rPr lang="kk-KZ" sz="1400" i="1" dirty="0" smtClean="0">
                <a:cs typeface="Calibri"/>
              </a:rPr>
              <a:t>- Ауэзовский район, мкр. 1, д. 76а;</a:t>
            </a:r>
            <a:endParaRPr lang="ru-RU" sz="1400" i="1" dirty="0" smtClean="0">
              <a:cs typeface="Calibri"/>
            </a:endParaRPr>
          </a:p>
          <a:p>
            <a:pPr algn="just"/>
            <a:r>
              <a:rPr lang="kk-KZ" sz="1400" i="1" dirty="0" smtClean="0">
                <a:cs typeface="Calibri"/>
              </a:rPr>
              <a:t>- Бостандыкский район, восточнее ул. Розыбакиева, южнее ул. Левитана.</a:t>
            </a:r>
            <a:endParaRPr lang="ru-RU" sz="1400" i="1" dirty="0" smtClean="0">
              <a:cs typeface="Calibri"/>
            </a:endParaRPr>
          </a:p>
          <a:p>
            <a:endParaRPr lang="ru-RU" sz="1400" dirty="0" smtClean="0"/>
          </a:p>
          <a:p>
            <a:endParaRPr lang="ru-RU" sz="1400" dirty="0">
              <a:cs typeface="Calibri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/>
          <a:srcRect t="4000"/>
          <a:stretch/>
        </p:blipFill>
        <p:spPr bwMode="auto">
          <a:xfrm>
            <a:off x="5029200" y="4724400"/>
            <a:ext cx="458635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/>
          <a:srcRect l="47837" t="39024" b="9756"/>
          <a:stretch>
            <a:fillRect/>
          </a:stretch>
        </p:blipFill>
        <p:spPr bwMode="auto">
          <a:xfrm>
            <a:off x="4953000" y="3429000"/>
            <a:ext cx="403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628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DF0527F-DD3C-471E-86D5-BD237894CC4E}"/>
              </a:ext>
            </a:extLst>
          </p:cNvPr>
          <p:cNvSpPr txBox="1"/>
          <p:nvPr/>
        </p:nvSpPr>
        <p:spPr>
          <a:xfrm>
            <a:off x="-39555" y="195830"/>
            <a:ext cx="9945555" cy="489970"/>
          </a:xfrm>
          <a:prstGeom prst="rect">
            <a:avLst/>
          </a:prstGeom>
          <a:solidFill>
            <a:schemeClr val="tx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0868" y="240268"/>
            <a:ext cx="956513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0" algn="ctr">
              <a:lnSpc>
                <a:spcPct val="100000"/>
              </a:lnSpc>
            </a:pPr>
            <a:r>
              <a:rPr lang="ru-RU" sz="2400" spc="-110" dirty="0">
                <a:latin typeface="+mn-lt"/>
              </a:rPr>
              <a:t>Дизайн код города Алматы</a:t>
            </a:r>
            <a:endParaRPr sz="2400" spc="-95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236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object 11"/>
          <p:cNvSpPr txBox="1"/>
          <p:nvPr/>
        </p:nvSpPr>
        <p:spPr>
          <a:xfrm>
            <a:off x="249213" y="4296308"/>
            <a:ext cx="5741886" cy="169277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lang="ru-RU" sz="1200" spc="-10" dirty="0">
                <a:cs typeface="Calibri"/>
              </a:rPr>
              <a:t> </a:t>
            </a:r>
            <a:r>
              <a:rPr lang="kk-KZ" sz="1200" dirty="0"/>
              <a:t>	</a:t>
            </a:r>
            <a:endParaRPr lang="ru-RU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400" dirty="0"/>
              <a:t>формирование комплексного подхода и развитие качественной городской среды,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400" dirty="0"/>
              <a:t>обеспечение соблюдения Дизайн-кода при строительстве,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400" dirty="0"/>
              <a:t>унификация городских элементов под различные масштабы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400" dirty="0"/>
              <a:t>разработка материалов и регламентов для оформления сформированных туристических маршрутов;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400" dirty="0"/>
              <a:t>минимизация визуального шума и развитие МСБ.</a:t>
            </a:r>
          </a:p>
        </p:txBody>
      </p:sp>
      <p:sp>
        <p:nvSpPr>
          <p:cNvPr id="16" name="object 11"/>
          <p:cNvSpPr txBox="1"/>
          <p:nvPr/>
        </p:nvSpPr>
        <p:spPr>
          <a:xfrm>
            <a:off x="152400" y="762000"/>
            <a:ext cx="5562600" cy="107721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90805" algn="just">
              <a:lnSpc>
                <a:spcPct val="100000"/>
              </a:lnSpc>
            </a:pPr>
            <a:r>
              <a:rPr lang="ru-RU" sz="1400" spc="-10" dirty="0">
                <a:cs typeface="Calibri"/>
              </a:rPr>
              <a:t>            В целях определение порядка формирования архитектурного стиля города Алматы с учетом исторических, ландшафтно-природных, функциональных, местных особенностей и современных потребностей жителей и гостей города Алматы. Управлением была начата работа по разработке – </a:t>
            </a:r>
            <a:r>
              <a:rPr lang="ru-RU" sz="1400" b="1" spc="-10" dirty="0">
                <a:solidFill>
                  <a:srgbClr val="FF0000"/>
                </a:solidFill>
                <a:cs typeface="Calibri"/>
              </a:rPr>
              <a:t>Дизайн кода города Алматы.</a:t>
            </a:r>
          </a:p>
        </p:txBody>
      </p:sp>
      <p:sp>
        <p:nvSpPr>
          <p:cNvPr id="20" name="object 11"/>
          <p:cNvSpPr txBox="1"/>
          <p:nvPr/>
        </p:nvSpPr>
        <p:spPr>
          <a:xfrm>
            <a:off x="5791200" y="908040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kk-KZ" sz="1200" b="1" dirty="0">
                <a:solidFill>
                  <a:srgbClr val="FF0000"/>
                </a:solidFill>
              </a:rPr>
              <a:t>Проект решения </a:t>
            </a:r>
            <a:r>
              <a:rPr lang="ru-RU" sz="1200" b="1" dirty="0">
                <a:solidFill>
                  <a:srgbClr val="FF0000"/>
                </a:solidFill>
              </a:rPr>
              <a:t>«Дизайн-кода города Алматы» утвержден</a:t>
            </a:r>
          </a:p>
          <a:p>
            <a:pPr algn="ctr"/>
            <a:r>
              <a:rPr lang="ru-RU" sz="1200" b="1" dirty="0" err="1">
                <a:solidFill>
                  <a:srgbClr val="FF0000"/>
                </a:solidFill>
              </a:rPr>
              <a:t>Маслихатом</a:t>
            </a:r>
            <a:r>
              <a:rPr lang="ru-RU" sz="1200" b="1" dirty="0">
                <a:solidFill>
                  <a:srgbClr val="FF0000"/>
                </a:solidFill>
              </a:rPr>
              <a:t> города Алматы от 28 декабря 2023 года </a:t>
            </a:r>
            <a:endParaRPr lang="ru-RU" sz="1200" b="1" i="1" dirty="0">
              <a:solidFill>
                <a:srgbClr val="FF0000"/>
              </a:solidFill>
            </a:endParaRPr>
          </a:p>
        </p:txBody>
      </p:sp>
      <p:pic>
        <p:nvPicPr>
          <p:cNvPr id="21" name="Picture 2" descr="C:\Users\pc\Pictures\ууцц.JPG"/>
          <p:cNvPicPr>
            <a:picLocks noChangeAspect="1" noChangeArrowheads="1"/>
          </p:cNvPicPr>
          <p:nvPr/>
        </p:nvPicPr>
        <p:blipFill>
          <a:blip r:embed="rId2" cstate="print"/>
          <a:srcRect t="27184" r="18471"/>
          <a:stretch>
            <a:fillRect/>
          </a:stretch>
        </p:blipFill>
        <p:spPr bwMode="auto">
          <a:xfrm>
            <a:off x="5661910" y="1780056"/>
            <a:ext cx="2438400" cy="1428750"/>
          </a:xfrm>
          <a:prstGeom prst="rect">
            <a:avLst/>
          </a:prstGeom>
          <a:noFill/>
        </p:spPr>
      </p:pic>
      <p:pic>
        <p:nvPicPr>
          <p:cNvPr id="22" name="Picture 3" descr="C:\Users\pc\Pictures\333аааа.JPG"/>
          <p:cNvPicPr>
            <a:picLocks noChangeAspect="1" noChangeArrowheads="1"/>
          </p:cNvPicPr>
          <p:nvPr/>
        </p:nvPicPr>
        <p:blipFill rotWithShape="1">
          <a:blip r:embed="rId3" cstate="print"/>
          <a:srcRect l="5588" t="9020"/>
          <a:stretch/>
        </p:blipFill>
        <p:spPr bwMode="auto">
          <a:xfrm>
            <a:off x="5760833" y="3539163"/>
            <a:ext cx="4068968" cy="2770153"/>
          </a:xfrm>
          <a:prstGeom prst="rect">
            <a:avLst/>
          </a:prstGeom>
          <a:noFill/>
        </p:spPr>
      </p:pic>
      <p:pic>
        <p:nvPicPr>
          <p:cNvPr id="23" name="Picture 4" descr="C:\Users\pc\Pictures\аааааааааааа33.JPG"/>
          <p:cNvPicPr>
            <a:picLocks noChangeAspect="1" noChangeArrowheads="1"/>
          </p:cNvPicPr>
          <p:nvPr/>
        </p:nvPicPr>
        <p:blipFill rotWithShape="1">
          <a:blip r:embed="rId4" cstate="print"/>
          <a:srcRect l="5562" b="2310"/>
          <a:stretch/>
        </p:blipFill>
        <p:spPr bwMode="auto">
          <a:xfrm>
            <a:off x="102433" y="1907675"/>
            <a:ext cx="5741886" cy="2312681"/>
          </a:xfrm>
          <a:prstGeom prst="rect">
            <a:avLst/>
          </a:prstGeom>
          <a:noFill/>
        </p:spPr>
      </p:pic>
      <p:pic>
        <p:nvPicPr>
          <p:cNvPr id="25" name="Picture 5" descr="C:\Users\pc\Pictures\аааааа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2190" y="1780056"/>
            <a:ext cx="1676400" cy="1423229"/>
          </a:xfrm>
          <a:prstGeom prst="rect">
            <a:avLst/>
          </a:prstGeom>
          <a:noFill/>
        </p:spPr>
      </p:pic>
      <p:cxnSp>
        <p:nvCxnSpPr>
          <p:cNvPr id="26" name="Google Shape;854;p10"/>
          <p:cNvCxnSpPr>
            <a:cxnSpLocks noChangeShapeType="1"/>
          </p:cNvCxnSpPr>
          <p:nvPr/>
        </p:nvCxnSpPr>
        <p:spPr bwMode="auto">
          <a:xfrm>
            <a:off x="428497" y="6607760"/>
            <a:ext cx="9477503" cy="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2" descr="E:\2020 новый год\ГАСК\2bsKuvXE.png">
            <a:extLst>
              <a:ext uri="{FF2B5EF4-FFF2-40B4-BE49-F238E27FC236}">
                <a16:creationId xmlns="" xmlns:a16="http://schemas.microsoft.com/office/drawing/2014/main" id="{D111F2E8-5FC0-4830-8093-4E36FD7E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" y="6309320"/>
            <a:ext cx="584515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0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DF0527F-DD3C-471E-86D5-BD237894CC4E}"/>
              </a:ext>
            </a:extLst>
          </p:cNvPr>
          <p:cNvSpPr txBox="1"/>
          <p:nvPr/>
        </p:nvSpPr>
        <p:spPr>
          <a:xfrm>
            <a:off x="-39555" y="195830"/>
            <a:ext cx="9945555" cy="794770"/>
          </a:xfrm>
          <a:prstGeom prst="rect">
            <a:avLst/>
          </a:prstGeom>
          <a:solidFill>
            <a:schemeClr val="tx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DF0527F-DD3C-471E-86D5-BD237894CC4E}"/>
              </a:ext>
            </a:extLst>
          </p:cNvPr>
          <p:cNvSpPr txBox="1"/>
          <p:nvPr/>
        </p:nvSpPr>
        <p:spPr>
          <a:xfrm>
            <a:off x="-39555" y="195830"/>
            <a:ext cx="9945555" cy="443552"/>
          </a:xfrm>
          <a:prstGeom prst="rect">
            <a:avLst/>
          </a:prstGeom>
          <a:solidFill>
            <a:schemeClr val="tx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Google Shape;854;p10"/>
          <p:cNvCxnSpPr>
            <a:cxnSpLocks noChangeShapeType="1"/>
          </p:cNvCxnSpPr>
          <p:nvPr/>
        </p:nvCxnSpPr>
        <p:spPr bwMode="auto">
          <a:xfrm>
            <a:off x="428497" y="6607760"/>
            <a:ext cx="9477503" cy="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" descr="E:\2020 новый год\ГАСК\2bsKuvXE.png">
            <a:extLst>
              <a:ext uri="{FF2B5EF4-FFF2-40B4-BE49-F238E27FC236}">
                <a16:creationId xmlns="" xmlns:a16="http://schemas.microsoft.com/office/drawing/2014/main" id="{D111F2E8-5FC0-4830-8093-4E36FD7E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" y="6309320"/>
            <a:ext cx="584515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21622" y="239272"/>
            <a:ext cx="812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Генеральный план города </a:t>
            </a:r>
            <a:r>
              <a:rPr lang="ru-RU" sz="2000" b="1" dirty="0">
                <a:solidFill>
                  <a:schemeClr val="bg1"/>
                </a:solidFill>
              </a:rPr>
              <a:t>Алматы и Проект Детальной Планировки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Управления городского планирования и урбанистики города Алматы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1027" name="Picture 3" descr="C:\Users\ALMALY-ULAN\Desktop\Без имени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3"/>
          <a:stretch/>
        </p:blipFill>
        <p:spPr bwMode="auto">
          <a:xfrm>
            <a:off x="4276681" y="1066800"/>
            <a:ext cx="5629319" cy="55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8009" y="1005007"/>
            <a:ext cx="716099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600" dirty="0"/>
              <a:t>Генеральный план </a:t>
            </a:r>
            <a:r>
              <a:rPr lang="kk-KZ" sz="1600" dirty="0" smtClean="0"/>
              <a:t>города </a:t>
            </a:r>
            <a:r>
              <a:rPr lang="kk-KZ" sz="1600" dirty="0"/>
              <a:t>Алматы с расчетным сроком до 2040 года утвержден постановлением Правительства РК от </a:t>
            </a:r>
            <a:r>
              <a:rPr lang="kk-KZ" sz="1600" b="1" dirty="0">
                <a:solidFill>
                  <a:srgbClr val="FF0000"/>
                </a:solidFill>
              </a:rPr>
              <a:t>3 мая 2023 года № 349.</a:t>
            </a:r>
          </a:p>
          <a:p>
            <a:pPr algn="just"/>
            <a:r>
              <a:rPr lang="kk-KZ" sz="1600" dirty="0"/>
              <a:t>Постановление Правительства РК от 19.12.2002 года № 1330 </a:t>
            </a:r>
            <a:endParaRPr lang="kk-KZ" sz="1600" dirty="0" smtClean="0"/>
          </a:p>
          <a:p>
            <a:pPr algn="just"/>
            <a:r>
              <a:rPr lang="kk-KZ" sz="1600" dirty="0" smtClean="0"/>
              <a:t>«</a:t>
            </a:r>
            <a:r>
              <a:rPr lang="kk-KZ" sz="1600" dirty="0"/>
              <a:t>О Генеральном плане </a:t>
            </a:r>
            <a:r>
              <a:rPr lang="kk-KZ" sz="1600" dirty="0" smtClean="0"/>
              <a:t>города </a:t>
            </a:r>
            <a:r>
              <a:rPr lang="kk-KZ" sz="1600" dirty="0"/>
              <a:t>Алматы» признано </a:t>
            </a:r>
            <a:r>
              <a:rPr lang="kk-KZ" sz="1600" b="1" dirty="0">
                <a:solidFill>
                  <a:srgbClr val="FF0000"/>
                </a:solidFill>
              </a:rPr>
              <a:t>утратившими силу. </a:t>
            </a:r>
            <a:endParaRPr lang="kk-KZ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600" dirty="0"/>
              <a:t>Новым Генеральным планом города </a:t>
            </a:r>
            <a:r>
              <a:rPr lang="ru-RU" sz="1600" dirty="0" smtClean="0"/>
              <a:t>уделяется особое </a:t>
            </a:r>
          </a:p>
          <a:p>
            <a:pPr algn="just"/>
            <a:r>
              <a:rPr lang="ru-RU" sz="1600" dirty="0" smtClean="0"/>
              <a:t>внимание </a:t>
            </a:r>
            <a:r>
              <a:rPr lang="ru-RU" sz="1600" dirty="0"/>
              <a:t>сохранению целостности предгорных </a:t>
            </a:r>
            <a:r>
              <a:rPr lang="ru-RU" sz="1600" dirty="0" smtClean="0"/>
              <a:t>зон</a:t>
            </a:r>
          </a:p>
          <a:p>
            <a:pPr algn="just"/>
            <a:r>
              <a:rPr lang="ru-RU" sz="1600" dirty="0" smtClean="0"/>
              <a:t>и недопущению </a:t>
            </a:r>
            <a:r>
              <a:rPr lang="ru-RU" sz="1600" dirty="0"/>
              <a:t>уплотнительной и хаотичной </a:t>
            </a:r>
            <a:endParaRPr lang="ru-RU" sz="1600" dirty="0" smtClean="0"/>
          </a:p>
          <a:p>
            <a:pPr algn="just"/>
            <a:r>
              <a:rPr lang="ru-RU" sz="1600" dirty="0" smtClean="0"/>
              <a:t>застройки. </a:t>
            </a:r>
          </a:p>
          <a:p>
            <a:pPr algn="just"/>
            <a:r>
              <a:rPr lang="ru-RU" sz="1600" dirty="0" smtClean="0"/>
              <a:t>Генеральный </a:t>
            </a:r>
            <a:r>
              <a:rPr lang="ru-RU" sz="1600" dirty="0"/>
              <a:t>план является основой </a:t>
            </a:r>
            <a:r>
              <a:rPr lang="ru-RU" sz="1600" dirty="0" smtClean="0"/>
              <a:t>для</a:t>
            </a:r>
          </a:p>
          <a:p>
            <a:pPr algn="just"/>
            <a:r>
              <a:rPr lang="ru-RU" sz="1600" dirty="0" smtClean="0"/>
              <a:t>разработки и осуществления перспективных и </a:t>
            </a:r>
          </a:p>
          <a:p>
            <a:pPr algn="just"/>
            <a:r>
              <a:rPr lang="ru-RU" sz="1600" dirty="0" smtClean="0"/>
              <a:t>первоочередных </a:t>
            </a:r>
            <a:r>
              <a:rPr lang="ru-RU" sz="1600" dirty="0"/>
              <a:t>программ развития городской </a:t>
            </a:r>
            <a:endParaRPr lang="ru-RU" sz="1600" dirty="0" smtClean="0"/>
          </a:p>
          <a:p>
            <a:pPr algn="just"/>
            <a:r>
              <a:rPr lang="ru-RU" sz="1600" dirty="0" smtClean="0"/>
              <a:t>инфраструктуры</a:t>
            </a:r>
            <a:r>
              <a:rPr lang="ru-RU" sz="1600" dirty="0"/>
              <a:t>, сохранения и развития </a:t>
            </a:r>
            <a:r>
              <a:rPr lang="ru-RU" sz="1600" dirty="0" smtClean="0"/>
              <a:t>территорий. </a:t>
            </a:r>
          </a:p>
          <a:p>
            <a:pPr algn="just"/>
            <a:r>
              <a:rPr lang="kk-KZ" sz="1600" dirty="0" smtClean="0"/>
              <a:t>Согласно </a:t>
            </a:r>
            <a:r>
              <a:rPr lang="kk-KZ" sz="1600" dirty="0"/>
              <a:t>ст. </a:t>
            </a:r>
            <a:r>
              <a:rPr lang="ru-RU" sz="1600" dirty="0"/>
              <a:t>61 </a:t>
            </a:r>
            <a:r>
              <a:rPr lang="kk-KZ" sz="1600" dirty="0"/>
              <a:t>Закона </a:t>
            </a:r>
            <a:r>
              <a:rPr lang="ru-RU" sz="1600" dirty="0"/>
              <a:t>«Об архитектурной, </a:t>
            </a:r>
            <a:r>
              <a:rPr lang="ru-RU" sz="1600" dirty="0" err="1" smtClean="0"/>
              <a:t>градо</a:t>
            </a:r>
            <a:r>
              <a:rPr lang="ru-RU" sz="1600" dirty="0" smtClean="0"/>
              <a:t>-</a:t>
            </a:r>
          </a:p>
          <a:p>
            <a:pPr algn="just"/>
            <a:r>
              <a:rPr lang="ru-RU" sz="1600" dirty="0" smtClean="0"/>
              <a:t>строительной </a:t>
            </a:r>
            <a:r>
              <a:rPr lang="ru-RU" sz="1600" dirty="0"/>
              <a:t>и строительной деятельности в </a:t>
            </a:r>
            <a:r>
              <a:rPr lang="kk-KZ" sz="1600" dirty="0"/>
              <a:t>РК</a:t>
            </a:r>
            <a:r>
              <a:rPr lang="ru-RU" sz="1600" dirty="0"/>
              <a:t>»</a:t>
            </a:r>
            <a:r>
              <a:rPr lang="kk-KZ" sz="1600" dirty="0"/>
              <a:t>, </a:t>
            </a:r>
            <a:endParaRPr lang="kk-KZ" sz="1600" dirty="0" smtClean="0"/>
          </a:p>
          <a:p>
            <a:pPr algn="just"/>
            <a:r>
              <a:rPr lang="ru-RU" sz="1600" dirty="0" smtClean="0"/>
              <a:t>проекты </a:t>
            </a:r>
            <a:r>
              <a:rPr lang="ru-RU" sz="1600" dirty="0"/>
              <a:t>градостроительного освоения отдельных </a:t>
            </a:r>
            <a:endParaRPr lang="ru-RU" sz="1600" dirty="0" smtClean="0"/>
          </a:p>
          <a:p>
            <a:pPr algn="just"/>
            <a:r>
              <a:rPr lang="ru-RU" sz="1600" dirty="0" smtClean="0"/>
              <a:t>частей </a:t>
            </a:r>
            <a:r>
              <a:rPr lang="ru-RU" sz="1600" dirty="0"/>
              <a:t>территорий городов проекты детальной </a:t>
            </a:r>
            <a:endParaRPr lang="ru-RU" sz="1600" dirty="0" smtClean="0"/>
          </a:p>
          <a:p>
            <a:pPr algn="just"/>
            <a:r>
              <a:rPr lang="ru-RU" sz="1600" dirty="0" smtClean="0"/>
              <a:t>планировки </a:t>
            </a:r>
            <a:r>
              <a:rPr lang="kk-KZ" sz="1600" dirty="0"/>
              <a:t>(ПДП) </a:t>
            </a:r>
            <a:r>
              <a:rPr lang="ru-RU" sz="1600" dirty="0"/>
              <a:t>являются </a:t>
            </a:r>
            <a:r>
              <a:rPr lang="ru-RU" sz="1600" b="1" dirty="0">
                <a:solidFill>
                  <a:srgbClr val="FF0000"/>
                </a:solidFill>
              </a:rPr>
              <a:t>производными</a:t>
            </a:r>
            <a:r>
              <a:rPr lang="ru-RU" sz="1600" dirty="0"/>
              <a:t> от </a:t>
            </a:r>
            <a:endParaRPr lang="ru-RU" sz="1600" dirty="0" smtClean="0"/>
          </a:p>
          <a:p>
            <a:pPr algn="just"/>
            <a:r>
              <a:rPr lang="ru-RU" sz="1600" dirty="0" smtClean="0"/>
              <a:t>действующего </a:t>
            </a:r>
            <a:r>
              <a:rPr lang="ru-RU" sz="1600" dirty="0"/>
              <a:t>генерального плана.</a:t>
            </a:r>
          </a:p>
          <a:p>
            <a:pPr algn="just"/>
            <a:r>
              <a:rPr lang="kk-KZ" sz="1600" dirty="0"/>
              <a:t>На основании Генерального плана г. Алматы от 3 мая </a:t>
            </a:r>
            <a:endParaRPr lang="kk-KZ" sz="1600" dirty="0" smtClean="0"/>
          </a:p>
          <a:p>
            <a:pPr algn="just"/>
            <a:r>
              <a:rPr lang="kk-KZ" sz="1600" dirty="0" smtClean="0"/>
              <a:t>2023 </a:t>
            </a:r>
            <a:r>
              <a:rPr lang="kk-KZ" sz="1600" dirty="0"/>
              <a:t>года утвержден ПДП города </a:t>
            </a:r>
            <a:r>
              <a:rPr lang="kk-KZ" sz="1600" dirty="0" smtClean="0"/>
              <a:t>постановлением </a:t>
            </a:r>
          </a:p>
          <a:p>
            <a:pPr algn="just"/>
            <a:r>
              <a:rPr lang="kk-KZ" sz="1600" dirty="0" smtClean="0"/>
              <a:t>акимата </a:t>
            </a:r>
            <a:r>
              <a:rPr lang="kk-KZ" sz="1600" dirty="0"/>
              <a:t>г. Алматы от </a:t>
            </a:r>
            <a:r>
              <a:rPr lang="kk-KZ" sz="1600" b="1" dirty="0">
                <a:solidFill>
                  <a:srgbClr val="FF0000"/>
                </a:solidFill>
              </a:rPr>
              <a:t>29 декабря 2023 года.</a:t>
            </a:r>
            <a:endParaRPr lang="ru-RU" sz="1600" b="1" dirty="0">
              <a:solidFill>
                <a:srgbClr val="FF0000"/>
              </a:solidFill>
            </a:endParaRP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lvl="0"/>
            <a:endParaRPr lang="ru-RU" sz="1700" b="1" dirty="0">
              <a:cs typeface="Arial" pitchFamily="34" charset="0"/>
            </a:endParaRPr>
          </a:p>
          <a:p>
            <a:pPr lvl="0"/>
            <a:endParaRPr lang="ru-RU" sz="17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7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DF0527F-DD3C-471E-86D5-BD237894CC4E}"/>
              </a:ext>
            </a:extLst>
          </p:cNvPr>
          <p:cNvSpPr txBox="1"/>
          <p:nvPr/>
        </p:nvSpPr>
        <p:spPr>
          <a:xfrm>
            <a:off x="-39555" y="195830"/>
            <a:ext cx="9945555" cy="479791"/>
          </a:xfrm>
          <a:prstGeom prst="rect">
            <a:avLst/>
          </a:prstGeom>
          <a:solidFill>
            <a:schemeClr val="tx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522" y="152401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40" dirty="0">
                <a:solidFill>
                  <a:prstClr val="white"/>
                </a:solidFill>
                <a:cs typeface="Tahoma"/>
              </a:rPr>
              <a:t> </a:t>
            </a:r>
            <a:r>
              <a:rPr lang="kk-KZ" sz="2800" b="1" dirty="0">
                <a:solidFill>
                  <a:prstClr val="white"/>
                </a:solidFill>
                <a:cs typeface="Times New Roman" pitchFamily="18" charset="0"/>
              </a:rPr>
              <a:t>Наружная (визуальная) </a:t>
            </a:r>
            <a:r>
              <a:rPr lang="ru-RU" sz="2800" b="1" dirty="0">
                <a:solidFill>
                  <a:prstClr val="white"/>
                </a:solidFill>
                <a:cs typeface="Times New Roman" pitchFamily="18" charset="0"/>
              </a:rPr>
              <a:t>реклама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9600" y="1214735"/>
            <a:ext cx="792480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Учет, регистрация объектов </a:t>
            </a:r>
            <a:r>
              <a:rPr lang="kk-KZ" sz="1400" dirty="0" smtClean="0">
                <a:solidFill>
                  <a:schemeClr val="tx1"/>
                </a:solidFill>
                <a:cs typeface="Times New Roman" pitchFamily="18" charset="0"/>
              </a:rPr>
              <a:t>наружной 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kk-KZ" sz="1400" dirty="0" smtClean="0">
                <a:solidFill>
                  <a:schemeClr val="tx1"/>
                </a:solidFill>
                <a:cs typeface="Times New Roman" pitchFamily="18" charset="0"/>
              </a:rPr>
              <a:t>визуальной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)</a:t>
            </a:r>
            <a:r>
              <a:rPr lang="kk-KZ" sz="1400" dirty="0" smtClean="0">
                <a:solidFill>
                  <a:schemeClr val="tx1"/>
                </a:solidFill>
                <a:cs typeface="Times New Roman" pitchFamily="18" charset="0"/>
              </a:rPr>
              <a:t> рекламы</a:t>
            </a: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 по уведомлениям – </a:t>
            </a:r>
            <a:r>
              <a:rPr 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42 832</a:t>
            </a:r>
            <a:r>
              <a:rPr lang="kk-KZ" sz="1400" b="1" dirty="0" smtClean="0">
                <a:solidFill>
                  <a:srgbClr val="FF0000"/>
                </a:solidFill>
                <a:cs typeface="Times New Roman" pitchFamily="18" charset="0"/>
              </a:rPr>
              <a:t> объектов</a:t>
            </a:r>
            <a:endParaRPr lang="ru-RU" sz="1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600" y="1745092"/>
            <a:ext cx="792480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Инвентаризация незаконных рекламных объектов </a:t>
            </a:r>
            <a:r>
              <a:rPr lang="kk-KZ" sz="1400" dirty="0" smtClean="0">
                <a:solidFill>
                  <a:schemeClr val="tx1"/>
                </a:solidFill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84 229</a:t>
            </a:r>
            <a:r>
              <a:rPr lang="kk-KZ" sz="1400" b="1" dirty="0" smtClean="0">
                <a:solidFill>
                  <a:srgbClr val="FF0000"/>
                </a:solidFill>
                <a:cs typeface="Times New Roman" pitchFamily="18" charset="0"/>
              </a:rPr>
              <a:t>объектов</a:t>
            </a:r>
            <a:endParaRPr lang="ru-RU" sz="1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600" y="2224383"/>
            <a:ext cx="792480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  <a:p>
            <a:pPr lvl="0"/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Аннулированные уведомления о размещении рекламы - </a:t>
            </a: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160 объектов </a:t>
            </a:r>
          </a:p>
          <a:p>
            <a:pPr lvl="0"/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" y="2817978"/>
            <a:ext cx="792480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Учет, регистрация налоговой отчетности, по объект</a:t>
            </a:r>
            <a:r>
              <a:rPr lang="kk-KZ" sz="1400" dirty="0" smtClean="0">
                <a:solidFill>
                  <a:schemeClr val="tx1"/>
                </a:solidFill>
                <a:cs typeface="Times New Roman" pitchFamily="18" charset="0"/>
              </a:rPr>
              <a:t>ам -  </a:t>
            </a:r>
            <a:r>
              <a:rPr 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127 061</a:t>
            </a:r>
            <a:r>
              <a:rPr lang="kk-KZ" sz="1400" b="1" dirty="0" smtClean="0">
                <a:solidFill>
                  <a:srgbClr val="FF0000"/>
                </a:solidFill>
                <a:cs typeface="Times New Roman" pitchFamily="18" charset="0"/>
              </a:rPr>
              <a:t> объектов</a:t>
            </a:r>
            <a:endParaRPr lang="ru-RU" sz="1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9600" y="3291183"/>
            <a:ext cx="792480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Выданные предпринимателем рекомендации об устранении нарушений - </a:t>
            </a:r>
            <a:r>
              <a:rPr lang="ru-RU" sz="1400" b="1" dirty="0">
                <a:solidFill>
                  <a:srgbClr val="FF0000"/>
                </a:solidFill>
                <a:cs typeface="Times New Roman" pitchFamily="18" charset="0"/>
              </a:rPr>
              <a:t>1050 объектов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9600" y="3824583"/>
            <a:ext cx="792480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400" dirty="0" smtClean="0">
                <a:solidFill>
                  <a:schemeClr val="tx1"/>
                </a:solidFill>
                <a:cs typeface="Times New Roman" pitchFamily="18" charset="0"/>
              </a:rPr>
              <a:t>Рассмотренные обращения физических и юридических лиц – </a:t>
            </a:r>
            <a:r>
              <a:rPr 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4200</a:t>
            </a:r>
            <a:r>
              <a:rPr lang="en-US" sz="1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kk-KZ" sz="1400" b="1" dirty="0" smtClean="0">
                <a:solidFill>
                  <a:srgbClr val="FF0000"/>
                </a:solidFill>
                <a:cs typeface="Times New Roman" pitchFamily="18" charset="0"/>
              </a:rPr>
              <a:t>обращений</a:t>
            </a:r>
            <a:endParaRPr lang="ru-RU" sz="1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9600" y="4338935"/>
            <a:ext cx="89124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Сведения к зачислению налогов за размещение наружной (визуальной) рекламы составило – </a:t>
            </a:r>
            <a:r>
              <a:rPr lang="ru-RU" sz="14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3 892 174 308 </a:t>
            </a:r>
            <a:r>
              <a:rPr lang="ru-RU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тенге</a:t>
            </a:r>
            <a:endParaRPr lang="ru-RU" sz="1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2400" y="5715000"/>
            <a:ext cx="1097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Планируемое поступление в бюджет по начислениям платы</a:t>
            </a:r>
            <a:r>
              <a:rPr lang="kk-KZ" sz="1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за размещение наружной (визуальной) </a:t>
            </a:r>
            <a:endParaRPr lang="en-US" sz="1400" dirty="0" smtClean="0">
              <a:ea typeface="Calibri" pitchFamily="34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рекламы – </a:t>
            </a:r>
            <a:r>
              <a:rPr lang="ru-RU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kk-KZ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900 000 000 </a:t>
            </a:r>
            <a:r>
              <a:rPr lang="ru-RU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тенге</a:t>
            </a:r>
            <a:r>
              <a:rPr lang="kk-KZ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kk-KZ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2400" y="5334000"/>
            <a:ext cx="9753600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kk-KZ" sz="1400" dirty="0" smtClean="0">
                <a:cs typeface="Times New Roman" pitchFamily="18" charset="0"/>
              </a:rPr>
              <a:t>Утверждение Правил </a:t>
            </a:r>
            <a:r>
              <a:rPr lang="ru-RU" sz="1400" dirty="0" smtClean="0">
                <a:cs typeface="Times New Roman" pitchFamily="18" charset="0"/>
              </a:rPr>
              <a:t>размещения изображений наружной (визуальной) рекламы на территории города </a:t>
            </a:r>
            <a:r>
              <a:rPr lang="ru-RU" sz="1400" dirty="0" err="1" smtClean="0">
                <a:cs typeface="Times New Roman" pitchFamily="18" charset="0"/>
              </a:rPr>
              <a:t>Алматы</a:t>
            </a:r>
            <a:endParaRPr lang="ru-RU" sz="1400" dirty="0" smtClean="0"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9600" y="4953000"/>
            <a:ext cx="198120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План на 2024 год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: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cxnSp>
        <p:nvCxnSpPr>
          <p:cNvPr id="29" name="Google Shape;854;p10"/>
          <p:cNvCxnSpPr>
            <a:cxnSpLocks noChangeShapeType="1"/>
          </p:cNvCxnSpPr>
          <p:nvPr/>
        </p:nvCxnSpPr>
        <p:spPr bwMode="auto">
          <a:xfrm>
            <a:off x="428497" y="6607760"/>
            <a:ext cx="9477503" cy="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" descr="E:\2020 новый год\ГАСК\2bsKuvXE.png">
            <a:extLst>
              <a:ext uri="{FF2B5EF4-FFF2-40B4-BE49-F238E27FC236}">
                <a16:creationId xmlns="" xmlns:a16="http://schemas.microsoft.com/office/drawing/2014/main" id="{D111F2E8-5FC0-4830-8093-4E36FD7E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" y="6309320"/>
            <a:ext cx="584515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Овал 30"/>
          <p:cNvSpPr/>
          <p:nvPr/>
        </p:nvSpPr>
        <p:spPr>
          <a:xfrm>
            <a:off x="533400" y="129540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33400" y="1849868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33400" y="2329159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33400" y="2922754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33400" y="3395959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33400" y="3929359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33400" y="4419600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33400" y="5449788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33400" y="5830788"/>
            <a:ext cx="76200" cy="762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5522" y="817907"/>
            <a:ext cx="3715478" cy="396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cs typeface="Times New Roman" pitchFamily="18" charset="0"/>
              </a:rPr>
              <a:t>Проделанная работа за 2023 год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:</a:t>
            </a:r>
            <a:endParaRPr lang="ru-RU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DF0527F-DD3C-471E-86D5-BD237894CC4E}"/>
              </a:ext>
            </a:extLst>
          </p:cNvPr>
          <p:cNvSpPr txBox="1"/>
          <p:nvPr/>
        </p:nvSpPr>
        <p:spPr>
          <a:xfrm>
            <a:off x="-39555" y="195830"/>
            <a:ext cx="9945555" cy="505107"/>
          </a:xfrm>
          <a:prstGeom prst="rect">
            <a:avLst/>
          </a:prstGeom>
          <a:solidFill>
            <a:schemeClr val="tx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Google Shape;854;p10"/>
          <p:cNvCxnSpPr>
            <a:cxnSpLocks noChangeShapeType="1"/>
          </p:cNvCxnSpPr>
          <p:nvPr/>
        </p:nvCxnSpPr>
        <p:spPr bwMode="auto">
          <a:xfrm>
            <a:off x="428497" y="6607760"/>
            <a:ext cx="9477503" cy="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" descr="E:\2020 новый год\ГАСК\2bsKuvXE.png">
            <a:extLst>
              <a:ext uri="{FF2B5EF4-FFF2-40B4-BE49-F238E27FC236}">
                <a16:creationId xmlns="" xmlns:a16="http://schemas.microsoft.com/office/drawing/2014/main" id="{D111F2E8-5FC0-4830-8093-4E36FD7E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" y="6309320"/>
            <a:ext cx="584515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21622" y="239272"/>
            <a:ext cx="812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Проекты преобразования пешеходных пространств</a:t>
            </a:r>
            <a:endParaRPr lang="ru-RU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6858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Проделанная работа </a:t>
            </a:r>
            <a:r>
              <a:rPr lang="ru-RU" b="1" dirty="0"/>
              <a:t>за 2023 </a:t>
            </a:r>
            <a:r>
              <a:rPr lang="ru-RU" b="1" dirty="0" smtClean="0"/>
              <a:t>год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13" name="Google Shape;109;p15"/>
          <p:cNvSpPr txBox="1"/>
          <p:nvPr/>
        </p:nvSpPr>
        <p:spPr>
          <a:xfrm>
            <a:off x="701766" y="990600"/>
            <a:ext cx="9585234" cy="581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 i="0" u="none" strike="noStrike" cap="none" dirty="0" smtClean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1</a:t>
            </a:r>
            <a:r>
              <a:rPr lang="ru-RU" sz="1200" b="1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. пр. Сейфуллина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от </a:t>
            </a:r>
            <a:r>
              <a:rPr lang="ru-RU" sz="1200" dirty="0">
                <a:solidFill>
                  <a:schemeClr val="dk1"/>
                </a:solidFill>
                <a:cs typeface="Arial" pitchFamily="34" charset="0"/>
              </a:rPr>
              <a:t>ул. </a:t>
            </a:r>
            <a:r>
              <a:rPr lang="ru-RU" sz="1200" dirty="0" err="1">
                <a:solidFill>
                  <a:schemeClr val="dk1"/>
                </a:solidFill>
                <a:cs typeface="Arial" pitchFamily="34" charset="0"/>
              </a:rPr>
              <a:t>Сатпаева</a:t>
            </a:r>
            <a:r>
              <a:rPr lang="ru-RU" sz="1200" b="0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 до пр. 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Райымбека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;</a:t>
            </a:r>
            <a:endParaRPr sz="1200" b="1" i="0" u="none" strike="noStrike" cap="none" dirty="0">
              <a:solidFill>
                <a:schemeClr val="dk1"/>
              </a:solidFill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2. пр. </a:t>
            </a:r>
            <a:r>
              <a:rPr lang="ru-RU" sz="1200" b="1" i="0" u="none" strike="noStrike" cap="none" dirty="0" err="1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Райымбека</a:t>
            </a:r>
            <a:r>
              <a:rPr lang="ru-RU" sz="1200" b="1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от </a:t>
            </a:r>
            <a:r>
              <a:rPr lang="ru-RU" sz="1200" b="0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пр. Сейфуллина до ул.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Пушкина;</a:t>
            </a:r>
            <a:endParaRPr sz="1200" b="0" i="0" u="none" strike="noStrike" cap="none" dirty="0">
              <a:solidFill>
                <a:schemeClr val="dk1"/>
              </a:solidFill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3. ул. </a:t>
            </a:r>
            <a:r>
              <a:rPr lang="ru-RU" sz="1200" b="1" i="0" u="none" strike="noStrike" cap="none" dirty="0" err="1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Сатпаева</a:t>
            </a:r>
            <a:r>
              <a:rPr lang="ru-RU" sz="1200" b="1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от </a:t>
            </a:r>
            <a:r>
              <a:rPr lang="ru-RU" sz="1200" b="0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ул. Луганского до </a:t>
            </a:r>
            <a:r>
              <a:rPr lang="ru-RU" sz="1200" dirty="0">
                <a:solidFill>
                  <a:schemeClr val="dk1"/>
                </a:solidFill>
                <a:cs typeface="Arial" pitchFamily="34" charset="0"/>
              </a:rPr>
              <a:t>ул. </a:t>
            </a:r>
            <a:r>
              <a:rPr lang="ru-RU" sz="1200" dirty="0" smtClean="0">
                <a:solidFill>
                  <a:schemeClr val="dk1"/>
                </a:solidFill>
                <a:cs typeface="Arial" pitchFamily="34" charset="0"/>
              </a:rPr>
              <a:t>Мусрепова;</a:t>
            </a:r>
            <a:endParaRPr sz="1200" b="0" i="0" u="none" strike="noStrike" cap="none" dirty="0">
              <a:solidFill>
                <a:schemeClr val="dk1"/>
              </a:solidFill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4. пр. </a:t>
            </a:r>
            <a:r>
              <a:rPr lang="ru-RU" sz="1200" b="1" i="0" u="none" strike="noStrike" cap="none" dirty="0" err="1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Достык</a:t>
            </a:r>
            <a:r>
              <a:rPr lang="ru-RU" sz="1200" b="1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от </a:t>
            </a:r>
            <a:r>
              <a:rPr lang="ru-RU" sz="1200" b="0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пр. Абая до пр.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Аль-</a:t>
            </a:r>
            <a:r>
              <a:rPr lang="ru-RU" sz="1200" b="0" i="0" u="none" strike="noStrike" cap="none" dirty="0" err="1" smtClean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Фараби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;</a:t>
            </a:r>
            <a:endParaRPr sz="1200" b="0" i="0" u="none" strike="noStrike" cap="none" dirty="0">
              <a:solidFill>
                <a:schemeClr val="dk1"/>
              </a:solidFill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5. ул. Пушкина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от </a:t>
            </a:r>
            <a:r>
              <a:rPr lang="ru-RU" sz="1200" b="0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пр.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Райымбека</a:t>
            </a:r>
            <a:r>
              <a:rPr lang="ru-RU" sz="1200" b="0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 до ул.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Гоголя;</a:t>
            </a:r>
            <a:endParaRPr sz="1200" b="0" i="0" u="none" strike="noStrike" cap="none" dirty="0">
              <a:solidFill>
                <a:schemeClr val="dk1"/>
              </a:solidFill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6. ул. </a:t>
            </a:r>
            <a:r>
              <a:rPr lang="ru-RU" sz="1200" b="1" dirty="0">
                <a:solidFill>
                  <a:schemeClr val="dk1"/>
                </a:solidFill>
                <a:cs typeface="Arial" pitchFamily="34" charset="0"/>
              </a:rPr>
              <a:t>Мусрепова</a:t>
            </a:r>
            <a:r>
              <a:rPr lang="ru-RU" sz="1200" b="1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от </a:t>
            </a:r>
            <a:r>
              <a:rPr lang="ru-RU" sz="1200" b="0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ул.</a:t>
            </a:r>
            <a:r>
              <a:rPr lang="ru-RU" sz="1200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chemeClr val="dk1"/>
                </a:solidFill>
                <a:cs typeface="Arial" pitchFamily="34" charset="0"/>
              </a:rPr>
              <a:t>Сатпаева</a:t>
            </a:r>
            <a:r>
              <a:rPr lang="ru-RU" sz="1200" dirty="0">
                <a:solidFill>
                  <a:schemeClr val="dk1"/>
                </a:solidFill>
                <a:cs typeface="Arial" pitchFamily="34" charset="0"/>
              </a:rPr>
              <a:t> </a:t>
            </a:r>
            <a:r>
              <a:rPr lang="ru-RU" sz="1200" b="0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до </a:t>
            </a:r>
            <a:r>
              <a:rPr lang="ru-RU" sz="1200" dirty="0">
                <a:solidFill>
                  <a:schemeClr val="dk1"/>
                </a:solidFill>
                <a:cs typeface="Arial" pitchFamily="34" charset="0"/>
              </a:rPr>
              <a:t>пр. </a:t>
            </a:r>
            <a:r>
              <a:rPr lang="ru-RU" sz="1200" dirty="0" smtClean="0">
                <a:solidFill>
                  <a:schemeClr val="dk1"/>
                </a:solidFill>
                <a:cs typeface="Arial" pitchFamily="34" charset="0"/>
              </a:rPr>
              <a:t>Абая;</a:t>
            </a:r>
            <a:endParaRPr sz="1200" b="0" i="0" u="none" strike="noStrike" cap="none" dirty="0">
              <a:solidFill>
                <a:schemeClr val="dk1"/>
              </a:solidFill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7. ул. </a:t>
            </a:r>
            <a:r>
              <a:rPr lang="ru-RU" sz="1200" b="1" i="0" u="none" strike="noStrike" cap="none" dirty="0" err="1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Казыбек</a:t>
            </a:r>
            <a:r>
              <a:rPr lang="ru-RU" sz="1200" b="1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 </a:t>
            </a:r>
            <a:r>
              <a:rPr lang="ru-RU" sz="1200" b="1" i="0" u="none" strike="noStrike" cap="none" dirty="0" err="1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би</a:t>
            </a:r>
            <a:r>
              <a:rPr lang="ru-RU" sz="1200" b="1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от </a:t>
            </a:r>
            <a:r>
              <a:rPr lang="ru-RU" sz="1200" b="0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пр.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Достык</a:t>
            </a:r>
            <a:r>
              <a:rPr lang="ru-RU" sz="1200" b="0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 до р</a:t>
            </a:r>
            <a:r>
              <a:rPr lang="ru-RU" sz="1200" dirty="0">
                <a:solidFill>
                  <a:schemeClr val="dk1"/>
                </a:solidFill>
                <a:cs typeface="Arial" pitchFamily="34" charset="0"/>
              </a:rPr>
              <a:t>.</a:t>
            </a:r>
            <a:r>
              <a:rPr lang="ru-RU" sz="1200" b="0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Кіші</a:t>
            </a:r>
            <a:r>
              <a:rPr lang="ru-RU" sz="1200" b="0" i="0" u="none" strike="noStrike" cap="none" dirty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a typeface="Arial"/>
                <a:cs typeface="Arial" pitchFamily="34" charset="0"/>
                <a:sym typeface="Arial"/>
              </a:rPr>
              <a:t>Алматы.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1200" b="0" i="0" u="none" strike="noStrike" cap="none" dirty="0" smtClean="0">
              <a:solidFill>
                <a:schemeClr val="dk1"/>
              </a:solidFill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 dirty="0" smtClean="0">
                <a:solidFill>
                  <a:srgbClr val="FF0000"/>
                </a:solidFill>
                <a:ea typeface="Arial"/>
                <a:cs typeface="Arial" pitchFamily="34" charset="0"/>
                <a:sym typeface="Arial"/>
              </a:rPr>
              <a:t>В 2023 году вышесказанные улицы разработаны ПСД</a:t>
            </a:r>
            <a:endParaRPr lang="en-US" sz="1200" b="1" dirty="0" smtClean="0">
              <a:solidFill>
                <a:srgbClr val="FF0000"/>
              </a:solidFill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1" dirty="0" smtClean="0">
                <a:solidFill>
                  <a:srgbClr val="FF0000"/>
                </a:solidFill>
                <a:ea typeface="Arial"/>
                <a:cs typeface="Arial" pitchFamily="34" charset="0"/>
                <a:sym typeface="Arial"/>
              </a:rPr>
              <a:t>и переданы в районные </a:t>
            </a:r>
            <a:r>
              <a:rPr lang="ru-RU" sz="1200" b="1" dirty="0" err="1" smtClean="0">
                <a:solidFill>
                  <a:srgbClr val="FF0000"/>
                </a:solidFill>
                <a:ea typeface="Arial"/>
                <a:cs typeface="Arial" pitchFamily="34" charset="0"/>
                <a:sym typeface="Arial"/>
              </a:rPr>
              <a:t>акиматы</a:t>
            </a:r>
            <a:endParaRPr lang="ru-RU" sz="1200" b="1" dirty="0" smtClean="0">
              <a:solidFill>
                <a:srgbClr val="FF0000"/>
              </a:solidFill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1200" b="1" i="0" u="none" strike="noStrike" cap="none" dirty="0">
              <a:solidFill>
                <a:srgbClr val="FF0000"/>
              </a:solidFill>
              <a:ea typeface="Arial"/>
              <a:cs typeface="Arial" pitchFamily="34" charset="0"/>
              <a:sym typeface="Arial"/>
            </a:endParaRPr>
          </a:p>
          <a:p>
            <a:pPr lvl="0">
              <a:buClr>
                <a:srgbClr val="000000"/>
              </a:buClr>
              <a:buSzPts val="1400"/>
            </a:pPr>
            <a:r>
              <a:rPr lang="ru-RU" sz="1200" b="1" i="0" u="none" strike="noStrike" cap="none" dirty="0" smtClean="0">
                <a:ea typeface="Arial"/>
                <a:cs typeface="Arial" pitchFamily="34" charset="0"/>
                <a:sym typeface="Arial"/>
              </a:rPr>
              <a:t>Проект - ул. </a:t>
            </a:r>
            <a:r>
              <a:rPr lang="ru-RU" sz="1200" b="1" i="0" u="none" strike="noStrike" cap="none" dirty="0" err="1" smtClean="0">
                <a:ea typeface="Arial"/>
                <a:cs typeface="Arial" pitchFamily="34" charset="0"/>
                <a:sym typeface="Arial"/>
              </a:rPr>
              <a:t>Байсеитовой</a:t>
            </a:r>
            <a:r>
              <a:rPr lang="ru-RU" sz="1200" b="1" dirty="0">
                <a:ea typeface="Arial"/>
                <a:cs typeface="Arial" pitchFamily="34" charset="0"/>
                <a:sym typeface="Arial"/>
              </a:rPr>
              <a:t> </a:t>
            </a:r>
            <a:r>
              <a:rPr lang="ru-RU" sz="1200" b="1" dirty="0" smtClean="0">
                <a:ea typeface="Arial"/>
                <a:cs typeface="Arial" pitchFamily="34" charset="0"/>
                <a:sym typeface="Arial"/>
              </a:rPr>
              <a:t>от </a:t>
            </a:r>
            <a:r>
              <a:rPr lang="ru-RU" sz="1200" b="1" dirty="0">
                <a:ea typeface="Arial"/>
                <a:cs typeface="Arial" pitchFamily="34" charset="0"/>
                <a:sym typeface="Arial"/>
              </a:rPr>
              <a:t>ул. </a:t>
            </a:r>
            <a:r>
              <a:rPr lang="ru-RU" sz="1200" b="1" dirty="0" err="1">
                <a:ea typeface="Arial"/>
                <a:cs typeface="Arial" pitchFamily="34" charset="0"/>
                <a:sym typeface="Arial"/>
              </a:rPr>
              <a:t>Сатпаева</a:t>
            </a:r>
            <a:r>
              <a:rPr lang="ru-RU" sz="1200" b="1" dirty="0">
                <a:ea typeface="Arial"/>
                <a:cs typeface="Arial" pitchFamily="34" charset="0"/>
                <a:sym typeface="Arial"/>
              </a:rPr>
              <a:t> </a:t>
            </a:r>
            <a:r>
              <a:rPr lang="ru-RU" sz="1200" b="1" dirty="0" smtClean="0">
                <a:ea typeface="Arial"/>
                <a:cs typeface="Arial" pitchFamily="34" charset="0"/>
                <a:sym typeface="Arial"/>
              </a:rPr>
              <a:t>до </a:t>
            </a:r>
            <a:r>
              <a:rPr lang="ru-RU" sz="1200" b="1" dirty="0">
                <a:ea typeface="Arial"/>
                <a:cs typeface="Arial" pitchFamily="34" charset="0"/>
                <a:sym typeface="Arial"/>
              </a:rPr>
              <a:t>ул. </a:t>
            </a:r>
            <a:r>
              <a:rPr lang="ru-RU" sz="1200" b="1" dirty="0" smtClean="0">
                <a:ea typeface="Arial"/>
                <a:cs typeface="Arial" pitchFamily="34" charset="0"/>
                <a:sym typeface="Arial"/>
              </a:rPr>
              <a:t>Жамбыла</a:t>
            </a:r>
            <a:endParaRPr lang="en-US" sz="1200" b="1" dirty="0" smtClean="0">
              <a:ea typeface="Arial"/>
              <a:cs typeface="Arial" pitchFamily="34" charset="0"/>
              <a:sym typeface="Arial"/>
            </a:endParaRPr>
          </a:p>
          <a:p>
            <a:pPr lvl="0">
              <a:buClr>
                <a:srgbClr val="000000"/>
              </a:buClr>
              <a:buSzPts val="1400"/>
            </a:pPr>
            <a:r>
              <a:rPr lang="ru-RU" sz="1200" b="1" dirty="0" smtClean="0">
                <a:ea typeface="Arial"/>
                <a:cs typeface="Arial" pitchFamily="34" charset="0"/>
                <a:sym typeface="Arial"/>
              </a:rPr>
              <a:t> включая два сквера в квадрате улиц Шевченко, Панфилова, </a:t>
            </a:r>
            <a:endParaRPr lang="en-US" sz="1200" b="1" dirty="0" smtClean="0">
              <a:ea typeface="Arial"/>
              <a:cs typeface="Arial" pitchFamily="34" charset="0"/>
              <a:sym typeface="Arial"/>
            </a:endParaRPr>
          </a:p>
          <a:p>
            <a:pPr lvl="0">
              <a:buClr>
                <a:srgbClr val="000000"/>
              </a:buClr>
              <a:buSzPts val="1400"/>
            </a:pPr>
            <a:r>
              <a:rPr lang="ru-RU" sz="1200" b="1" dirty="0" err="1" smtClean="0">
                <a:ea typeface="Arial"/>
                <a:cs typeface="Arial" pitchFamily="34" charset="0"/>
                <a:sym typeface="Arial"/>
              </a:rPr>
              <a:t>Курмангазы</a:t>
            </a:r>
            <a:r>
              <a:rPr lang="ru-RU" sz="1200" b="1" dirty="0" smtClean="0">
                <a:ea typeface="Arial"/>
                <a:cs typeface="Arial" pitchFamily="34" charset="0"/>
                <a:sym typeface="Arial"/>
              </a:rPr>
              <a:t> и </a:t>
            </a:r>
            <a:r>
              <a:rPr lang="ru-RU" sz="1200" b="1" dirty="0" err="1" smtClean="0">
                <a:ea typeface="Arial"/>
                <a:cs typeface="Arial" pitchFamily="34" charset="0"/>
                <a:sym typeface="Arial"/>
              </a:rPr>
              <a:t>Абылай</a:t>
            </a:r>
            <a:r>
              <a:rPr lang="ru-RU" sz="1200" b="1" dirty="0" smtClean="0">
                <a:ea typeface="Arial"/>
                <a:cs typeface="Arial" pitchFamily="34" charset="0"/>
                <a:sym typeface="Arial"/>
              </a:rPr>
              <a:t> хана – введен в эксплуатацию</a:t>
            </a:r>
            <a:r>
              <a:rPr lang="en-US" sz="1200" b="1" dirty="0" smtClean="0">
                <a:ea typeface="Arial"/>
                <a:cs typeface="Arial" pitchFamily="34" charset="0"/>
                <a:sym typeface="Arial"/>
              </a:rPr>
              <a:t>;</a:t>
            </a:r>
            <a:endParaRPr lang="ru-RU" sz="1200" b="1" i="0" u="none" strike="noStrike" cap="none" dirty="0"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1200" b="1" dirty="0" smtClean="0">
              <a:solidFill>
                <a:srgbClr val="FF0000"/>
              </a:solidFill>
              <a:ea typeface="Arial"/>
              <a:cs typeface="Arial" pitchFamily="34" charset="0"/>
              <a:sym typeface="Arial"/>
            </a:endParaRPr>
          </a:p>
          <a:p>
            <a:pPr marL="228600" indent="-228600">
              <a:buAutoNum type="arabicPeriod"/>
            </a:pPr>
            <a:r>
              <a:rPr lang="ru-RU" sz="1200" b="1" dirty="0" smtClean="0">
                <a:cs typeface="Arial" pitchFamily="34" charset="0"/>
              </a:rPr>
              <a:t>ул</a:t>
            </a:r>
            <a:r>
              <a:rPr lang="ru-RU" sz="1200" b="1" dirty="0">
                <a:cs typeface="Arial" pitchFamily="34" charset="0"/>
              </a:rPr>
              <a:t>. </a:t>
            </a:r>
            <a:r>
              <a:rPr lang="ru-RU" sz="1200" b="1" dirty="0" err="1">
                <a:cs typeface="Arial" pitchFamily="34" charset="0"/>
              </a:rPr>
              <a:t>Момышулы</a:t>
            </a:r>
            <a:r>
              <a:rPr lang="ru-RU" sz="1200" dirty="0">
                <a:cs typeface="Arial" pitchFamily="34" charset="0"/>
              </a:rPr>
              <a:t> </a:t>
            </a:r>
            <a:r>
              <a:rPr lang="ru-RU" sz="1200" dirty="0" smtClean="0">
                <a:cs typeface="Arial" pitchFamily="34" charset="0"/>
              </a:rPr>
              <a:t>от </a:t>
            </a:r>
            <a:r>
              <a:rPr lang="ru-RU" sz="1200" dirty="0">
                <a:cs typeface="Arial" pitchFamily="34" charset="0"/>
              </a:rPr>
              <a:t>ул. Шаляпина до ул. Толе </a:t>
            </a:r>
            <a:r>
              <a:rPr lang="ru-RU" sz="1200" dirty="0" err="1" smtClean="0">
                <a:cs typeface="Arial" pitchFamily="34" charset="0"/>
              </a:rPr>
              <a:t>би</a:t>
            </a:r>
            <a:r>
              <a:rPr lang="ru-RU" sz="1200" dirty="0">
                <a:cs typeface="Arial" pitchFamily="34" charset="0"/>
              </a:rPr>
              <a:t>)</a:t>
            </a:r>
            <a:r>
              <a:rPr lang="ru-RU" sz="1200" dirty="0" smtClean="0">
                <a:cs typeface="Arial" pitchFamily="34" charset="0"/>
              </a:rPr>
              <a:t>; </a:t>
            </a:r>
            <a:endParaRPr lang="ru-RU" sz="1200" dirty="0"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ru-RU" sz="1200" b="1" dirty="0">
                <a:cs typeface="Arial" pitchFamily="34" charset="0"/>
              </a:rPr>
              <a:t>ул. </a:t>
            </a:r>
            <a:r>
              <a:rPr lang="ru-RU" sz="1200" b="1" dirty="0" err="1">
                <a:cs typeface="Arial" pitchFamily="34" charset="0"/>
              </a:rPr>
              <a:t>Жандосова</a:t>
            </a:r>
            <a:r>
              <a:rPr lang="ru-RU" sz="1200" dirty="0">
                <a:cs typeface="Arial" pitchFamily="34" charset="0"/>
              </a:rPr>
              <a:t> </a:t>
            </a:r>
            <a:r>
              <a:rPr lang="ru-RU" sz="1200" dirty="0" smtClean="0">
                <a:cs typeface="Arial" pitchFamily="34" charset="0"/>
              </a:rPr>
              <a:t>от </a:t>
            </a:r>
            <a:r>
              <a:rPr lang="ru-RU" sz="1200" dirty="0">
                <a:cs typeface="Arial" pitchFamily="34" charset="0"/>
              </a:rPr>
              <a:t>реки Большая </a:t>
            </a:r>
            <a:r>
              <a:rPr lang="ru-RU" sz="1200" dirty="0" err="1">
                <a:cs typeface="Arial" pitchFamily="34" charset="0"/>
              </a:rPr>
              <a:t>Алматинка</a:t>
            </a:r>
            <a:r>
              <a:rPr lang="ru-RU" sz="1200" dirty="0">
                <a:cs typeface="Arial" pitchFamily="34" charset="0"/>
              </a:rPr>
              <a:t> до ул. </a:t>
            </a:r>
            <a:r>
              <a:rPr lang="ru-RU" sz="1200" dirty="0" err="1" smtClean="0">
                <a:cs typeface="Arial" pitchFamily="34" charset="0"/>
              </a:rPr>
              <a:t>Саина</a:t>
            </a:r>
            <a:r>
              <a:rPr lang="ru-RU" sz="1200" dirty="0" smtClean="0">
                <a:cs typeface="Arial" pitchFamily="34" charset="0"/>
              </a:rPr>
              <a:t>;</a:t>
            </a:r>
            <a:endParaRPr lang="ru-RU" sz="1200" dirty="0"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ru-RU" sz="1200" b="1" dirty="0">
                <a:cs typeface="Arial" pitchFamily="34" charset="0"/>
              </a:rPr>
              <a:t>ул. </a:t>
            </a:r>
            <a:r>
              <a:rPr lang="ru-RU" sz="1200" b="1" dirty="0" err="1">
                <a:cs typeface="Arial" pitchFamily="34" charset="0"/>
              </a:rPr>
              <a:t>Саина</a:t>
            </a:r>
            <a:r>
              <a:rPr lang="ru-RU" sz="1200" b="1" dirty="0">
                <a:cs typeface="Arial" pitchFamily="34" charset="0"/>
              </a:rPr>
              <a:t> </a:t>
            </a:r>
            <a:r>
              <a:rPr lang="ru-RU" sz="1200" dirty="0" smtClean="0">
                <a:cs typeface="Arial" pitchFamily="34" charset="0"/>
              </a:rPr>
              <a:t>от</a:t>
            </a:r>
            <a:r>
              <a:rPr lang="ru-RU" sz="1200" b="1" dirty="0" smtClean="0">
                <a:cs typeface="Arial" pitchFamily="34" charset="0"/>
              </a:rPr>
              <a:t> </a:t>
            </a:r>
            <a:r>
              <a:rPr lang="ru-RU" sz="1200" dirty="0">
                <a:cs typeface="Arial" pitchFamily="34" charset="0"/>
              </a:rPr>
              <a:t>пр.</a:t>
            </a:r>
            <a:r>
              <a:rPr lang="ru-RU" sz="1200" b="1" dirty="0">
                <a:cs typeface="Arial" pitchFamily="34" charset="0"/>
              </a:rPr>
              <a:t> </a:t>
            </a:r>
            <a:r>
              <a:rPr lang="ru-RU" sz="1200" dirty="0">
                <a:cs typeface="Arial" pitchFamily="34" charset="0"/>
              </a:rPr>
              <a:t>Абая до ул. Толе </a:t>
            </a:r>
            <a:r>
              <a:rPr lang="ru-RU" sz="1200" dirty="0" err="1" smtClean="0">
                <a:cs typeface="Arial" pitchFamily="34" charset="0"/>
              </a:rPr>
              <a:t>би</a:t>
            </a:r>
            <a:r>
              <a:rPr lang="ru-RU" sz="1200" dirty="0" smtClean="0">
                <a:cs typeface="Arial" pitchFamily="34" charset="0"/>
              </a:rPr>
              <a:t>;</a:t>
            </a:r>
            <a:endParaRPr lang="ru-RU" sz="1200" dirty="0"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ru-RU" sz="1200" b="1" dirty="0">
                <a:cs typeface="Arial" pitchFamily="34" charset="0"/>
              </a:rPr>
              <a:t>пр. Абая </a:t>
            </a:r>
            <a:r>
              <a:rPr lang="ru-RU" sz="1200" dirty="0" smtClean="0">
                <a:cs typeface="Arial" pitchFamily="34" charset="0"/>
              </a:rPr>
              <a:t>от </a:t>
            </a:r>
            <a:r>
              <a:rPr lang="ru-RU" sz="1200" dirty="0">
                <a:cs typeface="Arial" pitchFamily="34" charset="0"/>
              </a:rPr>
              <a:t>ул. </a:t>
            </a:r>
            <a:r>
              <a:rPr lang="ru-RU" sz="1200" dirty="0" err="1">
                <a:cs typeface="Arial" pitchFamily="34" charset="0"/>
              </a:rPr>
              <a:t>Момышулы</a:t>
            </a:r>
            <a:r>
              <a:rPr lang="ru-RU" sz="1200" dirty="0">
                <a:cs typeface="Arial" pitchFamily="34" charset="0"/>
              </a:rPr>
              <a:t> до ул. </a:t>
            </a:r>
            <a:r>
              <a:rPr lang="ru-RU" sz="1200" dirty="0" err="1" smtClean="0">
                <a:cs typeface="Arial" pitchFamily="34" charset="0"/>
              </a:rPr>
              <a:t>Жарокова</a:t>
            </a:r>
            <a:r>
              <a:rPr lang="ru-RU" sz="1200" i="1" dirty="0" smtClean="0">
                <a:cs typeface="Arial" pitchFamily="34" charset="0"/>
              </a:rPr>
              <a:t>;</a:t>
            </a:r>
            <a:endParaRPr lang="ru-RU" sz="1200" dirty="0"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ru-RU" sz="1200" b="1" dirty="0">
                <a:cs typeface="Arial" pitchFamily="34" charset="0"/>
              </a:rPr>
              <a:t>ул. Толе </a:t>
            </a:r>
            <a:r>
              <a:rPr lang="ru-RU" sz="1200" b="1" dirty="0" err="1">
                <a:cs typeface="Arial" pitchFamily="34" charset="0"/>
              </a:rPr>
              <a:t>би</a:t>
            </a:r>
            <a:r>
              <a:rPr lang="ru-RU" sz="1200" b="1" dirty="0">
                <a:cs typeface="Arial" pitchFamily="34" charset="0"/>
              </a:rPr>
              <a:t> </a:t>
            </a:r>
            <a:r>
              <a:rPr lang="ru-RU" sz="1200" dirty="0" smtClean="0">
                <a:cs typeface="Arial" pitchFamily="34" charset="0"/>
              </a:rPr>
              <a:t>от </a:t>
            </a:r>
            <a:r>
              <a:rPr lang="ru-RU" sz="1200" dirty="0">
                <a:cs typeface="Arial" pitchFamily="34" charset="0"/>
              </a:rPr>
              <a:t>ул. </a:t>
            </a:r>
            <a:r>
              <a:rPr lang="ru-RU" sz="1200" dirty="0" err="1">
                <a:cs typeface="Arial" pitchFamily="34" charset="0"/>
              </a:rPr>
              <a:t>Яссауи</a:t>
            </a:r>
            <a:r>
              <a:rPr lang="ru-RU" sz="1200" dirty="0">
                <a:cs typeface="Arial" pitchFamily="34" charset="0"/>
              </a:rPr>
              <a:t> до ул. </a:t>
            </a:r>
            <a:r>
              <a:rPr lang="ru-RU" sz="1200" dirty="0" err="1" smtClean="0">
                <a:cs typeface="Arial" pitchFamily="34" charset="0"/>
              </a:rPr>
              <a:t>Садовникова</a:t>
            </a:r>
            <a:r>
              <a:rPr lang="ru-RU" sz="1200" dirty="0">
                <a:cs typeface="Arial" pitchFamily="34" charset="0"/>
              </a:rPr>
              <a:t>;</a:t>
            </a:r>
            <a:endParaRPr lang="ru-RU" sz="1200" dirty="0" smtClean="0"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ru-RU" sz="1200" b="1" dirty="0">
                <a:cs typeface="Arial" pitchFamily="34" charset="0"/>
              </a:rPr>
              <a:t>у</a:t>
            </a:r>
            <a:r>
              <a:rPr lang="ru-RU" sz="1200" b="1" dirty="0" smtClean="0">
                <a:cs typeface="Arial" pitchFamily="34" charset="0"/>
              </a:rPr>
              <a:t>л. </a:t>
            </a:r>
            <a:r>
              <a:rPr lang="ru-RU" sz="1200" b="1" dirty="0" err="1" smtClean="0">
                <a:cs typeface="Arial" pitchFamily="34" charset="0"/>
              </a:rPr>
              <a:t>Суюнбая</a:t>
            </a:r>
            <a:r>
              <a:rPr lang="ru-RU" sz="1200" b="1" dirty="0" smtClean="0">
                <a:cs typeface="Arial" pitchFamily="34" charset="0"/>
              </a:rPr>
              <a:t> </a:t>
            </a:r>
            <a:r>
              <a:rPr lang="ru-RU" sz="1200" dirty="0" smtClean="0">
                <a:cs typeface="Arial" pitchFamily="34" charset="0"/>
              </a:rPr>
              <a:t>от пр. </a:t>
            </a:r>
            <a:r>
              <a:rPr lang="ru-RU" sz="1200" dirty="0" err="1" smtClean="0">
                <a:cs typeface="Arial" pitchFamily="34" charset="0"/>
              </a:rPr>
              <a:t>Райымбека</a:t>
            </a:r>
            <a:r>
              <a:rPr lang="ru-RU" sz="1200" dirty="0" smtClean="0">
                <a:cs typeface="Arial" pitchFamily="34" charset="0"/>
              </a:rPr>
              <a:t> </a:t>
            </a:r>
            <a:r>
              <a:rPr lang="ru-RU" sz="1200" dirty="0">
                <a:cs typeface="Arial" pitchFamily="34" charset="0"/>
              </a:rPr>
              <a:t>до </a:t>
            </a:r>
            <a:r>
              <a:rPr lang="ru-RU" sz="1200" dirty="0" err="1">
                <a:cs typeface="Arial" pitchFamily="34" charset="0"/>
              </a:rPr>
              <a:t>до</a:t>
            </a:r>
            <a:r>
              <a:rPr lang="ru-RU" sz="1200" dirty="0">
                <a:cs typeface="Arial" pitchFamily="34" charset="0"/>
              </a:rPr>
              <a:t> Рощи </a:t>
            </a:r>
            <a:r>
              <a:rPr lang="ru-RU" sz="1200" dirty="0" err="1" smtClean="0">
                <a:cs typeface="Arial" pitchFamily="34" charset="0"/>
              </a:rPr>
              <a:t>Баума</a:t>
            </a:r>
            <a:r>
              <a:rPr lang="ru-RU" sz="1200" dirty="0" smtClean="0">
                <a:cs typeface="Arial" pitchFamily="34" charset="0"/>
              </a:rPr>
              <a:t>;</a:t>
            </a:r>
          </a:p>
          <a:p>
            <a:pPr marL="228600" indent="-228600">
              <a:buAutoNum type="arabicPeriod"/>
            </a:pPr>
            <a:r>
              <a:rPr lang="ru-RU" sz="1200" b="1" dirty="0" smtClean="0">
                <a:cs typeface="Arial" pitchFamily="34" charset="0"/>
              </a:rPr>
              <a:t>ул. </a:t>
            </a:r>
            <a:r>
              <a:rPr lang="ru-RU" sz="1200" b="1" dirty="0" err="1" smtClean="0">
                <a:cs typeface="Arial" pitchFamily="34" charset="0"/>
              </a:rPr>
              <a:t>Жарокова</a:t>
            </a:r>
            <a:r>
              <a:rPr lang="ru-RU" sz="1200" b="1" dirty="0" smtClean="0">
                <a:cs typeface="Arial" pitchFamily="34" charset="0"/>
              </a:rPr>
              <a:t> </a:t>
            </a:r>
            <a:r>
              <a:rPr lang="ru-RU" sz="1200" dirty="0" smtClean="0">
                <a:cs typeface="Arial" pitchFamily="34" charset="0"/>
              </a:rPr>
              <a:t>от пр. Абая </a:t>
            </a:r>
            <a:r>
              <a:rPr lang="ru-RU" sz="1200" dirty="0">
                <a:cs typeface="Arial" pitchFamily="34" charset="0"/>
              </a:rPr>
              <a:t>до </a:t>
            </a:r>
            <a:r>
              <a:rPr lang="ru-RU" sz="1200" dirty="0" err="1">
                <a:cs typeface="Arial" pitchFamily="34" charset="0"/>
              </a:rPr>
              <a:t>мкр</a:t>
            </a:r>
            <a:r>
              <a:rPr lang="ru-RU" sz="1200" dirty="0">
                <a:cs typeface="Arial" pitchFamily="34" charset="0"/>
              </a:rPr>
              <a:t>. </a:t>
            </a:r>
            <a:r>
              <a:rPr lang="ru-RU" sz="1200" dirty="0" err="1" smtClean="0">
                <a:cs typeface="Arial" pitchFamily="34" charset="0"/>
              </a:rPr>
              <a:t>Казахфильм</a:t>
            </a:r>
            <a:r>
              <a:rPr lang="ru-RU" sz="1200" dirty="0" smtClean="0">
                <a:cs typeface="Arial" pitchFamily="34" charset="0"/>
              </a:rPr>
              <a:t>;</a:t>
            </a:r>
          </a:p>
          <a:p>
            <a:pPr marL="228600" indent="-228600">
              <a:buAutoNum type="arabicPeriod"/>
            </a:pPr>
            <a:r>
              <a:rPr lang="ru-RU" sz="1200" b="1" dirty="0" smtClean="0">
                <a:cs typeface="Arial" pitchFamily="34" charset="0"/>
              </a:rPr>
              <a:t>ул. </a:t>
            </a:r>
            <a:r>
              <a:rPr lang="ru-RU" sz="1200" b="1" dirty="0" err="1" smtClean="0">
                <a:cs typeface="Arial" pitchFamily="34" charset="0"/>
              </a:rPr>
              <a:t>Масанчи</a:t>
            </a:r>
            <a:r>
              <a:rPr lang="ru-RU" sz="1200" b="1" dirty="0" smtClean="0">
                <a:cs typeface="Arial" pitchFamily="34" charset="0"/>
              </a:rPr>
              <a:t> </a:t>
            </a:r>
            <a:r>
              <a:rPr lang="ru-RU" sz="1200" dirty="0" smtClean="0">
                <a:cs typeface="Arial" pitchFamily="34" charset="0"/>
              </a:rPr>
              <a:t>от ул. </a:t>
            </a:r>
            <a:r>
              <a:rPr lang="ru-RU" sz="1200" dirty="0" err="1" smtClean="0">
                <a:cs typeface="Arial" pitchFamily="34" charset="0"/>
              </a:rPr>
              <a:t>Сатпаева</a:t>
            </a:r>
            <a:r>
              <a:rPr lang="ru-RU" sz="1200" dirty="0" smtClean="0">
                <a:cs typeface="Arial" pitchFamily="34" charset="0"/>
              </a:rPr>
              <a:t> до ул. </a:t>
            </a:r>
            <a:r>
              <a:rPr lang="ru-RU" sz="1200" dirty="0" err="1" smtClean="0">
                <a:cs typeface="Arial" pitchFamily="34" charset="0"/>
              </a:rPr>
              <a:t>Кабанбай</a:t>
            </a:r>
            <a:r>
              <a:rPr lang="ru-RU" sz="1200" dirty="0" smtClean="0">
                <a:cs typeface="Arial" pitchFamily="34" charset="0"/>
              </a:rPr>
              <a:t> батыра.</a:t>
            </a:r>
            <a:endParaRPr lang="ru-RU" sz="1200" dirty="0">
              <a:cs typeface="Arial" pitchFamily="34" charset="0"/>
            </a:endParaRPr>
          </a:p>
          <a:p>
            <a:pPr marL="228600" indent="-228600">
              <a:buAutoNum type="arabicPeriod"/>
            </a:pPr>
            <a:endParaRPr lang="ru-RU" sz="1200" dirty="0">
              <a:cs typeface="Arial" pitchFamily="34" charset="0"/>
            </a:endParaRPr>
          </a:p>
          <a:p>
            <a:r>
              <a:rPr lang="ru-RU" sz="1200" dirty="0" smtClean="0">
                <a:cs typeface="Arial" pitchFamily="34" charset="0"/>
              </a:rPr>
              <a:t>Проекты </a:t>
            </a:r>
            <a:r>
              <a:rPr lang="ru-RU" sz="1200" dirty="0">
                <a:cs typeface="Arial" pitchFamily="34" charset="0"/>
              </a:rPr>
              <a:t>прошли </a:t>
            </a:r>
            <a:r>
              <a:rPr lang="ru-RU" sz="1200" b="1" dirty="0">
                <a:cs typeface="Arial" pitchFamily="34" charset="0"/>
              </a:rPr>
              <a:t>Градостроительный совет</a:t>
            </a:r>
            <a:r>
              <a:rPr lang="ru-RU" sz="1200" dirty="0">
                <a:cs typeface="Arial" pitchFamily="34" charset="0"/>
              </a:rPr>
              <a:t>.</a:t>
            </a:r>
          </a:p>
          <a:p>
            <a:r>
              <a:rPr lang="ru-RU" sz="1200" dirty="0">
                <a:cs typeface="Arial" pitchFamily="34" charset="0"/>
              </a:rPr>
              <a:t>Получены </a:t>
            </a:r>
            <a:r>
              <a:rPr lang="ru-RU" sz="1200" b="1" dirty="0">
                <a:cs typeface="Arial" pitchFamily="34" charset="0"/>
              </a:rPr>
              <a:t>Согласования Эскизного проекта </a:t>
            </a:r>
            <a:endParaRPr lang="ru-RU" sz="1200" dirty="0"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cs typeface="Arial" pitchFamily="34" charset="0"/>
              </a:rPr>
              <a:t>На </a:t>
            </a:r>
            <a:r>
              <a:rPr lang="ru-RU" sz="1200" b="1" dirty="0">
                <a:solidFill>
                  <a:srgbClr val="FF0000"/>
                </a:solidFill>
                <a:cs typeface="Arial" pitchFamily="34" charset="0"/>
              </a:rPr>
              <a:t>этапе получения технических условий на подключения к магистральным сетям был получен отказ от </a:t>
            </a:r>
            <a:r>
              <a:rPr lang="ru-RU" sz="1200" b="1" dirty="0" smtClean="0">
                <a:solidFill>
                  <a:srgbClr val="FF0000"/>
                </a:solidFill>
                <a:cs typeface="Arial" pitchFamily="34" charset="0"/>
              </a:rPr>
              <a:t>ГКП </a:t>
            </a:r>
            <a:r>
              <a:rPr lang="ru-RU" sz="1200" b="1" dirty="0">
                <a:solidFill>
                  <a:srgbClr val="FF0000"/>
                </a:solidFill>
                <a:cs typeface="Arial" pitchFamily="34" charset="0"/>
              </a:rPr>
              <a:t>на ПХВ «Алматы Су</a:t>
            </a:r>
            <a:r>
              <a:rPr lang="ru-RU" sz="1200" b="1" dirty="0" smtClean="0">
                <a:solidFill>
                  <a:srgbClr val="FF0000"/>
                </a:solidFill>
                <a:cs typeface="Arial" pitchFamily="34" charset="0"/>
              </a:rPr>
              <a:t>»</a:t>
            </a:r>
            <a:endParaRPr lang="en-US" sz="1200" b="1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cs typeface="Arial" pitchFamily="34" charset="0"/>
              </a:rPr>
              <a:t>по </a:t>
            </a:r>
            <a:r>
              <a:rPr lang="ru-RU" sz="1200" b="1" dirty="0">
                <a:solidFill>
                  <a:srgbClr val="FF0000"/>
                </a:solidFill>
                <a:cs typeface="Arial" pitchFamily="34" charset="0"/>
              </a:rPr>
              <a:t>причине </a:t>
            </a:r>
            <a:r>
              <a:rPr lang="ru-RU" sz="1200" b="1" i="1" dirty="0">
                <a:solidFill>
                  <a:srgbClr val="FF0000"/>
                </a:solidFill>
                <a:cs typeface="Arial" pitchFamily="34" charset="0"/>
              </a:rPr>
              <a:t>– нецелесообразным использование источников водоснабжения питьевого качества для технических нужд</a:t>
            </a:r>
            <a:r>
              <a:rPr lang="ru-RU" sz="1200" b="1" dirty="0">
                <a:solidFill>
                  <a:srgbClr val="FF0000"/>
                </a:solidFill>
                <a:cs typeface="Arial" pitchFamily="34" charset="0"/>
              </a:rPr>
              <a:t>.</a:t>
            </a:r>
          </a:p>
          <a:p>
            <a:r>
              <a:rPr lang="kk-KZ" sz="1200" b="1" dirty="0" smtClean="0">
                <a:solidFill>
                  <a:srgbClr val="FF0000"/>
                </a:solidFill>
                <a:cs typeface="Arial" pitchFamily="34" charset="0"/>
              </a:rPr>
              <a:t>На </a:t>
            </a:r>
            <a:r>
              <a:rPr lang="kk-KZ" sz="1200" b="1" dirty="0">
                <a:solidFill>
                  <a:srgbClr val="FF0000"/>
                </a:solidFill>
                <a:cs typeface="Arial" pitchFamily="34" charset="0"/>
              </a:rPr>
              <a:t>основании вышеизложенного данные проекты не могут пройти вневедомственную экспертизу из-за некомплектности </a:t>
            </a:r>
            <a:endParaRPr lang="en-US" sz="1200" b="1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kk-KZ" sz="1200" b="1" dirty="0" smtClean="0">
                <a:solidFill>
                  <a:srgbClr val="FF0000"/>
                </a:solidFill>
                <a:cs typeface="Arial" pitchFamily="34" charset="0"/>
              </a:rPr>
              <a:t>проектно-сметной </a:t>
            </a:r>
            <a:r>
              <a:rPr lang="kk-KZ" sz="1200" b="1" dirty="0">
                <a:solidFill>
                  <a:srgbClr val="FF0000"/>
                </a:solidFill>
                <a:cs typeface="Arial" pitchFamily="34" charset="0"/>
              </a:rPr>
              <a:t>документации.</a:t>
            </a:r>
            <a:endParaRPr lang="ru-RU" sz="1200" b="1" dirty="0">
              <a:solidFill>
                <a:srgbClr val="FF0000"/>
              </a:solidFill>
              <a:cs typeface="Arial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15" name="Google Shape;109;p15"/>
          <p:cNvSpPr txBox="1"/>
          <p:nvPr/>
        </p:nvSpPr>
        <p:spPr>
          <a:xfrm>
            <a:off x="5085622" y="1070269"/>
            <a:ext cx="482037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1200" dirty="0">
                <a:cs typeface="Arial" pitchFamily="34" charset="0"/>
              </a:rPr>
              <a:t>Управлением на 2024 год запланирована разработка проектов преобразования территории (мастер-план) на основе комплексного анализа, с реорганизацией жилищно-гражданских объектов и </a:t>
            </a:r>
            <a:r>
              <a:rPr lang="ru-RU" sz="1200" dirty="0" err="1">
                <a:cs typeface="Arial" pitchFamily="34" charset="0"/>
              </a:rPr>
              <a:t>пешеходно</a:t>
            </a:r>
            <a:r>
              <a:rPr lang="ru-RU" sz="1200" dirty="0">
                <a:cs typeface="Arial" pitchFamily="34" charset="0"/>
              </a:rPr>
              <a:t>-транспортных связей </a:t>
            </a:r>
            <a:r>
              <a:rPr lang="ru-RU" sz="1200" b="1" dirty="0">
                <a:solidFill>
                  <a:srgbClr val="FF0000"/>
                </a:solidFill>
                <a:cs typeface="Arial" pitchFamily="34" charset="0"/>
              </a:rPr>
              <a:t>7-ми улиц</a:t>
            </a:r>
            <a:r>
              <a:rPr lang="ru-RU" sz="1200" dirty="0">
                <a:solidFill>
                  <a:srgbClr val="FF0000"/>
                </a:solidFill>
                <a:cs typeface="Arial" pitchFamily="34" charset="0"/>
              </a:rPr>
              <a:t>,</a:t>
            </a:r>
            <a:r>
              <a:rPr lang="ru-RU" sz="1200" dirty="0">
                <a:cs typeface="Arial" pitchFamily="34" charset="0"/>
              </a:rPr>
              <a:t> по следующим </a:t>
            </a:r>
            <a:r>
              <a:rPr lang="ru-RU" sz="1200" dirty="0" smtClean="0">
                <a:cs typeface="Arial" pitchFamily="34" charset="0"/>
              </a:rPr>
              <a:t>локациям</a:t>
            </a:r>
            <a:r>
              <a:rPr lang="ru-RU" sz="1200" dirty="0">
                <a:cs typeface="Arial" pitchFamily="34" charset="0"/>
              </a:rPr>
              <a:t>:</a:t>
            </a:r>
          </a:p>
          <a:p>
            <a:r>
              <a:rPr lang="ru-RU" sz="1200" dirty="0">
                <a:cs typeface="Arial" pitchFamily="34" charset="0"/>
              </a:rPr>
              <a:t>1. </a:t>
            </a:r>
            <a:r>
              <a:rPr lang="ru-RU" sz="1200" b="1" dirty="0">
                <a:cs typeface="Arial" pitchFamily="34" charset="0"/>
              </a:rPr>
              <a:t>ул. </a:t>
            </a:r>
            <a:r>
              <a:rPr lang="ru-RU" sz="1200" b="1" dirty="0" err="1">
                <a:cs typeface="Arial" pitchFamily="34" charset="0"/>
              </a:rPr>
              <a:t>Сатпаева</a:t>
            </a:r>
            <a:r>
              <a:rPr lang="ru-RU" sz="1200" dirty="0">
                <a:cs typeface="Arial" pitchFamily="34" charset="0"/>
              </a:rPr>
              <a:t> от ул. </a:t>
            </a:r>
            <a:r>
              <a:rPr lang="ru-RU" sz="1200" dirty="0" err="1">
                <a:cs typeface="Arial" pitchFamily="34" charset="0"/>
              </a:rPr>
              <a:t>Байзакова</a:t>
            </a:r>
            <a:r>
              <a:rPr lang="ru-RU" sz="1200" dirty="0">
                <a:cs typeface="Arial" pitchFamily="34" charset="0"/>
              </a:rPr>
              <a:t> до ул. </a:t>
            </a:r>
            <a:r>
              <a:rPr lang="ru-RU" sz="1200" dirty="0" err="1">
                <a:cs typeface="Arial" pitchFamily="34" charset="0"/>
              </a:rPr>
              <a:t>Тлендиева</a:t>
            </a:r>
            <a:r>
              <a:rPr lang="ru-RU" sz="1200" dirty="0">
                <a:cs typeface="Arial" pitchFamily="34" charset="0"/>
              </a:rPr>
              <a:t>;</a:t>
            </a:r>
          </a:p>
          <a:p>
            <a:r>
              <a:rPr lang="ru-RU" sz="1200" dirty="0">
                <a:cs typeface="Arial" pitchFamily="34" charset="0"/>
              </a:rPr>
              <a:t>2. </a:t>
            </a:r>
            <a:r>
              <a:rPr lang="ru-RU" sz="1200" b="1" dirty="0">
                <a:cs typeface="Arial" pitchFamily="34" charset="0"/>
              </a:rPr>
              <a:t>ул. </a:t>
            </a:r>
            <a:r>
              <a:rPr lang="ru-RU" sz="1200" b="1" dirty="0" err="1">
                <a:cs typeface="Arial" pitchFamily="34" charset="0"/>
              </a:rPr>
              <a:t>Ауэзова</a:t>
            </a:r>
            <a:r>
              <a:rPr lang="ru-RU" sz="1200" dirty="0">
                <a:cs typeface="Arial" pitchFamily="34" charset="0"/>
              </a:rPr>
              <a:t> от ул. Гоголя до ул. Тимирязева;</a:t>
            </a:r>
          </a:p>
          <a:p>
            <a:r>
              <a:rPr lang="ru-RU" sz="1200" dirty="0">
                <a:cs typeface="Arial" pitchFamily="34" charset="0"/>
              </a:rPr>
              <a:t>3. </a:t>
            </a:r>
            <a:r>
              <a:rPr lang="ru-RU" sz="1200" b="1" dirty="0">
                <a:cs typeface="Arial" pitchFamily="34" charset="0"/>
              </a:rPr>
              <a:t>ул. Гоголя</a:t>
            </a:r>
            <a:r>
              <a:rPr lang="ru-RU" sz="1200" dirty="0">
                <a:cs typeface="Arial" pitchFamily="34" charset="0"/>
              </a:rPr>
              <a:t> от ул. </a:t>
            </a:r>
            <a:r>
              <a:rPr lang="ru-RU" sz="1200" dirty="0" err="1">
                <a:cs typeface="Arial" pitchFamily="34" charset="0"/>
              </a:rPr>
              <a:t>Желтоксан</a:t>
            </a:r>
            <a:r>
              <a:rPr lang="ru-RU" sz="1200" dirty="0">
                <a:cs typeface="Arial" pitchFamily="34" charset="0"/>
              </a:rPr>
              <a:t> до ул. </a:t>
            </a:r>
            <a:r>
              <a:rPr lang="ru-RU" sz="1200" dirty="0" err="1">
                <a:cs typeface="Arial" pitchFamily="34" charset="0"/>
              </a:rPr>
              <a:t>Ауэзова</a:t>
            </a:r>
            <a:r>
              <a:rPr lang="ru-RU" sz="1200" dirty="0">
                <a:cs typeface="Arial" pitchFamily="34" charset="0"/>
              </a:rPr>
              <a:t>;</a:t>
            </a:r>
          </a:p>
          <a:p>
            <a:r>
              <a:rPr lang="ru-RU" sz="1200" dirty="0">
                <a:cs typeface="Arial" pitchFamily="34" charset="0"/>
              </a:rPr>
              <a:t>4. </a:t>
            </a:r>
            <a:r>
              <a:rPr lang="ru-RU" sz="1200" b="1" dirty="0">
                <a:cs typeface="Arial" pitchFamily="34" charset="0"/>
              </a:rPr>
              <a:t>ул. </a:t>
            </a:r>
            <a:r>
              <a:rPr lang="ru-RU" sz="1200" b="1" dirty="0" err="1">
                <a:cs typeface="Arial" pitchFamily="34" charset="0"/>
              </a:rPr>
              <a:t>Макатаева</a:t>
            </a:r>
            <a:r>
              <a:rPr lang="ru-RU" sz="1200" dirty="0">
                <a:cs typeface="Arial" pitchFamily="34" charset="0"/>
              </a:rPr>
              <a:t> от р. </a:t>
            </a:r>
            <a:r>
              <a:rPr lang="kk-KZ" sz="1200" dirty="0">
                <a:cs typeface="Arial" pitchFamily="34" charset="0"/>
              </a:rPr>
              <a:t>Кіші</a:t>
            </a:r>
            <a:r>
              <a:rPr lang="ru-RU" sz="1200" dirty="0">
                <a:cs typeface="Arial" pitchFamily="34" charset="0"/>
              </a:rPr>
              <a:t> </a:t>
            </a:r>
            <a:r>
              <a:rPr lang="ru-RU" sz="1200" dirty="0" err="1">
                <a:cs typeface="Arial" pitchFamily="34" charset="0"/>
              </a:rPr>
              <a:t>Алматинка</a:t>
            </a:r>
            <a:r>
              <a:rPr lang="ru-RU" sz="1200" dirty="0">
                <a:cs typeface="Arial" pitchFamily="34" charset="0"/>
              </a:rPr>
              <a:t>  до ул. </a:t>
            </a:r>
            <a:r>
              <a:rPr lang="ru-RU" sz="1200" dirty="0" err="1">
                <a:cs typeface="Arial" pitchFamily="34" charset="0"/>
              </a:rPr>
              <a:t>Муканова</a:t>
            </a:r>
            <a:r>
              <a:rPr lang="ru-RU" sz="1200" dirty="0">
                <a:cs typeface="Arial" pitchFamily="34" charset="0"/>
              </a:rPr>
              <a:t>;</a:t>
            </a:r>
          </a:p>
          <a:p>
            <a:r>
              <a:rPr lang="ru-RU" sz="1200" dirty="0">
                <a:cs typeface="Arial" pitchFamily="34" charset="0"/>
              </a:rPr>
              <a:t>5. </a:t>
            </a:r>
            <a:r>
              <a:rPr lang="ru-RU" sz="1200" b="1" dirty="0">
                <a:cs typeface="Arial" pitchFamily="34" charset="0"/>
              </a:rPr>
              <a:t>ул. </a:t>
            </a:r>
            <a:r>
              <a:rPr lang="ru-RU" sz="1200" b="1" dirty="0" err="1">
                <a:cs typeface="Arial" pitchFamily="34" charset="0"/>
              </a:rPr>
              <a:t>Розыбакиева</a:t>
            </a:r>
            <a:r>
              <a:rPr lang="ru-RU" sz="1200" dirty="0">
                <a:cs typeface="Arial" pitchFamily="34" charset="0"/>
              </a:rPr>
              <a:t> от ул. Витебская до улицы Толе </a:t>
            </a:r>
            <a:r>
              <a:rPr lang="ru-RU" sz="1200" dirty="0" err="1">
                <a:cs typeface="Arial" pitchFamily="34" charset="0"/>
              </a:rPr>
              <a:t>би</a:t>
            </a:r>
            <a:r>
              <a:rPr lang="ru-RU" sz="1200" dirty="0">
                <a:cs typeface="Arial" pitchFamily="34" charset="0"/>
              </a:rPr>
              <a:t>;</a:t>
            </a:r>
          </a:p>
          <a:p>
            <a:r>
              <a:rPr lang="ru-RU" sz="1200" dirty="0">
                <a:cs typeface="Arial" pitchFamily="34" charset="0"/>
              </a:rPr>
              <a:t>6. </a:t>
            </a:r>
            <a:r>
              <a:rPr lang="ru-RU" sz="1200" b="1" dirty="0">
                <a:cs typeface="Arial" pitchFamily="34" charset="0"/>
              </a:rPr>
              <a:t>ул. </a:t>
            </a:r>
            <a:r>
              <a:rPr lang="ru-RU" sz="1200" b="1" dirty="0" err="1">
                <a:cs typeface="Arial" pitchFamily="34" charset="0"/>
              </a:rPr>
              <a:t>Жандосова</a:t>
            </a:r>
            <a:r>
              <a:rPr lang="ru-RU" sz="1200" dirty="0">
                <a:cs typeface="Arial" pitchFamily="34" charset="0"/>
              </a:rPr>
              <a:t> от ул. </a:t>
            </a:r>
            <a:r>
              <a:rPr lang="ru-RU" sz="1200" dirty="0" err="1">
                <a:cs typeface="Arial" pitchFamily="34" charset="0"/>
              </a:rPr>
              <a:t>Байзакова</a:t>
            </a:r>
            <a:r>
              <a:rPr lang="ru-RU" sz="1200" dirty="0">
                <a:cs typeface="Arial" pitchFamily="34" charset="0"/>
              </a:rPr>
              <a:t> до р. Б. </a:t>
            </a:r>
            <a:r>
              <a:rPr lang="ru-RU" sz="1200" dirty="0" err="1">
                <a:cs typeface="Arial" pitchFamily="34" charset="0"/>
              </a:rPr>
              <a:t>Алматинка</a:t>
            </a:r>
            <a:r>
              <a:rPr lang="ru-RU" sz="1200" dirty="0">
                <a:cs typeface="Arial" pitchFamily="34" charset="0"/>
              </a:rPr>
              <a:t>;</a:t>
            </a:r>
          </a:p>
          <a:p>
            <a:r>
              <a:rPr lang="ru-RU" sz="1200" dirty="0">
                <a:cs typeface="Arial" pitchFamily="34" charset="0"/>
              </a:rPr>
              <a:t>7. </a:t>
            </a:r>
            <a:r>
              <a:rPr lang="ru-RU" sz="1200" b="1" dirty="0">
                <a:cs typeface="Arial" pitchFamily="34" charset="0"/>
              </a:rPr>
              <a:t>ул. </a:t>
            </a:r>
            <a:r>
              <a:rPr lang="ru-RU" sz="1200" b="1" dirty="0" err="1">
                <a:cs typeface="Arial" pitchFamily="34" charset="0"/>
              </a:rPr>
              <a:t>Радостовца</a:t>
            </a:r>
            <a:r>
              <a:rPr lang="ru-RU" sz="1200" dirty="0">
                <a:cs typeface="Arial" pitchFamily="34" charset="0"/>
              </a:rPr>
              <a:t> от ул. Толе </a:t>
            </a:r>
            <a:r>
              <a:rPr lang="ru-RU" sz="1200" dirty="0" err="1">
                <a:cs typeface="Arial" pitchFamily="34" charset="0"/>
              </a:rPr>
              <a:t>би</a:t>
            </a:r>
            <a:r>
              <a:rPr lang="ru-RU" sz="1200" dirty="0">
                <a:cs typeface="Arial" pitchFamily="34" charset="0"/>
              </a:rPr>
              <a:t> до пр. Абая.</a:t>
            </a:r>
          </a:p>
          <a:p>
            <a:r>
              <a:rPr lang="ru-RU" sz="1200" dirty="0">
                <a:cs typeface="Arial" pitchFamily="34" charset="0"/>
              </a:rPr>
              <a:t> </a:t>
            </a:r>
          </a:p>
          <a:p>
            <a:r>
              <a:rPr lang="ru-RU" sz="1200" b="1" dirty="0">
                <a:solidFill>
                  <a:srgbClr val="FF0000"/>
                </a:solidFill>
                <a:cs typeface="Arial" pitchFamily="34" charset="0"/>
              </a:rPr>
              <a:t>В настоящее время техническая спецификация вышеуказанных улиц на стадии формирования</a:t>
            </a:r>
            <a:r>
              <a:rPr lang="ru-RU" sz="1200" dirty="0">
                <a:solidFill>
                  <a:srgbClr val="FF0000"/>
                </a:solidFill>
                <a:cs typeface="Arial" pitchFamily="34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1200" b="1" i="0" u="none" strike="noStrike" cap="none" dirty="0">
              <a:solidFill>
                <a:srgbClr val="FF0000"/>
              </a:solidFill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1200" b="1" dirty="0" smtClean="0">
              <a:solidFill>
                <a:srgbClr val="FF0000"/>
              </a:solidFill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ru-RU" sz="1200" b="1" dirty="0" smtClean="0">
              <a:solidFill>
                <a:srgbClr val="FF0000"/>
              </a:solidFill>
              <a:ea typeface="Arial"/>
              <a:cs typeface="Arial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1" i="0" u="none" strike="noStrike" cap="none" dirty="0">
              <a:solidFill>
                <a:srgbClr val="FF0000"/>
              </a:solidFill>
              <a:ea typeface="Arial"/>
              <a:cs typeface="Arial" pitchFamily="34" charset="0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05400" y="700937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/>
              <a:t>Планы на</a:t>
            </a:r>
            <a:r>
              <a:rPr lang="ru-RU" b="1" dirty="0" smtClean="0"/>
              <a:t> 2024 год</a:t>
            </a:r>
            <a:r>
              <a:rPr lang="en-US" b="1" dirty="0" smtClean="0"/>
              <a:t>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6068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</TotalTime>
  <Words>1470</Words>
  <Application>Microsoft Office PowerPoint</Application>
  <PresentationFormat>Лист A4 (210x297 мм)</PresentationFormat>
  <Paragraphs>190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ОТЧЕТ о проделанной работе за 2023 год  Управление городского планирования и урбанистики города  Алматы</vt:lpstr>
      <vt:lpstr>Презентация PowerPoint</vt:lpstr>
      <vt:lpstr>Презентация PowerPoint</vt:lpstr>
      <vt:lpstr>Презентация PowerPoint</vt:lpstr>
      <vt:lpstr>Об оказании  государственных услуг в сфере земельных отношений</vt:lpstr>
      <vt:lpstr>Дизайн код города Алматы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Алатауский район</dc:title>
  <dc:creator>Admin</dc:creator>
  <cp:lastModifiedBy>ALMALY-ULAN</cp:lastModifiedBy>
  <cp:revision>48</cp:revision>
  <cp:lastPrinted>2024-01-05T11:50:56Z</cp:lastPrinted>
  <dcterms:created xsi:type="dcterms:W3CDTF">2024-01-04T14:34:52Z</dcterms:created>
  <dcterms:modified xsi:type="dcterms:W3CDTF">2024-01-08T12:13:16Z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2024-01-04T00:00:00Z</vt:filetime>
  </property>
</Properties>
</file>