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7772" r:id="rId1"/>
  </p:sldMasterIdLst>
  <p:notesMasterIdLst>
    <p:notesMasterId r:id="rId14"/>
  </p:notesMasterIdLst>
  <p:handoutMasterIdLst>
    <p:handoutMasterId r:id="rId15"/>
  </p:handoutMasterIdLst>
  <p:sldIdLst>
    <p:sldId id="536" r:id="rId2"/>
    <p:sldId id="547" r:id="rId3"/>
    <p:sldId id="551" r:id="rId4"/>
    <p:sldId id="544" r:id="rId5"/>
    <p:sldId id="550" r:id="rId6"/>
    <p:sldId id="552" r:id="rId7"/>
    <p:sldId id="553" r:id="rId8"/>
    <p:sldId id="548" r:id="rId9"/>
    <p:sldId id="549" r:id="rId10"/>
    <p:sldId id="554" r:id="rId11"/>
    <p:sldId id="556" r:id="rId12"/>
    <p:sldId id="546" r:id="rId13"/>
  </p:sldIdLst>
  <p:sldSz cx="12192000" cy="6858000"/>
  <p:notesSz cx="6810375" cy="994251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700" b="1" kern="1200">
        <a:solidFill>
          <a:srgbClr val="660066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700" b="1" kern="1200">
        <a:solidFill>
          <a:srgbClr val="660066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700" b="1" kern="1200">
        <a:solidFill>
          <a:srgbClr val="660066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700" b="1" kern="1200">
        <a:solidFill>
          <a:srgbClr val="660066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700" b="1" kern="1200">
        <a:solidFill>
          <a:srgbClr val="660066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700" b="1" kern="1200">
        <a:solidFill>
          <a:srgbClr val="660066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700" b="1" kern="1200">
        <a:solidFill>
          <a:srgbClr val="660066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700" b="1" kern="1200">
        <a:solidFill>
          <a:srgbClr val="660066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700" b="1" kern="1200">
        <a:solidFill>
          <a:srgbClr val="660066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E3EBF5"/>
    <a:srgbClr val="C7F2F1"/>
    <a:srgbClr val="99FFCC"/>
    <a:srgbClr val="D1F3FF"/>
    <a:srgbClr val="ECF1F8"/>
    <a:srgbClr val="DCE6F2"/>
    <a:srgbClr val="C0D34D"/>
    <a:srgbClr val="558ED5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929F9F4-4A8F-4326-A1B4-22849713DDAB}" styleName="Темный стиль 1 -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95" autoAdjust="0"/>
    <p:restoredTop sz="92151" autoAdjust="0"/>
  </p:normalViewPr>
  <p:slideViewPr>
    <p:cSldViewPr>
      <p:cViewPr varScale="1">
        <p:scale>
          <a:sx n="106" d="100"/>
          <a:sy n="106" d="100"/>
        </p:scale>
        <p:origin x="1116" y="102"/>
      </p:cViewPr>
      <p:guideLst>
        <p:guide orient="horz" pos="2160"/>
        <p:guide pos="3840"/>
      </p:guideLst>
    </p:cSldViewPr>
  </p:slideViewPr>
  <p:outlineViewPr>
    <p:cViewPr>
      <p:scale>
        <a:sx n="20" d="100"/>
        <a:sy n="2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2"/>
            <a:ext cx="2951904" cy="498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1" tIns="46064" rIns="92131" bIns="46064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884" y="2"/>
            <a:ext cx="2951904" cy="498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1" tIns="46064" rIns="92131" bIns="46064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fld id="{F184BB47-A20D-4E84-BC79-096064812997}" type="datetime1">
              <a:rPr lang="ru-RU"/>
              <a:pPr>
                <a:defRPr/>
              </a:pPr>
              <a:t>19.07.2024</a:t>
            </a:fld>
            <a:endParaRPr lang="ru-RU"/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2193"/>
            <a:ext cx="2951904" cy="498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1" tIns="46064" rIns="92131" bIns="46064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884" y="9442193"/>
            <a:ext cx="2951904" cy="498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1" tIns="46064" rIns="92131" bIns="46064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83AC052C-C7D9-450E-B895-03050AC0C76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2"/>
            <a:ext cx="2951904" cy="498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1" tIns="46064" rIns="92131" bIns="46064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884" y="2"/>
            <a:ext cx="2951904" cy="498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1" tIns="46064" rIns="92131" bIns="46064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B079394-D1C8-4996-BA71-96C6801D8BDA}" type="datetime1">
              <a:rPr lang="ru-RU"/>
              <a:pPr>
                <a:defRPr/>
              </a:pPr>
              <a:t>19.07.2024</a:t>
            </a:fld>
            <a:endParaRPr lang="ru-RU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" y="747713"/>
            <a:ext cx="6621463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723" y="4723495"/>
            <a:ext cx="5448937" cy="4474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1" tIns="46064" rIns="92131" bIns="460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42193"/>
            <a:ext cx="2951904" cy="498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1" tIns="46064" rIns="92131" bIns="46064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884" y="9442193"/>
            <a:ext cx="2951904" cy="498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1" tIns="46064" rIns="92131" bIns="4606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CA70C24-DC1B-4672-AF51-61C5D13763B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20896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700" b="1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1294" indent="-284988">
              <a:defRPr sz="2700" b="1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1562" indent="-227353">
              <a:defRPr sz="2700" b="1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599465" indent="-227353">
              <a:defRPr sz="2700" b="1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5770" indent="-227353">
              <a:defRPr sz="2700" b="1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6877" indent="-227353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7984" indent="-227353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39091" indent="-227353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900199" indent="-227353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87CBBB32-09B6-405C-BEEE-BB5BC3C81720}" type="slidenum">
              <a:rPr lang="ru-RU" altLang="ru-RU" sz="1200" b="0">
                <a:solidFill>
                  <a:schemeClr val="tx1"/>
                </a:solidFill>
                <a:latin typeface="Arial" panose="020B0604020202020204" pitchFamily="34" charset="0"/>
              </a:rPr>
              <a:pPr/>
              <a:t>1</a:t>
            </a:fld>
            <a:endParaRPr lang="ru-RU" altLang="ru-RU" sz="1200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7713"/>
            <a:ext cx="6621463" cy="3724275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745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491">
              <a:defRPr/>
            </a:pPr>
            <a:fld id="{0CA70C24-DC1B-4672-AF51-61C5D13763B8}" type="slidenum">
              <a:rPr lang="ru-RU" altLang="ru-RU">
                <a:solidFill>
                  <a:srgbClr val="000000"/>
                </a:solidFill>
              </a:rPr>
              <a:pPr defTabSz="914491">
                <a:defRPr/>
              </a:pPr>
              <a:t>3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471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5250" y="747713"/>
            <a:ext cx="6621463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u="sng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A70C24-DC1B-4672-AF51-61C5D13763B8}" type="slidenum">
              <a:rPr lang="ru-RU" altLang="ru-RU" smtClean="0"/>
              <a:pPr>
                <a:defRPr/>
              </a:pPr>
              <a:t>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892069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5250" y="747713"/>
            <a:ext cx="6621463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u="sng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A70C24-DC1B-4672-AF51-61C5D13763B8}" type="slidenum">
              <a:rPr lang="ru-RU" altLang="ru-RU" smtClean="0"/>
              <a:pPr>
                <a:defRPr/>
              </a:pPr>
              <a:t>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93515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D3646-8027-41FE-8D03-BC4276A46E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782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D3646-8027-41FE-8D03-BC4276A46ED7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95811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A70C24-DC1B-4672-AF51-61C5D13763B8}" type="slidenum">
              <a:rPr lang="ru-RU" altLang="ru-RU" smtClean="0"/>
              <a:pPr>
                <a:defRPr/>
              </a:pPr>
              <a:t>10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151039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A70C24-DC1B-4672-AF51-61C5D13763B8}" type="slidenum">
              <a:rPr lang="ru-RU" altLang="ru-RU" smtClean="0"/>
              <a:pPr>
                <a:defRPr/>
              </a:pPr>
              <a:t>11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664577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5250" y="747713"/>
            <a:ext cx="6621463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u="sng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A70C24-DC1B-4672-AF51-61C5D13763B8}" type="slidenum">
              <a:rPr lang="ru-RU" altLang="ru-RU" smtClean="0"/>
              <a:pPr>
                <a:defRPr/>
              </a:pPr>
              <a:t>12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6784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ts val="400"/>
              </a:spcBef>
              <a:spcAft>
                <a:spcPct val="0"/>
              </a:spcAft>
              <a:buClr>
                <a:srgbClr val="660066"/>
              </a:buClr>
              <a:buSzPct val="68000"/>
              <a:buFont typeface="Wingdings 3" pitchFamily="18" charset="2"/>
              <a:buNone/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fld id="{5FF31A81-2F22-4585-A197-D7B7A5848601}" type="datetime1">
              <a:rPr lang="ru-RU"/>
              <a:pPr>
                <a:defRPr/>
              </a:pPr>
              <a:t>19.07.2024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ts val="400"/>
              </a:spcBef>
              <a:spcAft>
                <a:spcPct val="0"/>
              </a:spcAft>
              <a:buClr>
                <a:srgbClr val="660066"/>
              </a:buClr>
              <a:buSzPct val="68000"/>
              <a:buFont typeface="Wingdings 3" pitchFamily="18" charset="2"/>
              <a:buNone/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ts val="400"/>
              </a:spcBef>
              <a:buClr>
                <a:srgbClr val="660066"/>
              </a:buClr>
              <a:buSzPct val="68000"/>
              <a:buFont typeface="Wingdings 3" panose="05040102010807070707" pitchFamily="18" charset="2"/>
              <a:buNone/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97BE8F5-F1BB-41B2-9BCE-DDBF0883BA0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99624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ts val="400"/>
              </a:spcBef>
              <a:spcAft>
                <a:spcPct val="0"/>
              </a:spcAft>
              <a:buClr>
                <a:srgbClr val="660066"/>
              </a:buClr>
              <a:buSzPct val="68000"/>
              <a:buFont typeface="Wingdings 3" pitchFamily="18" charset="2"/>
              <a:buNone/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fld id="{A571495C-30F2-421D-8BAF-B264F66550CC}" type="datetime1">
              <a:rPr lang="ru-RU"/>
              <a:pPr>
                <a:defRPr/>
              </a:pPr>
              <a:t>19.07.2024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ts val="400"/>
              </a:spcBef>
              <a:spcAft>
                <a:spcPct val="0"/>
              </a:spcAft>
              <a:buClr>
                <a:srgbClr val="660066"/>
              </a:buClr>
              <a:buSzPct val="68000"/>
              <a:buFont typeface="Wingdings 3" pitchFamily="18" charset="2"/>
              <a:buNone/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ts val="400"/>
              </a:spcBef>
              <a:buClr>
                <a:srgbClr val="660066"/>
              </a:buClr>
              <a:buSzPct val="68000"/>
              <a:buFont typeface="Wingdings 3" panose="05040102010807070707" pitchFamily="18" charset="2"/>
              <a:buNone/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A4606E8-01C8-4F7D-A40C-EE93775BF31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44523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ts val="400"/>
              </a:spcBef>
              <a:spcAft>
                <a:spcPct val="0"/>
              </a:spcAft>
              <a:buClr>
                <a:srgbClr val="660066"/>
              </a:buClr>
              <a:buSzPct val="68000"/>
              <a:buFont typeface="Wingdings 3" pitchFamily="18" charset="2"/>
              <a:buNone/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fld id="{B8ECDB93-8468-448E-BAD1-333F7AF05E4F}" type="datetime1">
              <a:rPr lang="ru-RU"/>
              <a:pPr>
                <a:defRPr/>
              </a:pPr>
              <a:t>19.07.2024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ts val="400"/>
              </a:spcBef>
              <a:spcAft>
                <a:spcPct val="0"/>
              </a:spcAft>
              <a:buClr>
                <a:srgbClr val="660066"/>
              </a:buClr>
              <a:buSzPct val="68000"/>
              <a:buFont typeface="Wingdings 3" pitchFamily="18" charset="2"/>
              <a:buNone/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ts val="400"/>
              </a:spcBef>
              <a:buClr>
                <a:srgbClr val="660066"/>
              </a:buClr>
              <a:buSzPct val="68000"/>
              <a:buFont typeface="Wingdings 3" panose="05040102010807070707" pitchFamily="18" charset="2"/>
              <a:buNone/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A9CFBD1-D1DB-4033-AA54-ADB0539E21C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55662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ts val="400"/>
              </a:spcBef>
              <a:spcAft>
                <a:spcPct val="0"/>
              </a:spcAft>
              <a:buClr>
                <a:srgbClr val="660066"/>
              </a:buClr>
              <a:buSzPct val="68000"/>
              <a:buFont typeface="Wingdings 3" pitchFamily="18" charset="2"/>
              <a:buNone/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fld id="{236D6765-99C2-42FC-8B6C-6FDC46973292}" type="datetime1">
              <a:rPr lang="ru-RU"/>
              <a:pPr>
                <a:defRPr/>
              </a:pPr>
              <a:t>19.07.2024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ts val="400"/>
              </a:spcBef>
              <a:spcAft>
                <a:spcPct val="0"/>
              </a:spcAft>
              <a:buClr>
                <a:srgbClr val="660066"/>
              </a:buClr>
              <a:buSzPct val="68000"/>
              <a:buFont typeface="Wingdings 3" pitchFamily="18" charset="2"/>
              <a:buNone/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ts val="400"/>
              </a:spcBef>
              <a:buClr>
                <a:srgbClr val="660066"/>
              </a:buClr>
              <a:buSzPct val="68000"/>
              <a:buFont typeface="Wingdings 3" panose="05040102010807070707" pitchFamily="18" charset="2"/>
              <a:buNone/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AE1DB11-768B-4C3B-9523-617251DCEFE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49255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ts val="400"/>
              </a:spcBef>
              <a:spcAft>
                <a:spcPct val="0"/>
              </a:spcAft>
              <a:buClr>
                <a:srgbClr val="660066"/>
              </a:buClr>
              <a:buSzPct val="68000"/>
              <a:buFont typeface="Wingdings 3" pitchFamily="18" charset="2"/>
              <a:buNone/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fld id="{8EC6CF77-6860-4F00-9718-66DC27BFAC98}" type="datetime1">
              <a:rPr lang="ru-RU"/>
              <a:pPr>
                <a:defRPr/>
              </a:pPr>
              <a:t>19.07.2024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ts val="400"/>
              </a:spcBef>
              <a:spcAft>
                <a:spcPct val="0"/>
              </a:spcAft>
              <a:buClr>
                <a:srgbClr val="660066"/>
              </a:buClr>
              <a:buSzPct val="68000"/>
              <a:buFont typeface="Wingdings 3" pitchFamily="18" charset="2"/>
              <a:buNone/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ts val="400"/>
              </a:spcBef>
              <a:buClr>
                <a:srgbClr val="660066"/>
              </a:buClr>
              <a:buSzPct val="68000"/>
              <a:buFont typeface="Wingdings 3" panose="05040102010807070707" pitchFamily="18" charset="2"/>
              <a:buNone/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2869EBC-16C1-45C4-9CB4-6CB041E1E2D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3007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ts val="400"/>
              </a:spcBef>
              <a:spcAft>
                <a:spcPct val="0"/>
              </a:spcAft>
              <a:buClr>
                <a:srgbClr val="660066"/>
              </a:buClr>
              <a:buSzPct val="68000"/>
              <a:buFont typeface="Wingdings 3" pitchFamily="18" charset="2"/>
              <a:buNone/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fld id="{1F5013C5-68B2-402F-AFC0-6109FB4F13C0}" type="datetime1">
              <a:rPr lang="ru-RU"/>
              <a:pPr>
                <a:defRPr/>
              </a:pPr>
              <a:t>19.07.2024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ts val="400"/>
              </a:spcBef>
              <a:spcAft>
                <a:spcPct val="0"/>
              </a:spcAft>
              <a:buClr>
                <a:srgbClr val="660066"/>
              </a:buClr>
              <a:buSzPct val="68000"/>
              <a:buFont typeface="Wingdings 3" pitchFamily="18" charset="2"/>
              <a:buNone/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ts val="400"/>
              </a:spcBef>
              <a:buClr>
                <a:srgbClr val="660066"/>
              </a:buClr>
              <a:buSzPct val="68000"/>
              <a:buFont typeface="Wingdings 3" panose="05040102010807070707" pitchFamily="18" charset="2"/>
              <a:buNone/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A5ACCBF-4424-4C37-81AA-849D18FBFF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53538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ts val="400"/>
              </a:spcBef>
              <a:spcAft>
                <a:spcPct val="0"/>
              </a:spcAft>
              <a:buClr>
                <a:srgbClr val="660066"/>
              </a:buClr>
              <a:buSzPct val="68000"/>
              <a:buFont typeface="Wingdings 3" pitchFamily="18" charset="2"/>
              <a:buNone/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fld id="{1EAD2C1C-14A7-476B-BBC8-FFC4B5B3F239}" type="datetime1">
              <a:rPr lang="ru-RU"/>
              <a:pPr>
                <a:defRPr/>
              </a:pPr>
              <a:t>19.07.2024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ts val="400"/>
              </a:spcBef>
              <a:spcAft>
                <a:spcPct val="0"/>
              </a:spcAft>
              <a:buClr>
                <a:srgbClr val="660066"/>
              </a:buClr>
              <a:buSzPct val="68000"/>
              <a:buFont typeface="Wingdings 3" pitchFamily="18" charset="2"/>
              <a:buNone/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ts val="400"/>
              </a:spcBef>
              <a:buClr>
                <a:srgbClr val="660066"/>
              </a:buClr>
              <a:buSzPct val="68000"/>
              <a:buFont typeface="Wingdings 3" panose="05040102010807070707" pitchFamily="18" charset="2"/>
              <a:buNone/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940D22D-7D32-4386-8412-78408739D1E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52146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ts val="400"/>
              </a:spcBef>
              <a:spcAft>
                <a:spcPct val="0"/>
              </a:spcAft>
              <a:buClr>
                <a:srgbClr val="660066"/>
              </a:buClr>
              <a:buSzPct val="68000"/>
              <a:buFont typeface="Wingdings 3" pitchFamily="18" charset="2"/>
              <a:buNone/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fld id="{F7A153D6-C808-4B80-A347-EA482E207DEE}" type="datetime1">
              <a:rPr lang="ru-RU"/>
              <a:pPr>
                <a:defRPr/>
              </a:pPr>
              <a:t>19.07.2024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ts val="400"/>
              </a:spcBef>
              <a:spcAft>
                <a:spcPct val="0"/>
              </a:spcAft>
              <a:buClr>
                <a:srgbClr val="660066"/>
              </a:buClr>
              <a:buSzPct val="68000"/>
              <a:buFont typeface="Wingdings 3" pitchFamily="18" charset="2"/>
              <a:buNone/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ts val="400"/>
              </a:spcBef>
              <a:buClr>
                <a:srgbClr val="660066"/>
              </a:buClr>
              <a:buSzPct val="68000"/>
              <a:buFont typeface="Wingdings 3" panose="05040102010807070707" pitchFamily="18" charset="2"/>
              <a:buNone/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13333F26-9C40-4C19-9D9B-F451C6EBA1D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32126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ts val="400"/>
              </a:spcBef>
              <a:spcAft>
                <a:spcPct val="0"/>
              </a:spcAft>
              <a:buClr>
                <a:srgbClr val="660066"/>
              </a:buClr>
              <a:buSzPct val="68000"/>
              <a:buFont typeface="Wingdings 3" pitchFamily="18" charset="2"/>
              <a:buNone/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fld id="{BD8959C6-64C4-445F-BE6F-821ECACC29DB}" type="datetime1">
              <a:rPr lang="ru-RU"/>
              <a:pPr>
                <a:defRPr/>
              </a:pPr>
              <a:t>19.07.2024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ts val="400"/>
              </a:spcBef>
              <a:spcAft>
                <a:spcPct val="0"/>
              </a:spcAft>
              <a:buClr>
                <a:srgbClr val="660066"/>
              </a:buClr>
              <a:buSzPct val="68000"/>
              <a:buFont typeface="Wingdings 3" pitchFamily="18" charset="2"/>
              <a:buNone/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ts val="400"/>
              </a:spcBef>
              <a:buClr>
                <a:srgbClr val="660066"/>
              </a:buClr>
              <a:buSzPct val="68000"/>
              <a:buFont typeface="Wingdings 3" panose="05040102010807070707" pitchFamily="18" charset="2"/>
              <a:buNone/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4A9C929-5857-4C59-A33D-B3B5A564E4D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47140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ts val="400"/>
              </a:spcBef>
              <a:spcAft>
                <a:spcPct val="0"/>
              </a:spcAft>
              <a:buClr>
                <a:srgbClr val="660066"/>
              </a:buClr>
              <a:buSzPct val="68000"/>
              <a:buFont typeface="Wingdings 3" pitchFamily="18" charset="2"/>
              <a:buNone/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fld id="{A2600122-762D-428B-9F69-BAFF5A9329F2}" type="datetime1">
              <a:rPr lang="ru-RU"/>
              <a:pPr>
                <a:defRPr/>
              </a:pPr>
              <a:t>19.07.2024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ts val="400"/>
              </a:spcBef>
              <a:spcAft>
                <a:spcPct val="0"/>
              </a:spcAft>
              <a:buClr>
                <a:srgbClr val="660066"/>
              </a:buClr>
              <a:buSzPct val="68000"/>
              <a:buFont typeface="Wingdings 3" pitchFamily="18" charset="2"/>
              <a:buNone/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ts val="400"/>
              </a:spcBef>
              <a:buClr>
                <a:srgbClr val="660066"/>
              </a:buClr>
              <a:buSzPct val="68000"/>
              <a:buFont typeface="Wingdings 3" panose="05040102010807070707" pitchFamily="18" charset="2"/>
              <a:buNone/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99F9DDF-0F66-4F38-8720-754AEA3BFD4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66065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ts val="400"/>
              </a:spcBef>
              <a:spcAft>
                <a:spcPct val="0"/>
              </a:spcAft>
              <a:buClr>
                <a:srgbClr val="660066"/>
              </a:buClr>
              <a:buSzPct val="68000"/>
              <a:buFont typeface="Wingdings 3" pitchFamily="18" charset="2"/>
              <a:buNone/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fld id="{73BA4803-9CCA-415E-A421-60BAEF065BFB}" type="datetime1">
              <a:rPr lang="ru-RU"/>
              <a:pPr>
                <a:defRPr/>
              </a:pPr>
              <a:t>19.07.2024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ts val="400"/>
              </a:spcBef>
              <a:spcAft>
                <a:spcPct val="0"/>
              </a:spcAft>
              <a:buClr>
                <a:srgbClr val="660066"/>
              </a:buClr>
              <a:buSzPct val="68000"/>
              <a:buFont typeface="Wingdings 3" pitchFamily="18" charset="2"/>
              <a:buNone/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ts val="400"/>
              </a:spcBef>
              <a:buClr>
                <a:srgbClr val="660066"/>
              </a:buClr>
              <a:buSzPct val="68000"/>
              <a:buFont typeface="Wingdings 3" panose="05040102010807070707" pitchFamily="18" charset="2"/>
              <a:buNone/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DFC01D5-0D29-4813-831F-CFDD8006CD9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04985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D580D02A-1530-4D17-83FD-811D18269184}" type="datetime1">
              <a:rPr lang="ru-RU"/>
              <a:pPr>
                <a:defRPr/>
              </a:pPr>
              <a:t>19.07.2024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6ED04B3-0B14-41C1-AE98-6EBA397E599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7937" r:id="rId1"/>
    <p:sldLayoutId id="2147497938" r:id="rId2"/>
    <p:sldLayoutId id="2147497939" r:id="rId3"/>
    <p:sldLayoutId id="2147497940" r:id="rId4"/>
    <p:sldLayoutId id="2147497941" r:id="rId5"/>
    <p:sldLayoutId id="2147497942" r:id="rId6"/>
    <p:sldLayoutId id="2147497943" r:id="rId7"/>
    <p:sldLayoutId id="2147497944" r:id="rId8"/>
    <p:sldLayoutId id="2147497945" r:id="rId9"/>
    <p:sldLayoutId id="2147497946" r:id="rId10"/>
    <p:sldLayoutId id="214749794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2505" y="332656"/>
            <a:ext cx="1826984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1916832"/>
            <a:ext cx="12192000" cy="3240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indent="-228600" algn="ctr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altLang="ru-RU" sz="2400" dirty="0" smtClean="0">
                <a:solidFill>
                  <a:srgbClr val="336699"/>
                </a:solidFill>
                <a:latin typeface="Arial" panose="020B0604020202020204" pitchFamily="34" charset="0"/>
              </a:rPr>
              <a:t>Отчет</a:t>
            </a:r>
            <a:endParaRPr lang="ru-RU" altLang="ru-RU" sz="2400" dirty="0">
              <a:solidFill>
                <a:srgbClr val="336699"/>
              </a:solidFill>
              <a:latin typeface="Arial" panose="020B0604020202020204" pitchFamily="34" charset="0"/>
            </a:endParaRPr>
          </a:p>
          <a:p>
            <a:pPr marL="228600" indent="-228600" algn="ctr" eaLnBrk="1" hangingPunct="1">
              <a:lnSpc>
                <a:spcPct val="150000"/>
              </a:lnSpc>
            </a:pPr>
            <a:r>
              <a:rPr lang="ru-RU" altLang="ru-RU" sz="2400" dirty="0" smtClean="0">
                <a:solidFill>
                  <a:srgbClr val="336699"/>
                </a:solidFill>
                <a:latin typeface="Arial" panose="020B0604020202020204" pitchFamily="34" charset="0"/>
              </a:rPr>
              <a:t>О деятельности ГКП «</a:t>
            </a:r>
            <a:r>
              <a:rPr lang="ru-RU" altLang="ru-RU" sz="2400" dirty="0">
                <a:solidFill>
                  <a:srgbClr val="336699"/>
                </a:solidFill>
                <a:latin typeface="Arial" panose="020B0604020202020204" pitchFamily="34" charset="0"/>
              </a:rPr>
              <a:t>Алматы Су</a:t>
            </a:r>
            <a:r>
              <a:rPr lang="en-US" altLang="ru-RU" sz="2400" dirty="0">
                <a:solidFill>
                  <a:srgbClr val="336699"/>
                </a:solidFill>
                <a:latin typeface="Arial" panose="020B0604020202020204" pitchFamily="34" charset="0"/>
              </a:rPr>
              <a:t>»</a:t>
            </a:r>
            <a:r>
              <a:rPr lang="ru-RU" altLang="ru-RU" sz="2400" dirty="0">
                <a:solidFill>
                  <a:srgbClr val="336699"/>
                </a:solidFill>
                <a:latin typeface="Arial" panose="020B0604020202020204" pitchFamily="34" charset="0"/>
              </a:rPr>
              <a:t> </a:t>
            </a:r>
          </a:p>
          <a:p>
            <a:pPr marL="228600" indent="-228600" algn="ctr" eaLnBrk="1" hangingPunct="1">
              <a:lnSpc>
                <a:spcPct val="150000"/>
              </a:lnSpc>
            </a:pPr>
            <a:r>
              <a:rPr lang="ru-RU" altLang="ru-RU" sz="2400" dirty="0">
                <a:solidFill>
                  <a:srgbClr val="336699"/>
                </a:solidFill>
                <a:latin typeface="Arial" panose="020B0604020202020204" pitchFamily="34" charset="0"/>
              </a:rPr>
              <a:t>Управления энергетики и водоснабжения города Алматы </a:t>
            </a:r>
          </a:p>
          <a:p>
            <a:pPr marL="228600" indent="-228600" algn="ctr" eaLnBrk="1" hangingPunct="1">
              <a:lnSpc>
                <a:spcPct val="150000"/>
              </a:lnSpc>
            </a:pPr>
            <a:r>
              <a:rPr lang="ru-RU" altLang="ru-RU" sz="2400" dirty="0">
                <a:solidFill>
                  <a:srgbClr val="336699"/>
                </a:solidFill>
                <a:latin typeface="Arial" panose="020B0604020202020204" pitchFamily="34" charset="0"/>
              </a:rPr>
              <a:t>за </a:t>
            </a:r>
            <a:r>
              <a:rPr lang="ru-RU" altLang="ru-RU" sz="2400" dirty="0" smtClean="0">
                <a:solidFill>
                  <a:srgbClr val="336699"/>
                </a:solidFill>
                <a:latin typeface="Arial" panose="020B0604020202020204" pitchFamily="34" charset="0"/>
              </a:rPr>
              <a:t>2023 - 2024 </a:t>
            </a:r>
            <a:r>
              <a:rPr lang="ru-RU" altLang="ru-RU" sz="2400" dirty="0">
                <a:solidFill>
                  <a:srgbClr val="336699"/>
                </a:solidFill>
                <a:latin typeface="Arial" panose="020B0604020202020204" pitchFamily="34" charset="0"/>
              </a:rPr>
              <a:t>год</a:t>
            </a:r>
            <a:endParaRPr lang="ru-RU" sz="2400" dirty="0">
              <a:solidFill>
                <a:srgbClr val="336699"/>
              </a:solidFill>
              <a:latin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43869" y="6165304"/>
            <a:ext cx="230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0" dirty="0" smtClean="0">
                <a:solidFill>
                  <a:srgbClr val="336699"/>
                </a:solidFill>
                <a:latin typeface="Arial" panose="020B0604020202020204" pitchFamily="34" charset="0"/>
                <a:cs typeface="+mn-cs"/>
              </a:rPr>
              <a:t>Июль </a:t>
            </a:r>
            <a:r>
              <a:rPr lang="ru-RU" sz="1600" b="0" dirty="0">
                <a:solidFill>
                  <a:srgbClr val="336699"/>
                </a:solidFill>
                <a:latin typeface="Arial" panose="020B0604020202020204" pitchFamily="34" charset="0"/>
                <a:cs typeface="+mn-cs"/>
              </a:rPr>
              <a:t>2024</a:t>
            </a:r>
          </a:p>
        </p:txBody>
      </p:sp>
    </p:spTree>
    <p:extLst>
      <p:ext uri="{BB962C8B-B14F-4D97-AF65-F5344CB8AC3E}">
        <p14:creationId xmlns:p14="http://schemas.microsoft.com/office/powerpoint/2010/main" val="1636195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640616" y="6448251"/>
            <a:ext cx="373832" cy="365125"/>
          </a:xfrm>
        </p:spPr>
        <p:txBody>
          <a:bodyPr/>
          <a:lstStyle/>
          <a:p>
            <a:pPr>
              <a:defRPr/>
            </a:pPr>
            <a:fld id="{2AE1DB11-768B-4C3B-9523-617251DCEFE1}" type="slidenum">
              <a:rPr lang="ru-RU" altLang="ru-RU" sz="900" b="0">
                <a:latin typeface="Arial" panose="020B0604020202020204" pitchFamily="34" charset="0"/>
              </a:rPr>
              <a:pPr>
                <a:defRPr/>
              </a:pPr>
              <a:t>10</a:t>
            </a:fld>
            <a:endParaRPr lang="ru-RU" altLang="ru-RU" sz="900" b="0" dirty="0">
              <a:latin typeface="Arial" panose="020B0604020202020204" pitchFamily="34" charset="0"/>
            </a:endParaRPr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" y="0"/>
            <a:ext cx="12192000" cy="1197864"/>
          </a:xfrm>
          <a:prstGeom prst="rect">
            <a:avLst/>
          </a:prstGeom>
        </p:spPr>
      </p:pic>
      <p:pic>
        <p:nvPicPr>
          <p:cNvPr id="6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1642" y="255807"/>
            <a:ext cx="945000" cy="68625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1504" y="34731"/>
            <a:ext cx="9505056" cy="1051718"/>
          </a:xfrm>
        </p:spPr>
        <p:txBody>
          <a:bodyPr/>
          <a:lstStyle/>
          <a:p>
            <a:r>
              <a:rPr lang="ru-RU" altLang="ru-RU" sz="2000" b="1" dirty="0">
                <a:solidFill>
                  <a:srgbClr val="3366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План Инвестиционной программы </a:t>
            </a:r>
            <a:br>
              <a:rPr lang="ru-RU" altLang="ru-RU" sz="2000" b="1" dirty="0">
                <a:solidFill>
                  <a:srgbClr val="3366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altLang="ru-RU" sz="2000" b="1" dirty="0">
                <a:solidFill>
                  <a:srgbClr val="3366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 услуге </a:t>
            </a:r>
            <a:r>
              <a:rPr lang="ru-RU" altLang="ru-RU" sz="2000" b="1" u="sng" dirty="0">
                <a:solidFill>
                  <a:srgbClr val="3366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водоснабжения</a:t>
            </a:r>
            <a:r>
              <a:rPr lang="ru-RU" altLang="ru-RU" sz="2000" b="1" dirty="0">
                <a:solidFill>
                  <a:srgbClr val="3366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за 2024 год</a:t>
            </a:r>
            <a:endParaRPr lang="en-US" sz="2000" b="1" dirty="0">
              <a:solidFill>
                <a:srgbClr val="336699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2529978"/>
              </p:ext>
            </p:extLst>
          </p:nvPr>
        </p:nvGraphicFramePr>
        <p:xfrm>
          <a:off x="415812" y="1196752"/>
          <a:ext cx="11294824" cy="54671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3727">
                  <a:extLst>
                    <a:ext uri="{9D8B030D-6E8A-4147-A177-3AD203B41FA5}">
                      <a16:colId xmlns:a16="http://schemas.microsoft.com/office/drawing/2014/main" val="1097845183"/>
                    </a:ext>
                  </a:extLst>
                </a:gridCol>
                <a:gridCol w="5616624">
                  <a:extLst>
                    <a:ext uri="{9D8B030D-6E8A-4147-A177-3AD203B41FA5}">
                      <a16:colId xmlns:a16="http://schemas.microsoft.com/office/drawing/2014/main" val="2185205189"/>
                    </a:ext>
                  </a:extLst>
                </a:gridCol>
                <a:gridCol w="1805741">
                  <a:extLst>
                    <a:ext uri="{9D8B030D-6E8A-4147-A177-3AD203B41FA5}">
                      <a16:colId xmlns:a16="http://schemas.microsoft.com/office/drawing/2014/main" val="2809815805"/>
                    </a:ext>
                  </a:extLst>
                </a:gridCol>
                <a:gridCol w="1385781">
                  <a:extLst>
                    <a:ext uri="{9D8B030D-6E8A-4147-A177-3AD203B41FA5}">
                      <a16:colId xmlns:a16="http://schemas.microsoft.com/office/drawing/2014/main" val="796027693"/>
                    </a:ext>
                  </a:extLst>
                </a:gridCol>
                <a:gridCol w="2022951">
                  <a:extLst>
                    <a:ext uri="{9D8B030D-6E8A-4147-A177-3AD203B41FA5}">
                      <a16:colId xmlns:a16="http://schemas.microsoft.com/office/drawing/2014/main" val="351857664"/>
                    </a:ext>
                  </a:extLst>
                </a:gridCol>
              </a:tblGrid>
              <a:tr h="504121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№ П/п</a:t>
                      </a:r>
                    </a:p>
                  </a:txBody>
                  <a:tcPr marL="4758" marR="4758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Информация о плановых </a:t>
                      </a:r>
                      <a:r>
                        <a:rPr lang="ru-RU" sz="1100" b="1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 фактических объемах </a:t>
                      </a:r>
                      <a:r>
                        <a:rPr lang="ru-RU" sz="1100" b="1" kern="1200" dirty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предоставления регулируемых услуг</a:t>
                      </a:r>
                    </a:p>
                  </a:txBody>
                  <a:tcPr marL="4758" marR="4758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Сумма инвестиционной программы, тыс. тенге</a:t>
                      </a:r>
                    </a:p>
                  </a:txBody>
                  <a:tcPr marL="4758" marR="4758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9779943"/>
                  </a:ext>
                </a:extLst>
              </a:tr>
              <a:tr h="7215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Наименование мероприятий</a:t>
                      </a:r>
                      <a:endParaRPr lang="ru-RU" sz="1100" b="1" kern="1200" dirty="0">
                        <a:solidFill>
                          <a:schemeClr val="bg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758" marR="4758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Ед. изм.</a:t>
                      </a:r>
                    </a:p>
                  </a:txBody>
                  <a:tcPr marL="4758" marR="4758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Количество в натуральных показателях </a:t>
                      </a:r>
                    </a:p>
                  </a:txBody>
                  <a:tcPr marL="4758" marR="4758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План</a:t>
                      </a:r>
                    </a:p>
                  </a:txBody>
                  <a:tcPr marL="4758" marR="4758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328530"/>
                  </a:ext>
                </a:extLst>
              </a:tr>
              <a:tr h="393280">
                <a:tc>
                  <a:txBody>
                    <a:bodyPr/>
                    <a:lstStyle/>
                    <a:p>
                      <a:pPr marL="8890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58" marR="4758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 defTabSz="914400" rtl="0" eaLnBrk="1" fontAlgn="ctr" latinLnBrk="0" hangingPunct="1"/>
                      <a:r>
                        <a:rPr lang="ru-RU" sz="1100" b="1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Всего</a:t>
                      </a:r>
                      <a:endParaRPr lang="ru-RU" sz="1100" b="1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4758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 defTabSz="914400" rtl="0" eaLnBrk="1" fontAlgn="ctr" latinLnBrk="0" hangingPunct="1"/>
                      <a:endParaRPr lang="ru-RU" sz="11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4758" marR="4758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 defTabSz="914400" rtl="0" eaLnBrk="1" fontAlgn="ctr" latinLnBrk="0" hangingPunct="1"/>
                      <a:endParaRPr lang="ru-RU" sz="1100" b="1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4758" marR="72000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 defTabSz="914400" rtl="0" eaLnBrk="1" fontAlgn="ctr" latinLnBrk="0" hangingPunct="1"/>
                      <a:r>
                        <a:rPr lang="ru-RU" sz="1100" b="1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7 866 109</a:t>
                      </a:r>
                      <a:endParaRPr lang="ru-RU" sz="1100" b="1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4758" marR="72000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4942802"/>
                  </a:ext>
                </a:extLst>
              </a:tr>
              <a:tr h="393280">
                <a:tc>
                  <a:txBody>
                    <a:bodyPr/>
                    <a:lstStyle/>
                    <a:p>
                      <a:pPr marL="88900" indent="0" algn="l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758" marR="4758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Разработка ПСД</a:t>
                      </a:r>
                    </a:p>
                  </a:txBody>
                  <a:tcPr marL="36000" marR="4758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 defTabSz="914400" rtl="0" eaLnBrk="1" fontAlgn="ctr" latinLnBrk="0" hangingPunct="1"/>
                      <a:r>
                        <a:rPr lang="kk-KZ" sz="11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проект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4758" marR="4758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 defTabSz="914400" rtl="0" eaLnBrk="1" fontAlgn="ctr" latinLnBrk="0" hangingPunct="1"/>
                      <a:r>
                        <a:rPr lang="kk-KZ" sz="11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1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4758" marR="72000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7 518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4758" marR="72000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8446377"/>
                  </a:ext>
                </a:extLst>
              </a:tr>
              <a:tr h="652765">
                <a:tc>
                  <a:txBody>
                    <a:bodyPr/>
                    <a:lstStyle/>
                    <a:p>
                      <a:pPr marL="88900" indent="0" algn="l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4758" marR="4758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Приобретение насосных агрегатов, запорно-регулирующей арматуры, трансформаторной подстанции, силовых трансформаторов и прочего оборудования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4758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 defTabSz="914400" rtl="0" eaLnBrk="1" fontAlgn="ctr" latinLnBrk="0" hangingPunct="1"/>
                      <a:r>
                        <a:rPr lang="kk-KZ" sz="11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ед.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4758" marR="4758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 defTabSz="914400" rtl="0" eaLnBrk="1" fontAlgn="ctr" latinLnBrk="0" hangingPunct="1"/>
                      <a:r>
                        <a:rPr lang="kk-KZ" sz="11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116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4758" marR="72000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 defTabSz="914400" rtl="0" eaLnBrk="1" fontAlgn="ctr" latinLnBrk="0" hangingPunct="1"/>
                      <a:r>
                        <a:rPr lang="kk-KZ" sz="11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212 223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4758" marR="72000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0480659"/>
                  </a:ext>
                </a:extLst>
              </a:tr>
              <a:tr h="425838">
                <a:tc>
                  <a:txBody>
                    <a:bodyPr/>
                    <a:lstStyle/>
                    <a:p>
                      <a:pPr marL="88900" indent="0" algn="l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4758" marR="4758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Реконструкция водопроводных сетей</a:t>
                      </a:r>
                    </a:p>
                  </a:txBody>
                  <a:tcPr marL="36000" marR="4758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п. м.</a:t>
                      </a:r>
                    </a:p>
                  </a:txBody>
                  <a:tcPr marL="4758" marR="4758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73 090 (56)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4758" marR="72000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6 948 194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4758" marR="72000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2415835"/>
                  </a:ext>
                </a:extLst>
              </a:tr>
              <a:tr h="407749">
                <a:tc>
                  <a:txBody>
                    <a:bodyPr/>
                    <a:lstStyle/>
                    <a:p>
                      <a:pPr marL="88900" indent="0" algn="l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4758" marR="4758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Технический и авторский </a:t>
                      </a:r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надзор над реконструкцией водопроводных сетей</a:t>
                      </a:r>
                    </a:p>
                  </a:txBody>
                  <a:tcPr marL="36000" marR="4758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услуга</a:t>
                      </a:r>
                    </a:p>
                  </a:txBody>
                  <a:tcPr marL="4758" marR="4758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69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4758" marR="72000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176 871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4758" marR="72000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4094043"/>
                  </a:ext>
                </a:extLst>
              </a:tr>
              <a:tr h="407749">
                <a:tc>
                  <a:txBody>
                    <a:bodyPr/>
                    <a:lstStyle/>
                    <a:p>
                      <a:pPr marL="88900" indent="0" algn="l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5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4758" marR="4758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Ремонт помещений районно-эксплуатационных участков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4758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объект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4758" marR="4758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2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4758" marR="72000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70 336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4758" marR="72000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9281968"/>
                  </a:ext>
                </a:extLst>
              </a:tr>
              <a:tr h="272711">
                <a:tc>
                  <a:txBody>
                    <a:bodyPr/>
                    <a:lstStyle/>
                    <a:p>
                      <a:pPr marL="88900" indent="0" algn="l" defTabSz="914400" rtl="0" eaLnBrk="1" fontAlgn="ctr" latinLnBrk="0" hangingPunct="1"/>
                      <a:r>
                        <a:rPr lang="kk-KZ" sz="11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6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4758" marR="4758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Разработка ПСД</a:t>
                      </a:r>
                    </a:p>
                  </a:txBody>
                  <a:tcPr marL="36000" marR="4758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проект</a:t>
                      </a:r>
                    </a:p>
                  </a:txBody>
                  <a:tcPr marL="4758" marR="4758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 defTabSz="914400" rtl="0" eaLnBrk="1" fontAlgn="ctr" latinLnBrk="0" hangingPunct="1"/>
                      <a:r>
                        <a:rPr lang="kk-KZ" sz="11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26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4758" marR="72000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 defTabSz="914400" rtl="0" eaLnBrk="1" fontAlgn="ctr" latinLnBrk="0" hangingPunct="1"/>
                      <a:r>
                        <a:rPr lang="kk-KZ" sz="11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87 659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4758" marR="72000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3181127"/>
                  </a:ext>
                </a:extLst>
              </a:tr>
              <a:tr h="410383">
                <a:tc>
                  <a:txBody>
                    <a:bodyPr/>
                    <a:lstStyle/>
                    <a:p>
                      <a:pPr marL="88900" indent="0" algn="l" defTabSz="914400" rtl="0" eaLnBrk="1" fontAlgn="ctr" latinLnBrk="0" hangingPunct="1"/>
                      <a:r>
                        <a:rPr lang="kk-KZ" sz="11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7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4758" marR="4758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Приобретение основных средств</a:t>
                      </a:r>
                    </a:p>
                  </a:txBody>
                  <a:tcPr marL="36000" marR="4758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ед.</a:t>
                      </a:r>
                    </a:p>
                  </a:txBody>
                  <a:tcPr marL="4758" marR="4758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 defTabSz="914400" rtl="0" eaLnBrk="1" fontAlgn="ctr" latinLnBrk="0" hangingPunct="1"/>
                      <a:r>
                        <a:rPr lang="kk-KZ" sz="11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906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4758" marR="72000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 defTabSz="914400" rtl="0" eaLnBrk="1" fontAlgn="ctr" latinLnBrk="0" hangingPunct="1"/>
                      <a:r>
                        <a:rPr lang="kk-KZ" sz="11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79 536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4758" marR="72000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9648847"/>
                  </a:ext>
                </a:extLst>
              </a:tr>
              <a:tr h="423524">
                <a:tc>
                  <a:txBody>
                    <a:bodyPr/>
                    <a:lstStyle/>
                    <a:p>
                      <a:pPr marL="88900" indent="0" algn="l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8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4758" marR="4758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Автоматизация систем управления производственным процессом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4758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мероприятий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4758" marR="4758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10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4758" marR="72000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239 868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4758" marR="72000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9950095"/>
                  </a:ext>
                </a:extLst>
              </a:tr>
              <a:tr h="454148">
                <a:tc>
                  <a:txBody>
                    <a:bodyPr/>
                    <a:lstStyle/>
                    <a:p>
                      <a:pPr marL="88900" indent="0" algn="l" defTabSz="914400" rtl="0" eaLnBrk="1" fontAlgn="ctr" latinLnBrk="0" hangingPunct="1"/>
                      <a:r>
                        <a:rPr lang="kk-KZ" sz="11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9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4758" marR="4758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Приобретение специальной техники</a:t>
                      </a:r>
                    </a:p>
                  </a:txBody>
                  <a:tcPr marL="36000" marR="4758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 defTabSz="914400" rtl="0" eaLnBrk="1" fontAlgn="ctr" latinLnBrk="0" hangingPunct="1"/>
                      <a:r>
                        <a:rPr lang="ru-RU" sz="1100" b="0" i="0" u="none" strike="noStrike" kern="120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ед.</a:t>
                      </a:r>
                    </a:p>
                  </a:txBody>
                  <a:tcPr marL="4758" marR="4758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3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4758" marR="72000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43 904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4758" marR="72000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44877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97092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Номер слайда 2"/>
          <p:cNvSpPr>
            <a:spLocks noGrp="1"/>
          </p:cNvSpPr>
          <p:nvPr>
            <p:ph type="sldNum" sz="quarter" idx="12"/>
          </p:nvPr>
        </p:nvSpPr>
        <p:spPr bwMode="auto">
          <a:xfrm>
            <a:off x="11677128" y="6504831"/>
            <a:ext cx="323528" cy="2365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74980FB-1F64-4F30-8AC8-6E0283BB30B0}" type="slidenum">
              <a:rPr lang="ru-RU" altLang="ru-RU" sz="900" b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ru-RU" altLang="ru-RU" sz="900" b="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1344459"/>
              </p:ext>
            </p:extLst>
          </p:nvPr>
        </p:nvGraphicFramePr>
        <p:xfrm>
          <a:off x="587177" y="1246520"/>
          <a:ext cx="11016965" cy="5127630"/>
        </p:xfrm>
        <a:graphic>
          <a:graphicData uri="http://schemas.openxmlformats.org/drawingml/2006/table">
            <a:tbl>
              <a:tblPr/>
              <a:tblGrid>
                <a:gridCol w="5355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76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7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32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46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39014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№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п/п</a:t>
                      </a:r>
                    </a:p>
                  </a:txBody>
                  <a:tcPr marL="7398" marR="7398" marT="7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Информация о плановых </a:t>
                      </a:r>
                      <a:r>
                        <a:rPr lang="ru-RU" sz="1100" b="1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объемах </a:t>
                      </a:r>
                      <a:r>
                        <a:rPr lang="ru-RU" sz="1100" b="1" kern="1200" dirty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предоставления регулируемых услуг</a:t>
                      </a:r>
                    </a:p>
                  </a:txBody>
                  <a:tcPr marL="7398" marR="7398" marT="7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kern="1200" dirty="0">
                        <a:solidFill>
                          <a:schemeClr val="bg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399" marR="7399" marT="73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kern="1200" dirty="0">
                        <a:solidFill>
                          <a:schemeClr val="bg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399" marR="7399" marT="73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Сумма инвестиционной программы, тыс. тенге</a:t>
                      </a:r>
                    </a:p>
                  </a:txBody>
                  <a:tcPr marL="7398" marR="7398" marT="7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1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Наименование мероприятий</a:t>
                      </a:r>
                      <a:endParaRPr lang="ru-RU" sz="1100" b="1" kern="1200" dirty="0">
                        <a:solidFill>
                          <a:schemeClr val="bg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398" marR="7398" marT="7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Ед.</a:t>
                      </a:r>
                      <a:r>
                        <a:rPr lang="ru-RU" sz="1100" b="1" kern="12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100" b="1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изм.</a:t>
                      </a:r>
                      <a:endParaRPr lang="ru-RU" sz="1100" b="1" kern="1200" dirty="0">
                        <a:solidFill>
                          <a:schemeClr val="bg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398" marR="7398" marT="7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Количество в натуральных показателях </a:t>
                      </a:r>
                    </a:p>
                  </a:txBody>
                  <a:tcPr marL="7398" marR="7398" marT="7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План</a:t>
                      </a:r>
                    </a:p>
                  </a:txBody>
                  <a:tcPr marL="7398" marR="7398" marT="7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280">
                <a:tc>
                  <a:txBody>
                    <a:bodyPr/>
                    <a:lstStyle/>
                    <a:p>
                      <a:pPr marL="889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 defTabSz="914400" rtl="0" eaLnBrk="1" fontAlgn="ctr" latinLnBrk="0" hangingPunct="1"/>
                      <a:r>
                        <a:rPr lang="ru-RU" sz="1100" b="1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Всего</a:t>
                      </a:r>
                      <a:endParaRPr lang="ru-RU" sz="1100" b="1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398" marR="7398" marT="7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107983" marR="7398" marT="7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2000" marR="72000" marT="7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18 966 423</a:t>
                      </a:r>
                      <a:endParaRPr lang="ru-RU" sz="1100" b="1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7129591"/>
                  </a:ext>
                </a:extLst>
              </a:tr>
              <a:tr h="693925">
                <a:tc>
                  <a:txBody>
                    <a:bodyPr/>
                    <a:lstStyle/>
                    <a:p>
                      <a:pPr marL="8890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0" algn="l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Реконструкция канализационных сетей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0" algn="l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п. м.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107983" marR="7398" marT="7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1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4 701 (7)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2000" marR="72000" marT="7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2 578 572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1780">
                <a:tc>
                  <a:txBody>
                    <a:bodyPr/>
                    <a:lstStyle/>
                    <a:p>
                      <a:pPr marL="8890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0" algn="l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Технический и авторский надзор над реконструкцией канализационных сетей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1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услуга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107983" marR="7398" marT="7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1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5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2000" marR="72000" marT="7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68 449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8060">
                <a:tc>
                  <a:txBody>
                    <a:bodyPr/>
                    <a:lstStyle/>
                    <a:p>
                      <a:pPr marL="8890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0" algn="l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Разработка проектно-сметной документации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1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проект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107983" marR="7398" marT="7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1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60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2000" marR="72000" marT="7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44 880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6528">
                <a:tc>
                  <a:txBody>
                    <a:bodyPr/>
                    <a:lstStyle/>
                    <a:p>
                      <a:pPr marL="8890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0" algn="l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Приобретение основных средств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1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ед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107983" marR="7398" marT="7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1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30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2000" marR="72000" marT="7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274 522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94897">
                <a:tc>
                  <a:txBody>
                    <a:bodyPr/>
                    <a:lstStyle/>
                    <a:p>
                      <a:pPr marL="8890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0" algn="l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Строительство станции по обезвоживанию иловых осадков на станции канализационных очистных сооружений с возможностью строительства биогазовой станции не менее 4 Мвт/час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398" marR="7398" marT="7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1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работа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107983" marR="7398" marT="7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1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1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2000" marR="72000" marT="7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16 000 000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7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0" y="29694"/>
            <a:ext cx="12192000" cy="1197864"/>
          </a:xfrm>
          <a:prstGeom prst="rect">
            <a:avLst/>
          </a:prstGeom>
        </p:spPr>
      </p:pic>
      <p:pic>
        <p:nvPicPr>
          <p:cNvPr id="8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1642" y="255807"/>
            <a:ext cx="945000" cy="68625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494112" y="234171"/>
            <a:ext cx="78005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000" dirty="0">
                <a:solidFill>
                  <a:srgbClr val="336699"/>
                </a:solidFill>
                <a:latin typeface="Arial" panose="020B0604020202020204" pitchFamily="34" charset="0"/>
              </a:rPr>
              <a:t>План Инвестиционной программы </a:t>
            </a:r>
            <a:br>
              <a:rPr lang="ru-RU" altLang="ru-RU" sz="2000" dirty="0">
                <a:solidFill>
                  <a:srgbClr val="336699"/>
                </a:solidFill>
                <a:latin typeface="Arial" panose="020B0604020202020204" pitchFamily="34" charset="0"/>
              </a:rPr>
            </a:br>
            <a:r>
              <a:rPr lang="ru-RU" altLang="ru-RU" sz="2000" dirty="0">
                <a:solidFill>
                  <a:srgbClr val="336699"/>
                </a:solidFill>
                <a:latin typeface="Arial" panose="020B0604020202020204" pitchFamily="34" charset="0"/>
              </a:rPr>
              <a:t>по услуге </a:t>
            </a:r>
            <a:r>
              <a:rPr lang="ru-RU" altLang="ru-RU" sz="2000" u="sng" dirty="0" smtClean="0">
                <a:solidFill>
                  <a:srgbClr val="336699"/>
                </a:solidFill>
                <a:latin typeface="Arial" panose="020B0604020202020204" pitchFamily="34" charset="0"/>
              </a:rPr>
              <a:t>водоотведения</a:t>
            </a:r>
            <a:r>
              <a:rPr lang="ru-RU" altLang="ru-RU" sz="2000" dirty="0" smtClean="0">
                <a:solidFill>
                  <a:srgbClr val="336699"/>
                </a:solidFill>
                <a:latin typeface="Arial" panose="020B0604020202020204" pitchFamily="34" charset="0"/>
              </a:rPr>
              <a:t> </a:t>
            </a:r>
            <a:r>
              <a:rPr lang="ru-RU" altLang="ru-RU" sz="2000" dirty="0">
                <a:solidFill>
                  <a:srgbClr val="336699"/>
                </a:solidFill>
                <a:latin typeface="Arial" panose="020B0604020202020204" pitchFamily="34" charset="0"/>
              </a:rPr>
              <a:t>за 2024 год</a:t>
            </a:r>
            <a:endParaRPr lang="en-US" sz="2000" dirty="0">
              <a:solidFill>
                <a:srgbClr val="3366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28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1667256" y="6448251"/>
            <a:ext cx="333400" cy="365125"/>
          </a:xfrm>
        </p:spPr>
        <p:txBody>
          <a:bodyPr/>
          <a:lstStyle/>
          <a:p>
            <a:pPr>
              <a:defRPr/>
            </a:pPr>
            <a:fld id="{74A9C929-5857-4C59-A33D-B3B5A564E4DA}" type="slidenum">
              <a:rPr lang="ru-RU" altLang="ru-RU" sz="900" b="0">
                <a:latin typeface="Arial" panose="020B0604020202020204" pitchFamily="34" charset="0"/>
              </a:rPr>
              <a:pPr>
                <a:defRPr/>
              </a:pPr>
              <a:t>12</a:t>
            </a:fld>
            <a:endParaRPr lang="ru-RU" altLang="ru-RU" sz="900" b="0" dirty="0">
              <a:latin typeface="Arial" panose="020B0604020202020204" pitchFamily="34" charset="0"/>
            </a:endParaRPr>
          </a:p>
        </p:txBody>
      </p:sp>
      <p:pic>
        <p:nvPicPr>
          <p:cNvPr id="7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4642" cy="784692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 rot="10800000" flipV="1">
            <a:off x="1373407" y="255347"/>
            <a:ext cx="10195201" cy="36933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ru-RU" altLang="ru-RU" sz="1800" dirty="0" smtClean="0">
                <a:solidFill>
                  <a:srgbClr val="4F81BD"/>
                </a:solidFill>
                <a:latin typeface="Arial" panose="020B0604020202020204" pitchFamily="34" charset="0"/>
              </a:rPr>
              <a:t>Планы деятельности на 2024 год</a:t>
            </a:r>
            <a:endParaRPr lang="ru-RU" sz="1800" dirty="0">
              <a:solidFill>
                <a:srgbClr val="4F81BD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185" y="151505"/>
            <a:ext cx="968375" cy="72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3298105" y="1052736"/>
            <a:ext cx="8054479" cy="54899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ru-RU" sz="1400" b="0" dirty="0" smtClean="0">
                <a:solidFill>
                  <a:schemeClr val="tx1"/>
                </a:solidFill>
                <a:latin typeface="Arial" panose="020B0604020202020204" pitchFamily="34" charset="0"/>
              </a:rPr>
              <a:t>В связи с истечением срока действующей пятилетней тарифной сметы на 2020-2024 гг.  проводятся мероприятия по подготовке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</a:rPr>
              <a:t>Новой тарифной сметы </a:t>
            </a:r>
            <a:r>
              <a:rPr lang="ru-RU" sz="1400" b="0" dirty="0" smtClean="0">
                <a:solidFill>
                  <a:schemeClr val="tx1"/>
                </a:solidFill>
                <a:latin typeface="Arial" panose="020B0604020202020204" pitchFamily="34" charset="0"/>
              </a:rPr>
              <a:t>на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</a:rPr>
              <a:t> 2025-2029 </a:t>
            </a:r>
            <a:r>
              <a:rPr lang="ru-RU" sz="1400" b="0" dirty="0" smtClean="0">
                <a:solidFill>
                  <a:schemeClr val="tx1"/>
                </a:solidFill>
                <a:latin typeface="Arial" panose="020B0604020202020204" pitchFamily="34" charset="0"/>
              </a:rPr>
              <a:t>годы  (впервые будет применен </a:t>
            </a:r>
            <a:r>
              <a:rPr lang="ru-RU" sz="1400" b="0" i="1" dirty="0" smtClean="0">
                <a:solidFill>
                  <a:schemeClr val="tx1"/>
                </a:solidFill>
                <a:latin typeface="Arial" panose="020B0604020202020204" pitchFamily="34" charset="0"/>
              </a:rPr>
              <a:t>стимулирующий метод</a:t>
            </a:r>
            <a:r>
              <a:rPr lang="ru-RU" sz="1400" b="0" dirty="0" smtClean="0">
                <a:solidFill>
                  <a:schemeClr val="tx1"/>
                </a:solidFill>
                <a:latin typeface="Arial" panose="020B0604020202020204" pitchFamily="34" charset="0"/>
              </a:rPr>
              <a:t>).</a:t>
            </a:r>
          </a:p>
          <a:p>
            <a:pPr>
              <a:lnSpc>
                <a:spcPct val="150000"/>
              </a:lnSpc>
            </a:pPr>
            <a:r>
              <a:rPr lang="ru-RU" sz="1400" b="0" dirty="0" smtClean="0">
                <a:solidFill>
                  <a:schemeClr val="tx1"/>
                </a:solidFill>
                <a:latin typeface="Arial" panose="020B0604020202020204" pitchFamily="34" charset="0"/>
              </a:rPr>
              <a:t>В целях ресурсосбережения для населения будет внедрен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</a:rPr>
              <a:t>дифференцированный тариф</a:t>
            </a:r>
            <a:r>
              <a:rPr lang="ru-RU" sz="1400" b="0" dirty="0" smtClean="0">
                <a:solidFill>
                  <a:schemeClr val="tx1"/>
                </a:solidFill>
                <a:latin typeface="Arial" panose="020B0604020202020204" pitchFamily="34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</a:rPr>
              <a:t>1 </a:t>
            </a:r>
            <a:r>
              <a:rPr lang="ru-RU" sz="1400" b="0" dirty="0">
                <a:solidFill>
                  <a:schemeClr val="tx1"/>
                </a:solidFill>
                <a:latin typeface="Arial" panose="020B0604020202020204" pitchFamily="34" charset="0"/>
              </a:rPr>
              <a:t>подгруппа </a:t>
            </a:r>
            <a:r>
              <a:rPr lang="ru-RU" sz="1400" b="0" dirty="0" smtClean="0">
                <a:solidFill>
                  <a:schemeClr val="tx1"/>
                </a:solidFill>
                <a:latin typeface="Arial" panose="020B0604020202020204" pitchFamily="34" charset="0"/>
              </a:rPr>
              <a:t>– потребление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</a:rPr>
              <a:t>до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</a:rPr>
              <a:t>3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</a:rPr>
              <a:t>м3</a:t>
            </a:r>
            <a:r>
              <a:rPr lang="ru-RU" sz="1400" b="0" dirty="0" smtClean="0">
                <a:solidFill>
                  <a:schemeClr val="tx1"/>
                </a:solidFill>
                <a:latin typeface="Arial" panose="020B0604020202020204" pitchFamily="34" charset="0"/>
              </a:rPr>
              <a:t> в </a:t>
            </a:r>
            <a:r>
              <a:rPr lang="ru-RU" sz="1400" b="0" dirty="0">
                <a:solidFill>
                  <a:schemeClr val="tx1"/>
                </a:solidFill>
                <a:latin typeface="Arial" panose="020B0604020202020204" pitchFamily="34" charset="0"/>
              </a:rPr>
              <a:t>месяц на 1 человека;</a:t>
            </a:r>
          </a:p>
          <a:p>
            <a:pPr>
              <a:lnSpc>
                <a:spcPct val="150000"/>
              </a:lnSpc>
            </a:pP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</a:rPr>
              <a:t>2 </a:t>
            </a:r>
            <a:r>
              <a:rPr lang="ru-RU" sz="1400" b="0" dirty="0">
                <a:solidFill>
                  <a:schemeClr val="tx1"/>
                </a:solidFill>
                <a:latin typeface="Arial" panose="020B0604020202020204" pitchFamily="34" charset="0"/>
              </a:rPr>
              <a:t>подгруппа </a:t>
            </a:r>
            <a:r>
              <a:rPr lang="ru-RU" sz="1400" b="0" dirty="0" smtClean="0">
                <a:solidFill>
                  <a:schemeClr val="tx1"/>
                </a:solidFill>
                <a:latin typeface="Arial" panose="020B0604020202020204" pitchFamily="34" charset="0"/>
              </a:rPr>
              <a:t>– от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</a:rPr>
              <a:t>3 до 5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</a:rPr>
              <a:t>м3 </a:t>
            </a:r>
            <a:r>
              <a:rPr lang="ru-RU" sz="1400" b="0" dirty="0" smtClean="0">
                <a:solidFill>
                  <a:schemeClr val="tx1"/>
                </a:solidFill>
                <a:latin typeface="Arial" panose="020B0604020202020204" pitchFamily="34" charset="0"/>
              </a:rPr>
              <a:t>в месяц;</a:t>
            </a:r>
            <a:endParaRPr lang="ru-RU" sz="1400" b="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</a:rPr>
              <a:t>3 </a:t>
            </a:r>
            <a:r>
              <a:rPr lang="ru-RU" sz="1400" b="0" dirty="0">
                <a:solidFill>
                  <a:schemeClr val="tx1"/>
                </a:solidFill>
                <a:latin typeface="Arial" panose="020B0604020202020204" pitchFamily="34" charset="0"/>
              </a:rPr>
              <a:t>подгруппа </a:t>
            </a:r>
            <a:r>
              <a:rPr lang="ru-RU" sz="1400" b="0" dirty="0" smtClean="0">
                <a:solidFill>
                  <a:schemeClr val="tx1"/>
                </a:solidFill>
                <a:latin typeface="Arial" panose="020B0604020202020204" pitchFamily="34" charset="0"/>
              </a:rPr>
              <a:t>– от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</a:rPr>
              <a:t>5 до 10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</a:rPr>
              <a:t>м3 </a:t>
            </a:r>
            <a:r>
              <a:rPr lang="ru-RU" sz="1400" b="0" dirty="0" smtClean="0">
                <a:solidFill>
                  <a:schemeClr val="tx1"/>
                </a:solidFill>
                <a:latin typeface="Arial" panose="020B0604020202020204" pitchFamily="34" charset="0"/>
              </a:rPr>
              <a:t>в </a:t>
            </a:r>
            <a:r>
              <a:rPr lang="ru-RU" sz="1400" b="0" dirty="0">
                <a:solidFill>
                  <a:schemeClr val="tx1"/>
                </a:solidFill>
                <a:latin typeface="Arial" panose="020B0604020202020204" pitchFamily="34" charset="0"/>
              </a:rPr>
              <a:t>месяц </a:t>
            </a:r>
            <a:r>
              <a:rPr lang="ru-RU" sz="1400" b="0" dirty="0" smtClean="0">
                <a:solidFill>
                  <a:schemeClr val="tx1"/>
                </a:solidFill>
                <a:latin typeface="Arial" panose="020B0604020202020204" pitchFamily="34" charset="0"/>
              </a:rPr>
              <a:t>и для теплоснабжающих организаций,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</a:rPr>
              <a:t>4 </a:t>
            </a:r>
            <a:r>
              <a:rPr lang="ru-RU" sz="1400" b="0" dirty="0">
                <a:solidFill>
                  <a:schemeClr val="tx1"/>
                </a:solidFill>
                <a:latin typeface="Arial" panose="020B0604020202020204" pitchFamily="34" charset="0"/>
              </a:rPr>
              <a:t>подгруппа </a:t>
            </a:r>
            <a:r>
              <a:rPr lang="ru-RU" sz="1400" b="0" dirty="0" smtClean="0">
                <a:solidFill>
                  <a:schemeClr val="tx1"/>
                </a:solidFill>
                <a:latin typeface="Arial" panose="020B0604020202020204" pitchFamily="34" charset="0"/>
              </a:rPr>
              <a:t>–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</a:rPr>
              <a:t>выше 10 м3 </a:t>
            </a:r>
            <a:r>
              <a:rPr lang="ru-RU" sz="1400" b="0" dirty="0" smtClean="0">
                <a:solidFill>
                  <a:schemeClr val="tx1"/>
                </a:solidFill>
                <a:latin typeface="Arial" panose="020B0604020202020204" pitchFamily="34" charset="0"/>
              </a:rPr>
              <a:t>в месяц.</a:t>
            </a:r>
          </a:p>
          <a:p>
            <a:pPr>
              <a:lnSpc>
                <a:spcPct val="150000"/>
              </a:lnSpc>
            </a:pPr>
            <a:r>
              <a:rPr lang="ru-RU" sz="1400" b="0" dirty="0" smtClean="0">
                <a:solidFill>
                  <a:schemeClr val="tx1"/>
                </a:solidFill>
                <a:latin typeface="Arial" panose="020B0604020202020204" pitchFamily="34" charset="0"/>
              </a:rPr>
              <a:t>Реализация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</a:rPr>
              <a:t>инвестиционных программ </a:t>
            </a:r>
            <a:r>
              <a:rPr lang="ru-RU" sz="1400" b="0" dirty="0" smtClean="0">
                <a:solidFill>
                  <a:schemeClr val="tx1"/>
                </a:solidFill>
                <a:latin typeface="Arial" panose="020B0604020202020204" pitchFamily="34" charset="0"/>
              </a:rPr>
              <a:t>за счет тарифов в 2024 году:</a:t>
            </a:r>
          </a:p>
          <a:p>
            <a:pPr>
              <a:lnSpc>
                <a:spcPct val="150000"/>
              </a:lnSpc>
            </a:pP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</a:rPr>
              <a:t>78 км </a:t>
            </a:r>
            <a:r>
              <a:rPr lang="ru-RU" sz="1400" b="0" dirty="0" smtClean="0">
                <a:solidFill>
                  <a:schemeClr val="tx1"/>
                </a:solidFill>
                <a:latin typeface="Arial" panose="020B0604020202020204" pitchFamily="34" charset="0"/>
              </a:rPr>
              <a:t>сетей водоснабжения и </a:t>
            </a:r>
            <a:r>
              <a:rPr lang="ru-RU" sz="1400" b="0" dirty="0">
                <a:solidFill>
                  <a:schemeClr val="tx1"/>
                </a:solidFill>
                <a:latin typeface="Arial" panose="020B0604020202020204" pitchFamily="34" charset="0"/>
              </a:rPr>
              <a:t>водоотведения (9 772 млн. тенге</a:t>
            </a:r>
            <a:r>
              <a:rPr lang="ru-RU" sz="1400" b="0" dirty="0" smtClean="0">
                <a:solidFill>
                  <a:schemeClr val="tx1"/>
                </a:solidFill>
                <a:latin typeface="Arial" panose="020B0604020202020204" pitchFamily="34" charset="0"/>
              </a:rPr>
              <a:t>), с учетом переноса 29 мероприятий (3 366 млн. тенге)*. </a:t>
            </a:r>
          </a:p>
          <a:p>
            <a:pPr>
              <a:lnSpc>
                <a:spcPct val="150000"/>
              </a:lnSpc>
            </a:pP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</a:rPr>
              <a:t>1 052</a:t>
            </a:r>
            <a:r>
              <a:rPr lang="en-US" sz="1400" b="0" dirty="0" smtClean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kk-KZ" sz="1400" b="0" dirty="0" smtClean="0">
                <a:solidFill>
                  <a:schemeClr val="tx1"/>
                </a:solidFill>
                <a:latin typeface="Arial" panose="020B0604020202020204" pitchFamily="34" charset="0"/>
              </a:rPr>
              <a:t>единиц основных средств (566 млн</a:t>
            </a:r>
            <a:r>
              <a:rPr lang="ru-RU" sz="1400" b="0" dirty="0" smtClean="0">
                <a:solidFill>
                  <a:schemeClr val="tx1"/>
                </a:solidFill>
                <a:latin typeface="Arial" panose="020B0604020202020204" pitchFamily="34" charset="0"/>
              </a:rPr>
              <a:t>. тенге)</a:t>
            </a:r>
          </a:p>
          <a:p>
            <a:pPr>
              <a:lnSpc>
                <a:spcPct val="150000"/>
              </a:lnSpc>
            </a:pP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</a:rPr>
              <a:t>86</a:t>
            </a:r>
            <a:r>
              <a:rPr lang="ru-RU" sz="1400" b="0" dirty="0" smtClean="0">
                <a:solidFill>
                  <a:schemeClr val="tx1"/>
                </a:solidFill>
                <a:latin typeface="Arial" panose="020B0604020202020204" pitchFamily="34" charset="0"/>
              </a:rPr>
              <a:t> единиц ПСД (132 млн. тенге)</a:t>
            </a:r>
          </a:p>
          <a:p>
            <a:pPr>
              <a:lnSpc>
                <a:spcPct val="150000"/>
              </a:lnSpc>
            </a:pP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</a:rPr>
              <a:t>10 </a:t>
            </a:r>
            <a:r>
              <a:rPr lang="ru-RU" sz="1400" b="0" dirty="0" smtClean="0">
                <a:solidFill>
                  <a:schemeClr val="tx1"/>
                </a:solidFill>
                <a:latin typeface="Arial" panose="020B0604020202020204" pitchFamily="34" charset="0"/>
              </a:rPr>
              <a:t>мероприятий по автоматизации систем управления производственным процессом         (240 млн. тенге</a:t>
            </a:r>
            <a:r>
              <a:rPr lang="ru-RU" sz="1400" b="0" dirty="0">
                <a:solidFill>
                  <a:schemeClr val="tx1"/>
                </a:solidFill>
                <a:latin typeface="Arial" panose="020B0604020202020204" pitchFamily="34" charset="0"/>
              </a:rPr>
              <a:t>) </a:t>
            </a:r>
            <a:endParaRPr lang="ru-RU" sz="1400" b="0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ru-RU" sz="1050" b="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5"/>
          <a:srcRect t="13858"/>
          <a:stretch/>
        </p:blipFill>
        <p:spPr>
          <a:xfrm>
            <a:off x="911424" y="1172306"/>
            <a:ext cx="1876145" cy="1123231"/>
          </a:xfrm>
          <a:prstGeom prst="rect">
            <a:avLst/>
          </a:prstGeom>
        </p:spPr>
      </p:pic>
      <p:pic>
        <p:nvPicPr>
          <p:cNvPr id="1028" name="Picture 4" descr="Ремонт и реконструкция наружных сетей водоснабжения и водоотведения | АВОК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424" y="4167745"/>
            <a:ext cx="1878645" cy="1277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ВОДОСБЕРЕЖЕНИЕ - ВОЛЬНОВСКАЯ СШ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45" b="12303"/>
          <a:stretch/>
        </p:blipFill>
        <p:spPr bwMode="auto">
          <a:xfrm>
            <a:off x="910274" y="2691581"/>
            <a:ext cx="1876145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4662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6435"/>
            <a:ext cx="12192000" cy="1197864"/>
          </a:xfrm>
          <a:prstGeom prst="rect">
            <a:avLst/>
          </a:prstGeom>
        </p:spPr>
      </p:pic>
      <p:pic>
        <p:nvPicPr>
          <p:cNvPr id="6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85" y="158530"/>
            <a:ext cx="945000" cy="6862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0" y="301600"/>
            <a:ext cx="1219200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altLang="ru-RU" sz="2000" b="1" dirty="0">
                <a:solidFill>
                  <a:srgbClr val="336699"/>
                </a:solidFill>
                <a:latin typeface="Arial" panose="020B0604020202020204" pitchFamily="34" charset="0"/>
              </a:rPr>
              <a:t>Информация о системах водоснабжения и водоотведения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51179" y="1885561"/>
            <a:ext cx="2273962" cy="153511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1" name="Picture 4" descr="Подающие эрлифты DSC0595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60440" y="4493856"/>
            <a:ext cx="2273961" cy="150971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2" name="Picture 134" descr="C:\Users\User\Desktop\20190123_140111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615" y="1885561"/>
            <a:ext cx="2074862" cy="153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4" descr="E:\DSC09835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08615" y="4493857"/>
            <a:ext cx="2074861" cy="150971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4" name="Номер слайда 1"/>
          <p:cNvSpPr txBox="1">
            <a:spLocks/>
          </p:cNvSpPr>
          <p:nvPr/>
        </p:nvSpPr>
        <p:spPr>
          <a:xfrm>
            <a:off x="11712624" y="6487064"/>
            <a:ext cx="322052" cy="3600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/>
          </p:nvPr>
        </p:nvGraphicFramePr>
        <p:xfrm>
          <a:off x="4911365" y="1499464"/>
          <a:ext cx="6984357" cy="5006927"/>
        </p:xfrm>
        <a:graphic>
          <a:graphicData uri="http://schemas.openxmlformats.org/drawingml/2006/table">
            <a:tbl>
              <a:tblPr/>
              <a:tblGrid>
                <a:gridCol w="249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816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5999">
                  <a:extLst>
                    <a:ext uri="{9D8B030D-6E8A-4147-A177-3AD203B41FA5}">
                      <a16:colId xmlns:a16="http://schemas.microsoft.com/office/drawing/2014/main" val="4284699974"/>
                    </a:ext>
                  </a:extLst>
                </a:gridCol>
                <a:gridCol w="14075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74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49" marR="5549" marT="555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ru-RU" sz="1200" b="1" i="0" u="none" strike="noStrike" dirty="0">
                          <a:solidFill>
                            <a:srgbClr val="0000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    </a:t>
                      </a:r>
                      <a:r>
                        <a:rPr lang="ru-RU" sz="1400" b="1" i="0" u="none" strike="noStrike" dirty="0">
                          <a:solidFill>
                            <a:srgbClr val="0000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Система водоснабжения</a:t>
                      </a:r>
                    </a:p>
                  </a:txBody>
                  <a:tcPr marL="5549" marR="5549" marT="555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49" marR="5549" marT="555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549" marR="5549" marT="555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1110"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5549" marR="5549" marT="555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ru-RU" sz="1200" b="0" i="0" u="sng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Мощность  подземных источников:</a:t>
                      </a:r>
                      <a:r>
                        <a:rPr lang="ru-RU" sz="1200" b="0" i="0" u="sng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88900" indent="0"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Талгарское,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Алма-Атинское месторождения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49" marR="5549" marT="5551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1 090</a:t>
                      </a:r>
                    </a:p>
                  </a:txBody>
                  <a:tcPr marL="5549" marR="53992" marT="5551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тыс.м³/</a:t>
                      </a:r>
                    </a:p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сутки</a:t>
                      </a:r>
                    </a:p>
                  </a:txBody>
                  <a:tcPr marL="80989" marR="5549" marT="5551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2047"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5549" marR="5549" marT="555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8890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sng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Мощность поверхностных источников:</a:t>
                      </a:r>
                      <a:r>
                        <a:rPr lang="ru-RU" sz="1200" b="0" i="0" u="sng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8890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Головные очистные сооружения (р.Б.Алматинка), </a:t>
                      </a:r>
                    </a:p>
                    <a:p>
                      <a:pPr marL="8890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фильтровальные станции «Медеу», «Аксай»,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«Карагайлы»</a:t>
                      </a:r>
                    </a:p>
                  </a:txBody>
                  <a:tcPr marL="5549" marR="5549" marT="5551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286</a:t>
                      </a:r>
                    </a:p>
                  </a:txBody>
                  <a:tcPr marL="5549" marR="53992" marT="5551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тыс.м³/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сутки</a:t>
                      </a:r>
                    </a:p>
                  </a:txBody>
                  <a:tcPr marL="80989" marR="5549" marT="5551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8932"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5549" marR="5549" marT="555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Протяженность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водопроводных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сетей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49" marR="5549" marT="5551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 </a:t>
                      </a:r>
                      <a:r>
                        <a:rPr lang="ru-RU" sz="1200" b="0" i="0" u="none" strike="noStrik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636</a:t>
                      </a:r>
                      <a:endParaRPr lang="ru-RU" sz="1200" b="0" i="0" u="none" strike="noStrike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549" marR="53992" marT="5551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км</a:t>
                      </a:r>
                    </a:p>
                  </a:txBody>
                  <a:tcPr marL="80989" marR="5549" marT="5551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0343"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5549" marR="5549" marT="555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Водопроводные колодцы</a:t>
                      </a:r>
                    </a:p>
                  </a:txBody>
                  <a:tcPr marL="5549" marR="5549" marT="5551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45 </a:t>
                      </a:r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330</a:t>
                      </a:r>
                      <a:endParaRPr lang="ru-RU" sz="1200" b="0" i="0" u="none" strike="noStrike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549" marR="53992" marT="5551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ед.</a:t>
                      </a:r>
                    </a:p>
                  </a:txBody>
                  <a:tcPr marL="80989" marR="5549" marT="5551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0880"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5549" marR="5549" marT="555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Запорно-регулирующая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арматура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49" marR="5549" marT="5551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ru-RU" sz="1200" b="0" i="0" u="none" strike="noStrik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37 751</a:t>
                      </a:r>
                      <a:endParaRPr lang="ru-RU" sz="1200" b="0" i="0" u="none" strike="noStrike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549" marR="53992" marT="5551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ед.</a:t>
                      </a:r>
                    </a:p>
                  </a:txBody>
                  <a:tcPr marL="80989" marR="5549" marT="5551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28704635"/>
                  </a:ext>
                </a:extLst>
              </a:tr>
              <a:tr h="315482"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5549" marR="5549" marT="555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Насосные станции 1-3 подъемов</a:t>
                      </a:r>
                    </a:p>
                  </a:txBody>
                  <a:tcPr marL="5549" marR="5549" marT="5551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</a:t>
                      </a:r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ru-RU" sz="1200" b="0" i="0" u="none" strike="noStrike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549" marR="53992" marT="5551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ед.</a:t>
                      </a:r>
                    </a:p>
                  </a:txBody>
                  <a:tcPr marL="80989" marR="5549" marT="5551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5526">
                <a:tc>
                  <a:txBody>
                    <a:bodyPr/>
                    <a:lstStyle/>
                    <a:p>
                      <a:pPr algn="ctr" fontAlgn="auto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49" marR="5549" marT="555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88900" indent="0"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49" marR="5549" marT="555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549" marR="53992" marT="555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989" marR="5549" marT="555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8445"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49" marR="5549" marT="555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ru-RU" sz="1400" b="1" i="0" u="none" strike="noStrike" dirty="0">
                          <a:solidFill>
                            <a:srgbClr val="0000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    Система водоотведения</a:t>
                      </a:r>
                    </a:p>
                  </a:txBody>
                  <a:tcPr marL="5549" marR="5549" marT="555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549" marR="53992" marT="555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80989" marR="5549" marT="555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04104"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5549" marR="5549" marT="555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Канализационные очистные сооружения:</a:t>
                      </a:r>
                    </a:p>
                    <a:p>
                      <a:pPr marL="88900" indent="0"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механическая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 биологическая очистка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49" marR="5549" marT="5551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640</a:t>
                      </a:r>
                    </a:p>
                  </a:txBody>
                  <a:tcPr marL="5549" marR="53992" marT="5551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тыс.м³/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сутки</a:t>
                      </a:r>
                    </a:p>
                  </a:txBody>
                  <a:tcPr marL="80989" marR="5549" marT="5551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68628105"/>
                  </a:ext>
                </a:extLst>
              </a:tr>
              <a:tr h="235496"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5549" marR="5549" marT="555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Протяженность канализационных сетей</a:t>
                      </a:r>
                    </a:p>
                  </a:txBody>
                  <a:tcPr marL="5549" marR="5549" marT="5551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</a:t>
                      </a:r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  <a:r>
                        <a:rPr lang="ru-RU" sz="1200" b="0" i="0" u="none" strike="noStrik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45</a:t>
                      </a:r>
                      <a:endParaRPr lang="ru-RU" sz="1200" b="0" i="0" u="none" strike="noStrike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549" marR="53992" marT="5551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км</a:t>
                      </a:r>
                    </a:p>
                  </a:txBody>
                  <a:tcPr marL="80989" marR="5549" marT="5551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5496"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5549" marR="5549" marT="555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Канализационные колодцы, камеры</a:t>
                      </a:r>
                    </a:p>
                  </a:txBody>
                  <a:tcPr marL="5549" marR="5549" marT="5551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ru-RU" sz="1200" b="0" i="0" u="none" strike="noStrik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72 757</a:t>
                      </a:r>
                      <a:endParaRPr lang="ru-RU" sz="1200" b="0" i="0" u="none" strike="noStrike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549" marR="53992" marT="5551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ед.</a:t>
                      </a:r>
                    </a:p>
                  </a:txBody>
                  <a:tcPr marL="80989" marR="5549" marT="5551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5496"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5549" marR="5549" marT="555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Насосные станции</a:t>
                      </a:r>
                    </a:p>
                  </a:txBody>
                  <a:tcPr marL="5549" marR="5549" marT="5551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ru-RU" sz="1200" b="0" i="0" u="none" strike="noStrik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</a:t>
                      </a:r>
                      <a:endParaRPr lang="ru-RU" sz="1200" b="0" i="0" u="none" strike="noStrike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549" marR="53992" marT="5551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ед.</a:t>
                      </a:r>
                    </a:p>
                  </a:txBody>
                  <a:tcPr marL="80989" marR="5549" marT="5551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35496"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5549" marR="5549" marT="555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Отводящие каналы</a:t>
                      </a:r>
                    </a:p>
                  </a:txBody>
                  <a:tcPr marL="5549" marR="5549" marT="5551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121</a:t>
                      </a:r>
                    </a:p>
                  </a:txBody>
                  <a:tcPr marL="5549" marR="53992" marT="5551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км</a:t>
                      </a:r>
                    </a:p>
                  </a:txBody>
                  <a:tcPr marL="80989" marR="5549" marT="5551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35496"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5549" marR="5549" marT="555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Накопитель Сорбулак</a:t>
                      </a:r>
                    </a:p>
                  </a:txBody>
                  <a:tcPr marL="5549" marR="5549" marT="5551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1 000</a:t>
                      </a:r>
                    </a:p>
                  </a:txBody>
                  <a:tcPr marL="5549" marR="53992" marT="5551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млн.м³</a:t>
                      </a:r>
                    </a:p>
                  </a:txBody>
                  <a:tcPr marL="80989" marR="5549" marT="5551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35496"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5549" marR="5549" marT="555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Накопители правобережного Сорбулакского канала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49" marR="5549" marT="5551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50,3</a:t>
                      </a:r>
                    </a:p>
                  </a:txBody>
                  <a:tcPr marL="5549" marR="53992" marT="5551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млн.м³</a:t>
                      </a:r>
                    </a:p>
                  </a:txBody>
                  <a:tcPr marL="80989" marR="5549" marT="5551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4149">
                <a:tc>
                  <a:txBody>
                    <a:bodyPr/>
                    <a:lstStyle/>
                    <a:p>
                      <a:pPr algn="ctr" fontAlgn="auto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49" marR="5549" marT="555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8900" indent="0"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49" marR="5549" marT="555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endParaRPr lang="ru-RU" sz="1300" b="0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549" marR="53992" marT="555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989" marR="5549" marT="555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8105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738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197864"/>
          </a:xfrm>
          <a:prstGeom prst="rect">
            <a:avLst/>
          </a:prstGeom>
        </p:spPr>
      </p:pic>
      <p:pic>
        <p:nvPicPr>
          <p:cNvPr id="6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0079" y="255807"/>
            <a:ext cx="945000" cy="686250"/>
          </a:xfrm>
          <a:prstGeom prst="rect">
            <a:avLst/>
          </a:prstGeom>
        </p:spPr>
      </p:pic>
      <p:graphicFrame>
        <p:nvGraphicFramePr>
          <p:cNvPr id="7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8444413"/>
              </p:ext>
            </p:extLst>
          </p:nvPr>
        </p:nvGraphicFramePr>
        <p:xfrm>
          <a:off x="333023" y="1197864"/>
          <a:ext cx="11609893" cy="56191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1539">
                  <a:extLst>
                    <a:ext uri="{9D8B030D-6E8A-4147-A177-3AD203B41FA5}">
                      <a16:colId xmlns:a16="http://schemas.microsoft.com/office/drawing/2014/main" val="230026590"/>
                    </a:ext>
                  </a:extLst>
                </a:gridCol>
                <a:gridCol w="2483809">
                  <a:extLst>
                    <a:ext uri="{9D8B030D-6E8A-4147-A177-3AD203B41FA5}">
                      <a16:colId xmlns:a16="http://schemas.microsoft.com/office/drawing/2014/main" val="2898887204"/>
                    </a:ext>
                  </a:extLst>
                </a:gridCol>
                <a:gridCol w="3952681">
                  <a:extLst>
                    <a:ext uri="{9D8B030D-6E8A-4147-A177-3AD203B41FA5}">
                      <a16:colId xmlns:a16="http://schemas.microsoft.com/office/drawing/2014/main" val="3533972676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589873484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404133409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907029355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902010790"/>
                    </a:ext>
                  </a:extLst>
                </a:gridCol>
                <a:gridCol w="1343472">
                  <a:extLst>
                    <a:ext uri="{9D8B030D-6E8A-4147-A177-3AD203B41FA5}">
                      <a16:colId xmlns:a16="http://schemas.microsoft.com/office/drawing/2014/main" val="1891836019"/>
                    </a:ext>
                  </a:extLst>
                </a:gridCol>
              </a:tblGrid>
              <a:tr h="35876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</a:t>
                      </a:r>
                      <a:r>
                        <a:rPr lang="ru-RU" sz="10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пп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32" marR="5432" marT="54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Цели Предприятия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32" marR="5432" marT="54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Ключевые показатели.</a:t>
                      </a:r>
                    </a:p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Прямые и конечные </a:t>
                      </a:r>
                    </a:p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Результаты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32" marR="5432" marT="54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Ед. изм.</a:t>
                      </a:r>
                      <a:endParaRPr kumimoji="0" lang="ru-RU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432" marR="5432" marT="54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 год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32" marR="5432" marT="54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32" marR="5432" marT="5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32" marR="5432" marT="5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 год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32" marR="5432" marT="5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5662505"/>
                  </a:ext>
                </a:extLst>
              </a:tr>
              <a:tr h="2998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План</a:t>
                      </a:r>
                    </a:p>
                  </a:txBody>
                  <a:tcPr marL="5432" marR="5432" marT="54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Факт</a:t>
                      </a:r>
                    </a:p>
                  </a:txBody>
                  <a:tcPr marL="5432" marR="5432" marT="5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Исполнение,</a:t>
                      </a:r>
                    </a:p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5432" marR="5432" marT="5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План</a:t>
                      </a:r>
                    </a:p>
                  </a:txBody>
                  <a:tcPr marL="5432" marR="5432" marT="5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7680169"/>
                  </a:ext>
                </a:extLst>
              </a:tr>
              <a:tr h="47311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32" marR="5432" marT="5432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Осуществление деятельности в сфере жизнеобеспечения населенных пунктов </a:t>
                      </a: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(водоснабжение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), содержание, эксплуатация и техническое обслуживание, а также обеспечение безопасности водохозяйственных систем и сооружений, находящихся в государственной собственности по </a:t>
                      </a:r>
                      <a:r>
                        <a:rPr lang="ru-RU" sz="10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г.Алматы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 </a:t>
                      </a:r>
                      <a:r>
                        <a:rPr lang="ru-RU" sz="10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Алм.области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5432" marT="54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Бесперебойное обеспечение качественной питьевой водой потребителей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54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час/год</a:t>
                      </a:r>
                    </a:p>
                  </a:txBody>
                  <a:tcPr marL="5432" marR="5432" marT="5432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8 760</a:t>
                      </a:r>
                    </a:p>
                  </a:txBody>
                  <a:tcPr marL="5432" marR="5432" marT="5432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8 760</a:t>
                      </a:r>
                    </a:p>
                  </a:txBody>
                  <a:tcPr marL="5432" marR="5432" marT="5432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5432" marR="5432" marT="5432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8 784</a:t>
                      </a:r>
                    </a:p>
                  </a:txBody>
                  <a:tcPr marL="5432" marR="5432" marT="5432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7898354"/>
                  </a:ext>
                </a:extLst>
              </a:tr>
              <a:tr h="333212">
                <a:tc v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32" marR="5432" marT="5432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just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54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Обеспечение питьевой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водой потребителей.  Водоснабжение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5432" marT="54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тыс.м3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32" marR="5432" marT="5432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180 211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32" marR="5432" marT="5432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180 511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32" marR="5432" marT="5432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32" marR="5432" marT="5432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186 795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32" marR="5432" marT="5432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2311908"/>
                  </a:ext>
                </a:extLst>
              </a:tr>
              <a:tr h="832045">
                <a:tc v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32" marR="5432" marT="5432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just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54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Бесперебойное обеспечение потребителей питьевой водой,  соответствующей санитарным нормам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54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5432" marR="5432" marT="5432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5432" marR="5432" marT="5432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5432" marR="5432" marT="5432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5432" marR="5432" marT="5432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5432" marR="5432" marT="5432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2886597"/>
                  </a:ext>
                </a:extLst>
              </a:tr>
              <a:tr h="31574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32" marR="5432" marT="5432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Осуществление деятельности в сфере жизнеобеспечения населенных</a:t>
                      </a:r>
                      <a:r>
                        <a:rPr lang="ru-RU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пунктов (</a:t>
                      </a: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водоотведение)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содержание, эксплуатация и техническое обслуживание, а также обеспечение безопасности канализационных систем и сооружений, находящихся в государственной собственности по </a:t>
                      </a:r>
                      <a:r>
                        <a:rPr lang="ru-RU" sz="10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г.Алматы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 </a:t>
                      </a:r>
                      <a:r>
                        <a:rPr lang="ru-RU" sz="10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Алм.области</a:t>
                      </a:r>
                      <a:endParaRPr lang="ru-RU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54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Бесперебойное отведение сточных вод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54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час/год</a:t>
                      </a:r>
                    </a:p>
                  </a:txBody>
                  <a:tcPr marL="5432" marR="5432" marT="5432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8 760</a:t>
                      </a:r>
                    </a:p>
                  </a:txBody>
                  <a:tcPr marL="5432" marR="5432" marT="5432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8 760</a:t>
                      </a:r>
                    </a:p>
                  </a:txBody>
                  <a:tcPr marL="5432" marR="5432" marT="5432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5432" marR="5432" marT="5432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8 784</a:t>
                      </a:r>
                    </a:p>
                  </a:txBody>
                  <a:tcPr marL="5432" marR="5432" marT="5432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620920"/>
                  </a:ext>
                </a:extLst>
              </a:tr>
              <a:tr h="449924">
                <a:tc v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32" marR="5432" marT="5432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5432" marT="54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Прием и отвод сточных вод от потребителей.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Водоотведение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54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тыс.м3</a:t>
                      </a:r>
                    </a:p>
                  </a:txBody>
                  <a:tcPr marL="5432" marR="5432" marT="5432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139 496</a:t>
                      </a:r>
                    </a:p>
                  </a:txBody>
                  <a:tcPr marL="5432" marR="5432" marT="5432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139 757</a:t>
                      </a:r>
                    </a:p>
                  </a:txBody>
                  <a:tcPr marL="5432" marR="5432" marT="5432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100,2</a:t>
                      </a:r>
                    </a:p>
                  </a:txBody>
                  <a:tcPr marL="5432" marR="5432" marT="5432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148 634</a:t>
                      </a:r>
                    </a:p>
                  </a:txBody>
                  <a:tcPr marL="5432" marR="5432" marT="5432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978680"/>
                  </a:ext>
                </a:extLst>
              </a:tr>
              <a:tr h="1095780">
                <a:tc v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32" marR="5432" marT="5432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just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54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Бесперебойное обеспечение услугами водоотведения (отвод сточных вод)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5432" marT="54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32" marR="5432" marT="5432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32" marR="5432" marT="5432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32" marR="5432" marT="5432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32" marR="5432" marT="5432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32" marR="5432" marT="5432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2276161"/>
                  </a:ext>
                </a:extLst>
              </a:tr>
              <a:tr h="295315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32" marR="5432" marT="5432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Обеспечение технического обслуживания сетей и сооружений и приборов учета расхода воды, не состоявших на балансе Предприятия, при обращении потребителей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54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Доступность качественного обслуживания сетей водоснабжения и водоотведения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54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дн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32" marR="5432" marT="5432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32" marR="5432" marT="5432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32" marR="5432" marT="5432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32" marR="5432" marT="5432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32" marR="5432" marT="5432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803731"/>
                  </a:ext>
                </a:extLst>
              </a:tr>
              <a:tr h="470339">
                <a:tc v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32" marR="5432" marT="5432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just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54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Обеспечение  технического обслуживания сетей и сооружений и приборов учета расхода воды потребителей. Иная деятельность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54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услуга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32" marR="5432" marT="5432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32" marR="5432" marT="5432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32" marR="5432" marT="5432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32" marR="5432" marT="5432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32" marR="5432" marT="5432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3483818"/>
                  </a:ext>
                </a:extLst>
              </a:tr>
              <a:tr h="620493">
                <a:tc v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32" marR="5432" marT="5432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just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54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Доступ к услугам водоснабжения и водоотведения. Качественное выполнение работ.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5432" marT="54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32" marR="5432" marT="5432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32" marR="5432" marT="5432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32" marR="5432" marT="5432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32" marR="5432" marT="5432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32" marR="5432" marT="5432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907224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0" y="198281"/>
            <a:ext cx="12192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66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Основные направления деятельности ГКП «Алматы Су».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66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Цели, задачи и ключевые показатели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6CB6"/>
                </a:solidFill>
                <a:effectLst/>
                <a:uLnTx/>
                <a:uFillTx/>
                <a:latin typeface="CorbelK" panose="02000503000000020004" pitchFamily="50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1864810" y="6571798"/>
            <a:ext cx="27986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900" dirty="0">
                <a:solidFill>
                  <a:prstClr val="white">
                    <a:lumMod val="65000"/>
                  </a:prstClr>
                </a:solidFill>
                <a:latin typeface="Arial" panose="020B0604020202020204" pitchFamily="34" charset="0"/>
              </a:rPr>
              <a:t>3</a:t>
            </a:r>
            <a:endParaRPr kumimoji="0" lang="ru-RU" sz="9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3716000" y="1557867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345012561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4286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115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912424" y="6381328"/>
            <a:ext cx="2133600" cy="365125"/>
          </a:xfrm>
        </p:spPr>
        <p:txBody>
          <a:bodyPr/>
          <a:lstStyle/>
          <a:p>
            <a:pPr>
              <a:defRPr/>
            </a:pPr>
            <a:fld id="{74A9C929-5857-4C59-A33D-B3B5A564E4DA}" type="slidenum">
              <a:rPr lang="ru-RU" altLang="ru-RU" sz="900" b="0">
                <a:latin typeface="Arial" panose="020B0604020202020204" pitchFamily="34" charset="0"/>
              </a:rPr>
              <a:pPr>
                <a:defRPr/>
              </a:pPr>
              <a:t>4</a:t>
            </a:fld>
            <a:endParaRPr lang="ru-RU" altLang="ru-RU" sz="900" b="0" dirty="0">
              <a:latin typeface="Arial" panose="020B06040202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7511595"/>
              </p:ext>
            </p:extLst>
          </p:nvPr>
        </p:nvGraphicFramePr>
        <p:xfrm>
          <a:off x="747372" y="1268760"/>
          <a:ext cx="10749229" cy="38164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0968">
                  <a:extLst>
                    <a:ext uri="{9D8B030D-6E8A-4147-A177-3AD203B41FA5}">
                      <a16:colId xmlns:a16="http://schemas.microsoft.com/office/drawing/2014/main" val="497709223"/>
                    </a:ext>
                  </a:extLst>
                </a:gridCol>
                <a:gridCol w="4141251">
                  <a:extLst>
                    <a:ext uri="{9D8B030D-6E8A-4147-A177-3AD203B41FA5}">
                      <a16:colId xmlns:a16="http://schemas.microsoft.com/office/drawing/2014/main" val="1782054504"/>
                    </a:ext>
                  </a:extLst>
                </a:gridCol>
                <a:gridCol w="1595215">
                  <a:extLst>
                    <a:ext uri="{9D8B030D-6E8A-4147-A177-3AD203B41FA5}">
                      <a16:colId xmlns:a16="http://schemas.microsoft.com/office/drawing/2014/main" val="270132271"/>
                    </a:ext>
                  </a:extLst>
                </a:gridCol>
                <a:gridCol w="1519252">
                  <a:extLst>
                    <a:ext uri="{9D8B030D-6E8A-4147-A177-3AD203B41FA5}">
                      <a16:colId xmlns:a16="http://schemas.microsoft.com/office/drawing/2014/main" val="2353911618"/>
                    </a:ext>
                  </a:extLst>
                </a:gridCol>
                <a:gridCol w="1318001">
                  <a:extLst>
                    <a:ext uri="{9D8B030D-6E8A-4147-A177-3AD203B41FA5}">
                      <a16:colId xmlns:a16="http://schemas.microsoft.com/office/drawing/2014/main" val="3393274646"/>
                    </a:ext>
                  </a:extLst>
                </a:gridCol>
                <a:gridCol w="1644542">
                  <a:extLst>
                    <a:ext uri="{9D8B030D-6E8A-4147-A177-3AD203B41FA5}">
                      <a16:colId xmlns:a16="http://schemas.microsoft.com/office/drawing/2014/main" val="2644663195"/>
                    </a:ext>
                  </a:extLst>
                </a:gridCol>
              </a:tblGrid>
              <a:tr h="53346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9" marR="91459" marT="45735" marB="457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показателей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9" marR="91459" marT="45735" marB="457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План 2023г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</a:p>
                  </a:txBody>
                  <a:tcPr marL="91459" marR="91459" marT="45735" marB="457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Факт 2023г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9" marR="91459" marT="45735" marB="457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Исполнение 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9" marR="91459" marT="45735" marB="457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План 2024г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9" marR="91459" marT="45735" marB="45735" anchor="ctr"/>
                </a:tc>
                <a:extLst>
                  <a:ext uri="{0D108BD9-81ED-4DB2-BD59-A6C34878D82A}">
                    <a16:rowId xmlns:a16="http://schemas.microsoft.com/office/drawing/2014/main" val="553613278"/>
                  </a:ext>
                </a:extLst>
              </a:tr>
              <a:tr h="675713"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9" marR="91459" marT="45735" marB="4573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Объем предоставляемых услуг по водоснабжению,</a:t>
                      </a:r>
                      <a:r>
                        <a:rPr lang="ru-R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i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млн.м³</a:t>
                      </a:r>
                    </a:p>
                  </a:txBody>
                  <a:tcPr marL="91459" marR="91459" marT="45735" marB="4573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180,2 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180,5</a:t>
                      </a:r>
                      <a:endParaRPr lang="ru-RU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100,2%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186,8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72873124"/>
                  </a:ext>
                </a:extLst>
              </a:tr>
              <a:tr h="675713"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9" marR="91459" marT="45735" marB="4573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Объем предоставляемых услуг по водоотведению,</a:t>
                      </a:r>
                      <a:r>
                        <a:rPr lang="ru-R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i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млн.м³</a:t>
                      </a:r>
                    </a:p>
                  </a:txBody>
                  <a:tcPr marL="91459" marR="91459" marT="45735" marB="4573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139,5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72000" marT="7404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139,8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72000" marT="74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100,2%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148,6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07950498"/>
                  </a:ext>
                </a:extLst>
              </a:tr>
              <a:tr h="960209"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9" marR="91459" marT="45735" marB="4573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аварий на сетях водоснабжения </a:t>
                      </a:r>
                    </a:p>
                    <a:p>
                      <a:pPr algn="l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(от Д-100)</a:t>
                      </a:r>
                      <a:endParaRPr lang="ru-RU" sz="1600" b="0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9" marR="91459" marT="45735" marB="45735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2 989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Аварийность - 0,8 </a:t>
                      </a: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1 км сети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60228047"/>
                  </a:ext>
                </a:extLst>
              </a:tr>
              <a:tr h="580105"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9" marR="91459" marT="45735" marB="4573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Среднемесячная заработная плата</a:t>
                      </a:r>
                      <a:r>
                        <a:rPr lang="ru-RU" sz="1600" kern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600" b="0" i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тыс. </a:t>
                      </a:r>
                      <a:r>
                        <a:rPr lang="ru-RU" sz="1600" b="0" i="1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тенге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216,2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212,3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98%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251,4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07055962"/>
                  </a:ext>
                </a:extLst>
              </a:tr>
              <a:tr h="391217"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9" marR="91459" marT="45735" marB="4573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Численность персонала, </a:t>
                      </a:r>
                      <a:r>
                        <a:rPr lang="ru-RU" sz="1600" b="0" i="1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чел.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</a:t>
                      </a:r>
                      <a:r>
                        <a:rPr lang="ru-RU" sz="1600" u="none" strike="noStrike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506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</a:t>
                      </a:r>
                      <a:r>
                        <a:rPr lang="ru-RU" sz="1600" u="none" strike="noStrike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377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96%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3 810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67390841"/>
                  </a:ext>
                </a:extLst>
              </a:tr>
            </a:tbl>
          </a:graphicData>
        </a:graphic>
      </p:graphicFrame>
      <p:pic>
        <p:nvPicPr>
          <p:cNvPr id="7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4642" cy="784692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 rot="10800000" flipV="1">
            <a:off x="1373407" y="255347"/>
            <a:ext cx="10195201" cy="36933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ru-RU" altLang="ru-RU" sz="1800" dirty="0">
                <a:solidFill>
                  <a:srgbClr val="4F81BD"/>
                </a:solidFill>
                <a:latin typeface="Arial" panose="020B0604020202020204" pitchFamily="34" charset="0"/>
              </a:rPr>
              <a:t>Основные показатели </a:t>
            </a:r>
            <a:r>
              <a:rPr lang="ru-RU" altLang="ru-RU" sz="1800" spc="-150" dirty="0" smtClean="0">
                <a:solidFill>
                  <a:srgbClr val="4F81BD"/>
                </a:solidFill>
                <a:latin typeface="Arial" panose="020B0604020202020204" pitchFamily="34" charset="0"/>
              </a:rPr>
              <a:t>производстве</a:t>
            </a:r>
            <a:r>
              <a:rPr lang="ru-RU" altLang="ru-RU" sz="1800" dirty="0" smtClean="0">
                <a:solidFill>
                  <a:srgbClr val="4F81BD"/>
                </a:solidFill>
                <a:latin typeface="Arial" panose="020B0604020202020204" pitchFamily="34" charset="0"/>
              </a:rPr>
              <a:t>нной </a:t>
            </a:r>
            <a:r>
              <a:rPr lang="ru-RU" altLang="ru-RU" sz="1800" dirty="0">
                <a:solidFill>
                  <a:srgbClr val="4F81BD"/>
                </a:solidFill>
                <a:latin typeface="Arial" panose="020B0604020202020204" pitchFamily="34" charset="0"/>
              </a:rPr>
              <a:t>деятельности за </a:t>
            </a:r>
            <a:r>
              <a:rPr lang="ru-RU" altLang="ru-RU" sz="1800" dirty="0" smtClean="0">
                <a:solidFill>
                  <a:srgbClr val="4F81BD"/>
                </a:solidFill>
                <a:latin typeface="Arial" panose="020B0604020202020204" pitchFamily="34" charset="0"/>
              </a:rPr>
              <a:t>2023-2024 </a:t>
            </a:r>
            <a:r>
              <a:rPr lang="ru-RU" altLang="ru-RU" sz="1800" dirty="0">
                <a:solidFill>
                  <a:srgbClr val="4F81BD"/>
                </a:solidFill>
                <a:latin typeface="Arial" panose="020B0604020202020204" pitchFamily="34" charset="0"/>
              </a:rPr>
              <a:t>гг.</a:t>
            </a:r>
            <a:endParaRPr lang="ru-RU" sz="1800" dirty="0">
              <a:solidFill>
                <a:srgbClr val="4F81BD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185" y="151505"/>
            <a:ext cx="968375" cy="72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999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1784632" y="6453336"/>
            <a:ext cx="216024" cy="293117"/>
          </a:xfrm>
        </p:spPr>
        <p:txBody>
          <a:bodyPr/>
          <a:lstStyle/>
          <a:p>
            <a:pPr>
              <a:defRPr/>
            </a:pPr>
            <a:fld id="{74A9C929-5857-4C59-A33D-B3B5A564E4DA}" type="slidenum">
              <a:rPr lang="ru-RU" altLang="ru-RU" sz="900">
                <a:latin typeface="Arial" panose="020B0604020202020204" pitchFamily="34" charset="0"/>
              </a:rPr>
              <a:pPr>
                <a:defRPr/>
              </a:pPr>
              <a:t>5</a:t>
            </a:fld>
            <a:endParaRPr lang="ru-RU" altLang="ru-RU" sz="900" dirty="0">
              <a:latin typeface="Arial" panose="020B06040202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926621"/>
              </p:ext>
            </p:extLst>
          </p:nvPr>
        </p:nvGraphicFramePr>
        <p:xfrm>
          <a:off x="747372" y="1505046"/>
          <a:ext cx="10749229" cy="381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0968">
                  <a:extLst>
                    <a:ext uri="{9D8B030D-6E8A-4147-A177-3AD203B41FA5}">
                      <a16:colId xmlns:a16="http://schemas.microsoft.com/office/drawing/2014/main" val="497709223"/>
                    </a:ext>
                  </a:extLst>
                </a:gridCol>
                <a:gridCol w="4141251">
                  <a:extLst>
                    <a:ext uri="{9D8B030D-6E8A-4147-A177-3AD203B41FA5}">
                      <a16:colId xmlns:a16="http://schemas.microsoft.com/office/drawing/2014/main" val="1782054504"/>
                    </a:ext>
                  </a:extLst>
                </a:gridCol>
                <a:gridCol w="1595215">
                  <a:extLst>
                    <a:ext uri="{9D8B030D-6E8A-4147-A177-3AD203B41FA5}">
                      <a16:colId xmlns:a16="http://schemas.microsoft.com/office/drawing/2014/main" val="270132271"/>
                    </a:ext>
                  </a:extLst>
                </a:gridCol>
                <a:gridCol w="1519252">
                  <a:extLst>
                    <a:ext uri="{9D8B030D-6E8A-4147-A177-3AD203B41FA5}">
                      <a16:colId xmlns:a16="http://schemas.microsoft.com/office/drawing/2014/main" val="2353911618"/>
                    </a:ext>
                  </a:extLst>
                </a:gridCol>
                <a:gridCol w="1318001">
                  <a:extLst>
                    <a:ext uri="{9D8B030D-6E8A-4147-A177-3AD203B41FA5}">
                      <a16:colId xmlns:a16="http://schemas.microsoft.com/office/drawing/2014/main" val="3393274646"/>
                    </a:ext>
                  </a:extLst>
                </a:gridCol>
                <a:gridCol w="1644542">
                  <a:extLst>
                    <a:ext uri="{9D8B030D-6E8A-4147-A177-3AD203B41FA5}">
                      <a16:colId xmlns:a16="http://schemas.microsoft.com/office/drawing/2014/main" val="2644663195"/>
                    </a:ext>
                  </a:extLst>
                </a:gridCol>
              </a:tblGrid>
              <a:tr h="456991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№ </a:t>
                      </a:r>
                    </a:p>
                  </a:txBody>
                  <a:tcPr marL="91459" marR="91459" marT="45735" marB="4573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Наименование показателей</a:t>
                      </a:r>
                    </a:p>
                  </a:txBody>
                  <a:tcPr marL="91459" marR="91459" marT="45735" marB="4573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План 2023г., </a:t>
                      </a:r>
                    </a:p>
                    <a:p>
                      <a:pPr algn="ctr"/>
                      <a:r>
                        <a:rPr lang="ru-RU" sz="1000" b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млн. тенге</a:t>
                      </a:r>
                    </a:p>
                  </a:txBody>
                  <a:tcPr marL="91459" marR="91459" marT="45735" marB="4573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Факт 2023г., </a:t>
                      </a:r>
                    </a:p>
                    <a:p>
                      <a:pPr algn="ctr"/>
                      <a:r>
                        <a:rPr lang="ru-RU" sz="1000" b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млн. тенге</a:t>
                      </a:r>
                    </a:p>
                  </a:txBody>
                  <a:tcPr marL="91459" marR="91459" marT="45735" marB="4573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Исполнение</a:t>
                      </a: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</a:p>
                    <a:p>
                      <a:pPr algn="ctr"/>
                      <a:r>
                        <a:rPr lang="ru-RU" sz="1000" b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</a:p>
                  </a:txBody>
                  <a:tcPr marL="91459" marR="91459" marT="45735" marB="4573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План 2024г., </a:t>
                      </a:r>
                    </a:p>
                    <a:p>
                      <a:pPr algn="ctr"/>
                      <a:r>
                        <a:rPr lang="ru-RU" sz="1000" b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млн. тенге</a:t>
                      </a:r>
                    </a:p>
                  </a:txBody>
                  <a:tcPr marL="91459" marR="91459" marT="45735" marB="4573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613278"/>
                  </a:ext>
                </a:extLst>
              </a:tr>
              <a:tr h="27747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9" marR="91459" marT="45735" marB="4573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Доходы</a:t>
                      </a:r>
                      <a:endParaRPr lang="ru-RU" sz="14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9" marR="91459" marT="45735" marB="4573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24 801,0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25 187,2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102%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28 005,0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2873124"/>
                  </a:ext>
                </a:extLst>
              </a:tr>
              <a:tr h="261151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1459" marR="91459" marT="45735" marB="4573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>
                          <a:latin typeface="Arial" pitchFamily="34" charset="0"/>
                          <a:cs typeface="Arial" pitchFamily="34" charset="0"/>
                        </a:rPr>
                        <a:t>Доход</a:t>
                      </a:r>
                      <a:r>
                        <a:rPr lang="ru-RU" sz="1400" b="0" baseline="0" dirty="0">
                          <a:latin typeface="Arial" pitchFamily="34" charset="0"/>
                          <a:cs typeface="Arial" pitchFamily="34" charset="0"/>
                        </a:rPr>
                        <a:t> от реализации услуг</a:t>
                      </a:r>
                      <a:endParaRPr lang="ru-RU" sz="1400" b="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9" marR="91459" marT="45735" marB="4573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20 100,3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259,5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101%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26 997,7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7950498"/>
                  </a:ext>
                </a:extLst>
              </a:tr>
              <a:tr h="26115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9" marR="91459" marT="45735" marB="4573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i="0" dirty="0">
                          <a:latin typeface="Arial" pitchFamily="34" charset="0"/>
                          <a:cs typeface="Arial" pitchFamily="34" charset="0"/>
                        </a:rPr>
                        <a:t>Доходы</a:t>
                      </a:r>
                      <a:r>
                        <a:rPr lang="ru-RU" sz="1400" b="0" i="0" baseline="0" dirty="0">
                          <a:latin typeface="Arial" pitchFamily="34" charset="0"/>
                          <a:cs typeface="Arial" pitchFamily="34" charset="0"/>
                        </a:rPr>
                        <a:t> от государственных субсидий</a:t>
                      </a:r>
                      <a:endParaRPr lang="ru-RU" sz="1400" b="0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9" marR="91459" marT="45735" marB="4573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4 069,4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4 255,0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105%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1 000,0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0228047"/>
                  </a:ext>
                </a:extLst>
              </a:tr>
              <a:tr h="261151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1459" marR="91459" marT="45735" marB="4573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i="0" dirty="0">
                          <a:latin typeface="Arial" pitchFamily="34" charset="0"/>
                          <a:cs typeface="Arial" pitchFamily="34" charset="0"/>
                        </a:rPr>
                        <a:t>Прочие доходы</a:t>
                      </a:r>
                    </a:p>
                  </a:txBody>
                  <a:tcPr marL="91459" marR="91459" marT="45735" marB="4573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631,3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672,6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107%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7,2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7055962"/>
                  </a:ext>
                </a:extLst>
              </a:tr>
              <a:tr h="27747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9" marR="91459" marT="45735" marB="4573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i="0" dirty="0">
                          <a:latin typeface="Arial" pitchFamily="34" charset="0"/>
                          <a:cs typeface="Arial" pitchFamily="34" charset="0"/>
                        </a:rPr>
                        <a:t>Расходы </a:t>
                      </a:r>
                    </a:p>
                  </a:txBody>
                  <a:tcPr marL="91459" marR="91459" marT="45735" marB="4573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25 267,5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27 911,0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96%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29 427,8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7390841"/>
                  </a:ext>
                </a:extLst>
              </a:tr>
              <a:tr h="261151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1459" marR="91459" marT="45735" marB="4573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i="0" dirty="0">
                          <a:latin typeface="Arial" pitchFamily="34" charset="0"/>
                          <a:cs typeface="Arial" pitchFamily="34" charset="0"/>
                        </a:rPr>
                        <a:t>Себестоимость</a:t>
                      </a:r>
                    </a:p>
                  </a:txBody>
                  <a:tcPr marL="91459" marR="91459" marT="45735" marB="4573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21 263,4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276,7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95%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24 866,5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8006512"/>
                  </a:ext>
                </a:extLst>
              </a:tr>
              <a:tr h="261151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1459" marR="91459" marT="45735" marB="4573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i="0" dirty="0">
                          <a:latin typeface="Arial" pitchFamily="34" charset="0"/>
                          <a:cs typeface="Arial" pitchFamily="34" charset="0"/>
                        </a:rPr>
                        <a:t>Административные</a:t>
                      </a:r>
                      <a:r>
                        <a:rPr lang="ru-RU" sz="1400" b="0" i="0" baseline="0" dirty="0">
                          <a:latin typeface="Arial" pitchFamily="34" charset="0"/>
                          <a:cs typeface="Arial" pitchFamily="34" charset="0"/>
                        </a:rPr>
                        <a:t> расходы</a:t>
                      </a:r>
                      <a:endParaRPr lang="ru-RU" sz="1400" b="0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9" marR="91459" marT="45735" marB="4573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1 407,7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402,5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1 642,4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2093621"/>
                  </a:ext>
                </a:extLst>
              </a:tr>
              <a:tr h="261151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1459" marR="91459" marT="45735" marB="4573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i="0" dirty="0">
                          <a:latin typeface="Arial" pitchFamily="34" charset="0"/>
                          <a:cs typeface="Arial" pitchFamily="34" charset="0"/>
                        </a:rPr>
                        <a:t>Расходы по</a:t>
                      </a:r>
                      <a:r>
                        <a:rPr lang="ru-RU" sz="1400" b="0" i="0" baseline="0" dirty="0">
                          <a:latin typeface="Arial" pitchFamily="34" charset="0"/>
                          <a:cs typeface="Arial" pitchFamily="34" charset="0"/>
                        </a:rPr>
                        <a:t> вознаграждениям</a:t>
                      </a:r>
                      <a:endParaRPr lang="ru-RU" sz="1400" b="0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9" marR="91459" marT="45735" marB="4573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9469507"/>
                  </a:ext>
                </a:extLst>
              </a:tr>
              <a:tr h="261151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1459" marR="91459" marT="45735" marB="4573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i="0" dirty="0">
                          <a:latin typeface="Arial" pitchFamily="34" charset="0"/>
                          <a:cs typeface="Arial" pitchFamily="34" charset="0"/>
                        </a:rPr>
                        <a:t>Прочие расходы</a:t>
                      </a:r>
                    </a:p>
                  </a:txBody>
                  <a:tcPr marL="91459" marR="91459" marT="45735" marB="4573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2 596,1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690,4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104%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2 918,6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7797862"/>
                  </a:ext>
                </a:extLst>
              </a:tr>
              <a:tr h="26115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</a:t>
                      </a:r>
                      <a:endParaRPr lang="ru-RU" sz="1400" b="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59" marR="91459" marT="45735" marB="4573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Отложенные налоговые обязательства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59" marR="91459" marT="45735" marB="4573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541,1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471988"/>
                  </a:ext>
                </a:extLst>
              </a:tr>
              <a:tr h="27747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IV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59" marR="91459" marT="45735" marB="4573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Чистый</a:t>
                      </a:r>
                      <a:r>
                        <a:rPr lang="ru-RU" sz="14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убыток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59" marR="91459" marT="45735" marB="4573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- 466,5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- 2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723,9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-1 422,8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564722"/>
                  </a:ext>
                </a:extLst>
              </a:tr>
            </a:tbl>
          </a:graphicData>
        </a:graphic>
      </p:graphicFrame>
      <p:pic>
        <p:nvPicPr>
          <p:cNvPr id="7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4642" cy="784692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 rot="10800000" flipV="1">
            <a:off x="1373407" y="255347"/>
            <a:ext cx="10195201" cy="36933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ru-RU" altLang="ru-RU" sz="1800" dirty="0">
                <a:solidFill>
                  <a:srgbClr val="4F81BD"/>
                </a:solidFill>
                <a:latin typeface="Arial" panose="020B0604020202020204" pitchFamily="34" charset="0"/>
              </a:rPr>
              <a:t>Основные показатели </a:t>
            </a:r>
            <a:r>
              <a:rPr lang="ru-RU" altLang="ru-RU" sz="1800" spc="-150" dirty="0" smtClean="0">
                <a:solidFill>
                  <a:srgbClr val="4F81BD"/>
                </a:solidFill>
                <a:latin typeface="Arial" panose="020B0604020202020204" pitchFamily="34" charset="0"/>
              </a:rPr>
              <a:t>финансово-</a:t>
            </a:r>
            <a:r>
              <a:rPr lang="ru-RU" altLang="ru-RU" sz="1800" dirty="0" smtClean="0">
                <a:solidFill>
                  <a:srgbClr val="4F81BD"/>
                </a:solidFill>
                <a:latin typeface="Arial" panose="020B0604020202020204" pitchFamily="34" charset="0"/>
              </a:rPr>
              <a:t>хозяйственной </a:t>
            </a:r>
            <a:r>
              <a:rPr lang="ru-RU" altLang="ru-RU" sz="1800" dirty="0">
                <a:solidFill>
                  <a:srgbClr val="4F81BD"/>
                </a:solidFill>
                <a:latin typeface="Arial" panose="020B0604020202020204" pitchFamily="34" charset="0"/>
              </a:rPr>
              <a:t>деятельности за </a:t>
            </a:r>
            <a:r>
              <a:rPr lang="ru-RU" altLang="ru-RU" sz="1800" dirty="0" smtClean="0">
                <a:solidFill>
                  <a:srgbClr val="4F81BD"/>
                </a:solidFill>
                <a:latin typeface="Arial" panose="020B0604020202020204" pitchFamily="34" charset="0"/>
              </a:rPr>
              <a:t>2023-2024 </a:t>
            </a:r>
            <a:r>
              <a:rPr lang="ru-RU" altLang="ru-RU" sz="1800" dirty="0">
                <a:solidFill>
                  <a:srgbClr val="4F81BD"/>
                </a:solidFill>
                <a:latin typeface="Arial" panose="020B0604020202020204" pitchFamily="34" charset="0"/>
              </a:rPr>
              <a:t>гг.</a:t>
            </a:r>
            <a:endParaRPr lang="ru-RU" sz="1800" dirty="0">
              <a:solidFill>
                <a:srgbClr val="4F81BD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185" y="151505"/>
            <a:ext cx="968375" cy="72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722706" y="5889949"/>
            <a:ext cx="10749229" cy="376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400" b="0" dirty="0">
                <a:solidFill>
                  <a:schemeClr val="tx1"/>
                </a:solidFill>
                <a:latin typeface="Arial" panose="020B0604020202020204" pitchFamily="34" charset="0"/>
                <a:cs typeface="+mn-cs"/>
              </a:rPr>
              <a:t>За счет средств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+mn-cs"/>
              </a:rPr>
              <a:t>местного бюджета </a:t>
            </a:r>
            <a:r>
              <a:rPr lang="ru-RU" sz="1400" b="0" dirty="0" smtClean="0">
                <a:solidFill>
                  <a:schemeClr val="tx1"/>
                </a:solidFill>
                <a:latin typeface="Arial" panose="020B0604020202020204" pitchFamily="34" charset="0"/>
                <a:cs typeface="+mn-cs"/>
              </a:rPr>
              <a:t>в 2023 году закуплено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+mn-cs"/>
              </a:rPr>
              <a:t>34</a:t>
            </a:r>
            <a:r>
              <a:rPr lang="ru-RU" sz="1400" b="0" dirty="0">
                <a:solidFill>
                  <a:schemeClr val="tx1"/>
                </a:solidFill>
                <a:latin typeface="Arial" panose="020B0604020202020204" pitchFamily="34" charset="0"/>
                <a:cs typeface="+mn-cs"/>
              </a:rPr>
              <a:t> единицы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+mn-cs"/>
              </a:rPr>
              <a:t>специальной техники </a:t>
            </a:r>
            <a:r>
              <a:rPr lang="ru-RU" sz="1400" b="0" dirty="0">
                <a:solidFill>
                  <a:schemeClr val="tx1"/>
                </a:solidFill>
                <a:latin typeface="Arial" panose="020B0604020202020204" pitchFamily="34" charset="0"/>
                <a:cs typeface="+mn-cs"/>
              </a:rPr>
              <a:t>на сумму 1 536 млн. </a:t>
            </a:r>
            <a:r>
              <a:rPr lang="ru-RU" sz="1400" b="0" dirty="0" smtClean="0">
                <a:solidFill>
                  <a:schemeClr val="tx1"/>
                </a:solidFill>
                <a:latin typeface="Arial" panose="020B0604020202020204" pitchFamily="34" charset="0"/>
                <a:cs typeface="+mn-cs"/>
              </a:rPr>
              <a:t>тенге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7496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197864"/>
          </a:xfrm>
          <a:prstGeom prst="rect">
            <a:avLst/>
          </a:prstGeom>
        </p:spPr>
      </p:pic>
      <p:pic>
        <p:nvPicPr>
          <p:cNvPr id="6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0079" y="255807"/>
            <a:ext cx="945000" cy="68625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0" y="398877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336699"/>
                </a:solidFill>
                <a:latin typeface="Arial" panose="020B0604020202020204" pitchFamily="34" charset="0"/>
              </a:rPr>
              <a:t>Тарифы </a:t>
            </a:r>
            <a:r>
              <a:rPr lang="ru-RU" sz="2000" b="1" dirty="0">
                <a:solidFill>
                  <a:srgbClr val="336699"/>
                </a:solidFill>
                <a:latin typeface="Arial" panose="020B0604020202020204" pitchFamily="34" charset="0"/>
              </a:rPr>
              <a:t>на услуги водоснабжения и водоотведения на 2023 год</a:t>
            </a:r>
          </a:p>
        </p:txBody>
      </p:sp>
      <p:sp>
        <p:nvSpPr>
          <p:cNvPr id="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1712624" y="6453336"/>
            <a:ext cx="322052" cy="360027"/>
          </a:xfrm>
        </p:spPr>
        <p:txBody>
          <a:bodyPr/>
          <a:lstStyle/>
          <a:p>
            <a:r>
              <a:rPr lang="ru-R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1681108"/>
              </p:ext>
            </p:extLst>
          </p:nvPr>
        </p:nvGraphicFramePr>
        <p:xfrm>
          <a:off x="425955" y="1196752"/>
          <a:ext cx="11766045" cy="52452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5831">
                  <a:extLst>
                    <a:ext uri="{9D8B030D-6E8A-4147-A177-3AD203B41FA5}">
                      <a16:colId xmlns:a16="http://schemas.microsoft.com/office/drawing/2014/main" val="230026590"/>
                    </a:ext>
                  </a:extLst>
                </a:gridCol>
                <a:gridCol w="6562158">
                  <a:extLst>
                    <a:ext uri="{9D8B030D-6E8A-4147-A177-3AD203B41FA5}">
                      <a16:colId xmlns:a16="http://schemas.microsoft.com/office/drawing/2014/main" val="1742562732"/>
                    </a:ext>
                  </a:extLst>
                </a:gridCol>
                <a:gridCol w="1168018">
                  <a:extLst>
                    <a:ext uri="{9D8B030D-6E8A-4147-A177-3AD203B41FA5}">
                      <a16:colId xmlns:a16="http://schemas.microsoft.com/office/drawing/2014/main" val="918658869"/>
                    </a:ext>
                  </a:extLst>
                </a:gridCol>
                <a:gridCol w="1049194">
                  <a:extLst>
                    <a:ext uri="{9D8B030D-6E8A-4147-A177-3AD203B41FA5}">
                      <a16:colId xmlns:a16="http://schemas.microsoft.com/office/drawing/2014/main" val="2969006118"/>
                    </a:ext>
                  </a:extLst>
                </a:gridCol>
                <a:gridCol w="1093688">
                  <a:extLst>
                    <a:ext uri="{9D8B030D-6E8A-4147-A177-3AD203B41FA5}">
                      <a16:colId xmlns:a16="http://schemas.microsoft.com/office/drawing/2014/main" val="331125823"/>
                    </a:ext>
                  </a:extLst>
                </a:gridCol>
                <a:gridCol w="1117156">
                  <a:extLst>
                    <a:ext uri="{9D8B030D-6E8A-4147-A177-3AD203B41FA5}">
                      <a16:colId xmlns:a16="http://schemas.microsoft.com/office/drawing/2014/main" val="698784639"/>
                    </a:ext>
                  </a:extLst>
                </a:gridCol>
              </a:tblGrid>
              <a:tr h="390375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Группа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32" marR="5432" marT="54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CB6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потребителей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32" marR="5432" marT="54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CB6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Утвержденные </a:t>
                      </a:r>
                      <a:r>
                        <a:rPr lang="ru-RU" sz="9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тарифы</a:t>
                      </a:r>
                    </a:p>
                  </a:txBody>
                  <a:tcPr marL="5432" marR="5432" marT="54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CB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7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32" marR="5432" marT="54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5662505"/>
                  </a:ext>
                </a:extLst>
              </a:tr>
              <a:tr h="3182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Услуги по водоснабжению</a:t>
                      </a:r>
                    </a:p>
                  </a:txBody>
                  <a:tcPr marL="5432" marR="5432" marT="54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CB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9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Услуги по водоотведению</a:t>
                      </a:r>
                    </a:p>
                  </a:txBody>
                  <a:tcPr marL="5432" marR="5432" marT="54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CB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6042113"/>
                  </a:ext>
                </a:extLst>
              </a:tr>
              <a:tr h="55938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тенге </a:t>
                      </a:r>
                    </a:p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 1м</a:t>
                      </a:r>
                      <a:r>
                        <a:rPr lang="ru-RU" sz="900" b="1" u="none" strike="noStrike" baseline="30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без НДС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32" marR="5432" marT="54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CB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тенге </a:t>
                      </a:r>
                    </a:p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 1м</a:t>
                      </a:r>
                      <a:r>
                        <a:rPr lang="ru-RU" sz="900" b="1" u="none" strike="noStrike" baseline="30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 НДС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32" marR="5432" marT="54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CB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тенге </a:t>
                      </a:r>
                    </a:p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 1м3 </a:t>
                      </a:r>
                    </a:p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без НДС</a:t>
                      </a:r>
                      <a:endParaRPr lang="ru-RU" sz="900" dirty="0"/>
                    </a:p>
                  </a:txBody>
                  <a:tcPr marL="5432" marR="5432" marT="54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CB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тенге </a:t>
                      </a:r>
                    </a:p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 1м</a:t>
                      </a:r>
                      <a:r>
                        <a:rPr lang="ru-RU" sz="900" b="1" u="none" strike="noStrike" baseline="30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 НДС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32" marR="5432" marT="54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C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082588"/>
                  </a:ext>
                </a:extLst>
              </a:tr>
              <a:tr h="244205">
                <a:tc gridSpan="2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32" marR="5432" marT="54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 </a:t>
                      </a:r>
                      <a:r>
                        <a:rPr lang="ru-RU" sz="105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января 2023 г</a:t>
                      </a: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ru-RU" sz="105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 30 июня 2023 г</a:t>
                      </a: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5432" marR="5432" marT="54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32" marR="5432" marT="54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 01.01.2023г.</a:t>
                      </a:r>
                    </a:p>
                  </a:txBody>
                  <a:tcPr marL="5432" marR="5432" marT="54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32" marR="5432" marT="54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897339"/>
                  </a:ext>
                </a:extLst>
              </a:tr>
              <a:tr h="1869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54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just" defTabSz="914400" rtl="0" eaLnBrk="1" fontAlgn="b" latinLnBrk="0" hangingPunct="1"/>
                      <a:r>
                        <a:rPr lang="ru-RU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физические лица, относящиеся к категории населения</a:t>
                      </a:r>
                    </a:p>
                  </a:txBody>
                  <a:tcPr marL="72000" marR="72000" marT="54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42,86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48,00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23,10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25,87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7898354"/>
                  </a:ext>
                </a:extLst>
              </a:tr>
              <a:tr h="11194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54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just" defTabSz="914400" rtl="0" eaLnBrk="1" fontAlgn="b" latinLnBrk="0" hangingPunct="1"/>
                      <a:r>
                        <a:rPr lang="ru-RU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предприятия, занимающиеся производством тепловой энергии, в пределах объемов потребления воды на собственные нужды в процессе производства тепловой энергии и объемов подпитки при предоставлении услуг горячего водоснабжения (при открытой системе горячего водоснабжения); предприятия, занимающиеся передачей и распределением  тепловой энергии, в пределах объемов утвержденных нормативных технических потерь;                                                                 - организации, предоставляющие регулируемые услуги в сфере водоснабжения и (или) водоотведения </a:t>
                      </a:r>
                    </a:p>
                  </a:txBody>
                  <a:tcPr marL="72000" marR="72000" marT="54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53,02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59,38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31,48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35,26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2311908"/>
                  </a:ext>
                </a:extLst>
              </a:tr>
              <a:tr h="3333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54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just" defTabSz="914400" rtl="0" eaLnBrk="1" fontAlgn="b" latinLnBrk="0" hangingPunct="1"/>
                      <a:r>
                        <a:rPr lang="ru-RU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организации, содержащиеся за счет бюджетных средств и прочие потребители, не входящие в первую и вторую группы потребителей</a:t>
                      </a:r>
                    </a:p>
                  </a:txBody>
                  <a:tcPr marL="72000" marR="72000" marT="54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144,03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161,31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63,08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70,65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7530846"/>
                  </a:ext>
                </a:extLst>
              </a:tr>
              <a:tr h="31205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32" marR="5432" marT="54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ru-RU" sz="105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 1 июля 2023 г. по 31 декабря 2023 г.</a:t>
                      </a:r>
                    </a:p>
                  </a:txBody>
                  <a:tcPr marL="5432" marR="5432" marT="54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32" marR="5432" marT="5432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32" marR="5432" marT="5432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32" marR="5432" marT="5432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862283"/>
                  </a:ext>
                </a:extLst>
              </a:tr>
              <a:tr h="12447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54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физические лица, 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относящиеся к категории населения</a:t>
                      </a:r>
                      <a:endParaRPr lang="ru-RU" sz="105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fontAlgn="ctr"/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организации, занимающиеся производством тепловой энергии, в пределах объемов потребления воды на собственные нужды в процессе производства тепловой энергии и объемов подпитки при предоставлении услуг горячего водоснабжения (при открытой системе горячего водоснабжения); </a:t>
                      </a:r>
                      <a:r>
                        <a:rPr lang="ru-RU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организации,</a:t>
                      </a:r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занимающиеся передачей и распределением тепловой энергии, в пределах объемов утвержденных нормативных технических потерь;</a:t>
                      </a:r>
                    </a:p>
                    <a:p>
                      <a:pPr algn="just" fontAlgn="ctr"/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организации, предоставляющие регулируемые услуги в сфере водоснабжения и (или) водоотведения 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54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49,29</a:t>
                      </a:r>
                      <a:endParaRPr lang="ru-RU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55,20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26,57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29,76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978680"/>
                  </a:ext>
                </a:extLst>
              </a:tr>
              <a:tr h="2835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54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прочие потребители - юридические лица, не входящие в состав первой и третьей групп</a:t>
                      </a:r>
                    </a:p>
                  </a:txBody>
                  <a:tcPr marL="72000" marR="72000" marT="54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243,65</a:t>
                      </a:r>
                      <a:endParaRPr lang="ru-RU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272,89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119,48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133,82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2276161"/>
                  </a:ext>
                </a:extLst>
              </a:tr>
              <a:tr h="2121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54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организации, содержащиеся за счет бюджетных средств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54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165,63</a:t>
                      </a:r>
                      <a:endParaRPr lang="ru-RU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185,5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72,54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81,24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0817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716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197864"/>
          </a:xfrm>
          <a:prstGeom prst="rect">
            <a:avLst/>
          </a:prstGeom>
        </p:spPr>
      </p:pic>
      <p:pic>
        <p:nvPicPr>
          <p:cNvPr id="6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0079" y="255807"/>
            <a:ext cx="945000" cy="68625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0" y="398877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336699"/>
                </a:solidFill>
                <a:latin typeface="Arial" panose="020B0604020202020204" pitchFamily="34" charset="0"/>
              </a:rPr>
              <a:t>Тарифы </a:t>
            </a:r>
            <a:r>
              <a:rPr lang="ru-RU" sz="2000" b="1" dirty="0">
                <a:solidFill>
                  <a:srgbClr val="336699"/>
                </a:solidFill>
                <a:latin typeface="Arial" panose="020B0604020202020204" pitchFamily="34" charset="0"/>
              </a:rPr>
              <a:t>на услуги водоснабжения и водоотведения на </a:t>
            </a:r>
            <a:r>
              <a:rPr lang="ru-RU" sz="2000" b="1" dirty="0" smtClean="0">
                <a:solidFill>
                  <a:srgbClr val="336699"/>
                </a:solidFill>
                <a:latin typeface="Arial" panose="020B0604020202020204" pitchFamily="34" charset="0"/>
              </a:rPr>
              <a:t>2024 </a:t>
            </a:r>
            <a:r>
              <a:rPr lang="ru-RU" sz="2000" b="1" dirty="0">
                <a:solidFill>
                  <a:srgbClr val="336699"/>
                </a:solidFill>
                <a:latin typeface="Arial" panose="020B0604020202020204" pitchFamily="34" charset="0"/>
              </a:rPr>
              <a:t>год</a:t>
            </a:r>
          </a:p>
        </p:txBody>
      </p:sp>
      <p:sp>
        <p:nvSpPr>
          <p:cNvPr id="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1712624" y="6453336"/>
            <a:ext cx="322052" cy="360027"/>
          </a:xfrm>
        </p:spPr>
        <p:txBody>
          <a:bodyPr/>
          <a:lstStyle/>
          <a:p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5365907"/>
              </p:ext>
            </p:extLst>
          </p:nvPr>
        </p:nvGraphicFramePr>
        <p:xfrm>
          <a:off x="425955" y="1196752"/>
          <a:ext cx="11766045" cy="39034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5831">
                  <a:extLst>
                    <a:ext uri="{9D8B030D-6E8A-4147-A177-3AD203B41FA5}">
                      <a16:colId xmlns:a16="http://schemas.microsoft.com/office/drawing/2014/main" val="230026590"/>
                    </a:ext>
                  </a:extLst>
                </a:gridCol>
                <a:gridCol w="6562158">
                  <a:extLst>
                    <a:ext uri="{9D8B030D-6E8A-4147-A177-3AD203B41FA5}">
                      <a16:colId xmlns:a16="http://schemas.microsoft.com/office/drawing/2014/main" val="1742562732"/>
                    </a:ext>
                  </a:extLst>
                </a:gridCol>
                <a:gridCol w="1168018">
                  <a:extLst>
                    <a:ext uri="{9D8B030D-6E8A-4147-A177-3AD203B41FA5}">
                      <a16:colId xmlns:a16="http://schemas.microsoft.com/office/drawing/2014/main" val="918658869"/>
                    </a:ext>
                  </a:extLst>
                </a:gridCol>
                <a:gridCol w="1049194">
                  <a:extLst>
                    <a:ext uri="{9D8B030D-6E8A-4147-A177-3AD203B41FA5}">
                      <a16:colId xmlns:a16="http://schemas.microsoft.com/office/drawing/2014/main" val="2969006118"/>
                    </a:ext>
                  </a:extLst>
                </a:gridCol>
                <a:gridCol w="1093688">
                  <a:extLst>
                    <a:ext uri="{9D8B030D-6E8A-4147-A177-3AD203B41FA5}">
                      <a16:colId xmlns:a16="http://schemas.microsoft.com/office/drawing/2014/main" val="331125823"/>
                    </a:ext>
                  </a:extLst>
                </a:gridCol>
                <a:gridCol w="1117156">
                  <a:extLst>
                    <a:ext uri="{9D8B030D-6E8A-4147-A177-3AD203B41FA5}">
                      <a16:colId xmlns:a16="http://schemas.microsoft.com/office/drawing/2014/main" val="698784639"/>
                    </a:ext>
                  </a:extLst>
                </a:gridCol>
              </a:tblGrid>
              <a:tr h="390375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Группа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32" marR="5432" marT="54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CB6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потребителей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32" marR="5432" marT="54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CB6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Утвержденные </a:t>
                      </a:r>
                      <a:r>
                        <a:rPr lang="ru-RU" sz="9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тарифы</a:t>
                      </a:r>
                    </a:p>
                  </a:txBody>
                  <a:tcPr marL="5432" marR="5432" marT="54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CB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7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32" marR="5432" marT="54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5662505"/>
                  </a:ext>
                </a:extLst>
              </a:tr>
              <a:tr h="3182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Услуги по водоснабжению</a:t>
                      </a:r>
                    </a:p>
                  </a:txBody>
                  <a:tcPr marL="5432" marR="5432" marT="54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CB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9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Услуги по водоотведению</a:t>
                      </a:r>
                    </a:p>
                  </a:txBody>
                  <a:tcPr marL="5432" marR="5432" marT="54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CB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6042113"/>
                  </a:ext>
                </a:extLst>
              </a:tr>
              <a:tr h="55938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тенге </a:t>
                      </a:r>
                    </a:p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 1м</a:t>
                      </a:r>
                      <a:r>
                        <a:rPr lang="ru-RU" sz="900" b="1" u="none" strike="noStrike" baseline="30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без НДС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32" marR="5432" marT="54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CB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тенге </a:t>
                      </a:r>
                    </a:p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 1м</a:t>
                      </a:r>
                      <a:r>
                        <a:rPr lang="ru-RU" sz="900" b="1" u="none" strike="noStrike" baseline="30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 НДС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32" marR="5432" marT="54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CB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тенге </a:t>
                      </a:r>
                    </a:p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 1м3 </a:t>
                      </a:r>
                    </a:p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без НДС</a:t>
                      </a:r>
                      <a:endParaRPr lang="ru-RU" sz="900" dirty="0"/>
                    </a:p>
                  </a:txBody>
                  <a:tcPr marL="5432" marR="5432" marT="54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CB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тенге </a:t>
                      </a:r>
                    </a:p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 1м</a:t>
                      </a:r>
                      <a:r>
                        <a:rPr lang="ru-RU" sz="900" b="1" u="none" strike="noStrike" baseline="30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 НДС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32" marR="5432" marT="54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C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082588"/>
                  </a:ext>
                </a:extLst>
              </a:tr>
              <a:tr h="17219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32" marR="5432" marT="54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1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432" marR="5432" marT="54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32" marR="5432" marT="5432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32" marR="5432" marT="5432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32" marR="5432" marT="5432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862283"/>
                  </a:ext>
                </a:extLst>
              </a:tr>
              <a:tr h="15841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54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физические лица, 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относящиеся к категории населения</a:t>
                      </a:r>
                      <a:endParaRPr lang="ru-RU" sz="105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fontAlgn="ctr"/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организации, занимающиеся производством тепловой энергии, в пределах объемов потребления воды на собственные нужды в процессе производства тепловой энергии и объемов подпитки при предоставлении услуг горячего водоснабжения (при открытой системе горячего водоснабжения); </a:t>
                      </a:r>
                      <a:r>
                        <a:rPr lang="ru-RU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организации,</a:t>
                      </a:r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занимающиеся передачей и распределением тепловой энергии, в пределах объемов утвержденных нормативных технических потерь;</a:t>
                      </a:r>
                    </a:p>
                    <a:p>
                      <a:pPr algn="just" fontAlgn="ctr"/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организации, предоставляющие регулируемые услуги в сфере водоснабжения и (или) водоотведения 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54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50,42</a:t>
                      </a:r>
                      <a:endParaRPr lang="ru-RU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56,47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29,23</a:t>
                      </a:r>
                      <a:endParaRPr lang="ru-RU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32,74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97868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54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прочие потребители - юридические лица, не входящие в состав первой и третьей групп</a:t>
                      </a:r>
                    </a:p>
                  </a:txBody>
                  <a:tcPr marL="72000" marR="72000" marT="54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278,50</a:t>
                      </a:r>
                      <a:endParaRPr lang="ru-RU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311,92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120,46</a:t>
                      </a:r>
                      <a:endParaRPr lang="ru-RU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134,92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2276161"/>
                  </a:ext>
                </a:extLst>
              </a:tr>
              <a:tr h="37504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54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организации, содержащиеся за счет бюджетных средств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54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173,08</a:t>
                      </a:r>
                      <a:endParaRPr lang="ru-RU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193,85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79,79</a:t>
                      </a:r>
                      <a:endParaRPr lang="ru-RU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89,36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0817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699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19786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396712" y="244430"/>
            <a:ext cx="102304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2000" dirty="0">
                <a:solidFill>
                  <a:srgbClr val="336699"/>
                </a:solidFill>
                <a:latin typeface="Arial" panose="020B0604020202020204" pitchFamily="34" charset="0"/>
              </a:rPr>
              <a:t>Исполнение Инвестиционной программы</a:t>
            </a:r>
            <a:br>
              <a:rPr lang="ru-RU" altLang="ru-RU" sz="2000" dirty="0">
                <a:solidFill>
                  <a:srgbClr val="336699"/>
                </a:solidFill>
                <a:latin typeface="Arial" panose="020B0604020202020204" pitchFamily="34" charset="0"/>
              </a:rPr>
            </a:br>
            <a:r>
              <a:rPr lang="ru-RU" altLang="ru-RU" sz="2000" dirty="0">
                <a:solidFill>
                  <a:srgbClr val="336699"/>
                </a:solidFill>
                <a:latin typeface="Arial" panose="020B0604020202020204" pitchFamily="34" charset="0"/>
              </a:rPr>
              <a:t>по услуге </a:t>
            </a:r>
            <a:r>
              <a:rPr lang="ru-RU" altLang="ru-RU" sz="2000" u="sng" dirty="0" smtClean="0">
                <a:solidFill>
                  <a:srgbClr val="336699"/>
                </a:solidFill>
                <a:latin typeface="Arial" panose="020B0604020202020204" pitchFamily="34" charset="0"/>
              </a:rPr>
              <a:t>водоснабжения</a:t>
            </a:r>
            <a:r>
              <a:rPr lang="ru-RU" altLang="ru-RU" sz="2000" dirty="0" smtClean="0">
                <a:solidFill>
                  <a:srgbClr val="336699"/>
                </a:solidFill>
                <a:latin typeface="Arial" panose="020B0604020202020204" pitchFamily="34" charset="0"/>
              </a:rPr>
              <a:t> </a:t>
            </a:r>
            <a:r>
              <a:rPr lang="ru-RU" altLang="ru-RU" sz="2000" dirty="0">
                <a:solidFill>
                  <a:srgbClr val="336699"/>
                </a:solidFill>
                <a:latin typeface="Arial" panose="020B0604020202020204" pitchFamily="34" charset="0"/>
              </a:rPr>
              <a:t>за 2023 год</a:t>
            </a:r>
          </a:p>
        </p:txBody>
      </p:sp>
      <p:pic>
        <p:nvPicPr>
          <p:cNvPr id="7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713" y="255248"/>
            <a:ext cx="945000" cy="686250"/>
          </a:xfrm>
          <a:prstGeom prst="rect">
            <a:avLst/>
          </a:prstGeom>
        </p:spPr>
      </p:pic>
      <p:sp>
        <p:nvSpPr>
          <p:cNvPr id="9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1712624" y="6453349"/>
            <a:ext cx="322052" cy="360027"/>
          </a:xfrm>
        </p:spPr>
        <p:txBody>
          <a:bodyPr/>
          <a:lstStyle/>
          <a:p>
            <a:r>
              <a:rPr lang="ru-R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500361"/>
              </p:ext>
            </p:extLst>
          </p:nvPr>
        </p:nvGraphicFramePr>
        <p:xfrm>
          <a:off x="237800" y="1291846"/>
          <a:ext cx="11716399" cy="42055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4145">
                  <a:extLst>
                    <a:ext uri="{9D8B030D-6E8A-4147-A177-3AD203B41FA5}">
                      <a16:colId xmlns:a16="http://schemas.microsoft.com/office/drawing/2014/main" val="1097845183"/>
                    </a:ext>
                  </a:extLst>
                </a:gridCol>
                <a:gridCol w="3313815">
                  <a:extLst>
                    <a:ext uri="{9D8B030D-6E8A-4147-A177-3AD203B41FA5}">
                      <a16:colId xmlns:a16="http://schemas.microsoft.com/office/drawing/2014/main" val="2185205189"/>
                    </a:ext>
                  </a:extLst>
                </a:gridCol>
                <a:gridCol w="634156">
                  <a:extLst>
                    <a:ext uri="{9D8B030D-6E8A-4147-A177-3AD203B41FA5}">
                      <a16:colId xmlns:a16="http://schemas.microsoft.com/office/drawing/2014/main" val="2809815805"/>
                    </a:ext>
                  </a:extLst>
                </a:gridCol>
                <a:gridCol w="1106280">
                  <a:extLst>
                    <a:ext uri="{9D8B030D-6E8A-4147-A177-3AD203B41FA5}">
                      <a16:colId xmlns:a16="http://schemas.microsoft.com/office/drawing/2014/main" val="796027693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3367475916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51857664"/>
                    </a:ext>
                  </a:extLst>
                </a:gridCol>
                <a:gridCol w="1060519">
                  <a:extLst>
                    <a:ext uri="{9D8B030D-6E8A-4147-A177-3AD203B41FA5}">
                      <a16:colId xmlns:a16="http://schemas.microsoft.com/office/drawing/2014/main" val="2754328259"/>
                    </a:ext>
                  </a:extLst>
                </a:gridCol>
                <a:gridCol w="976366">
                  <a:extLst>
                    <a:ext uri="{9D8B030D-6E8A-4147-A177-3AD203B41FA5}">
                      <a16:colId xmlns:a16="http://schemas.microsoft.com/office/drawing/2014/main" val="585241809"/>
                    </a:ext>
                  </a:extLst>
                </a:gridCol>
                <a:gridCol w="2440918">
                  <a:extLst>
                    <a:ext uri="{9D8B030D-6E8A-4147-A177-3AD203B41FA5}">
                      <a16:colId xmlns:a16="http://schemas.microsoft.com/office/drawing/2014/main" val="126883920"/>
                    </a:ext>
                  </a:extLst>
                </a:gridCol>
              </a:tblGrid>
              <a:tr h="32719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П/п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58" marR="4758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CB6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Информация о плановых и фактических объемах предоставления регулируемых услуг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58" marR="4758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CB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Сумма инвестиционной программы, тыс. тенге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58" marR="4758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CB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9779943"/>
                  </a:ext>
                </a:extLst>
              </a:tr>
              <a:tr h="4105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регулируемых услуг и обслуживаемая территория/Наименование мероприятий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58" marR="4758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CB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Ед. изм.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58" marR="4758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CB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в натуральных показателях 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58" marR="4758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CB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План</a:t>
                      </a:r>
                      <a:endParaRPr lang="ru-RU" sz="10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58" marR="4758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CB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Факт (сумма договора)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58" marR="4758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CB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Отклонение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58" marR="4758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CB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Причины отклонения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58" marR="4758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C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328530"/>
                  </a:ext>
                </a:extLst>
              </a:tr>
              <a:tr h="2282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План</a:t>
                      </a:r>
                      <a:endParaRPr lang="ru-RU" sz="10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58" marR="4758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CB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Факт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58" marR="4758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CB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2181200"/>
                  </a:ext>
                </a:extLst>
              </a:tr>
              <a:tr h="4511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58" marR="4758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4758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58" marR="4758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endParaRPr lang="ru-RU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758" marR="36000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endParaRPr lang="ru-RU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758" marR="36000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1 390 726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58" marR="72000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1 380 861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58" marR="72000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-9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865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58" marR="72000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58" marR="4758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2089169"/>
                  </a:ext>
                </a:extLst>
              </a:tr>
              <a:tr h="3744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58" marR="4758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Разработка ПСД (ДВИ)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4758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проект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58" marR="4758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k-K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58" marR="72000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k-K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58" marR="72000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29 471</a:t>
                      </a:r>
                    </a:p>
                  </a:txBody>
                  <a:tcPr marL="4758" marR="72000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k-K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29 471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58" marR="72000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k-K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58" marR="72000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90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4758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443346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58" marR="4758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Приобретение основных средств (ДВИ)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4758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ед.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58" marR="4758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k-K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58" marR="72000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k-K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58" marR="72000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k-K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638 140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58" marR="72000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k-K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638 140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58" marR="72000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k-K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58" marR="72000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90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4758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1020481"/>
                  </a:ext>
                </a:extLst>
              </a:tr>
              <a:tr h="7218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58" marR="4758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Реконструкция водопроводных сетей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4758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 м.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58" marR="4758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697 (9)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58" marR="72000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851 (9)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58" marR="72000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378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842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58" marR="72000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368 977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58" marR="72000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-9 865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58" marR="72000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Рек.Шевченко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№157-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3 963 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тыс.тг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.-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не исполнено в срок, рек. </a:t>
                      </a:r>
                      <a:r>
                        <a:rPr lang="ru-RU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ул.Чирчикской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- на 5 902 </a:t>
                      </a:r>
                      <a:r>
                        <a:rPr lang="ru-RU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тыс.тг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доп.согл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22.12.2023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-экономия из-за уменьшения глубины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траншей.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4667425"/>
                  </a:ext>
                </a:extLst>
              </a:tr>
              <a:tr h="2875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58" marR="4758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Авторский </a:t>
                      </a:r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надзор над реконструкцией </a:t>
                      </a:r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сетей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4758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услуга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58" marR="4758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58" marR="72000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58" marR="72000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58" marR="72000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58" marR="72000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k-K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58" marR="72000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4758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810527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58" marR="4758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Разработка </a:t>
                      </a:r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ПСД (ДВС)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4758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проект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58" marR="4758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k-KZ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58" marR="72000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k-K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58" marR="72000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k-KZ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88 072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58" marR="72000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k-K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  <a:r>
                        <a:rPr lang="kk-KZ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072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58" marR="72000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k-K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58" marR="72000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4758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3869679"/>
                  </a:ext>
                </a:extLst>
              </a:tr>
              <a:tr h="320364"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58" marR="4758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Приобретение основных </a:t>
                      </a:r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средств (ДВС)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4758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ед.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58" marR="4758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k-K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58" marR="72000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k-K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58" marR="72000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k-K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154</a:t>
                      </a:r>
                      <a:r>
                        <a:rPr lang="kk-KZ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079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58" marR="72000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k-K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154 079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58" marR="72000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k-K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58" marR="72000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4758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806814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58" marR="4758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Приобретение специальной техники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4758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ед.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58" marR="4758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58" marR="72000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58" marR="72000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101 521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58" marR="72000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101 521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58" marR="72000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k-K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58" marR="72000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4758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178980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3035659" y="6179287"/>
            <a:ext cx="61206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0" dirty="0" smtClean="0">
                <a:solidFill>
                  <a:schemeClr val="tx1"/>
                </a:solidFill>
                <a:latin typeface="Arial"/>
                <a:cs typeface="+mn-cs"/>
              </a:rPr>
              <a:t>В 2023 году снижение </a:t>
            </a:r>
            <a:r>
              <a:rPr lang="ru-RU" sz="1400" b="0" dirty="0">
                <a:solidFill>
                  <a:schemeClr val="tx1"/>
                </a:solidFill>
                <a:latin typeface="Arial"/>
                <a:cs typeface="+mn-cs"/>
              </a:rPr>
              <a:t>износа </a:t>
            </a:r>
            <a:r>
              <a:rPr lang="ru-RU" sz="1400" dirty="0" smtClean="0">
                <a:solidFill>
                  <a:schemeClr val="tx1"/>
                </a:solidFill>
                <a:latin typeface="Arial"/>
                <a:cs typeface="+mn-cs"/>
              </a:rPr>
              <a:t>водопроводных сетей </a:t>
            </a:r>
            <a:r>
              <a:rPr lang="ru-RU" sz="1400" b="0" dirty="0" smtClean="0">
                <a:solidFill>
                  <a:schemeClr val="tx1"/>
                </a:solidFill>
                <a:latin typeface="Arial"/>
                <a:cs typeface="+mn-cs"/>
              </a:rPr>
              <a:t>с </a:t>
            </a:r>
            <a:r>
              <a:rPr lang="ru-RU" sz="1400" b="0" dirty="0" smtClean="0">
                <a:solidFill>
                  <a:schemeClr val="tx1"/>
                </a:solidFill>
                <a:latin typeface="Arial" panose="020B0604020202020204" pitchFamily="34" charset="0"/>
              </a:rPr>
              <a:t>55,92</a:t>
            </a:r>
            <a:r>
              <a:rPr lang="ru-RU" sz="1400" b="0" dirty="0" smtClean="0">
                <a:solidFill>
                  <a:schemeClr val="tx1"/>
                </a:solidFill>
                <a:latin typeface="Arial"/>
                <a:cs typeface="+mn-cs"/>
              </a:rPr>
              <a:t> до </a:t>
            </a:r>
            <a:r>
              <a:rPr lang="ru-RU" sz="1400" dirty="0" smtClean="0">
                <a:solidFill>
                  <a:schemeClr val="tx1"/>
                </a:solidFill>
                <a:latin typeface="Arial"/>
                <a:cs typeface="+mn-cs"/>
              </a:rPr>
              <a:t>55,61</a:t>
            </a:r>
            <a:endParaRPr lang="ru-RU" sz="1400" dirty="0">
              <a:solidFill>
                <a:schemeClr val="tx1"/>
              </a:solidFill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072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19786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496642" y="262932"/>
            <a:ext cx="102494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2000" dirty="0" smtClean="0">
                <a:solidFill>
                  <a:srgbClr val="336699"/>
                </a:solidFill>
                <a:latin typeface="Arial" panose="020B0604020202020204" pitchFamily="34" charset="0"/>
              </a:rPr>
              <a:t>Исполнение </a:t>
            </a:r>
            <a:r>
              <a:rPr lang="ru-RU" altLang="ru-RU" sz="2000" dirty="0">
                <a:solidFill>
                  <a:srgbClr val="336699"/>
                </a:solidFill>
                <a:latin typeface="Arial" panose="020B0604020202020204" pitchFamily="34" charset="0"/>
              </a:rPr>
              <a:t>Инвестиционной программы</a:t>
            </a:r>
            <a:br>
              <a:rPr lang="ru-RU" altLang="ru-RU" sz="2000" dirty="0">
                <a:solidFill>
                  <a:srgbClr val="336699"/>
                </a:solidFill>
                <a:latin typeface="Arial" panose="020B0604020202020204" pitchFamily="34" charset="0"/>
              </a:rPr>
            </a:br>
            <a:r>
              <a:rPr lang="ru-RU" altLang="ru-RU" sz="2000" dirty="0">
                <a:solidFill>
                  <a:srgbClr val="336699"/>
                </a:solidFill>
                <a:latin typeface="Arial" panose="020B0604020202020204" pitchFamily="34" charset="0"/>
              </a:rPr>
              <a:t>по услуге </a:t>
            </a:r>
            <a:r>
              <a:rPr lang="ru-RU" altLang="ru-RU" sz="2000" u="sng" dirty="0">
                <a:solidFill>
                  <a:srgbClr val="336699"/>
                </a:solidFill>
                <a:latin typeface="Arial" panose="020B0604020202020204" pitchFamily="34" charset="0"/>
              </a:rPr>
              <a:t>водоотведения</a:t>
            </a:r>
            <a:r>
              <a:rPr lang="ru-RU" altLang="ru-RU" sz="2000" dirty="0">
                <a:solidFill>
                  <a:srgbClr val="336699"/>
                </a:solidFill>
                <a:latin typeface="Arial" panose="020B0604020202020204" pitchFamily="34" charset="0"/>
              </a:rPr>
              <a:t> за 2023 </a:t>
            </a:r>
            <a:r>
              <a:rPr lang="ru-RU" altLang="ru-RU" sz="2000" dirty="0" smtClean="0">
                <a:solidFill>
                  <a:srgbClr val="336699"/>
                </a:solidFill>
                <a:latin typeface="Arial" panose="020B0604020202020204" pitchFamily="34" charset="0"/>
              </a:rPr>
              <a:t>год</a:t>
            </a:r>
            <a:endParaRPr lang="ru-RU" altLang="ru-RU" sz="2000" dirty="0">
              <a:solidFill>
                <a:srgbClr val="336699"/>
              </a:solidFill>
              <a:latin typeface="Arial" panose="020B0604020202020204" pitchFamily="34" charset="0"/>
            </a:endParaRPr>
          </a:p>
        </p:txBody>
      </p:sp>
      <p:pic>
        <p:nvPicPr>
          <p:cNvPr id="6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642" y="255807"/>
            <a:ext cx="945000" cy="686250"/>
          </a:xfrm>
          <a:prstGeom prst="rect">
            <a:avLst/>
          </a:prstGeom>
        </p:spPr>
      </p:pic>
      <p:sp>
        <p:nvSpPr>
          <p:cNvPr id="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1712624" y="6453349"/>
            <a:ext cx="322052" cy="360027"/>
          </a:xfrm>
        </p:spPr>
        <p:txBody>
          <a:bodyPr/>
          <a:lstStyle/>
          <a:p>
            <a:r>
              <a:rPr lang="ru-RU" sz="900" dirty="0" smtClean="0">
                <a:latin typeface="Arial" panose="020B0604020202020204" pitchFamily="34" charset="0"/>
              </a:rPr>
              <a:t>9</a:t>
            </a:r>
            <a:endParaRPr lang="en-GB" sz="900" dirty="0">
              <a:latin typeface="Arial" panose="020B0604020202020204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1922071"/>
              </p:ext>
            </p:extLst>
          </p:nvPr>
        </p:nvGraphicFramePr>
        <p:xfrm>
          <a:off x="229289" y="1453671"/>
          <a:ext cx="11733422" cy="4286187"/>
        </p:xfrm>
        <a:graphic>
          <a:graphicData uri="http://schemas.openxmlformats.org/drawingml/2006/table">
            <a:tbl>
              <a:tblPr/>
              <a:tblGrid>
                <a:gridCol w="449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77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79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55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5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65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92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5025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73111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53833"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kern="1200" dirty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№ 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ru-RU" sz="1100" b="1" kern="1200" dirty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п/п</a:t>
                      </a:r>
                    </a:p>
                  </a:txBody>
                  <a:tcPr marL="7398" marR="7398" marT="7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CB6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kern="1200" dirty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Информация о плановых и фактических объемах предоставления регулируемых услуг</a:t>
                      </a:r>
                    </a:p>
                  </a:txBody>
                  <a:tcPr marL="7398" marR="7398" marT="7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CB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kern="1200" dirty="0">
                        <a:solidFill>
                          <a:schemeClr val="bg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399" marR="7399" marT="73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1" kern="1200" dirty="0">
                        <a:solidFill>
                          <a:schemeClr val="bg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399" marR="7399" marT="73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7399" marR="7399" marT="73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Сумма инвестиционной</a:t>
                      </a:r>
                      <a:r>
                        <a:rPr lang="ru-RU" sz="1100" b="1" i="0" u="none" strike="noStrike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программы, тыс. тенге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98" marR="7398" marT="7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CB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2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Наименование регулируемых </a:t>
                      </a:r>
                      <a:r>
                        <a:rPr lang="ru-RU" sz="1100" b="1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услуг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 </a:t>
                      </a:r>
                      <a:r>
                        <a:rPr lang="ru-RU" sz="1100" b="1" kern="1200" dirty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обслуживаемая территория/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Наименование мероприятий</a:t>
                      </a:r>
                    </a:p>
                  </a:txBody>
                  <a:tcPr marL="7398" marR="7398" marT="7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CB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kern="1200" dirty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Ед.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ru-RU" sz="1100" b="1" kern="1200" dirty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изм.</a:t>
                      </a:r>
                    </a:p>
                  </a:txBody>
                  <a:tcPr marL="7398" marR="7398" marT="7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CB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kern="1200" dirty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Количество в натуральных показателях </a:t>
                      </a:r>
                    </a:p>
                  </a:txBody>
                  <a:tcPr marL="7398" marR="7398" marT="7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CB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00" b="1" kern="1200" dirty="0">
                        <a:solidFill>
                          <a:schemeClr val="bg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399" marR="7399" marT="73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kern="1200" dirty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План</a:t>
                      </a:r>
                    </a:p>
                  </a:txBody>
                  <a:tcPr marL="7398" marR="7398" marT="7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CB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kern="1200" dirty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Факт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ru-RU" sz="1000" b="0" kern="1200" dirty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(сумма </a:t>
                      </a:r>
                      <a:r>
                        <a:rPr lang="ru-RU" sz="1000" b="0" kern="1200" baseline="0" dirty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договора)</a:t>
                      </a:r>
                      <a:endParaRPr lang="ru-RU" sz="1000" b="0" kern="1200" dirty="0">
                        <a:solidFill>
                          <a:schemeClr val="bg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398" marR="7398" marT="7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CB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Отклонение</a:t>
                      </a:r>
                    </a:p>
                  </a:txBody>
                  <a:tcPr marL="7398" marR="7398" marT="7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CB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Причины</a:t>
                      </a:r>
                      <a:r>
                        <a:rPr lang="ru-RU" sz="1100" b="1" kern="1200" baseline="0" dirty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отклонения</a:t>
                      </a:r>
                      <a:endParaRPr lang="ru-RU" sz="1100" b="1" kern="1200" dirty="0">
                        <a:solidFill>
                          <a:schemeClr val="bg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398" marR="7398" marT="7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C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1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kern="1200" dirty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План</a:t>
                      </a:r>
                    </a:p>
                  </a:txBody>
                  <a:tcPr marL="7398" marR="7398" marT="7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CB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kern="1200" dirty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Факт</a:t>
                      </a:r>
                    </a:p>
                  </a:txBody>
                  <a:tcPr marL="7398" marR="7398" marT="7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CB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95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58" marR="4758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4758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58" marR="4758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endParaRPr lang="ru-RU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758" marR="36000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endParaRPr lang="ru-RU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758" marR="36000" marT="4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1 118 150</a:t>
                      </a:r>
                      <a:endParaRPr lang="ru-RU" sz="1100" b="1" i="0" u="none" strike="noStrike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100" b="1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117 113</a:t>
                      </a:r>
                      <a:endParaRPr lang="ru-RU" sz="1100" b="1" i="0" u="none" strike="noStrike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100" b="1" i="0" u="none" strike="noStrik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-1 037</a:t>
                      </a:r>
                      <a:endParaRPr lang="ru-RU" sz="1100" b="1" i="0" u="none" strike="noStrike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72000" marT="7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988" marR="71988" marT="7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8050">
                <a:tc>
                  <a:txBody>
                    <a:bodyPr/>
                    <a:lstStyle/>
                    <a:p>
                      <a:pPr marL="8890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Реконструкция канализационных сетей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 м.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7983" marR="7398" marT="7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1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699 (2)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2000" marR="72000" marT="7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699 (2)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2000" marR="72000" marT="7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411</a:t>
                      </a:r>
                      <a:r>
                        <a:rPr lang="ru-RU" sz="11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975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411</a:t>
                      </a:r>
                      <a:r>
                        <a:rPr lang="ru-RU" sz="11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975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100" b="0" i="0" u="none" strike="noStrike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72000" marT="7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71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9161492"/>
                  </a:ext>
                </a:extLst>
              </a:tr>
              <a:tr h="498148">
                <a:tc>
                  <a:txBody>
                    <a:bodyPr/>
                    <a:lstStyle/>
                    <a:p>
                      <a:pPr marL="8890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Авторский надзор над реконструкцией канализационных сетей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1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услуга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107983" marR="7398" marT="7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1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2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2000" marR="72000" marT="7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1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2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2000" marR="72000" marT="7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r>
                        <a:rPr lang="ru-RU" sz="11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857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r>
                        <a:rPr lang="ru-RU" sz="11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857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72000" marT="7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7747177"/>
                  </a:ext>
                </a:extLst>
              </a:tr>
              <a:tr h="412299">
                <a:tc>
                  <a:txBody>
                    <a:bodyPr/>
                    <a:lstStyle/>
                    <a:p>
                      <a:pPr marL="8890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Разработка проектно-сметной документации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1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проект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107983" marR="7398" marT="7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1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68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2000" marR="72000" marT="7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1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68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2000" marR="72000" marT="7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118</a:t>
                      </a:r>
                      <a:r>
                        <a:rPr lang="ru-RU" sz="11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410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118</a:t>
                      </a:r>
                      <a:r>
                        <a:rPr lang="ru-RU" sz="11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410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72000" marT="7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9767617"/>
                  </a:ext>
                </a:extLst>
              </a:tr>
              <a:tr h="462814">
                <a:tc>
                  <a:txBody>
                    <a:bodyPr/>
                    <a:lstStyle/>
                    <a:p>
                      <a:pPr marL="8890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Приобретение основных средств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1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ед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107983" marR="7398" marT="7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1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85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2000" marR="72000" marT="7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1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85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2000" marR="72000" marT="7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542</a:t>
                      </a:r>
                      <a:r>
                        <a:rPr lang="ru-RU" sz="11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608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541</a:t>
                      </a:r>
                      <a:r>
                        <a:rPr lang="ru-RU" sz="11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571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-1 037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Экономия по результатам </a:t>
                      </a:r>
                      <a:r>
                        <a:rPr lang="ru-RU" sz="1000" u="none" strike="noStrik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гос.закупа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0071424"/>
                  </a:ext>
                </a:extLst>
              </a:tr>
              <a:tr h="588050">
                <a:tc>
                  <a:txBody>
                    <a:bodyPr/>
                    <a:lstStyle/>
                    <a:p>
                      <a:pPr marL="8890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Приобретение специальной техники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398" marR="7398" marT="7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1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ед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107983" marR="7398" marT="7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1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2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2000" marR="72000" marT="7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1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2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2000" marR="72000" marT="7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</a:t>
                      </a:r>
                      <a:r>
                        <a:rPr lang="ru-RU" sz="11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300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</a:t>
                      </a:r>
                      <a:r>
                        <a:rPr lang="ru-RU" sz="11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300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-0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72000" marT="74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0" u="none" strike="noStrike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9695463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3143672" y="5899607"/>
            <a:ext cx="59046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0" dirty="0" smtClean="0">
                <a:solidFill>
                  <a:schemeClr val="tx1"/>
                </a:solidFill>
                <a:latin typeface="Arial"/>
                <a:cs typeface="+mn-cs"/>
              </a:rPr>
              <a:t>В 2023 году снижение </a:t>
            </a:r>
            <a:r>
              <a:rPr lang="ru-RU" sz="1400" b="0" dirty="0">
                <a:solidFill>
                  <a:schemeClr val="tx1"/>
                </a:solidFill>
                <a:latin typeface="Arial"/>
                <a:cs typeface="+mn-cs"/>
              </a:rPr>
              <a:t>износа </a:t>
            </a:r>
            <a:r>
              <a:rPr lang="ru-RU" sz="1400" b="0" dirty="0" smtClean="0">
                <a:solidFill>
                  <a:schemeClr val="tx1"/>
                </a:solidFill>
                <a:latin typeface="Arial"/>
                <a:cs typeface="+mn-cs"/>
              </a:rPr>
              <a:t>сетей водоотведения с 56,89 до </a:t>
            </a:r>
            <a:r>
              <a:rPr lang="ru-RU" sz="1400" dirty="0">
                <a:solidFill>
                  <a:schemeClr val="tx1"/>
                </a:solidFill>
                <a:latin typeface="Arial"/>
                <a:cs typeface="+mn-cs"/>
              </a:rPr>
              <a:t>56,82</a:t>
            </a:r>
          </a:p>
        </p:txBody>
      </p:sp>
    </p:spTree>
    <p:extLst>
      <p:ext uri="{BB962C8B-B14F-4D97-AF65-F5344CB8AC3E}">
        <p14:creationId xmlns:p14="http://schemas.microsoft.com/office/powerpoint/2010/main" val="217348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47063</TotalTime>
  <Words>1955</Words>
  <Application>Microsoft Office PowerPoint</Application>
  <PresentationFormat>Широкоэкранный</PresentationFormat>
  <Paragraphs>623</Paragraphs>
  <Slides>12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CorbelK</vt:lpstr>
      <vt:lpstr>Tahoma</vt:lpstr>
      <vt:lpstr>Times New Roman</vt:lpstr>
      <vt:lpstr>Wingdings 3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План Инвестиционной программы  по услуге водоснабжения за 2024 год</vt:lpstr>
      <vt:lpstr>Презентация PowerPoint</vt:lpstr>
      <vt:lpstr>Презентация PowerPoint</vt:lpstr>
    </vt:vector>
  </TitlesOfParts>
  <Company>agpo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plan1</dc:creator>
  <cp:lastModifiedBy>Данилевская Маргарита Алексеевна</cp:lastModifiedBy>
  <cp:revision>4004</cp:revision>
  <cp:lastPrinted>2024-06-06T04:54:04Z</cp:lastPrinted>
  <dcterms:created xsi:type="dcterms:W3CDTF">2008-12-02T10:26:55Z</dcterms:created>
  <dcterms:modified xsi:type="dcterms:W3CDTF">2024-07-19T10:40:50Z</dcterms:modified>
</cp:coreProperties>
</file>