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35" r:id="rId2"/>
    <p:sldId id="3317" r:id="rId3"/>
    <p:sldId id="3320" r:id="rId4"/>
    <p:sldId id="3331" r:id="rId5"/>
    <p:sldId id="3315" r:id="rId6"/>
    <p:sldId id="3332" r:id="rId7"/>
    <p:sldId id="3321" r:id="rId8"/>
    <p:sldId id="3322" r:id="rId9"/>
    <p:sldId id="3328" r:id="rId10"/>
    <p:sldId id="3302" r:id="rId11"/>
    <p:sldId id="3323" r:id="rId12"/>
    <p:sldId id="3334" r:id="rId13"/>
    <p:sldId id="3327" r:id="rId14"/>
    <p:sldId id="3324" r:id="rId15"/>
    <p:sldId id="3325" r:id="rId16"/>
    <p:sldId id="3326" r:id="rId17"/>
  </p:sldIdLst>
  <p:sldSz cx="12192000" cy="6858000"/>
  <p:notesSz cx="6888163" cy="100203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жренов Даурен Муратович" initials="МДМ" lastIdx="10" clrIdx="0">
    <p:extLst/>
  </p:cmAuthor>
  <p:cmAuthor id="2" name="Windows User" initials="WU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FF9900"/>
    <a:srgbClr val="E63946"/>
    <a:srgbClr val="8BE1FF"/>
    <a:srgbClr val="001642"/>
    <a:srgbClr val="69D8FF"/>
    <a:srgbClr val="39A192"/>
    <a:srgbClr val="375662"/>
    <a:srgbClr val="F0A568"/>
    <a:srgbClr val="0DB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1" autoAdjust="0"/>
    <p:restoredTop sz="87442" autoAdjust="0"/>
  </p:normalViewPr>
  <p:slideViewPr>
    <p:cSldViewPr snapToGrid="0">
      <p:cViewPr varScale="1">
        <p:scale>
          <a:sx n="68" d="100"/>
          <a:sy n="68" d="100"/>
        </p:scale>
        <p:origin x="954" y="66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2755"/>
          </a:xfrm>
          <a:prstGeom prst="rect">
            <a:avLst/>
          </a:prstGeom>
        </p:spPr>
        <p:txBody>
          <a:bodyPr vert="horz" lIns="92316" tIns="46158" rIns="92316" bIns="46158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316" tIns="46158" rIns="92316" bIns="46158" rtlCol="0"/>
          <a:lstStyle>
            <a:lvl1pPr algn="r">
              <a:defRPr sz="1200"/>
            </a:lvl1pPr>
          </a:lstStyle>
          <a:p>
            <a:fld id="{1290B431-2EC4-4289-A287-8CE151C04F19}" type="datetimeFigureOut">
              <a:rPr lang="x-none" smtClean="0"/>
              <a:pPr/>
              <a:t>03.05.2024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16" tIns="46158" rIns="92316" bIns="46158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1"/>
            <a:ext cx="5510530" cy="3945492"/>
          </a:xfrm>
          <a:prstGeom prst="rect">
            <a:avLst/>
          </a:prstGeom>
        </p:spPr>
        <p:txBody>
          <a:bodyPr vert="horz" lIns="92316" tIns="46158" rIns="92316" bIns="4615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517547"/>
            <a:ext cx="2984870" cy="502754"/>
          </a:xfrm>
          <a:prstGeom prst="rect">
            <a:avLst/>
          </a:prstGeom>
        </p:spPr>
        <p:txBody>
          <a:bodyPr vert="horz" lIns="92316" tIns="46158" rIns="92316" bIns="46158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2316" tIns="46158" rIns="92316" bIns="46158" rtlCol="0" anchor="b"/>
          <a:lstStyle>
            <a:lvl1pPr algn="r">
              <a:defRPr sz="1200"/>
            </a:lvl1pPr>
          </a:lstStyle>
          <a:p>
            <a:fld id="{325D5A8B-34F7-49EE-858E-9D0B7E9B46B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762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765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36E68BB-8B32-483C-BD2D-B73B390DAE0E}" type="slidenum">
              <a:rPr lang="ru-RU" altLang="ru-RU" smtClean="0">
                <a:latin typeface="Calibri" pitchFamily="34" charset="0"/>
              </a:rPr>
              <a:pPr/>
              <a:t>1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8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8032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1095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8032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парк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988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парк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758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9E6B581-50A8-4839-AC61-40E80942EB94}"/>
              </a:ext>
            </a:extLst>
          </p:cNvPr>
          <p:cNvSpPr/>
          <p:nvPr userDrawn="1"/>
        </p:nvSpPr>
        <p:spPr>
          <a:xfrm>
            <a:off x="11740546" y="6441410"/>
            <a:ext cx="554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812A7484-5332-486E-B19D-B2AEB75DA3C2}" type="slidenum">
              <a:rPr lang="ru-RU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x-none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5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F5EB54A-9CE8-4717-BE33-E9A0774EEEDA}"/>
              </a:ext>
            </a:extLst>
          </p:cNvPr>
          <p:cNvSpPr/>
          <p:nvPr userDrawn="1"/>
        </p:nvSpPr>
        <p:spPr>
          <a:xfrm>
            <a:off x="11740546" y="6441410"/>
            <a:ext cx="554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812A7484-5332-486E-B19D-B2AEB75DA3C2}" type="slidenum">
              <a:rPr lang="ru-RU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x-none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964CFA5-2FA3-4E5E-A995-60664CAFF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08039"/>
            <a:ext cx="12192000" cy="7696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2FE054-9509-4313-B316-5FE296EB6814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15" b="73611" l="44844" r="69427">
                        <a14:foregroundMark x1="52917" y1="31759" x2="56510" y2="32222"/>
                        <a14:foregroundMark x1="56979" y1="29815" x2="56979" y2="29815"/>
                        <a14:foregroundMark x1="46094" y1="43148" x2="45781" y2="60556"/>
                        <a14:foregroundMark x1="45781" y1="60556" x2="45990" y2="61111"/>
                        <a14:foregroundMark x1="44844" y1="52685" x2="44844" y2="52685"/>
                        <a14:foregroundMark x1="51719" y1="47222" x2="53490" y2="66204"/>
                        <a14:foregroundMark x1="53490" y1="66204" x2="53646" y2="67037"/>
                        <a14:foregroundMark x1="54740" y1="38704" x2="60625" y2="53704"/>
                        <a14:foregroundMark x1="57865" y1="42130" x2="57865" y2="42130"/>
                        <a14:foregroundMark x1="57760" y1="43333" x2="57760" y2="43333"/>
                        <a14:foregroundMark x1="58438" y1="42130" x2="58438" y2="42130"/>
                        <a14:foregroundMark x1="58646" y1="44074" x2="58594" y2="45556"/>
                        <a14:foregroundMark x1="58438" y1="46111" x2="57656" y2="47963"/>
                        <a14:foregroundMark x1="57500" y1="48148" x2="58906" y2="52222"/>
                        <a14:foregroundMark x1="61094" y1="42500" x2="61094" y2="54815"/>
                        <a14:foregroundMark x1="65990" y1="42963" x2="63021" y2="60093"/>
                        <a14:foregroundMark x1="62656" y1="43333" x2="59948" y2="62315"/>
                        <a14:foregroundMark x1="63229" y1="52037" x2="60208" y2="65370"/>
                        <a14:foregroundMark x1="63906" y1="59074" x2="61094" y2="67407"/>
                        <a14:foregroundMark x1="68906" y1="51204" x2="68906" y2="51204"/>
                        <a14:foregroundMark x1="68906" y1="51204" x2="68906" y2="51204"/>
                        <a14:foregroundMark x1="69010" y1="51667" x2="69010" y2="51667"/>
                        <a14:foregroundMark x1="69010" y1="44537" x2="69010" y2="44537"/>
                        <a14:foregroundMark x1="68906" y1="43704" x2="68906" y2="43704"/>
                        <a14:foregroundMark x1="69479" y1="47222" x2="69479" y2="47222"/>
                        <a14:foregroundMark x1="57240" y1="73611" x2="54427" y2="68796"/>
                        <a14:foregroundMark x1="61927" y1="66019" x2="51719" y2="58704"/>
                        <a14:foregroundMark x1="60417" y1="59074" x2="50052" y2="58426"/>
                        <a14:foregroundMark x1="60521" y1="54352" x2="52344" y2="60185"/>
                        <a14:foregroundMark x1="53281" y1="57037" x2="53281" y2="57037"/>
                        <a14:foregroundMark x1="53281" y1="57037" x2="53281" y2="57037"/>
                        <a14:foregroundMark x1="53281" y1="57037" x2="53281" y2="57037"/>
                        <a14:foregroundMark x1="53281" y1="57037" x2="53281" y2="57037"/>
                        <a14:foregroundMark x1="51979" y1="56759" x2="51771" y2="56852"/>
                        <a14:foregroundMark x1="51667" y1="56852" x2="51667" y2="56852"/>
                        <a14:foregroundMark x1="51667" y1="56852" x2="51667" y2="56852"/>
                        <a14:foregroundMark x1="51667" y1="56852" x2="51667" y2="56852"/>
                        <a14:foregroundMark x1="50938" y1="55093" x2="50938" y2="55093"/>
                        <a14:foregroundMark x1="50938" y1="55093" x2="50938" y2="55093"/>
                        <a14:foregroundMark x1="50938" y1="55000" x2="50938" y2="55000"/>
                        <a14:foregroundMark x1="50938" y1="54352" x2="50938" y2="54352"/>
                        <a14:foregroundMark x1="50938" y1="53241" x2="50938" y2="53241"/>
                        <a14:foregroundMark x1="50938" y1="52870" x2="50938" y2="52870"/>
                        <a14:foregroundMark x1="50938" y1="52870" x2="50938" y2="52870"/>
                        <a14:foregroundMark x1="50938" y1="52870" x2="50938" y2="52870"/>
                        <a14:foregroundMark x1="50938" y1="52222" x2="50938" y2="52222"/>
                        <a14:foregroundMark x1="50938" y1="52222" x2="50938" y2="52222"/>
                        <a14:foregroundMark x1="50938" y1="51574" x2="50938" y2="51574"/>
                        <a14:foregroundMark x1="50938" y1="50648" x2="50938" y2="50648"/>
                        <a14:foregroundMark x1="50938" y1="50648" x2="50938" y2="50000"/>
                        <a14:foregroundMark x1="51146" y1="49352" x2="51146" y2="49352"/>
                        <a14:foregroundMark x1="51771" y1="48519" x2="51771" y2="48519"/>
                        <a14:foregroundMark x1="51771" y1="48519" x2="51771" y2="48519"/>
                        <a14:foregroundMark x1="52552" y1="48148" x2="52552" y2="48148"/>
                        <a14:foregroundMark x1="52760" y1="48148" x2="52760" y2="48148"/>
                        <a14:foregroundMark x1="52917" y1="47963" x2="52917" y2="47963"/>
                        <a14:foregroundMark x1="52917" y1="47963" x2="52917" y2="47963"/>
                        <a14:foregroundMark x1="53021" y1="47963" x2="53021" y2="47963"/>
                        <a14:foregroundMark x1="51719" y1="51019" x2="51146" y2="51667"/>
                        <a14:foregroundMark x1="50052" y1="50556" x2="50521" y2="61574"/>
                        <a14:foregroundMark x1="50573" y1="52315" x2="52344" y2="62593"/>
                        <a14:foregroundMark x1="53698" y1="56852" x2="57500" y2="62593"/>
                        <a14:foregroundMark x1="57448" y1="54352" x2="58229" y2="65370"/>
                        <a14:foregroundMark x1="59844" y1="55741" x2="59219" y2="62963"/>
                        <a14:foregroundMark x1="65781" y1="62500" x2="64010" y2="66296"/>
                      </a14:backgroundRemoval>
                    </a14:imgEffect>
                  </a14:imgLayer>
                </a14:imgProps>
              </a:ext>
            </a:extLst>
          </a:blip>
          <a:srcRect l="43786" t="27429" r="28499" b="22666"/>
          <a:stretch/>
        </p:blipFill>
        <p:spPr>
          <a:xfrm>
            <a:off x="5430000" y="0"/>
            <a:ext cx="1332000" cy="13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9169-6E33-424E-9456-7622B5685B98}" type="datetime1">
              <a:rPr lang="ru-RU" smtClean="0"/>
              <a:t>03.05.2024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78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329674-460D-4089-97BF-3D7EA4E4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F020A5-1CF5-44CA-8DF7-49DFDF4F6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26FD16-3F35-4F84-BCB4-BF85E83BA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16331-0CCF-4B6D-9206-84A6A9C2EC7B}" type="datetimeFigureOut">
              <a:rPr lang="x-none" smtClean="0"/>
              <a:pPr/>
              <a:t>03.05.2024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60F8B4-873B-405C-A243-BE31C77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F06EE5-7D0E-4F81-ABFF-CDA26BE0B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94500-D483-40C2-8762-10E18761FF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456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665288"/>
            <a:ext cx="12192000" cy="866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9539" y="5437188"/>
            <a:ext cx="236378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302239" y="5930901"/>
            <a:ext cx="42465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  <a:endParaRPr lang="en-US" sz="11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386377" y="4948237"/>
            <a:ext cx="294005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Полилиния 8"/>
          <p:cNvSpPr/>
          <p:nvPr/>
        </p:nvSpPr>
        <p:spPr>
          <a:xfrm>
            <a:off x="-43837" y="5178425"/>
            <a:ext cx="8770938" cy="1276350"/>
          </a:xfrm>
          <a:custGeom>
            <a:avLst/>
            <a:gdLst>
              <a:gd name="connsiteX0" fmla="*/ 0 w 4433686"/>
              <a:gd name="connsiteY0" fmla="*/ 0 h 1901058"/>
              <a:gd name="connsiteX1" fmla="*/ 4177177 w 4433686"/>
              <a:gd name="connsiteY1" fmla="*/ 0 h 1901058"/>
              <a:gd name="connsiteX2" fmla="*/ 3670487 w 4433686"/>
              <a:gd name="connsiteY2" fmla="*/ 1231784 h 1901058"/>
              <a:gd name="connsiteX3" fmla="*/ 3732236 w 4433686"/>
              <a:gd name="connsiteY3" fmla="*/ 1257184 h 1901058"/>
              <a:gd name="connsiteX4" fmla="*/ 4249374 w 4433686"/>
              <a:gd name="connsiteY4" fmla="*/ 0 h 1901058"/>
              <a:gd name="connsiteX5" fmla="*/ 4433686 w 4433686"/>
              <a:gd name="connsiteY5" fmla="*/ 0 h 1901058"/>
              <a:gd name="connsiteX6" fmla="*/ 3669989 w 4433686"/>
              <a:gd name="connsiteY6" fmla="*/ 1901058 h 1901058"/>
              <a:gd name="connsiteX7" fmla="*/ 0 w 4433686"/>
              <a:gd name="connsiteY7" fmla="*/ 1901058 h 190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33686" h="1901058">
                <a:moveTo>
                  <a:pt x="0" y="0"/>
                </a:moveTo>
                <a:lnTo>
                  <a:pt x="4177177" y="0"/>
                </a:lnTo>
                <a:lnTo>
                  <a:pt x="3670487" y="1231784"/>
                </a:lnTo>
                <a:lnTo>
                  <a:pt x="3732236" y="1257184"/>
                </a:lnTo>
                <a:lnTo>
                  <a:pt x="4249374" y="0"/>
                </a:lnTo>
                <a:lnTo>
                  <a:pt x="4433686" y="0"/>
                </a:lnTo>
                <a:lnTo>
                  <a:pt x="3669989" y="1901058"/>
                </a:lnTo>
                <a:lnTo>
                  <a:pt x="0" y="1901058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Arial Black" pitchFamily="34" charset="0"/>
              </a:rPr>
              <a:t>НАУРЫЗБАЙСКИЙ РАЙОН</a:t>
            </a: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Arial Black" pitchFamily="34" charset="0"/>
              </a:rPr>
              <a:t>О проделанной работе за 2023 год</a:t>
            </a:r>
            <a:endParaRPr lang="ru-RU" altLang="ru-RU" sz="2400" b="1" dirty="0">
              <a:solidFill>
                <a:schemeClr val="bg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Arial Black" pitchFamily="34" charset="0"/>
              </a:rPr>
              <a:t>и планы на 2024 </a:t>
            </a:r>
            <a:r>
              <a:rPr lang="ru-RU" altLang="ru-RU" b="1" dirty="0" smtClean="0">
                <a:solidFill>
                  <a:schemeClr val="bg1"/>
                </a:solidFill>
                <a:latin typeface="Arial Black" pitchFamily="34" charset="0"/>
              </a:rPr>
              <a:t>год</a:t>
            </a:r>
            <a:endParaRPr lang="ru-RU" alt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" name="Полилиния 4"/>
          <p:cNvSpPr/>
          <p:nvPr/>
        </p:nvSpPr>
        <p:spPr>
          <a:xfrm>
            <a:off x="9047164" y="966789"/>
            <a:ext cx="3144837" cy="5983287"/>
          </a:xfrm>
          <a:custGeom>
            <a:avLst/>
            <a:gdLst>
              <a:gd name="connsiteX0" fmla="*/ 2928668 w 2928668"/>
              <a:gd name="connsiteY0" fmla="*/ 0 h 5876121"/>
              <a:gd name="connsiteX1" fmla="*/ 2928668 w 2928668"/>
              <a:gd name="connsiteY1" fmla="*/ 5876121 h 5876121"/>
              <a:gd name="connsiteX2" fmla="*/ 0 w 2928668"/>
              <a:gd name="connsiteY2" fmla="*/ 5876121 h 587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8668" h="5876121">
                <a:moveTo>
                  <a:pt x="2928668" y="0"/>
                </a:moveTo>
                <a:lnTo>
                  <a:pt x="2928668" y="5876121"/>
                </a:lnTo>
                <a:lnTo>
                  <a:pt x="0" y="5876121"/>
                </a:lnTo>
                <a:close/>
              </a:path>
            </a:pathLst>
          </a:custGeom>
          <a:solidFill>
            <a:srgbClr val="0070C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3" name="Полилиния 6"/>
          <p:cNvSpPr/>
          <p:nvPr/>
        </p:nvSpPr>
        <p:spPr>
          <a:xfrm>
            <a:off x="8693150" y="0"/>
            <a:ext cx="3498850" cy="6858000"/>
          </a:xfrm>
          <a:custGeom>
            <a:avLst/>
            <a:gdLst>
              <a:gd name="connsiteX0" fmla="*/ 5314950 w 5353050"/>
              <a:gd name="connsiteY0" fmla="*/ 0 h 10896600"/>
              <a:gd name="connsiteX1" fmla="*/ 0 w 5353050"/>
              <a:gd name="connsiteY1" fmla="*/ 10896600 h 10896600"/>
              <a:gd name="connsiteX2" fmla="*/ 5353050 w 5353050"/>
              <a:gd name="connsiteY2" fmla="*/ 7810500 h 10896600"/>
              <a:gd name="connsiteX3" fmla="*/ 5314950 w 5353050"/>
              <a:gd name="connsiteY3" fmla="*/ 0 h 10896600"/>
              <a:gd name="connsiteX0" fmla="*/ 5939953 w 5978053"/>
              <a:gd name="connsiteY0" fmla="*/ 0 h 11893629"/>
              <a:gd name="connsiteX1" fmla="*/ 0 w 5978053"/>
              <a:gd name="connsiteY1" fmla="*/ 11893629 h 11893629"/>
              <a:gd name="connsiteX2" fmla="*/ 5978053 w 5978053"/>
              <a:gd name="connsiteY2" fmla="*/ 7810500 h 11893629"/>
              <a:gd name="connsiteX3" fmla="*/ 5939953 w 5978053"/>
              <a:gd name="connsiteY3" fmla="*/ 0 h 1189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8053" h="11893629">
                <a:moveTo>
                  <a:pt x="5939953" y="0"/>
                </a:moveTo>
                <a:lnTo>
                  <a:pt x="0" y="11893629"/>
                </a:lnTo>
                <a:lnTo>
                  <a:pt x="5978053" y="7810500"/>
                </a:lnTo>
                <a:lnTo>
                  <a:pt x="5939953" y="0"/>
                </a:lnTo>
                <a:close/>
              </a:path>
            </a:pathLst>
          </a:custGeom>
          <a:solidFill>
            <a:srgbClr val="0070C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4" name="Полилиния 23"/>
          <p:cNvSpPr/>
          <p:nvPr/>
        </p:nvSpPr>
        <p:spPr>
          <a:xfrm rot="1525073">
            <a:off x="9674226" y="2257426"/>
            <a:ext cx="87313" cy="4835525"/>
          </a:xfrm>
          <a:custGeom>
            <a:avLst/>
            <a:gdLst>
              <a:gd name="connsiteX0" fmla="*/ 0 w 87704"/>
              <a:gd name="connsiteY0" fmla="*/ 0 h 4835748"/>
              <a:gd name="connsiteX1" fmla="*/ 87704 w 87704"/>
              <a:gd name="connsiteY1" fmla="*/ 0 h 4835748"/>
              <a:gd name="connsiteX2" fmla="*/ 87703 w 87704"/>
              <a:gd name="connsiteY2" fmla="*/ 4794070 h 4835748"/>
              <a:gd name="connsiteX3" fmla="*/ 0 w 87704"/>
              <a:gd name="connsiteY3" fmla="*/ 4835748 h 483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4" h="4835748">
                <a:moveTo>
                  <a:pt x="0" y="0"/>
                </a:moveTo>
                <a:lnTo>
                  <a:pt x="87704" y="0"/>
                </a:lnTo>
                <a:lnTo>
                  <a:pt x="87703" y="4794070"/>
                </a:lnTo>
                <a:lnTo>
                  <a:pt x="0" y="4835748"/>
                </a:lnTo>
                <a:close/>
              </a:path>
            </a:pathLst>
          </a:cu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" name="Полилиния 24"/>
          <p:cNvSpPr/>
          <p:nvPr/>
        </p:nvSpPr>
        <p:spPr>
          <a:xfrm rot="1525073">
            <a:off x="11004551" y="-174624"/>
            <a:ext cx="87313" cy="3205163"/>
          </a:xfrm>
          <a:custGeom>
            <a:avLst/>
            <a:gdLst>
              <a:gd name="connsiteX0" fmla="*/ 0 w 87703"/>
              <a:gd name="connsiteY0" fmla="*/ 41678 h 3204542"/>
              <a:gd name="connsiteX1" fmla="*/ 87703 w 87703"/>
              <a:gd name="connsiteY1" fmla="*/ 0 h 3204542"/>
              <a:gd name="connsiteX2" fmla="*/ 87703 w 87703"/>
              <a:gd name="connsiteY2" fmla="*/ 3204541 h 3204542"/>
              <a:gd name="connsiteX3" fmla="*/ 0 w 87703"/>
              <a:gd name="connsiteY3" fmla="*/ 3204542 h 320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3" h="3204542">
                <a:moveTo>
                  <a:pt x="0" y="41678"/>
                </a:moveTo>
                <a:lnTo>
                  <a:pt x="87703" y="0"/>
                </a:lnTo>
                <a:lnTo>
                  <a:pt x="87703" y="3204541"/>
                </a:lnTo>
                <a:lnTo>
                  <a:pt x="0" y="3204542"/>
                </a:lnTo>
                <a:close/>
              </a:path>
            </a:pathLst>
          </a:custGeom>
          <a:solidFill>
            <a:srgbClr val="0070C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83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Прямоугольник 80"/>
          <p:cNvSpPr/>
          <p:nvPr/>
        </p:nvSpPr>
        <p:spPr>
          <a:xfrm>
            <a:off x="351705" y="1496153"/>
            <a:ext cx="4199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ВЕДУТСЯ СМР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ШКОЛ ПО ПРОЕКТУ 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«КОМФОРТНАЯ ШКОЛА» НА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7900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МЕСТ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B8DF0074-F63F-4890-824B-CA4BD56E7A50}"/>
              </a:ext>
            </a:extLst>
          </p:cNvPr>
          <p:cNvSpPr/>
          <p:nvPr/>
        </p:nvSpPr>
        <p:spPr>
          <a:xfrm>
            <a:off x="764847" y="2142484"/>
            <a:ext cx="40599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 МЕСТ В ЖК «АЛЕМ СИТИ» </a:t>
            </a:r>
          </a:p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kk-KZ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</a:t>
            </a:r>
            <a:r>
              <a:rPr lang="kk-KZ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endParaRPr lang="kk-KZ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 МЕСТ В ЖК «АЛМА СИТИ-3» </a:t>
            </a:r>
          </a:p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kk-KZ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</a:t>
            </a:r>
            <a:r>
              <a:rPr lang="kk-KZ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 МЕСТ ПО УЛ. САБДЕНОВА</a:t>
            </a:r>
          </a:p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kk-KZ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 МЕСТ ЖК «НУРЛЫ ДАЛА»</a:t>
            </a:r>
          </a:p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kk-KZ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 МЕСТ В МКР. КУРАМЫС</a:t>
            </a:r>
          </a:p>
          <a:p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</a:t>
            </a:r>
            <a:r>
              <a:rPr lang="kk-KZ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037378A-73CD-6894-447F-4B59FDFC9AEB}"/>
              </a:ext>
            </a:extLst>
          </p:cNvPr>
          <p:cNvSpPr/>
          <p:nvPr/>
        </p:nvSpPr>
        <p:spPr>
          <a:xfrm>
            <a:off x="1685976" y="1112078"/>
            <a:ext cx="2264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2108554-949B-842E-4196-4F43036AD8FD}"/>
              </a:ext>
            </a:extLst>
          </p:cNvPr>
          <p:cNvSpPr/>
          <p:nvPr/>
        </p:nvSpPr>
        <p:spPr>
          <a:xfrm>
            <a:off x="351705" y="4950474"/>
            <a:ext cx="572874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ВЕДЕТСЯ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СМР 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ПРИСТРОЙКИ НА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МЕСТ К ШКОЛЕ №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174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НАЧАЛО СМР –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2023 </a:t>
            </a:r>
            <a:r>
              <a:rPr lang="kk-K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kk-K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 2025 </a:t>
            </a:r>
            <a:r>
              <a:rPr lang="kk-K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95221" y="1755900"/>
            <a:ext cx="3254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dirty="0">
                <a:latin typeface="Arial" pitchFamily="34" charset="0"/>
                <a:cs typeface="Arial" pitchFamily="34" charset="0"/>
              </a:rPr>
              <a:t>НА СТАДИИ СТРОИТЕЛЬСТВА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78368" y="1208467"/>
            <a:ext cx="227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>
                <a:latin typeface="Arial" pitchFamily="34" charset="0"/>
                <a:cs typeface="Arial" pitchFamily="34" charset="0"/>
              </a:rPr>
              <a:t>ДЕТСКИЕ САДЫ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01376B14-C4F4-42EC-BB5F-AFE221CE1556}"/>
              </a:ext>
            </a:extLst>
          </p:cNvPr>
          <p:cNvSpPr/>
          <p:nvPr/>
        </p:nvSpPr>
        <p:spPr>
          <a:xfrm>
            <a:off x="7254134" y="2108278"/>
            <a:ext cx="402059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 МЕСТ ПР. АЛАТАУ</a:t>
            </a:r>
          </a:p>
          <a:p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endParaRPr lang="kk-KZ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 МЕСТ ПР. РАЙЫМБЕКА</a:t>
            </a:r>
          </a:p>
          <a:p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endParaRPr lang="kk-KZ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 МЕСТ МКР. КУРАМЫС</a:t>
            </a:r>
          </a:p>
          <a:p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16294" y="4635474"/>
            <a:ext cx="4782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dirty="0">
                <a:latin typeface="Arial" pitchFamily="34" charset="0"/>
                <a:cs typeface="Arial" pitchFamily="34" charset="0"/>
              </a:rPr>
              <a:t>ПЛАНИРУЕТСЯ СТРОИТЕЛЬСТВО НА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600" b="1" dirty="0">
                <a:latin typeface="Arial" pitchFamily="34" charset="0"/>
                <a:cs typeface="Arial" pitchFamily="34" charset="0"/>
              </a:rPr>
              <a:t> г.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01376B14-C4F4-42EC-BB5F-AFE221CE1556}"/>
              </a:ext>
            </a:extLst>
          </p:cNvPr>
          <p:cNvSpPr/>
          <p:nvPr/>
        </p:nvSpPr>
        <p:spPr>
          <a:xfrm>
            <a:off x="7254134" y="5036816"/>
            <a:ext cx="4489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 МЕСТ ЖК «АЛЕМ СИТИ»</a:t>
            </a:r>
          </a:p>
          <a:p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 МЕСТ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МКР. КАЛКАМАН</a:t>
            </a:r>
          </a:p>
          <a:p>
            <a:pPr lvl="0"/>
            <a:endParaRPr lang="kk-K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НАЧАЛО СМР –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ДЕКАБРЬ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kk-K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kk-KZ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1705" y="5900960"/>
            <a:ext cx="5068471" cy="918590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РАМКАХ ПРОЕКТА «ШКОЛЬНЫЙ АВТОБУС» ЗАПУЩЕНЫ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ЕДИНИЦЫ</a:t>
            </a:r>
          </a:p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ОХВАТ – 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2939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УЧЕНИКОВ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">
            <a:extLst>
              <a:ext uri="{FF2B5EF4-FFF2-40B4-BE49-F238E27FC236}">
                <a16:creationId xmlns="" xmlns:a16="http://schemas.microsoft.com/office/drawing/2014/main" id="{5AB1B6A3-CC4E-4678-88D4-5DA3828AC2B8}"/>
              </a:ext>
            </a:extLst>
          </p:cNvPr>
          <p:cNvSpPr txBox="1"/>
          <p:nvPr/>
        </p:nvSpPr>
        <p:spPr>
          <a:xfrm>
            <a:off x="0" y="319274"/>
            <a:ext cx="5615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ЗАМАНАУИ ӘЛЕУМЕТТІК </a:t>
            </a:r>
            <a:b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ИНФРАҚҰРЫЛЫММЕН ҚАМТАМАСЫЗ ЕТУ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3">
            <a:extLst>
              <a:ext uri="{FF2B5EF4-FFF2-40B4-BE49-F238E27FC236}">
                <a16:creationId xmlns="" xmlns:a16="http://schemas.microsoft.com/office/drawing/2014/main" id="{A350A36D-FB9F-4F31-AF10-3DFD4DB9BDE4}"/>
              </a:ext>
            </a:extLst>
          </p:cNvPr>
          <p:cNvSpPr txBox="1"/>
          <p:nvPr/>
        </p:nvSpPr>
        <p:spPr>
          <a:xfrm>
            <a:off x="6707277" y="343383"/>
            <a:ext cx="5472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СОВРЕМЕННОЙ </a:t>
            </a:r>
          </a:p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ИНФРАСТРУКТУРОЙ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="" xmlns:a16="http://schemas.microsoft.com/office/drawing/2014/main" id="{17E15EC9-F694-498B-8403-0633E2C4B793}"/>
              </a:ext>
            </a:extLst>
          </p:cNvPr>
          <p:cNvCxnSpPr/>
          <p:nvPr/>
        </p:nvCxnSpPr>
        <p:spPr>
          <a:xfrm>
            <a:off x="6080447" y="1453216"/>
            <a:ext cx="0" cy="5072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40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5223537-3E31-4F81-9BA5-52629DB2A7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8459" y="4940001"/>
            <a:ext cx="2144682" cy="128620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ACDAB226-298B-4071-A06D-AC46A37FB454}"/>
              </a:ext>
            </a:extLst>
          </p:cNvPr>
          <p:cNvSpPr/>
          <p:nvPr/>
        </p:nvSpPr>
        <p:spPr>
          <a:xfrm>
            <a:off x="397318" y="1747377"/>
            <a:ext cx="5217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ПОЛИКЛИНИКА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ПОСЕЩЕНИЙ В СМЕНУ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МКР. КУРАМЫС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НАЧАЛО СМР 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93C554DE-1849-4F21-8431-8F51DF2447BB}"/>
              </a:ext>
            </a:extLst>
          </p:cNvPr>
          <p:cNvSpPr/>
          <p:nvPr/>
        </p:nvSpPr>
        <p:spPr>
          <a:xfrm>
            <a:off x="397320" y="3898754"/>
            <a:ext cx="52178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СЕМЕЙНО - ВРАЧЕБНАЯ АМБУЛАТОРИЯ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ПОСЕЩЕНИЙ В СМЕНУ В МКР. АКЖАР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НАЧАЛО СМР –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СЕНТЯБРЬ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r="8224"/>
          <a:stretch/>
        </p:blipFill>
        <p:spPr bwMode="auto">
          <a:xfrm>
            <a:off x="61204" y="4940001"/>
            <a:ext cx="1791991" cy="127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ACDAB226-298B-4071-A06D-AC46A37FB454}"/>
              </a:ext>
            </a:extLst>
          </p:cNvPr>
          <p:cNvSpPr/>
          <p:nvPr/>
        </p:nvSpPr>
        <p:spPr>
          <a:xfrm>
            <a:off x="395839" y="2788623"/>
            <a:ext cx="50291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ПОЛИКЛИНИКА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ПОСЕЩЕНИЙ В СМЕНУ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МКР. ШУГЫЛА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НАЧАЛО СМР –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СЕНТЯБРЬ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93C554DE-1849-4F21-8431-8F51DF2447BB}"/>
              </a:ext>
            </a:extLst>
          </p:cNvPr>
          <p:cNvSpPr/>
          <p:nvPr/>
        </p:nvSpPr>
        <p:spPr>
          <a:xfrm>
            <a:off x="6920671" y="1808932"/>
            <a:ext cx="4721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ФИЗКУЛЬТУРНО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ОЗДОРОВИТЕЛЬНЫХ КОМПЛЕКСА 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МКР.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ШУГЫЛА И АКЖАР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НАЧАЛО СМР –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kk-K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t="1794" b="1"/>
          <a:stretch/>
        </p:blipFill>
        <p:spPr bwMode="auto">
          <a:xfrm>
            <a:off x="4068402" y="4945117"/>
            <a:ext cx="1954401" cy="130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/>
          <a:stretch/>
        </p:blipFill>
        <p:spPr bwMode="auto">
          <a:xfrm>
            <a:off x="6706831" y="3266931"/>
            <a:ext cx="4925336" cy="298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30C3E71A-4ABD-46FB-A449-85CCE689E62D}"/>
              </a:ext>
            </a:extLst>
          </p:cNvPr>
          <p:cNvCxnSpPr>
            <a:cxnSpLocks/>
          </p:cNvCxnSpPr>
          <p:nvPr/>
        </p:nvCxnSpPr>
        <p:spPr>
          <a:xfrm>
            <a:off x="6050655" y="2155565"/>
            <a:ext cx="0" cy="43255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907693E-4866-4231-B1C7-733751EA8BC5}"/>
              </a:ext>
            </a:extLst>
          </p:cNvPr>
          <p:cNvSpPr txBox="1"/>
          <p:nvPr/>
        </p:nvSpPr>
        <p:spPr>
          <a:xfrm>
            <a:off x="3715268" y="1285712"/>
            <a:ext cx="6228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spc="-7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ПЛАНИРУЕМОЕ СТРОИТЕЛЬСТВО 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Г.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="" xmlns:a16="http://schemas.microsoft.com/office/drawing/2014/main" id="{8D83B7EE-C82A-4785-AECC-6301456F6F8B}"/>
              </a:ext>
            </a:extLst>
          </p:cNvPr>
          <p:cNvSpPr txBox="1"/>
          <p:nvPr/>
        </p:nvSpPr>
        <p:spPr>
          <a:xfrm>
            <a:off x="0" y="319274"/>
            <a:ext cx="5615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ЗАМАНАУИ ӘЛЕУМЕТТІК </a:t>
            </a:r>
            <a:b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ИНФРАҚҰРЫЛЫММЕН ҚАМТАМАСЫЗ ЕТУ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="" xmlns:a16="http://schemas.microsoft.com/office/drawing/2014/main" id="{0414FEBF-27E7-4E17-871B-20563DBBD0ED}"/>
              </a:ext>
            </a:extLst>
          </p:cNvPr>
          <p:cNvSpPr txBox="1"/>
          <p:nvPr/>
        </p:nvSpPr>
        <p:spPr>
          <a:xfrm>
            <a:off x="6707277" y="343383"/>
            <a:ext cx="5472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СОВРЕМЕННОЙ </a:t>
            </a:r>
          </a:p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ИНФРАСТРУКТУРОЙ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0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>
            <a:extLst>
              <a:ext uri="{FF2B5EF4-FFF2-40B4-BE49-F238E27FC236}">
                <a16:creationId xmlns="" xmlns:a16="http://schemas.microsoft.com/office/drawing/2014/main" id="{8D83B7EE-C82A-4785-AECC-6301456F6F8B}"/>
              </a:ext>
            </a:extLst>
          </p:cNvPr>
          <p:cNvSpPr txBox="1"/>
          <p:nvPr/>
        </p:nvSpPr>
        <p:spPr>
          <a:xfrm>
            <a:off x="0" y="424530"/>
            <a:ext cx="5615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ӘЛЕУМЕТТІК ҚОРҒАУ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="" xmlns:a16="http://schemas.microsoft.com/office/drawing/2014/main" id="{0414FEBF-27E7-4E17-871B-20563DBBD0ED}"/>
              </a:ext>
            </a:extLst>
          </p:cNvPr>
          <p:cNvSpPr txBox="1"/>
          <p:nvPr/>
        </p:nvSpPr>
        <p:spPr>
          <a:xfrm>
            <a:off x="6588791" y="424530"/>
            <a:ext cx="5472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ЗАЩИТА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449" y="1763600"/>
            <a:ext cx="4009857" cy="461556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kk-KZ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Получатели АСП – </a:t>
            </a:r>
            <a:r>
              <a:rPr lang="kk-KZ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836</a:t>
            </a:r>
            <a:r>
              <a:rPr lang="kk-KZ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семей</a:t>
            </a:r>
            <a:endParaRPr lang="ru-RU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449" y="2225156"/>
            <a:ext cx="5276121" cy="461556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kk-KZ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Оказана социальная помощь – </a:t>
            </a:r>
            <a:r>
              <a:rPr lang="kk-K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134</a:t>
            </a:r>
            <a:r>
              <a:rPr lang="kk-KZ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чел.</a:t>
            </a:r>
            <a:endParaRPr lang="ru-RU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449" y="2657110"/>
            <a:ext cx="5924277" cy="461556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kk-KZ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Трудоустроено –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3644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чел.</a:t>
            </a:r>
            <a:endParaRPr lang="kk-KZ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36453" y="3456067"/>
            <a:ext cx="4495007" cy="461556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>
              <a:defRPr/>
            </a:pPr>
            <a:r>
              <a:rPr lang="ru-RU" sz="18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kk-KZ" sz="18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унционирует </a:t>
            </a:r>
            <a:r>
              <a:rPr lang="kk-KZ" sz="24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kk-KZ" sz="18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социальных центра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6664" y="3890995"/>
            <a:ext cx="2766590" cy="369244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kk-KZ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«Бақытты отбасы»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47126" y="3890995"/>
            <a:ext cx="2398118" cy="369244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kk-KZ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«Шыңға өрлеу»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9228" y="3890995"/>
            <a:ext cx="4278956" cy="369244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kk-KZ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«Центр активного долголетия»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3558" y="3890995"/>
            <a:ext cx="1941308" cy="369244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kk-KZ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TenQogam</a:t>
            </a:r>
            <a:r>
              <a:rPr lang="kk-KZ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33356" y="1927808"/>
            <a:ext cx="5927688" cy="738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рамках акции </a:t>
            </a:r>
            <a:r>
              <a:rPr lang="kk-KZ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«Дорога в школу» оказана спонсорская помощь </a:t>
            </a:r>
            <a:r>
              <a:rPr lang="kk-K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2300</a:t>
            </a:r>
            <a:r>
              <a:rPr lang="kk-KZ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детям района</a:t>
            </a: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4"/>
          <a:stretch/>
        </p:blipFill>
        <p:spPr bwMode="auto">
          <a:xfrm>
            <a:off x="489851" y="4436878"/>
            <a:ext cx="3473851" cy="208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60" y="4436878"/>
            <a:ext cx="2826598" cy="208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 b="24222"/>
          <a:stretch/>
        </p:blipFill>
        <p:spPr bwMode="auto">
          <a:xfrm>
            <a:off x="8166456" y="4436878"/>
            <a:ext cx="3473851" cy="208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1449" y="1301937"/>
            <a:ext cx="5637502" cy="461663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Ветераны ВОВ –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тг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kk-KZ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33356" y="1277900"/>
            <a:ext cx="5783194" cy="738662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kk-KZ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Дорогостоящие средства для лиц </a:t>
            </a:r>
            <a:r>
              <a:rPr lang="kk-KZ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kk-KZ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инвалидностью  - </a:t>
            </a:r>
            <a:r>
              <a:rPr lang="kk-KZ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lang="kk-KZ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чел. </a:t>
            </a:r>
            <a:r>
              <a:rPr lang="kk-KZ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kk-KZ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65 </a:t>
            </a:r>
            <a:r>
              <a:rPr lang="kk-K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тг.  </a:t>
            </a:r>
            <a:endParaRPr lang="kk-KZ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1449" y="3098364"/>
            <a:ext cx="3910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DamuBala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-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1,4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млрд.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тг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33356" y="2717403"/>
            <a:ext cx="59276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Санаторно-курортным лечением обеспечены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490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чел.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сумму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106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тг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0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3"/>
          <p:cNvSpPr txBox="1"/>
          <p:nvPr/>
        </p:nvSpPr>
        <p:spPr>
          <a:xfrm>
            <a:off x="616025" y="326024"/>
            <a:ext cx="450860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 algn="r"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kk-KZ" sz="2000" dirty="0"/>
              <a:t>БЕЙНЕМОНИТОРИНГ ЖҮЙЕСІМЕН </a:t>
            </a:r>
          </a:p>
          <a:p>
            <a:pPr algn="ctr"/>
            <a:r>
              <a:rPr lang="kk-KZ" sz="2000" dirty="0"/>
              <a:t>ҚАМТАМАСЫЗ ЕТУ </a:t>
            </a:r>
          </a:p>
        </p:txBody>
      </p:sp>
      <p:sp>
        <p:nvSpPr>
          <p:cNvPr id="3" name="AutoShape 2" descr="blob:https://web.whatsapp.com/53ab261c-48b6-4d44-a969-c361052b6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1011499B-9DC5-4B23-8FE7-7579E4983F0C}"/>
              </a:ext>
            </a:extLst>
          </p:cNvPr>
          <p:cNvCxnSpPr/>
          <p:nvPr/>
        </p:nvCxnSpPr>
        <p:spPr>
          <a:xfrm flipH="1">
            <a:off x="6028654" y="1453216"/>
            <a:ext cx="51793" cy="50711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1">
            <a:extLst>
              <a:ext uri="{FF2B5EF4-FFF2-40B4-BE49-F238E27FC236}">
                <a16:creationId xmlns="" xmlns:a16="http://schemas.microsoft.com/office/drawing/2014/main" id="{46C2F3EF-B0CB-4632-BB02-05608A3044FB}"/>
              </a:ext>
            </a:extLst>
          </p:cNvPr>
          <p:cNvSpPr/>
          <p:nvPr/>
        </p:nvSpPr>
        <p:spPr>
          <a:xfrm>
            <a:off x="294257" y="1488861"/>
            <a:ext cx="535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УСТАНОВЛЕНО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ГОДУ</a:t>
            </a:r>
            <a:endParaRPr lang="ru-RU" b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510218D3-99AC-4773-984A-8E3B3A09C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654" y="1557474"/>
            <a:ext cx="287055" cy="277292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FBB8C20C-B9DB-40FE-B375-FA48372692C9}"/>
              </a:ext>
            </a:extLst>
          </p:cNvPr>
          <p:cNvGrpSpPr/>
          <p:nvPr/>
        </p:nvGrpSpPr>
        <p:grpSpPr>
          <a:xfrm>
            <a:off x="7874135" y="1494647"/>
            <a:ext cx="3065837" cy="461665"/>
            <a:chOff x="7532501" y="1263463"/>
            <a:chExt cx="3065837" cy="461665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6A597E9D-0E0C-4248-9EC5-22DA2A996DF4}"/>
                </a:ext>
              </a:extLst>
            </p:cNvPr>
            <p:cNvSpPr/>
            <p:nvPr/>
          </p:nvSpPr>
          <p:spPr>
            <a:xfrm>
              <a:off x="7617492" y="1263463"/>
              <a:ext cx="2980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ПЛАНЫ НА </a:t>
              </a:r>
              <a:r>
                <a:rPr lang="ru-RU" sz="2400" b="1" spc="-7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2024</a:t>
              </a:r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Г.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6C1B606D-3281-439D-A9EC-AC952F09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742" y1="18750" x2="27742" y2="18750"/>
                          <a14:foregroundMark x1="46774" y1="18438" x2="46774" y2="18438"/>
                          <a14:foregroundMark x1="67097" y1="16875" x2="67097" y2="16875"/>
                          <a14:foregroundMark x1="65484" y1="41875" x2="65484" y2="41875"/>
                          <a14:foregroundMark x1="54839" y1="44063" x2="54839" y2="44063"/>
                          <a14:foregroundMark x1="53226" y1="51563" x2="53226" y2="51563"/>
                          <a14:foregroundMark x1="59032" y1="53438" x2="59032" y2="53438"/>
                          <a14:foregroundMark x1="64516" y1="52188" x2="64516" y2="52188"/>
                          <a14:foregroundMark x1="67419" y1="50938" x2="67419" y2="50938"/>
                          <a14:foregroundMark x1="71935" y1="50938" x2="71935" y2="50938"/>
                          <a14:foregroundMark x1="70323" y1="66563" x2="70323" y2="66563"/>
                          <a14:foregroundMark x1="70000" y1="56875" x2="70000" y2="56875"/>
                          <a14:foregroundMark x1="77419" y1="59062" x2="77419" y2="59062"/>
                          <a14:foregroundMark x1="82903" y1="64375" x2="82903" y2="64375"/>
                          <a14:foregroundMark x1="85806" y1="71875" x2="85806" y2="71875"/>
                          <a14:foregroundMark x1="82903" y1="79375" x2="82903" y2="79375"/>
                          <a14:foregroundMark x1="77097" y1="85625" x2="77097" y2="85625"/>
                          <a14:foregroundMark x1="70323" y1="87813" x2="70323" y2="87813"/>
                          <a14:foregroundMark x1="49355" y1="64375" x2="49355" y2="64375"/>
                          <a14:foregroundMark x1="49032" y1="71563" x2="49032" y2="71563"/>
                          <a14:foregroundMark x1="49355" y1="80000" x2="49355" y2="80000"/>
                          <a14:foregroundMark x1="53548" y1="85313" x2="53548" y2="85313"/>
                          <a14:foregroundMark x1="60968" y1="89688" x2="60968" y2="89688"/>
                          <a14:foregroundMark x1="70968" y1="91875" x2="70968" y2="91875"/>
                          <a14:foregroundMark x1="62258" y1="84375" x2="62258" y2="84375"/>
                          <a14:foregroundMark x1="56129" y1="78750" x2="56129" y2="78750"/>
                          <a14:foregroundMark x1="53871" y1="71875" x2="53871" y2="71875"/>
                          <a14:foregroundMark x1="56452" y1="64375" x2="56452" y2="64375"/>
                          <a14:foregroundMark x1="61290" y1="58750" x2="61290" y2="58750"/>
                          <a14:foregroundMark x1="70645" y1="73125" x2="70645" y2="73125"/>
                          <a14:foregroundMark x1="73871" y1="74063" x2="73871" y2="74063"/>
                          <a14:foregroundMark x1="40645" y1="66250" x2="40645" y2="66250"/>
                          <a14:foregroundMark x1="40968" y1="54375" x2="40968" y2="54375"/>
                          <a14:foregroundMark x1="39032" y1="42188" x2="39032" y2="42188"/>
                          <a14:foregroundMark x1="27097" y1="42813" x2="27097" y2="42813"/>
                          <a14:foregroundMark x1="26452" y1="53438" x2="26452" y2="53438"/>
                          <a14:foregroundMark x1="24194" y1="65625" x2="24194" y2="65625"/>
                          <a14:foregroundMark x1="90000" y1="65938" x2="90000" y2="65938"/>
                          <a14:foregroundMark x1="89677" y1="76563" x2="89677" y2="7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32501" y="1353297"/>
              <a:ext cx="355639" cy="3660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A11D912-0DD0-1F80-FD5C-62666DE29718}"/>
              </a:ext>
            </a:extLst>
          </p:cNvPr>
          <p:cNvSpPr txBox="1"/>
          <p:nvPr/>
        </p:nvSpPr>
        <p:spPr>
          <a:xfrm>
            <a:off x="727431" y="2531949"/>
            <a:ext cx="4285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ts val="1400"/>
              <a:tabLst>
                <a:tab pos="457109" algn="l"/>
              </a:tabLst>
            </a:pP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Times New Roman" panose="02020603050405020304" pitchFamily="18" charset="0"/>
              </a:rPr>
              <a:t>АПК «СЕРГЕК» -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ru-RU" b="1" dirty="0">
                <a:latin typeface="Arial" panose="020B0604020202020204" pitchFamily="34" charset="0"/>
                <a:cs typeface="Times New Roman" panose="02020603050405020304" pitchFamily="18" charset="0"/>
              </a:rPr>
              <a:t> КАМЕР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1" y="3679400"/>
            <a:ext cx="4487830" cy="22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86" y="3679400"/>
            <a:ext cx="4495948" cy="22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59033" y="3224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ОБЕСПЕЧЕНИЕ 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СИСТЕМОЙ ВИДЕОМОНИТОРИНГА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27986" y="2208783"/>
            <a:ext cx="44278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</a:t>
            </a:r>
          </a:p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АПК «СЕРГЕК» -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КАМЕР</a:t>
            </a:r>
          </a:p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КАМЕР СВМ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6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34724" y="3571561"/>
            <a:ext cx="45998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СТРОИТЕЛЬСТВО АВТОПОЛИВА </a:t>
            </a:r>
            <a:b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УЧАСТКАХ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4645" y="3745384"/>
            <a:ext cx="4895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ТЕКУЩИЙ РЕМОНТ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ПОДЗЕМНЫХ   ПЕШЕХОДНЫХ ПЕРЕХОДОВ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4645" y="1959260"/>
            <a:ext cx="4658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СТРОИТЕЛЬСТВО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 6,6</a:t>
            </a:r>
            <a:r>
              <a:rPr lang="ru-RU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КМ АРЫКОВ </a:t>
            </a:r>
            <a:b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УЛИЦАХ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92519" y="2467567"/>
            <a:ext cx="21970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sz="16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мкр</a:t>
            </a:r>
            <a:r>
              <a:rPr lang="ru-RU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Калкаман</a:t>
            </a:r>
            <a:endParaRPr lang="ru-RU" sz="16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мкр</a:t>
            </a:r>
            <a:r>
              <a:rPr lang="ru-RU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Карагайлы</a:t>
            </a:r>
            <a:r>
              <a:rPr lang="ru-RU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мкр</a:t>
            </a:r>
            <a:r>
              <a:rPr lang="ru-RU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Шугыла</a:t>
            </a:r>
            <a:r>
              <a:rPr lang="ru-RU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CA360DC-19BA-E3C1-505F-C455AF484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38" y="4649107"/>
            <a:ext cx="2650440" cy="2031691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FF95C7D2-7676-4E0B-ACE6-E6E64EEE9330}"/>
              </a:ext>
            </a:extLst>
          </p:cNvPr>
          <p:cNvCxnSpPr/>
          <p:nvPr/>
        </p:nvCxnSpPr>
        <p:spPr>
          <a:xfrm>
            <a:off x="6080447" y="1453216"/>
            <a:ext cx="0" cy="5072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B02A701-98E1-4AF8-84B8-0EE4CDE25C15}"/>
              </a:ext>
            </a:extLst>
          </p:cNvPr>
          <p:cNvSpPr txBox="1"/>
          <p:nvPr/>
        </p:nvSpPr>
        <p:spPr>
          <a:xfrm>
            <a:off x="1375002" y="355131"/>
            <a:ext cx="2826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ЖАЙЛЫ</a:t>
            </a:r>
            <a:r>
              <a:rPr lang="ru-RU" sz="2000" b="1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ҚАЛАЛЫҚ</a:t>
            </a:r>
            <a:r>
              <a:rPr lang="ru-RU" sz="2000" b="1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b="1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ОРТАНЫ ДАМЫТУ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827B3AA-4010-409C-B0C2-4340B94BB6BC}"/>
              </a:ext>
            </a:extLst>
          </p:cNvPr>
          <p:cNvSpPr txBox="1"/>
          <p:nvPr/>
        </p:nvSpPr>
        <p:spPr>
          <a:xfrm>
            <a:off x="7117127" y="366145"/>
            <a:ext cx="4862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kk-KZ" sz="2000" b="1" spc="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КОМФОРТНОЙ</a:t>
            </a:r>
            <a:r>
              <a:rPr lang="kk-KZ" sz="2000" b="1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kk-KZ" sz="2000" b="1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000" b="1" spc="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</a:t>
            </a:r>
            <a:r>
              <a:rPr lang="kk-KZ" sz="2000" b="1" spc="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b="1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  <a:endParaRPr lang="kk-K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">
            <a:extLst>
              <a:ext uri="{FF2B5EF4-FFF2-40B4-BE49-F238E27FC236}">
                <a16:creationId xmlns="" xmlns:a16="http://schemas.microsoft.com/office/drawing/2014/main" id="{2797DB20-F442-4BDC-AC82-2C5149CFB8B9}"/>
              </a:ext>
            </a:extLst>
          </p:cNvPr>
          <p:cNvSpPr/>
          <p:nvPr/>
        </p:nvSpPr>
        <p:spPr>
          <a:xfrm>
            <a:off x="294259" y="1332536"/>
            <a:ext cx="535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Г.</a:t>
            </a:r>
            <a:endParaRPr lang="ru-RU" b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42AF9230-F3A9-46FE-8955-86CB9F9C273B}"/>
              </a:ext>
            </a:extLst>
          </p:cNvPr>
          <p:cNvSpPr/>
          <p:nvPr/>
        </p:nvSpPr>
        <p:spPr>
          <a:xfrm>
            <a:off x="7952772" y="1326642"/>
            <a:ext cx="2980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Г.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3E859DD-FE02-45E1-824E-64FE571AE4CE}"/>
              </a:ext>
            </a:extLst>
          </p:cNvPr>
          <p:cNvSpPr/>
          <p:nvPr/>
        </p:nvSpPr>
        <p:spPr>
          <a:xfrm>
            <a:off x="524645" y="2955316"/>
            <a:ext cx="40028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СТРОИТЕЛЬСТВО АВТОПОЛИВА </a:t>
            </a:r>
            <a:b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УЧАСТКАХ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6F66FE1D-3881-471E-869C-731E844E99B6}"/>
              </a:ext>
            </a:extLst>
          </p:cNvPr>
          <p:cNvSpPr/>
          <p:nvPr/>
        </p:nvSpPr>
        <p:spPr>
          <a:xfrm>
            <a:off x="7034723" y="1919295"/>
            <a:ext cx="3903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КМ АРЫКОВ НА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УЛИЦАХ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9"/>
          <a:stretch/>
        </p:blipFill>
        <p:spPr bwMode="auto">
          <a:xfrm>
            <a:off x="9146804" y="4649107"/>
            <a:ext cx="2711367" cy="203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43" y="4649107"/>
            <a:ext cx="2685586" cy="203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315" y="2040638"/>
            <a:ext cx="287055" cy="27729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2824533-180D-448D-B756-AB1A5FAFC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315" y="2944978"/>
            <a:ext cx="287055" cy="27729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E9B77F37-05AC-43E6-A733-5EC6CBDBD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315" y="3802247"/>
            <a:ext cx="287055" cy="2772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8F6F100-AEA8-430D-96F3-F237633C3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970" y="1967104"/>
            <a:ext cx="355639" cy="3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AE058AA2-7AE5-400B-BB71-8DA140BCC7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969" y="3574848"/>
            <a:ext cx="355639" cy="366045"/>
          </a:xfrm>
          <a:prstGeom prst="rect">
            <a:avLst/>
          </a:prstGeom>
        </p:spPr>
      </p:pic>
      <p:pic>
        <p:nvPicPr>
          <p:cNvPr id="2" name="Picture 2" descr="C:\Users\Зам аикм\Desktop\ace5039c-7db3-4e81-a58a-d0513a0098c8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649106"/>
            <a:ext cx="2603500" cy="20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45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1205" y="2035728"/>
            <a:ext cx="53180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7,7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КМ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НАБЕРЕЖНОЙ РЕКИ КАРГАЛЫ</a:t>
            </a:r>
          </a:p>
          <a:p>
            <a:pPr algn="ctr"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ОБУСТРОЙСТВОМ ОБЩЕСТВЕННЫХ ПРОСТРАНСТВ, СТРОИТЕЛЬСТВОМ ДЕТСКИХ СПОРТИВНЫХ ПЛОЩАДОК, ОЗЕЛЕНЕНИЕМ И УСТАНОВКОЙ УЛИЧНОГО ОСВЕЩЕНИЯ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E11A52-00A3-A345-EE84-B0697EB125BF}"/>
              </a:ext>
            </a:extLst>
          </p:cNvPr>
          <p:cNvSpPr txBox="1"/>
          <p:nvPr/>
        </p:nvSpPr>
        <p:spPr>
          <a:xfrm>
            <a:off x="1019473" y="3675692"/>
            <a:ext cx="429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НАЧАЛО СМР –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CC9AD726-89F7-16A5-524E-465FFED7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17" y="4304952"/>
            <a:ext cx="2677049" cy="2162530"/>
          </a:xfrm>
          <a:prstGeom prst="rect">
            <a:avLst/>
          </a:prstGeom>
        </p:spPr>
      </p:pic>
      <p:pic>
        <p:nvPicPr>
          <p:cNvPr id="36" name="Picture 5">
            <a:extLst>
              <a:ext uri="{FF2B5EF4-FFF2-40B4-BE49-F238E27FC236}">
                <a16:creationId xmlns="" xmlns:a16="http://schemas.microsoft.com/office/drawing/2014/main" id="{1FEE9794-128E-64FC-D570-CBB87D91F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5"/>
          <a:stretch/>
        </p:blipFill>
        <p:spPr bwMode="auto">
          <a:xfrm>
            <a:off x="3167163" y="4304952"/>
            <a:ext cx="2769939" cy="21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E7E01DA-8A53-4BAB-BB8E-D068A4C8DA14}"/>
              </a:ext>
            </a:extLst>
          </p:cNvPr>
          <p:cNvSpPr txBox="1"/>
          <p:nvPr/>
        </p:nvSpPr>
        <p:spPr>
          <a:xfrm>
            <a:off x="7014910" y="334114"/>
            <a:ext cx="5074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kk-KZ" sz="2000" b="1" spc="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КОМФОРТНОЙ</a:t>
            </a:r>
            <a:r>
              <a:rPr lang="kk-KZ" sz="2000" b="1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kk-KZ" sz="2000" b="1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000" b="1" spc="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</a:t>
            </a:r>
            <a:r>
              <a:rPr lang="kk-KZ" sz="2000" b="1" spc="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b="1" spc="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  <a:endParaRPr lang="kk-K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891C8B1D-E948-4C44-91C1-AFDD09D02D08}"/>
              </a:ext>
            </a:extLst>
          </p:cNvPr>
          <p:cNvGrpSpPr/>
          <p:nvPr/>
        </p:nvGrpSpPr>
        <p:grpSpPr>
          <a:xfrm>
            <a:off x="4774648" y="1268588"/>
            <a:ext cx="3065837" cy="461665"/>
            <a:chOff x="7532501" y="1326642"/>
            <a:chExt cx="3065837" cy="461665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="" xmlns:a16="http://schemas.microsoft.com/office/drawing/2014/main" id="{39BC579C-CFAA-4799-A819-C3409EB78588}"/>
                </a:ext>
              </a:extLst>
            </p:cNvPr>
            <p:cNvSpPr/>
            <p:nvPr/>
          </p:nvSpPr>
          <p:spPr>
            <a:xfrm>
              <a:off x="7617492" y="1326642"/>
              <a:ext cx="2980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ПЛАНЫ НА </a:t>
              </a:r>
              <a:r>
                <a:rPr lang="ru-RU" sz="2400" b="1" spc="-7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2024</a:t>
              </a:r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Г.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="" xmlns:a16="http://schemas.microsoft.com/office/drawing/2014/main" id="{009CD923-5C5F-4192-9DB5-85FC713A8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742" y1="18750" x2="27742" y2="18750"/>
                          <a14:foregroundMark x1="46774" y1="18438" x2="46774" y2="18438"/>
                          <a14:foregroundMark x1="67097" y1="16875" x2="67097" y2="16875"/>
                          <a14:foregroundMark x1="65484" y1="41875" x2="65484" y2="41875"/>
                          <a14:foregroundMark x1="54839" y1="44063" x2="54839" y2="44063"/>
                          <a14:foregroundMark x1="53226" y1="51563" x2="53226" y2="51563"/>
                          <a14:foregroundMark x1="59032" y1="53438" x2="59032" y2="53438"/>
                          <a14:foregroundMark x1="64516" y1="52188" x2="64516" y2="52188"/>
                          <a14:foregroundMark x1="67419" y1="50938" x2="67419" y2="50938"/>
                          <a14:foregroundMark x1="71935" y1="50938" x2="71935" y2="50938"/>
                          <a14:foregroundMark x1="70323" y1="66563" x2="70323" y2="66563"/>
                          <a14:foregroundMark x1="70000" y1="56875" x2="70000" y2="56875"/>
                          <a14:foregroundMark x1="77419" y1="59062" x2="77419" y2="59062"/>
                          <a14:foregroundMark x1="82903" y1="64375" x2="82903" y2="64375"/>
                          <a14:foregroundMark x1="85806" y1="71875" x2="85806" y2="71875"/>
                          <a14:foregroundMark x1="82903" y1="79375" x2="82903" y2="79375"/>
                          <a14:foregroundMark x1="77097" y1="85625" x2="77097" y2="85625"/>
                          <a14:foregroundMark x1="70323" y1="87813" x2="70323" y2="87813"/>
                          <a14:foregroundMark x1="49355" y1="64375" x2="49355" y2="64375"/>
                          <a14:foregroundMark x1="49032" y1="71563" x2="49032" y2="71563"/>
                          <a14:foregroundMark x1="49355" y1="80000" x2="49355" y2="80000"/>
                          <a14:foregroundMark x1="53548" y1="85313" x2="53548" y2="85313"/>
                          <a14:foregroundMark x1="60968" y1="89688" x2="60968" y2="89688"/>
                          <a14:foregroundMark x1="70968" y1="91875" x2="70968" y2="91875"/>
                          <a14:foregroundMark x1="62258" y1="84375" x2="62258" y2="84375"/>
                          <a14:foregroundMark x1="56129" y1="78750" x2="56129" y2="78750"/>
                          <a14:foregroundMark x1="53871" y1="71875" x2="53871" y2="71875"/>
                          <a14:foregroundMark x1="56452" y1="64375" x2="56452" y2="64375"/>
                          <a14:foregroundMark x1="61290" y1="58750" x2="61290" y2="58750"/>
                          <a14:foregroundMark x1="70645" y1="73125" x2="70645" y2="73125"/>
                          <a14:foregroundMark x1="73871" y1="74063" x2="73871" y2="74063"/>
                          <a14:foregroundMark x1="40645" y1="66250" x2="40645" y2="66250"/>
                          <a14:foregroundMark x1="40968" y1="54375" x2="40968" y2="54375"/>
                          <a14:foregroundMark x1="39032" y1="42188" x2="39032" y2="42188"/>
                          <a14:foregroundMark x1="27097" y1="42813" x2="27097" y2="42813"/>
                          <a14:foregroundMark x1="26452" y1="53438" x2="26452" y2="53438"/>
                          <a14:foregroundMark x1="24194" y1="65625" x2="24194" y2="65625"/>
                          <a14:foregroundMark x1="90000" y1="65938" x2="90000" y2="65938"/>
                          <a14:foregroundMark x1="89677" y1="76563" x2="89677" y2="7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32501" y="1409484"/>
              <a:ext cx="355639" cy="366045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42D740-0B68-4944-90F5-A2E7DDEC8D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35728"/>
            <a:ext cx="5744796" cy="4431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A0EDE9F-B0A8-4685-A0FB-DA0A1D50C7C9}"/>
              </a:ext>
            </a:extLst>
          </p:cNvPr>
          <p:cNvSpPr txBox="1"/>
          <p:nvPr/>
        </p:nvSpPr>
        <p:spPr>
          <a:xfrm>
            <a:off x="1375002" y="355131"/>
            <a:ext cx="2826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ЖАЙЛЫ</a:t>
            </a:r>
            <a:r>
              <a:rPr lang="ru-RU" sz="2000" b="1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ҚАЛАЛЫҚ</a:t>
            </a:r>
            <a:r>
              <a:rPr lang="ru-RU" sz="2000" b="1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b="1" spc="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ОРТАНЫ ДАМЫТУ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27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9F35D2-B9DD-A65F-5859-27DD12D623BA}"/>
              </a:ext>
            </a:extLst>
          </p:cNvPr>
          <p:cNvSpPr txBox="1"/>
          <p:nvPr/>
        </p:nvSpPr>
        <p:spPr>
          <a:xfrm>
            <a:off x="454918" y="1933909"/>
            <a:ext cx="5498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 СУММУ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ТЕНГЕ 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85C1975-9C27-84F0-94A0-6F40B4AFED12}"/>
              </a:ext>
            </a:extLst>
          </p:cNvPr>
          <p:cNvSpPr txBox="1"/>
          <p:nvPr/>
        </p:nvSpPr>
        <p:spPr>
          <a:xfrm>
            <a:off x="6510643" y="1933909"/>
            <a:ext cx="5358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ПРОЕКТОВ НА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ТЕНГЕ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8844A12-2A25-BFD9-D86F-C7AC74404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89" y="4058554"/>
            <a:ext cx="2651139" cy="23533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B1B481B-C318-9990-A6DB-FFD1A480CB0A}"/>
              </a:ext>
            </a:extLst>
          </p:cNvPr>
          <p:cNvSpPr txBox="1"/>
          <p:nvPr/>
        </p:nvSpPr>
        <p:spPr>
          <a:xfrm>
            <a:off x="313219" y="2492749"/>
            <a:ext cx="57672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общественных пространств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Обустройство тротуаров </a:t>
            </a:r>
            <a:endParaRPr lang="x-non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k-KZ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м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остовых переходов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автополива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линий наружного освещения </a:t>
            </a:r>
            <a:endParaRPr lang="x-non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AB8F1A-30AF-1757-21CA-6E5DE4267F92}"/>
              </a:ext>
            </a:extLst>
          </p:cNvPr>
          <p:cNvSpPr txBox="1"/>
          <p:nvPr/>
        </p:nvSpPr>
        <p:spPr>
          <a:xfrm>
            <a:off x="3204111" y="2845023"/>
            <a:ext cx="1154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x-none" sz="1600" b="1" dirty="0"/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A41D16A4-0209-71DD-5FFB-EB7B5CD9C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638" y="4058554"/>
            <a:ext cx="2677996" cy="235334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FA113F4-9239-4AA9-535E-7301B9043311}"/>
              </a:ext>
            </a:extLst>
          </p:cNvPr>
          <p:cNvSpPr txBox="1"/>
          <p:nvPr/>
        </p:nvSpPr>
        <p:spPr>
          <a:xfrm>
            <a:off x="6343650" y="2629857"/>
            <a:ext cx="57848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парков, общественных пространств, детских и спортивных площадок</a:t>
            </a:r>
            <a:endParaRPr lang="x-non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пешеходных зон</a:t>
            </a:r>
            <a:endParaRPr lang="x-non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Вертикальное озеленение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Установка автоматизированного полива </a:t>
            </a:r>
            <a:endParaRPr lang="x-non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1F2D3314-3C7D-4170-9801-050CAC2C2EE3}"/>
              </a:ext>
            </a:extLst>
          </p:cNvPr>
          <p:cNvCxnSpPr/>
          <p:nvPr/>
        </p:nvCxnSpPr>
        <p:spPr>
          <a:xfrm>
            <a:off x="6080447" y="1453216"/>
            <a:ext cx="0" cy="5072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7">
            <a:extLst>
              <a:ext uri="{FF2B5EF4-FFF2-40B4-BE49-F238E27FC236}">
                <a16:creationId xmlns="" xmlns:a16="http://schemas.microsoft.com/office/drawing/2014/main" id="{F8518E4A-049E-4F7B-B4B0-68955F815232}"/>
              </a:ext>
            </a:extLst>
          </p:cNvPr>
          <p:cNvSpPr txBox="1"/>
          <p:nvPr/>
        </p:nvSpPr>
        <p:spPr>
          <a:xfrm>
            <a:off x="6268661" y="522858"/>
            <a:ext cx="595661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2000" b="1" spc="-35" dirty="0">
                <a:solidFill>
                  <a:srgbClr val="FFFFFF"/>
                </a:solidFill>
                <a:latin typeface="Arial"/>
                <a:cs typeface="Arial"/>
              </a:rPr>
              <a:t>«БЮДЖЕТ НАРОДНОГО УЧАСТИЯ»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="" xmlns:a16="http://schemas.microsoft.com/office/drawing/2014/main" id="{3E874A06-0D8C-466B-AD6B-BC8217B8FE26}"/>
              </a:ext>
            </a:extLst>
          </p:cNvPr>
          <p:cNvSpPr txBox="1"/>
          <p:nvPr/>
        </p:nvSpPr>
        <p:spPr>
          <a:xfrm>
            <a:off x="-127310" y="522858"/>
            <a:ext cx="595661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 algn="ctr">
              <a:spcBef>
                <a:spcPts val="95"/>
              </a:spcBef>
            </a:pPr>
            <a:r>
              <a:rPr lang="ru-RU" sz="2000" b="1" spc="-40" dirty="0">
                <a:solidFill>
                  <a:srgbClr val="FFFFFF"/>
                </a:solidFill>
                <a:latin typeface="Arial"/>
                <a:cs typeface="Arial"/>
              </a:rPr>
              <a:t>«ХАЛЫҚ  ҚАТЫСАТЫН БЮДЖЕТ»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0" name="Прямоугольник 1">
            <a:extLst>
              <a:ext uri="{FF2B5EF4-FFF2-40B4-BE49-F238E27FC236}">
                <a16:creationId xmlns="" xmlns:a16="http://schemas.microsoft.com/office/drawing/2014/main" id="{FF7861FD-EAE8-40DE-A68D-D2359FB56472}"/>
              </a:ext>
            </a:extLst>
          </p:cNvPr>
          <p:cNvSpPr/>
          <p:nvPr/>
        </p:nvSpPr>
        <p:spPr>
          <a:xfrm>
            <a:off x="294259" y="1332536"/>
            <a:ext cx="535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Г.</a:t>
            </a:r>
            <a:endParaRPr lang="ru-RU" b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5A8E5628-AFC3-441D-B1EF-12567C6B8FE3}"/>
              </a:ext>
            </a:extLst>
          </p:cNvPr>
          <p:cNvGrpSpPr/>
          <p:nvPr/>
        </p:nvGrpSpPr>
        <p:grpSpPr>
          <a:xfrm>
            <a:off x="7867781" y="1326642"/>
            <a:ext cx="3065837" cy="461665"/>
            <a:chOff x="7532501" y="1326642"/>
            <a:chExt cx="3065837" cy="461665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="" xmlns:a16="http://schemas.microsoft.com/office/drawing/2014/main" id="{E2B697E5-AFCF-4219-983A-AF5C8693DA10}"/>
                </a:ext>
              </a:extLst>
            </p:cNvPr>
            <p:cNvSpPr/>
            <p:nvPr/>
          </p:nvSpPr>
          <p:spPr>
            <a:xfrm>
              <a:off x="7617492" y="1326642"/>
              <a:ext cx="2980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ПЛАНЫ НА </a:t>
              </a:r>
              <a:r>
                <a:rPr lang="ru-RU" sz="2400" b="1" spc="-7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2024</a:t>
              </a:r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Г.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="" xmlns:a16="http://schemas.microsoft.com/office/drawing/2014/main" id="{A2B50F68-CE52-450A-B560-365F7B024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742" y1="18750" x2="27742" y2="18750"/>
                          <a14:foregroundMark x1="46774" y1="18438" x2="46774" y2="18438"/>
                          <a14:foregroundMark x1="67097" y1="16875" x2="67097" y2="16875"/>
                          <a14:foregroundMark x1="65484" y1="41875" x2="65484" y2="41875"/>
                          <a14:foregroundMark x1="54839" y1="44063" x2="54839" y2="44063"/>
                          <a14:foregroundMark x1="53226" y1="51563" x2="53226" y2="51563"/>
                          <a14:foregroundMark x1="59032" y1="53438" x2="59032" y2="53438"/>
                          <a14:foregroundMark x1="64516" y1="52188" x2="64516" y2="52188"/>
                          <a14:foregroundMark x1="67419" y1="50938" x2="67419" y2="50938"/>
                          <a14:foregroundMark x1="71935" y1="50938" x2="71935" y2="50938"/>
                          <a14:foregroundMark x1="70323" y1="66563" x2="70323" y2="66563"/>
                          <a14:foregroundMark x1="70000" y1="56875" x2="70000" y2="56875"/>
                          <a14:foregroundMark x1="77419" y1="59062" x2="77419" y2="59062"/>
                          <a14:foregroundMark x1="82903" y1="64375" x2="82903" y2="64375"/>
                          <a14:foregroundMark x1="85806" y1="71875" x2="85806" y2="71875"/>
                          <a14:foregroundMark x1="82903" y1="79375" x2="82903" y2="79375"/>
                          <a14:foregroundMark x1="77097" y1="85625" x2="77097" y2="85625"/>
                          <a14:foregroundMark x1="70323" y1="87813" x2="70323" y2="87813"/>
                          <a14:foregroundMark x1="49355" y1="64375" x2="49355" y2="64375"/>
                          <a14:foregroundMark x1="49032" y1="71563" x2="49032" y2="71563"/>
                          <a14:foregroundMark x1="49355" y1="80000" x2="49355" y2="80000"/>
                          <a14:foregroundMark x1="53548" y1="85313" x2="53548" y2="85313"/>
                          <a14:foregroundMark x1="60968" y1="89688" x2="60968" y2="89688"/>
                          <a14:foregroundMark x1="70968" y1="91875" x2="70968" y2="91875"/>
                          <a14:foregroundMark x1="62258" y1="84375" x2="62258" y2="84375"/>
                          <a14:foregroundMark x1="56129" y1="78750" x2="56129" y2="78750"/>
                          <a14:foregroundMark x1="53871" y1="71875" x2="53871" y2="71875"/>
                          <a14:foregroundMark x1="56452" y1="64375" x2="56452" y2="64375"/>
                          <a14:foregroundMark x1="61290" y1="58750" x2="61290" y2="58750"/>
                          <a14:foregroundMark x1="70645" y1="73125" x2="70645" y2="73125"/>
                          <a14:foregroundMark x1="73871" y1="74063" x2="73871" y2="74063"/>
                          <a14:foregroundMark x1="40645" y1="66250" x2="40645" y2="66250"/>
                          <a14:foregroundMark x1="40968" y1="54375" x2="40968" y2="54375"/>
                          <a14:foregroundMark x1="39032" y1="42188" x2="39032" y2="42188"/>
                          <a14:foregroundMark x1="27097" y1="42813" x2="27097" y2="42813"/>
                          <a14:foregroundMark x1="26452" y1="53438" x2="26452" y2="53438"/>
                          <a14:foregroundMark x1="24194" y1="65625" x2="24194" y2="65625"/>
                          <a14:foregroundMark x1="90000" y1="65938" x2="90000" y2="65938"/>
                          <a14:foregroundMark x1="89677" y1="76563" x2="89677" y2="7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32501" y="1409484"/>
              <a:ext cx="355639" cy="366045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1004" y="1409484"/>
            <a:ext cx="287055" cy="2772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668" r="-1051" b="38051"/>
          <a:stretch/>
        </p:blipFill>
        <p:spPr>
          <a:xfrm>
            <a:off x="9246966" y="4058554"/>
            <a:ext cx="2808172" cy="235334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0041" y="4058555"/>
            <a:ext cx="2799260" cy="23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EFE43BD-1BD0-45FA-B882-CDB896602F8D}"/>
              </a:ext>
            </a:extLst>
          </p:cNvPr>
          <p:cNvSpPr txBox="1"/>
          <p:nvPr/>
        </p:nvSpPr>
        <p:spPr>
          <a:xfrm>
            <a:off x="6723230" y="328823"/>
            <a:ext cx="5470793" cy="72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kk-KZ" sz="2000" b="1" cap="all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социально-экономического </a:t>
            </a:r>
          </a:p>
          <a:p>
            <a:pPr marL="12700" lvl="0" algn="ctr">
              <a:spcBef>
                <a:spcPts val="95"/>
              </a:spcBef>
              <a:defRPr/>
            </a:pPr>
            <a:r>
              <a:rPr lang="kk-KZ" sz="2000" b="1" cap="all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ru-RU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859E6C9-3EC6-4004-BC54-9649BE0BAA3B}"/>
              </a:ext>
            </a:extLst>
          </p:cNvPr>
          <p:cNvSpPr txBox="1"/>
          <p:nvPr/>
        </p:nvSpPr>
        <p:spPr>
          <a:xfrm>
            <a:off x="-208242" y="343844"/>
            <a:ext cx="612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lvl="0" algn="ctr">
              <a:spcBef>
                <a:spcPts val="95"/>
              </a:spcBef>
            </a:pPr>
            <a:r>
              <a:rPr lang="kk-KZ" sz="2000" b="1" cap="all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әлеуметтік-экономикалық даму қорытындылары</a:t>
            </a:r>
            <a:endParaRPr lang="ru-RU" sz="2000" b="1" cap="all" spc="-1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68">
            <a:extLst>
              <a:ext uri="{FF2B5EF4-FFF2-40B4-BE49-F238E27FC236}">
                <a16:creationId xmlns="" xmlns:a16="http://schemas.microsoft.com/office/drawing/2014/main" id="{0906336F-7BD6-4BCC-847F-CABD1B47547D}"/>
              </a:ext>
            </a:extLst>
          </p:cNvPr>
          <p:cNvGrpSpPr/>
          <p:nvPr/>
        </p:nvGrpSpPr>
        <p:grpSpPr>
          <a:xfrm>
            <a:off x="2671179" y="3853840"/>
            <a:ext cx="3134595" cy="1127287"/>
            <a:chOff x="1792790" y="3352592"/>
            <a:chExt cx="3134595" cy="1127287"/>
          </a:xfrm>
        </p:grpSpPr>
        <p:pic>
          <p:nvPicPr>
            <p:cNvPr id="28" name="Рисунок 45">
              <a:extLst>
                <a:ext uri="{FF2B5EF4-FFF2-40B4-BE49-F238E27FC236}">
                  <a16:creationId xmlns="" xmlns:a16="http://schemas.microsoft.com/office/drawing/2014/main" id="{6CCB6F62-6430-47F8-BD77-9CA51FF1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790" y="3705158"/>
              <a:ext cx="679286" cy="575185"/>
            </a:xfrm>
            <a:prstGeom prst="rect">
              <a:avLst/>
            </a:prstGeom>
            <a:noFill/>
          </p:spPr>
        </p:pic>
        <p:sp>
          <p:nvSpPr>
            <p:cNvPr id="29" name="Прямоугольник 42">
              <a:extLst>
                <a:ext uri="{FF2B5EF4-FFF2-40B4-BE49-F238E27FC236}">
                  <a16:creationId xmlns="" xmlns:a16="http://schemas.microsoft.com/office/drawing/2014/main" id="{354CFE3C-87CA-4372-96C0-17C1667E4F05}"/>
                </a:ext>
              </a:extLst>
            </p:cNvPr>
            <p:cNvSpPr/>
            <p:nvPr/>
          </p:nvSpPr>
          <p:spPr>
            <a:xfrm>
              <a:off x="2456975" y="4146177"/>
              <a:ext cx="1643225" cy="33370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12600">
                <a:lnSpc>
                  <a:spcPts val="2064"/>
                </a:lnSpc>
              </a:pPr>
              <a:r>
                <a:rPr lang="ru-RU" sz="1400" b="1" spc="-6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РОСТ + </a:t>
              </a:r>
              <a:r>
                <a:rPr lang="ru-RU" sz="1400" b="1" spc="-6" dirty="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52</a:t>
              </a:r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%</a:t>
              </a:r>
              <a:endParaRPr lang="ru-RU" sz="1400" b="0" strike="noStrike" spc="-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763D9378-320E-42A9-9CA9-423527FD0E54}"/>
                </a:ext>
              </a:extLst>
            </p:cNvPr>
            <p:cNvSpPr/>
            <p:nvPr/>
          </p:nvSpPr>
          <p:spPr>
            <a:xfrm>
              <a:off x="2387033" y="3819458"/>
              <a:ext cx="2540352" cy="36287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marL="12600">
                <a:lnSpc>
                  <a:spcPts val="2064"/>
                </a:lnSpc>
              </a:pPr>
              <a:r>
                <a:rPr lang="ru-RU" b="1" spc="-1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ru-RU" sz="2400" b="1" spc="-1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34,3</a:t>
              </a:r>
              <a:r>
                <a:rPr lang="ru-RU" sz="2400" b="1" spc="-1" dirty="0">
                  <a:solidFill>
                    <a:srgbClr val="0070C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МЛРД.</a:t>
              </a:r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ТЕНГЕ</a:t>
              </a:r>
            </a:p>
          </p:txBody>
        </p:sp>
        <p:sp>
          <p:nvSpPr>
            <p:cNvPr id="33" name="Реализуемые 83 проекта на сумму 1 079,2 млрд. тенге">
              <a:extLst>
                <a:ext uri="{FF2B5EF4-FFF2-40B4-BE49-F238E27FC236}">
                  <a16:creationId xmlns="" xmlns:a16="http://schemas.microsoft.com/office/drawing/2014/main" id="{4CCEC606-57FA-4BBF-BC64-4D05D4373279}"/>
                </a:ext>
              </a:extLst>
            </p:cNvPr>
            <p:cNvSpPr/>
            <p:nvPr/>
          </p:nvSpPr>
          <p:spPr>
            <a:xfrm>
              <a:off x="2521181" y="3352592"/>
              <a:ext cx="1546783" cy="511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b="1" strike="noStrike" spc="-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НАЛОГИ</a:t>
              </a:r>
              <a:endParaRPr lang="ru-RU" b="0" strike="noStrike" spc="-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60">
              <a:extLst>
                <a:ext uri="{FF2B5EF4-FFF2-40B4-BE49-F238E27FC236}">
                  <a16:creationId xmlns="" xmlns:a16="http://schemas.microsoft.com/office/drawing/2014/main" id="{12441925-4F4A-4ECF-8A82-73B337EBBA80}"/>
                </a:ext>
              </a:extLst>
            </p:cNvPr>
            <p:cNvSpPr/>
            <p:nvPr/>
          </p:nvSpPr>
          <p:spPr>
            <a:xfrm>
              <a:off x="3708154" y="4203590"/>
              <a:ext cx="222660" cy="214211"/>
            </a:xfrm>
            <a:custGeom>
              <a:avLst/>
              <a:gdLst/>
              <a:ahLst/>
              <a:cxnLst/>
              <a:rect l="l" t="t" r="r" b="b"/>
              <a:pathLst>
                <a:path w="294640" h="334010">
                  <a:moveTo>
                    <a:pt x="147065" y="0"/>
                  </a:moveTo>
                  <a:lnTo>
                    <a:pt x="0" y="147065"/>
                  </a:lnTo>
                  <a:lnTo>
                    <a:pt x="73532" y="147065"/>
                  </a:lnTo>
                  <a:lnTo>
                    <a:pt x="73532" y="333756"/>
                  </a:lnTo>
                  <a:lnTo>
                    <a:pt x="220599" y="333756"/>
                  </a:lnTo>
                  <a:lnTo>
                    <a:pt x="220599" y="147065"/>
                  </a:lnTo>
                  <a:lnTo>
                    <a:pt x="294132" y="147065"/>
                  </a:lnTo>
                  <a:lnTo>
                    <a:pt x="147065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 sz="1154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4145236D-5E4B-4706-AFCE-6F03B6CD596A}"/>
              </a:ext>
            </a:extLst>
          </p:cNvPr>
          <p:cNvGrpSpPr/>
          <p:nvPr/>
        </p:nvGrpSpPr>
        <p:grpSpPr>
          <a:xfrm>
            <a:off x="456333" y="2378175"/>
            <a:ext cx="4288466" cy="1092647"/>
            <a:chOff x="205888" y="1485908"/>
            <a:chExt cx="4216508" cy="1092647"/>
          </a:xfrm>
        </p:grpSpPr>
        <p:grpSp>
          <p:nvGrpSpPr>
            <p:cNvPr id="36" name="Group 61">
              <a:extLst>
                <a:ext uri="{FF2B5EF4-FFF2-40B4-BE49-F238E27FC236}">
                  <a16:creationId xmlns="" xmlns:a16="http://schemas.microsoft.com/office/drawing/2014/main" id="{4DF319BC-46DD-4C14-9A15-5138715DB890}"/>
                </a:ext>
              </a:extLst>
            </p:cNvPr>
            <p:cNvGrpSpPr/>
            <p:nvPr/>
          </p:nvGrpSpPr>
          <p:grpSpPr>
            <a:xfrm>
              <a:off x="205888" y="1485908"/>
              <a:ext cx="4216508" cy="833613"/>
              <a:chOff x="890881" y="1233177"/>
              <a:chExt cx="5859711" cy="833613"/>
            </a:xfrm>
          </p:grpSpPr>
          <p:sp>
            <p:nvSpPr>
              <p:cNvPr id="40" name="object 7">
                <a:extLst>
                  <a:ext uri="{FF2B5EF4-FFF2-40B4-BE49-F238E27FC236}">
                    <a16:creationId xmlns="" xmlns:a16="http://schemas.microsoft.com/office/drawing/2014/main" id="{6D02608F-AC70-4C10-A784-9A142AD4DEDF}"/>
                  </a:ext>
                </a:extLst>
              </p:cNvPr>
              <p:cNvSpPr txBox="1"/>
              <p:nvPr/>
            </p:nvSpPr>
            <p:spPr>
              <a:xfrm>
                <a:off x="1994973" y="1233177"/>
                <a:ext cx="4755619" cy="287690"/>
              </a:xfrm>
              <a:prstGeom prst="rect">
                <a:avLst/>
              </a:prstGeom>
            </p:spPr>
            <p:txBody>
              <a:bodyPr vert="horz" wrap="square" lIns="0" tIns="10588" rIns="0" bIns="0" rtlCol="0">
                <a:spAutoFit/>
              </a:bodyPr>
              <a:lstStyle/>
              <a:p>
                <a:pPr marL="8145">
                  <a:spcBef>
                    <a:spcPts val="83"/>
                  </a:spcBef>
                </a:pPr>
                <a:r>
                  <a:rPr lang="ru-RU" b="1" spc="6" dirty="0">
                    <a:latin typeface="Arial" panose="020B0604020202020204" pitchFamily="34" charset="0"/>
                    <a:cs typeface="Arial" panose="020B0604020202020204" pitchFamily="34" charset="0"/>
                  </a:rPr>
                  <a:t>СУБЪЕКТЫ МСБ</a:t>
                </a:r>
              </a:p>
            </p:txBody>
          </p:sp>
          <p:sp>
            <p:nvSpPr>
              <p:cNvPr id="41" name="object 29">
                <a:extLst>
                  <a:ext uri="{FF2B5EF4-FFF2-40B4-BE49-F238E27FC236}">
                    <a16:creationId xmlns="" xmlns:a16="http://schemas.microsoft.com/office/drawing/2014/main" id="{EF74F0D8-1239-45E3-B1EA-DA603A77FE2B}"/>
                  </a:ext>
                </a:extLst>
              </p:cNvPr>
              <p:cNvSpPr txBox="1"/>
              <p:nvPr/>
            </p:nvSpPr>
            <p:spPr>
              <a:xfrm>
                <a:off x="2157934" y="1602275"/>
                <a:ext cx="3804807" cy="377145"/>
              </a:xfrm>
              <a:prstGeom prst="rect">
                <a:avLst/>
              </a:prstGeom>
            </p:spPr>
            <p:txBody>
              <a:bodyPr vert="horz" wrap="square" lIns="0" tIns="7738" rIns="0" bIns="0" rtlCol="0">
                <a:spAutoFit/>
              </a:bodyPr>
              <a:lstStyle/>
              <a:p>
                <a:pPr marL="8145">
                  <a:spcBef>
                    <a:spcPts val="61"/>
                  </a:spcBef>
                </a:pPr>
                <a:r>
                  <a:rPr lang="ru-RU" sz="2400" b="1" spc="-1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20,7</a:t>
                </a:r>
                <a:r>
                  <a:rPr lang="ru-RU" sz="2400" spc="-6" dirty="0">
                    <a:latin typeface="Cambria"/>
                    <a:cs typeface="Cambria"/>
                  </a:rPr>
                  <a:t> </a:t>
                </a:r>
                <a:r>
                  <a:rPr lang="ru-RU" sz="2400" b="1" spc="-6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тыс</a:t>
                </a:r>
                <a:r>
                  <a:rPr lang="ru-RU" b="1" spc="-6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42" name="Рисунок 46">
                <a:extLst>
                  <a:ext uri="{FF2B5EF4-FFF2-40B4-BE49-F238E27FC236}">
                    <a16:creationId xmlns="" xmlns:a16="http://schemas.microsoft.com/office/drawing/2014/main" id="{8510C363-A996-4856-8745-09202FA66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881" y="1505157"/>
                <a:ext cx="983939" cy="561633"/>
              </a:xfrm>
              <a:prstGeom prst="rect">
                <a:avLst/>
              </a:prstGeom>
              <a:noFill/>
              <a:effectLst/>
            </p:spPr>
          </p:pic>
        </p:grpSp>
        <p:grpSp>
          <p:nvGrpSpPr>
            <p:cNvPr id="37" name="Group 65">
              <a:extLst>
                <a:ext uri="{FF2B5EF4-FFF2-40B4-BE49-F238E27FC236}">
                  <a16:creationId xmlns="" xmlns:a16="http://schemas.microsoft.com/office/drawing/2014/main" id="{6B7BA946-9304-48FD-95A1-9C9C995077A1}"/>
                </a:ext>
              </a:extLst>
            </p:cNvPr>
            <p:cNvGrpSpPr/>
            <p:nvPr/>
          </p:nvGrpSpPr>
          <p:grpSpPr>
            <a:xfrm>
              <a:off x="1010431" y="2244853"/>
              <a:ext cx="1619643" cy="333702"/>
              <a:chOff x="4993485" y="2923974"/>
              <a:chExt cx="1619643" cy="333702"/>
            </a:xfrm>
          </p:grpSpPr>
          <p:sp>
            <p:nvSpPr>
              <p:cNvPr id="38" name="Прямоугольник 42">
                <a:extLst>
                  <a:ext uri="{FF2B5EF4-FFF2-40B4-BE49-F238E27FC236}">
                    <a16:creationId xmlns="" xmlns:a16="http://schemas.microsoft.com/office/drawing/2014/main" id="{95F9C90E-4893-4A81-A0D8-68AC9E515878}"/>
                  </a:ext>
                </a:extLst>
              </p:cNvPr>
              <p:cNvSpPr/>
              <p:nvPr/>
            </p:nvSpPr>
            <p:spPr>
              <a:xfrm>
                <a:off x="4993485" y="2923974"/>
                <a:ext cx="1619643" cy="333702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marL="12600">
                  <a:lnSpc>
                    <a:spcPts val="2064"/>
                  </a:lnSpc>
                </a:pPr>
                <a:r>
                  <a:rPr lang="ru-RU" sz="1400" b="1" spc="-6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РОСТ + </a:t>
                </a:r>
                <a:r>
                  <a:rPr lang="ru-RU" sz="1400" b="1" spc="-6" dirty="0">
                    <a:solidFill>
                      <a:srgbClr val="00B05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29</a:t>
                </a:r>
                <a:r>
                  <a:rPr lang="ru-RU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%</a:t>
                </a:r>
                <a:endParaRPr lang="ru-RU" sz="1400" b="0" strike="noStrike" spc="-1" dirty="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bject 60">
                <a:extLst>
                  <a:ext uri="{FF2B5EF4-FFF2-40B4-BE49-F238E27FC236}">
                    <a16:creationId xmlns="" xmlns:a16="http://schemas.microsoft.com/office/drawing/2014/main" id="{A4B54F8D-5A1A-429E-99C6-EC5781D57BCA}"/>
                  </a:ext>
                </a:extLst>
              </p:cNvPr>
              <p:cNvSpPr/>
              <p:nvPr/>
            </p:nvSpPr>
            <p:spPr>
              <a:xfrm>
                <a:off x="6181459" y="2971490"/>
                <a:ext cx="222660" cy="214211"/>
              </a:xfrm>
              <a:custGeom>
                <a:avLst/>
                <a:gdLst/>
                <a:ahLst/>
                <a:cxnLst/>
                <a:rect l="l" t="t" r="r" b="b"/>
                <a:pathLst>
                  <a:path w="294640" h="334010">
                    <a:moveTo>
                      <a:pt x="147065" y="0"/>
                    </a:moveTo>
                    <a:lnTo>
                      <a:pt x="0" y="147065"/>
                    </a:lnTo>
                    <a:lnTo>
                      <a:pt x="73532" y="147065"/>
                    </a:lnTo>
                    <a:lnTo>
                      <a:pt x="73532" y="333756"/>
                    </a:lnTo>
                    <a:lnTo>
                      <a:pt x="220599" y="333756"/>
                    </a:lnTo>
                    <a:lnTo>
                      <a:pt x="220599" y="147065"/>
                    </a:lnTo>
                    <a:lnTo>
                      <a:pt x="294132" y="147065"/>
                    </a:lnTo>
                    <a:lnTo>
                      <a:pt x="147065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 sz="1154" dirty="0"/>
              </a:p>
            </p:txBody>
          </p:sp>
        </p:grpSp>
      </p:grpSp>
      <p:grpSp>
        <p:nvGrpSpPr>
          <p:cNvPr id="43" name="Группа 42">
            <a:extLst>
              <a:ext uri="{FF2B5EF4-FFF2-40B4-BE49-F238E27FC236}">
                <a16:creationId xmlns="" xmlns:a16="http://schemas.microsoft.com/office/drawing/2014/main" id="{8D749E34-EF43-42E8-9E02-ED29666FCF56}"/>
              </a:ext>
            </a:extLst>
          </p:cNvPr>
          <p:cNvGrpSpPr/>
          <p:nvPr/>
        </p:nvGrpSpPr>
        <p:grpSpPr>
          <a:xfrm>
            <a:off x="6525472" y="3960510"/>
            <a:ext cx="2928174" cy="1037588"/>
            <a:chOff x="5151814" y="1514369"/>
            <a:chExt cx="2928174" cy="1037588"/>
          </a:xfrm>
        </p:grpSpPr>
        <p:grpSp>
          <p:nvGrpSpPr>
            <p:cNvPr id="44" name="Группа 43">
              <a:extLst>
                <a:ext uri="{FF2B5EF4-FFF2-40B4-BE49-F238E27FC236}">
                  <a16:creationId xmlns="" xmlns:a16="http://schemas.microsoft.com/office/drawing/2014/main" id="{800918D6-421E-4DC5-97DC-59BA0D2AFCCD}"/>
                </a:ext>
              </a:extLst>
            </p:cNvPr>
            <p:cNvGrpSpPr/>
            <p:nvPr/>
          </p:nvGrpSpPr>
          <p:grpSpPr>
            <a:xfrm>
              <a:off x="5151814" y="1514369"/>
              <a:ext cx="2928174" cy="948864"/>
              <a:chOff x="6971119" y="3521573"/>
              <a:chExt cx="3125022" cy="948864"/>
            </a:xfrm>
          </p:grpSpPr>
          <p:grpSp>
            <p:nvGrpSpPr>
              <p:cNvPr id="46" name="Группа 45">
                <a:extLst>
                  <a:ext uri="{FF2B5EF4-FFF2-40B4-BE49-F238E27FC236}">
                    <a16:creationId xmlns="" xmlns:a16="http://schemas.microsoft.com/office/drawing/2014/main" id="{DF2BAC2E-A6E6-4121-8518-838C6EA8D2E9}"/>
                  </a:ext>
                </a:extLst>
              </p:cNvPr>
              <p:cNvGrpSpPr/>
              <p:nvPr/>
            </p:nvGrpSpPr>
            <p:grpSpPr>
              <a:xfrm>
                <a:off x="6971119" y="3521573"/>
                <a:ext cx="3125022" cy="819748"/>
                <a:chOff x="6971119" y="3521573"/>
                <a:chExt cx="3125022" cy="819748"/>
              </a:xfrm>
            </p:grpSpPr>
            <p:sp>
              <p:nvSpPr>
                <p:cNvPr id="48" name="Прямоугольник 42">
                  <a:extLst>
                    <a:ext uri="{FF2B5EF4-FFF2-40B4-BE49-F238E27FC236}">
                      <a16:creationId xmlns="" xmlns:a16="http://schemas.microsoft.com/office/drawing/2014/main" id="{80A48504-73CB-42B3-A9B0-AFCE7E510BB4}"/>
                    </a:ext>
                  </a:extLst>
                </p:cNvPr>
                <p:cNvSpPr/>
                <p:nvPr/>
              </p:nvSpPr>
              <p:spPr>
                <a:xfrm>
                  <a:off x="7801727" y="3926242"/>
                  <a:ext cx="2253191" cy="360183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 marL="12600">
                    <a:lnSpc>
                      <a:spcPts val="2064"/>
                    </a:lnSpc>
                  </a:pPr>
                  <a:r>
                    <a:rPr lang="kk-KZ" sz="24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б</a:t>
                  </a:r>
                  <a:r>
                    <a:rPr lang="kk-KZ" sz="2400" b="1" dirty="0" smtClean="0">
                      <a:solidFill>
                        <a:srgbClr val="C00000"/>
                      </a:solidFill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олее 6 тыс.</a:t>
                  </a:r>
                  <a:endParaRPr lang="ru-RU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9" name="Рисунок 27">
                  <a:extLst>
                    <a:ext uri="{FF2B5EF4-FFF2-40B4-BE49-F238E27FC236}">
                      <a16:creationId xmlns="" xmlns:a16="http://schemas.microsoft.com/office/drawing/2014/main" id="{4766CE2B-2572-4588-BE95-6A9B15407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71119" y="3645439"/>
                  <a:ext cx="805725" cy="695882"/>
                </a:xfrm>
                <a:prstGeom prst="rect">
                  <a:avLst/>
                </a:prstGeom>
                <a:noFill/>
              </p:spPr>
            </p:pic>
            <p:sp>
              <p:nvSpPr>
                <p:cNvPr id="50" name="object 27">
                  <a:extLst>
                    <a:ext uri="{FF2B5EF4-FFF2-40B4-BE49-F238E27FC236}">
                      <a16:creationId xmlns="" xmlns:a16="http://schemas.microsoft.com/office/drawing/2014/main" id="{23AB5A17-CF92-41FD-A6A9-BFEFB2DCD978}"/>
                    </a:ext>
                  </a:extLst>
                </p:cNvPr>
                <p:cNvSpPr txBox="1"/>
                <p:nvPr/>
              </p:nvSpPr>
              <p:spPr>
                <a:xfrm>
                  <a:off x="7875412" y="3521573"/>
                  <a:ext cx="2220729" cy="287690"/>
                </a:xfrm>
                <a:prstGeom prst="rect">
                  <a:avLst/>
                </a:prstGeom>
              </p:spPr>
              <p:txBody>
                <a:bodyPr vert="horz" wrap="square" lIns="0" tIns="10588" rIns="0" bIns="0" rtlCol="0">
                  <a:spAutoFit/>
                </a:bodyPr>
                <a:lstStyle/>
                <a:p>
                  <a:pPr marL="8145">
                    <a:spcBef>
                      <a:spcPts val="83"/>
                    </a:spcBef>
                  </a:pPr>
                  <a:r>
                    <a:rPr 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РАБОЧИЕ МЕСТА</a:t>
                  </a:r>
                  <a:endParaRPr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7" name="object 60">
                <a:extLst>
                  <a:ext uri="{FF2B5EF4-FFF2-40B4-BE49-F238E27FC236}">
                    <a16:creationId xmlns="" xmlns:a16="http://schemas.microsoft.com/office/drawing/2014/main" id="{9EA37404-D40C-4D82-8221-FA5F47740784}"/>
                  </a:ext>
                </a:extLst>
              </p:cNvPr>
              <p:cNvSpPr/>
              <p:nvPr/>
            </p:nvSpPr>
            <p:spPr>
              <a:xfrm>
                <a:off x="9101908" y="4256226"/>
                <a:ext cx="222660" cy="214211"/>
              </a:xfrm>
              <a:custGeom>
                <a:avLst/>
                <a:gdLst/>
                <a:ahLst/>
                <a:cxnLst/>
                <a:rect l="l" t="t" r="r" b="b"/>
                <a:pathLst>
                  <a:path w="294640" h="334010">
                    <a:moveTo>
                      <a:pt x="147065" y="0"/>
                    </a:moveTo>
                    <a:lnTo>
                      <a:pt x="0" y="147065"/>
                    </a:lnTo>
                    <a:lnTo>
                      <a:pt x="73532" y="147065"/>
                    </a:lnTo>
                    <a:lnTo>
                      <a:pt x="73532" y="333756"/>
                    </a:lnTo>
                    <a:lnTo>
                      <a:pt x="220599" y="333756"/>
                    </a:lnTo>
                    <a:lnTo>
                      <a:pt x="220599" y="147065"/>
                    </a:lnTo>
                    <a:lnTo>
                      <a:pt x="294132" y="147065"/>
                    </a:lnTo>
                    <a:lnTo>
                      <a:pt x="147065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 sz="1154" dirty="0"/>
              </a:p>
            </p:txBody>
          </p:sp>
        </p:grpSp>
        <p:sp>
          <p:nvSpPr>
            <p:cNvPr id="45" name="Прямоугольник 42">
              <a:extLst>
                <a:ext uri="{FF2B5EF4-FFF2-40B4-BE49-F238E27FC236}">
                  <a16:creationId xmlns="" xmlns:a16="http://schemas.microsoft.com/office/drawing/2014/main" id="{BE02983C-0353-4EEF-A64F-5975A3124A59}"/>
                </a:ext>
              </a:extLst>
            </p:cNvPr>
            <p:cNvSpPr/>
            <p:nvPr/>
          </p:nvSpPr>
          <p:spPr>
            <a:xfrm>
              <a:off x="5892816" y="2191774"/>
              <a:ext cx="1454858" cy="36018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12600">
                <a:lnSpc>
                  <a:spcPts val="2064"/>
                </a:lnSpc>
              </a:pPr>
              <a:r>
                <a:rPr lang="ru-RU" sz="1400" b="1" spc="-6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РОСТ + </a:t>
              </a:r>
              <a:r>
                <a:rPr lang="ru-RU" sz="1400" b="1" spc="-6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ru-RU" sz="1400" b="1" spc="-6" dirty="0" smtClean="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31</a:t>
              </a:r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%</a:t>
              </a:r>
              <a:endParaRPr lang="ru-RU" sz="1400" b="0" strike="noStrike" spc="-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="" xmlns:a16="http://schemas.microsoft.com/office/drawing/2014/main" id="{ED34645B-91B8-4859-872C-D52F38324DFF}"/>
              </a:ext>
            </a:extLst>
          </p:cNvPr>
          <p:cNvGrpSpPr/>
          <p:nvPr/>
        </p:nvGrpSpPr>
        <p:grpSpPr>
          <a:xfrm>
            <a:off x="5177087" y="2371178"/>
            <a:ext cx="2429583" cy="1051747"/>
            <a:chOff x="5892815" y="1514369"/>
            <a:chExt cx="2429583" cy="1051747"/>
          </a:xfrm>
        </p:grpSpPr>
        <p:sp>
          <p:nvSpPr>
            <p:cNvPr id="68" name="Прямоугольник 42">
              <a:extLst>
                <a:ext uri="{FF2B5EF4-FFF2-40B4-BE49-F238E27FC236}">
                  <a16:creationId xmlns="" xmlns:a16="http://schemas.microsoft.com/office/drawing/2014/main" id="{977CA926-B84F-47D4-A6EF-5FEE36A15959}"/>
                </a:ext>
              </a:extLst>
            </p:cNvPr>
            <p:cNvSpPr/>
            <p:nvPr/>
          </p:nvSpPr>
          <p:spPr>
            <a:xfrm>
              <a:off x="5892815" y="2232414"/>
              <a:ext cx="1859557" cy="33370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12600">
                <a:lnSpc>
                  <a:spcPts val="2064"/>
                </a:lnSpc>
              </a:pPr>
              <a:r>
                <a:rPr lang="ru-RU" sz="1400" b="1" spc="-6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РОСТ в 2 РАЗА</a:t>
              </a:r>
              <a:endParaRPr lang="ru-RU" sz="1400" b="0" strike="noStrike" spc="-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Группа 66">
              <a:extLst>
                <a:ext uri="{FF2B5EF4-FFF2-40B4-BE49-F238E27FC236}">
                  <a16:creationId xmlns="" xmlns:a16="http://schemas.microsoft.com/office/drawing/2014/main" id="{2DA36A2E-A755-4660-BA38-C2E378E3BA32}"/>
                </a:ext>
              </a:extLst>
            </p:cNvPr>
            <p:cNvGrpSpPr/>
            <p:nvPr/>
          </p:nvGrpSpPr>
          <p:grpSpPr>
            <a:xfrm>
              <a:off x="5930099" y="1514369"/>
              <a:ext cx="2392299" cy="970931"/>
              <a:chOff x="7801727" y="3521573"/>
              <a:chExt cx="2553123" cy="970931"/>
            </a:xfrm>
          </p:grpSpPr>
          <p:grpSp>
            <p:nvGrpSpPr>
              <p:cNvPr id="69" name="Группа 68">
                <a:extLst>
                  <a:ext uri="{FF2B5EF4-FFF2-40B4-BE49-F238E27FC236}">
                    <a16:creationId xmlns="" xmlns:a16="http://schemas.microsoft.com/office/drawing/2014/main" id="{673EC117-09EE-4ED1-899C-96355553F99D}"/>
                  </a:ext>
                </a:extLst>
              </p:cNvPr>
              <p:cNvGrpSpPr/>
              <p:nvPr/>
            </p:nvGrpSpPr>
            <p:grpSpPr>
              <a:xfrm>
                <a:off x="7801727" y="3521573"/>
                <a:ext cx="2553123" cy="764852"/>
                <a:chOff x="7801727" y="3521573"/>
                <a:chExt cx="2553123" cy="764852"/>
              </a:xfrm>
            </p:grpSpPr>
            <p:sp>
              <p:nvSpPr>
                <p:cNvPr id="71" name="Прямоугольник 42">
                  <a:extLst>
                    <a:ext uri="{FF2B5EF4-FFF2-40B4-BE49-F238E27FC236}">
                      <a16:creationId xmlns="" xmlns:a16="http://schemas.microsoft.com/office/drawing/2014/main" id="{9216A2DF-F421-469E-A508-00644DA96D44}"/>
                    </a:ext>
                  </a:extLst>
                </p:cNvPr>
                <p:cNvSpPr/>
                <p:nvPr/>
              </p:nvSpPr>
              <p:spPr>
                <a:xfrm>
                  <a:off x="7801727" y="3926242"/>
                  <a:ext cx="2553123" cy="360183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>
                  <a:spAutoFit/>
                </a:bodyPr>
                <a:lstStyle/>
                <a:p>
                  <a:pPr marL="12600">
                    <a:lnSpc>
                      <a:spcPts val="2064"/>
                    </a:lnSpc>
                  </a:pPr>
                  <a:r>
                    <a:rPr lang="ru-RU" sz="24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692,5 </a:t>
                  </a:r>
                  <a:r>
                    <a:rPr lang="ru-RU" sz="2400" b="1" dirty="0" smtClean="0">
                      <a:solidFill>
                        <a:srgbClr val="C00000"/>
                      </a:solidFill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тыс</a:t>
                  </a:r>
                  <a:r>
                    <a:rPr lang="ru-RU" b="1" dirty="0" smtClean="0">
                      <a:solidFill>
                        <a:srgbClr val="C00000"/>
                      </a:solidFill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. </a:t>
                  </a:r>
                  <a:r>
                    <a:rPr lang="ru-RU" b="1" dirty="0"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КВ.М.</a:t>
                  </a:r>
                  <a:endParaRPr lang="ru-RU" sz="2400" b="1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object 27">
                  <a:extLst>
                    <a:ext uri="{FF2B5EF4-FFF2-40B4-BE49-F238E27FC236}">
                      <a16:creationId xmlns="" xmlns:a16="http://schemas.microsoft.com/office/drawing/2014/main" id="{68BA0D37-D6D8-45C0-9777-D297493F9610}"/>
                    </a:ext>
                  </a:extLst>
                </p:cNvPr>
                <p:cNvSpPr txBox="1"/>
                <p:nvPr/>
              </p:nvSpPr>
              <p:spPr>
                <a:xfrm>
                  <a:off x="7875412" y="3521573"/>
                  <a:ext cx="2220729" cy="287690"/>
                </a:xfrm>
                <a:prstGeom prst="rect">
                  <a:avLst/>
                </a:prstGeom>
              </p:spPr>
              <p:txBody>
                <a:bodyPr vert="horz" wrap="square" lIns="0" tIns="10588" rIns="0" bIns="0" rtlCol="0">
                  <a:spAutoFit/>
                </a:bodyPr>
                <a:lstStyle/>
                <a:p>
                  <a:pPr marL="8145">
                    <a:spcBef>
                      <a:spcPts val="83"/>
                    </a:spcBef>
                  </a:pPr>
                  <a:r>
                    <a:rPr 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ВВОД ЖИЛЬЯ</a:t>
                  </a:r>
                  <a:endParaRPr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0" name="object 60">
                <a:extLst>
                  <a:ext uri="{FF2B5EF4-FFF2-40B4-BE49-F238E27FC236}">
                    <a16:creationId xmlns="" xmlns:a16="http://schemas.microsoft.com/office/drawing/2014/main" id="{25DD2883-3CCF-4235-8615-7D283EB7D969}"/>
                  </a:ext>
                </a:extLst>
              </p:cNvPr>
              <p:cNvSpPr/>
              <p:nvPr/>
            </p:nvSpPr>
            <p:spPr>
              <a:xfrm>
                <a:off x="9404100" y="4278293"/>
                <a:ext cx="222660" cy="214211"/>
              </a:xfrm>
              <a:custGeom>
                <a:avLst/>
                <a:gdLst/>
                <a:ahLst/>
                <a:cxnLst/>
                <a:rect l="l" t="t" r="r" b="b"/>
                <a:pathLst>
                  <a:path w="294640" h="334010">
                    <a:moveTo>
                      <a:pt x="147065" y="0"/>
                    </a:moveTo>
                    <a:lnTo>
                      <a:pt x="0" y="147065"/>
                    </a:lnTo>
                    <a:lnTo>
                      <a:pt x="73532" y="147065"/>
                    </a:lnTo>
                    <a:lnTo>
                      <a:pt x="73532" y="333756"/>
                    </a:lnTo>
                    <a:lnTo>
                      <a:pt x="220599" y="333756"/>
                    </a:lnTo>
                    <a:lnTo>
                      <a:pt x="220599" y="147065"/>
                    </a:lnTo>
                    <a:lnTo>
                      <a:pt x="294132" y="147065"/>
                    </a:lnTo>
                    <a:lnTo>
                      <a:pt x="147065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 sz="1154" dirty="0"/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4BD19054-37E0-4C5A-AE5E-2777A53B0CF8}"/>
              </a:ext>
            </a:extLst>
          </p:cNvPr>
          <p:cNvGrpSpPr/>
          <p:nvPr/>
        </p:nvGrpSpPr>
        <p:grpSpPr>
          <a:xfrm>
            <a:off x="7989559" y="2343535"/>
            <a:ext cx="3866368" cy="1127287"/>
            <a:chOff x="6366232" y="3173240"/>
            <a:chExt cx="3866368" cy="1127287"/>
          </a:xfrm>
        </p:grpSpPr>
        <p:grpSp>
          <p:nvGrpSpPr>
            <p:cNvPr id="59" name="Group 68">
              <a:extLst>
                <a:ext uri="{FF2B5EF4-FFF2-40B4-BE49-F238E27FC236}">
                  <a16:creationId xmlns="" xmlns:a16="http://schemas.microsoft.com/office/drawing/2014/main" id="{D3C8E253-DF43-4767-9BF5-69DF3440B792}"/>
                </a:ext>
              </a:extLst>
            </p:cNvPr>
            <p:cNvGrpSpPr/>
            <p:nvPr/>
          </p:nvGrpSpPr>
          <p:grpSpPr>
            <a:xfrm>
              <a:off x="7098005" y="3173240"/>
              <a:ext cx="3134595" cy="1127287"/>
              <a:chOff x="2387033" y="3352592"/>
              <a:chExt cx="3134595" cy="1127287"/>
            </a:xfrm>
          </p:grpSpPr>
          <p:sp>
            <p:nvSpPr>
              <p:cNvPr id="62" name="Прямоугольник 42">
                <a:extLst>
                  <a:ext uri="{FF2B5EF4-FFF2-40B4-BE49-F238E27FC236}">
                    <a16:creationId xmlns="" xmlns:a16="http://schemas.microsoft.com/office/drawing/2014/main" id="{052B10A5-C924-4CD6-9A36-524BB9C3CCE6}"/>
                  </a:ext>
                </a:extLst>
              </p:cNvPr>
              <p:cNvSpPr/>
              <p:nvPr/>
            </p:nvSpPr>
            <p:spPr>
              <a:xfrm>
                <a:off x="2456975" y="4146177"/>
                <a:ext cx="1643225" cy="333702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marL="12600">
                  <a:lnSpc>
                    <a:spcPts val="2064"/>
                  </a:lnSpc>
                </a:pPr>
                <a:r>
                  <a:rPr lang="ru-RU" sz="1400" b="1" spc="-6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РОСТ 16,5% </a:t>
                </a:r>
                <a:r>
                  <a:rPr lang="ru-RU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%</a:t>
                </a:r>
                <a:endParaRPr lang="ru-RU" sz="1400" b="0" strike="noStrike" spc="-1" dirty="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Прямоугольник 62">
                <a:extLst>
                  <a:ext uri="{FF2B5EF4-FFF2-40B4-BE49-F238E27FC236}">
                    <a16:creationId xmlns="" xmlns:a16="http://schemas.microsoft.com/office/drawing/2014/main" id="{4CD917F2-7A52-46F4-A011-02E59E3E5E0A}"/>
                  </a:ext>
                </a:extLst>
              </p:cNvPr>
              <p:cNvSpPr/>
              <p:nvPr/>
            </p:nvSpPr>
            <p:spPr>
              <a:xfrm>
                <a:off x="2387033" y="3819458"/>
                <a:ext cx="2711746" cy="362876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 marL="12600">
                  <a:lnSpc>
                    <a:spcPts val="2064"/>
                  </a:lnSpc>
                </a:pPr>
                <a:r>
                  <a:rPr lang="ru-RU" b="1" spc="-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 </a:t>
                </a:r>
                <a:r>
                  <a:rPr lang="ru-RU" sz="2400" b="1" spc="-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161,6</a:t>
                </a:r>
                <a:r>
                  <a:rPr lang="ru-RU" sz="2400" b="1" spc="-1" dirty="0">
                    <a:solidFill>
                      <a:srgbClr val="0070C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ru-RU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МЛРД.</a:t>
                </a:r>
                <a:r>
                  <a:rPr lang="en-US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ru-RU" b="1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ТЕНГЕ</a:t>
                </a:r>
              </a:p>
            </p:txBody>
          </p:sp>
          <p:sp>
            <p:nvSpPr>
              <p:cNvPr id="64" name="Реализуемые 83 проекта на сумму 1 079,2 млрд. тенге">
                <a:extLst>
                  <a:ext uri="{FF2B5EF4-FFF2-40B4-BE49-F238E27FC236}">
                    <a16:creationId xmlns="" xmlns:a16="http://schemas.microsoft.com/office/drawing/2014/main" id="{5A8A55D4-DFA2-4700-894B-CF6AAB47F221}"/>
                  </a:ext>
                </a:extLst>
              </p:cNvPr>
              <p:cNvSpPr/>
              <p:nvPr/>
            </p:nvSpPr>
            <p:spPr>
              <a:xfrm>
                <a:off x="2521181" y="3352592"/>
                <a:ext cx="3000447" cy="5119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ИНВЕСТИЦИИ</a:t>
                </a:r>
                <a:endParaRPr lang="ru-RU" b="0" strike="noStrike" spc="-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bject 60">
                <a:extLst>
                  <a:ext uri="{FF2B5EF4-FFF2-40B4-BE49-F238E27FC236}">
                    <a16:creationId xmlns="" xmlns:a16="http://schemas.microsoft.com/office/drawing/2014/main" id="{DFA2B245-C4DA-4272-9DA2-BA8FDFDE7591}"/>
                  </a:ext>
                </a:extLst>
              </p:cNvPr>
              <p:cNvSpPr/>
              <p:nvPr/>
            </p:nvSpPr>
            <p:spPr>
              <a:xfrm>
                <a:off x="3870714" y="4213750"/>
                <a:ext cx="222660" cy="214211"/>
              </a:xfrm>
              <a:custGeom>
                <a:avLst/>
                <a:gdLst/>
                <a:ahLst/>
                <a:cxnLst/>
                <a:rect l="l" t="t" r="r" b="b"/>
                <a:pathLst>
                  <a:path w="294640" h="334010">
                    <a:moveTo>
                      <a:pt x="147065" y="0"/>
                    </a:moveTo>
                    <a:lnTo>
                      <a:pt x="0" y="147065"/>
                    </a:lnTo>
                    <a:lnTo>
                      <a:pt x="73532" y="147065"/>
                    </a:lnTo>
                    <a:lnTo>
                      <a:pt x="73532" y="333756"/>
                    </a:lnTo>
                    <a:lnTo>
                      <a:pt x="220599" y="333756"/>
                    </a:lnTo>
                    <a:lnTo>
                      <a:pt x="220599" y="147065"/>
                    </a:lnTo>
                    <a:lnTo>
                      <a:pt x="294132" y="147065"/>
                    </a:lnTo>
                    <a:lnTo>
                      <a:pt x="147065" y="0"/>
                    </a:lnTo>
                    <a:close/>
                  </a:path>
                </a:pathLst>
              </a:custGeom>
              <a:solidFill>
                <a:srgbClr val="00AF50"/>
              </a:solidFill>
            </p:spPr>
            <p:txBody>
              <a:bodyPr wrap="square" lIns="0" tIns="0" rIns="0" bIns="0" rtlCol="0"/>
              <a:lstStyle/>
              <a:p>
                <a:endParaRPr sz="1154" dirty="0"/>
              </a:p>
            </p:txBody>
          </p:sp>
        </p:grpSp>
        <p:pic>
          <p:nvPicPr>
            <p:cNvPr id="8" name="Рисунок 7" descr="Линейчатая диаграмма с тенденцией к повышению">
              <a:extLst>
                <a:ext uri="{FF2B5EF4-FFF2-40B4-BE49-F238E27FC236}">
                  <a16:creationId xmlns="" xmlns:a16="http://schemas.microsoft.com/office/drawing/2014/main" id="{2BEAFE77-60AF-499A-BAD1-D64A3086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66232" y="3320765"/>
              <a:ext cx="848582" cy="848582"/>
            </a:xfrm>
            <a:prstGeom prst="rect">
              <a:avLst/>
            </a:prstGeom>
          </p:spPr>
        </p:pic>
      </p:grpSp>
      <p:pic>
        <p:nvPicPr>
          <p:cNvPr id="11" name="Рисунок 10" descr="Город">
            <a:extLst>
              <a:ext uri="{FF2B5EF4-FFF2-40B4-BE49-F238E27FC236}">
                <a16:creationId xmlns="" xmlns:a16="http://schemas.microsoft.com/office/drawing/2014/main" id="{4CF9FF56-A939-4BB9-8EB5-CE9C655E04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3114" y="2459771"/>
            <a:ext cx="809475" cy="8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4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98549" y="2065230"/>
            <a:ext cx="49663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60,7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КМ РАЗВОДЯЩИХ СЕТЕЙ ВОДОПРОВОДА И КАНАЛИЗАЦИИ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 АКЖАР –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34,7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КМ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 ШУГЫЛА – </a:t>
            </a:r>
            <a:r>
              <a:rPr lang="ru-RU" sz="2400" b="1" dirty="0" smtClean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15708" y="2032043"/>
            <a:ext cx="4924697" cy="487703"/>
          </a:xfrm>
          <a:prstGeom prst="rect">
            <a:avLst/>
          </a:prstGeom>
          <a:noFill/>
          <a:ln>
            <a:noFill/>
          </a:ln>
        </p:spPr>
        <p:txBody>
          <a:bodyPr wrap="square" lIns="117226" tIns="58613" rIns="117226" bIns="58613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430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КМ СЕТЕЙ</a:t>
            </a:r>
            <a:endParaRPr lang="kk-K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1382" y="4604805"/>
            <a:ext cx="543961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МКР. ТАСТЫБУЛАК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КМ ВОДОПРОВОД,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КАНАЛИЗАЦИИ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МКР. ТАУСАМАЛЫ </a:t>
            </a:r>
          </a:p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КМ ВОДОПРОВОД,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КМ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КАНАЛИЗАЦИИ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61383" y="2803894"/>
            <a:ext cx="582417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 АКЖАР </a:t>
            </a:r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(2-Я ОЧЕРЕДЬ)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ВОДОПРОВОД,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КМ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КАНАЛИЗАЦИИ 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 КАРАГАЙЛЫ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КМ ВОДОПРОВОД,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КАНАЛИЗАЦИИ</a:t>
            </a:r>
            <a:endParaRPr lang="ru-RU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="" xmlns:a16="http://schemas.microsoft.com/office/drawing/2014/main" id="{BBFFFBE6-AAE0-4687-BACC-C2C54CD54E9C}"/>
              </a:ext>
            </a:extLst>
          </p:cNvPr>
          <p:cNvSpPr txBox="1"/>
          <p:nvPr/>
        </p:nvSpPr>
        <p:spPr>
          <a:xfrm>
            <a:off x="-69011" y="325704"/>
            <a:ext cx="5599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САПАЛЫ СУМЕН ЖАБДЫҚТАУДЫ ЖӘНЕ СУ БҰРУДЫ ҚАМТАМАСЫЗ ЕТУ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3A1EF23B-00C6-455E-835C-618407ADB4CB}"/>
              </a:ext>
            </a:extLst>
          </p:cNvPr>
          <p:cNvSpPr txBox="1"/>
          <p:nvPr/>
        </p:nvSpPr>
        <p:spPr>
          <a:xfrm>
            <a:off x="6661686" y="406033"/>
            <a:ext cx="547871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ОБЕСПЕЧЕНИЕ КАЧЕСТВЕННЫМ</a:t>
            </a:r>
            <a:b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ВОДОСНАБЖЕНИЕМ И ВОДООТВЕДЕНИЕМ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8088CC4-A293-47F4-A81E-5B0FAB1044CC}"/>
              </a:ext>
            </a:extLst>
          </p:cNvPr>
          <p:cNvSpPr txBox="1"/>
          <p:nvPr/>
        </p:nvSpPr>
        <p:spPr>
          <a:xfrm>
            <a:off x="1581986" y="1274151"/>
            <a:ext cx="332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ЗАВЕРШЕНО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B99B264C-C26C-4E08-A40D-695C29934D4A}"/>
              </a:ext>
            </a:extLst>
          </p:cNvPr>
          <p:cNvCxnSpPr>
            <a:cxnSpLocks/>
          </p:cNvCxnSpPr>
          <p:nvPr/>
        </p:nvCxnSpPr>
        <p:spPr>
          <a:xfrm>
            <a:off x="6095999" y="1535774"/>
            <a:ext cx="1" cy="48595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90CF9EC9-7040-4E05-8D5D-31B95A26830C}"/>
              </a:ext>
            </a:extLst>
          </p:cNvPr>
          <p:cNvGrpSpPr/>
          <p:nvPr/>
        </p:nvGrpSpPr>
        <p:grpSpPr>
          <a:xfrm>
            <a:off x="6596545" y="1292132"/>
            <a:ext cx="4013469" cy="1180630"/>
            <a:chOff x="6584869" y="1326642"/>
            <a:chExt cx="4013469" cy="1180630"/>
          </a:xfrm>
        </p:grpSpPr>
        <p:sp>
          <p:nvSpPr>
            <p:cNvPr id="36" name="Прямоугольник 36">
              <a:extLst>
                <a:ext uri="{FF2B5EF4-FFF2-40B4-BE49-F238E27FC236}">
                  <a16:creationId xmlns="" xmlns:a16="http://schemas.microsoft.com/office/drawing/2014/main" id="{B78A188D-DEBE-4C47-90AB-A02DB00680C6}"/>
                </a:ext>
              </a:extLst>
            </p:cNvPr>
            <p:cNvSpPr/>
            <p:nvPr/>
          </p:nvSpPr>
          <p:spPr>
            <a:xfrm>
              <a:off x="7617492" y="1326642"/>
              <a:ext cx="2980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ПЛАНЫ НА </a:t>
              </a:r>
              <a:r>
                <a:rPr lang="ru-RU" sz="2400" b="1" spc="-7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2024</a:t>
              </a:r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ru-RU" b="1" spc="-7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Г.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="" xmlns:a16="http://schemas.microsoft.com/office/drawing/2014/main" id="{2FFF1A71-3544-4029-B4ED-F05B05D3B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742" y1="18750" x2="27742" y2="18750"/>
                          <a14:foregroundMark x1="46774" y1="18438" x2="46774" y2="18438"/>
                          <a14:foregroundMark x1="67097" y1="16875" x2="67097" y2="16875"/>
                          <a14:foregroundMark x1="65484" y1="41875" x2="65484" y2="41875"/>
                          <a14:foregroundMark x1="54839" y1="44063" x2="54839" y2="44063"/>
                          <a14:foregroundMark x1="53226" y1="51563" x2="53226" y2="51563"/>
                          <a14:foregroundMark x1="59032" y1="53438" x2="59032" y2="53438"/>
                          <a14:foregroundMark x1="64516" y1="52188" x2="64516" y2="52188"/>
                          <a14:foregroundMark x1="67419" y1="50938" x2="67419" y2="50938"/>
                          <a14:foregroundMark x1="71935" y1="50938" x2="71935" y2="50938"/>
                          <a14:foregroundMark x1="70323" y1="66563" x2="70323" y2="66563"/>
                          <a14:foregroundMark x1="70000" y1="56875" x2="70000" y2="56875"/>
                          <a14:foregroundMark x1="77419" y1="59062" x2="77419" y2="59062"/>
                          <a14:foregroundMark x1="82903" y1="64375" x2="82903" y2="64375"/>
                          <a14:foregroundMark x1="85806" y1="71875" x2="85806" y2="71875"/>
                          <a14:foregroundMark x1="82903" y1="79375" x2="82903" y2="79375"/>
                          <a14:foregroundMark x1="77097" y1="85625" x2="77097" y2="85625"/>
                          <a14:foregroundMark x1="70323" y1="87813" x2="70323" y2="87813"/>
                          <a14:foregroundMark x1="49355" y1="64375" x2="49355" y2="64375"/>
                          <a14:foregroundMark x1="49032" y1="71563" x2="49032" y2="71563"/>
                          <a14:foregroundMark x1="49355" y1="80000" x2="49355" y2="80000"/>
                          <a14:foregroundMark x1="53548" y1="85313" x2="53548" y2="85313"/>
                          <a14:foregroundMark x1="60968" y1="89688" x2="60968" y2="89688"/>
                          <a14:foregroundMark x1="70968" y1="91875" x2="70968" y2="91875"/>
                          <a14:foregroundMark x1="62258" y1="84375" x2="62258" y2="84375"/>
                          <a14:foregroundMark x1="56129" y1="78750" x2="56129" y2="78750"/>
                          <a14:foregroundMark x1="53871" y1="71875" x2="53871" y2="71875"/>
                          <a14:foregroundMark x1="56452" y1="64375" x2="56452" y2="64375"/>
                          <a14:foregroundMark x1="61290" y1="58750" x2="61290" y2="58750"/>
                          <a14:foregroundMark x1="70645" y1="73125" x2="70645" y2="73125"/>
                          <a14:foregroundMark x1="73871" y1="74063" x2="73871" y2="74063"/>
                          <a14:foregroundMark x1="40645" y1="66250" x2="40645" y2="66250"/>
                          <a14:foregroundMark x1="40968" y1="54375" x2="40968" y2="54375"/>
                          <a14:foregroundMark x1="39032" y1="42188" x2="39032" y2="42188"/>
                          <a14:foregroundMark x1="27097" y1="42813" x2="27097" y2="42813"/>
                          <a14:foregroundMark x1="26452" y1="53438" x2="26452" y2="53438"/>
                          <a14:foregroundMark x1="24194" y1="65625" x2="24194" y2="65625"/>
                          <a14:foregroundMark x1="90000" y1="65938" x2="90000" y2="65938"/>
                          <a14:foregroundMark x1="89677" y1="76563" x2="89677" y2="7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84869" y="2141227"/>
              <a:ext cx="355639" cy="366045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95" y="2195470"/>
            <a:ext cx="287055" cy="2772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8A93A3C-273C-4CED-9801-E100A3626D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68" r="4461"/>
          <a:stretch/>
        </p:blipFill>
        <p:spPr>
          <a:xfrm>
            <a:off x="1082050" y="3871972"/>
            <a:ext cx="3826638" cy="262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5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">
            <a:extLst>
              <a:ext uri="{FF2B5EF4-FFF2-40B4-BE49-F238E27FC236}">
                <a16:creationId xmlns="" xmlns:a16="http://schemas.microsoft.com/office/drawing/2014/main" id="{BBFFFBE6-AAE0-4687-BACC-C2C54CD54E9C}"/>
              </a:ext>
            </a:extLst>
          </p:cNvPr>
          <p:cNvSpPr txBox="1"/>
          <p:nvPr/>
        </p:nvSpPr>
        <p:spPr>
          <a:xfrm>
            <a:off x="-69011" y="325704"/>
            <a:ext cx="5599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САПАЛЫ СУМЕН ЖАБДЫҚТАУДЫ ЖӘНЕ СУ БҰРУДЫ ҚАМТАМАСЫЗ ЕТУ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3A1EF23B-00C6-455E-835C-618407ADB4CB}"/>
              </a:ext>
            </a:extLst>
          </p:cNvPr>
          <p:cNvSpPr txBox="1"/>
          <p:nvPr/>
        </p:nvSpPr>
        <p:spPr>
          <a:xfrm>
            <a:off x="6661686" y="406033"/>
            <a:ext cx="547871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ОБЕСПЕЧЕНИЕ КАЧЕСТВЕННЫМ</a:t>
            </a:r>
            <a:b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ВОДОСНАБЖЕНИЕМ И ВОДООТВЕДЕНИЕМ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5082" y="1475611"/>
            <a:ext cx="6343594" cy="672213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r>
              <a:rPr lang="ru-RU" sz="1800" dirty="0">
                <a:latin typeface="Arial" pitchFamily="34" charset="0"/>
                <a:cs typeface="Arial" pitchFamily="34" charset="0"/>
              </a:rPr>
              <a:t>Завершилось строительство магистрального водовода протяжённостью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5,4 км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и каскадной насосной станции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41544" y="5820772"/>
            <a:ext cx="4128458" cy="949368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Водозабор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«АКСАЙ»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Готовность </a:t>
            </a: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50%</a:t>
            </a:r>
          </a:p>
          <a:p>
            <a:pPr algn="ctr"/>
            <a:r>
              <a:rPr lang="kk-KZ" b="1" dirty="0" smtClean="0">
                <a:latin typeface="Arial" pitchFamily="34" charset="0"/>
                <a:cs typeface="Arial" pitchFamily="34" charset="0"/>
              </a:rPr>
              <a:t>Декабрь 2025 г.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ая соединительная линия 65">
            <a:extLst>
              <a:ext uri="{FF2B5EF4-FFF2-40B4-BE49-F238E27FC236}">
                <a16:creationId xmlns="" xmlns:a16="http://schemas.microsoft.com/office/drawing/2014/main" id="{6E78E23B-6519-AF2F-89F0-7C6ECF21575B}"/>
              </a:ext>
            </a:extLst>
          </p:cNvPr>
          <p:cNvSpPr/>
          <p:nvPr/>
        </p:nvSpPr>
        <p:spPr>
          <a:xfrm>
            <a:off x="-41544" y="3476606"/>
            <a:ext cx="12192000" cy="0"/>
          </a:xfrm>
          <a:prstGeom prst="line">
            <a:avLst/>
          </a:prstGeom>
          <a:ln w="19050">
            <a:solidFill>
              <a:srgbClr val="002060"/>
            </a:solidFill>
            <a:miter/>
          </a:ln>
        </p:spPr>
        <p:txBody>
          <a:bodyPr lIns="58612" tIns="58613" rIns="58612" bIns="58613"/>
          <a:lstStyle/>
          <a:p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3088" y="2411499"/>
            <a:ext cx="6247581" cy="672213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lvl="0"/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35 тыс.</a:t>
            </a:r>
            <a:r>
              <a:rPr lang="ru-RU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жителей 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мкр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. Акжар и 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Шугыла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обеспечены качественным бесперебойным водоснабжением.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63462" y="5820772"/>
            <a:ext cx="3396962" cy="672213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Водозабор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«КАРГАЛЫ»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квартал 2024 года</a:t>
            </a:r>
          </a:p>
        </p:txBody>
      </p:sp>
      <p:pic>
        <p:nvPicPr>
          <p:cNvPr id="24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3750" y="3779334"/>
            <a:ext cx="3641408" cy="1906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6918663" y="5820770"/>
            <a:ext cx="6403482" cy="672213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Канализационный коллектор – </a:t>
            </a: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34 км.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latin typeface="Arial" pitchFamily="34" charset="0"/>
                <a:cs typeface="Arial" pitchFamily="34" charset="0"/>
              </a:rPr>
              <a:t>ПСД –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квартал 2024 года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3681" r="11818" b="9861"/>
          <a:stretch/>
        </p:blipFill>
        <p:spPr bwMode="auto">
          <a:xfrm>
            <a:off x="509117" y="3754189"/>
            <a:ext cx="3180993" cy="19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6" t="49093" r="5375" b="27587"/>
          <a:stretch/>
        </p:blipFill>
        <p:spPr bwMode="auto">
          <a:xfrm>
            <a:off x="8311775" y="3754189"/>
            <a:ext cx="3504069" cy="19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24" y="1331628"/>
            <a:ext cx="3786224" cy="178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019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9819" y="1929889"/>
            <a:ext cx="50827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ОТРЕМОНТИРОВАНО И ЗАМЕНЕНО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,2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КМ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ЭЛЕКТРИЧЕСКИХ ЛИНИЙ</a:t>
            </a:r>
          </a:p>
          <a:p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ТРАНСФОРМАТОРНЫХ ПОДСТАНЦИЙ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6444" y="3437624"/>
            <a:ext cx="52882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УСТАНОВКА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just"/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43 </a:t>
            </a:r>
            <a:r>
              <a:rPr lang="ru-RU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КМ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ЛИНИЙ НАРУЖНОГО ОСВЕЩЕНИЯ</a:t>
            </a:r>
          </a:p>
          <a:p>
            <a:pPr lvl="0" algn="just"/>
            <a:r>
              <a:rPr lang="ru-RU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59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УЛИЦАХ</a:t>
            </a:r>
          </a:p>
          <a:p>
            <a:pPr algn="just"/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1840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СВЕТИЛЬНИКОВ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24383" y="1999375"/>
            <a:ext cx="5121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ЗАМЕНА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ЭЛЕКТРИЧЕСКИХ СЕТЕЙ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ТРАНСФОРМАТОРНЫХ ПОДСТАНЦИЙ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="" xmlns:a16="http://schemas.microsoft.com/office/drawing/2014/main" id="{9E81A02C-D0A0-4411-B01C-F81E809B6012}"/>
              </a:ext>
            </a:extLst>
          </p:cNvPr>
          <p:cNvSpPr/>
          <p:nvPr/>
        </p:nvSpPr>
        <p:spPr>
          <a:xfrm>
            <a:off x="7062713" y="362142"/>
            <a:ext cx="4774931" cy="6293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ОБЕСПЕЧЕНИЕ КАЧЕСТВЕННЫМ электроснабжением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="" xmlns:a16="http://schemas.microsoft.com/office/drawing/2014/main" id="{887CEEF6-5C19-44DD-8EAA-96953EB28386}"/>
              </a:ext>
            </a:extLst>
          </p:cNvPr>
          <p:cNvSpPr/>
          <p:nvPr/>
        </p:nvSpPr>
        <p:spPr>
          <a:xfrm>
            <a:off x="48640" y="371379"/>
            <a:ext cx="5333065" cy="6293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САПАЛЫ СЫРТҚЫ ЭЛЕКТРМЕН </a:t>
            </a:r>
          </a:p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ҚАМТАМАСЫЗ ЕТУ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">
            <a:extLst>
              <a:ext uri="{FF2B5EF4-FFF2-40B4-BE49-F238E27FC236}">
                <a16:creationId xmlns="" xmlns:a16="http://schemas.microsoft.com/office/drawing/2014/main" id="{643E96CB-6DAA-4488-9F31-5544EF0208EF}"/>
              </a:ext>
            </a:extLst>
          </p:cNvPr>
          <p:cNvSpPr/>
          <p:nvPr/>
        </p:nvSpPr>
        <p:spPr>
          <a:xfrm>
            <a:off x="294259" y="1332536"/>
            <a:ext cx="535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Г.</a:t>
            </a:r>
            <a:endParaRPr lang="ru-RU" b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131" y="2036136"/>
            <a:ext cx="287055" cy="277292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0DF9A73A-CEE5-4343-983B-671FF12D0FBA}"/>
              </a:ext>
            </a:extLst>
          </p:cNvPr>
          <p:cNvGrpSpPr/>
          <p:nvPr/>
        </p:nvGrpSpPr>
        <p:grpSpPr>
          <a:xfrm>
            <a:off x="6372270" y="1326642"/>
            <a:ext cx="4561348" cy="1229696"/>
            <a:chOff x="6036990" y="1326642"/>
            <a:chExt cx="4561348" cy="1229696"/>
          </a:xfrm>
        </p:grpSpPr>
        <p:sp>
          <p:nvSpPr>
            <p:cNvPr id="22" name="Прямоугольник 36">
              <a:extLst>
                <a:ext uri="{FF2B5EF4-FFF2-40B4-BE49-F238E27FC236}">
                  <a16:creationId xmlns="" xmlns:a16="http://schemas.microsoft.com/office/drawing/2014/main" id="{977262CB-CB0C-4F8E-945E-FBEC9B87E182}"/>
                </a:ext>
              </a:extLst>
            </p:cNvPr>
            <p:cNvSpPr/>
            <p:nvPr/>
          </p:nvSpPr>
          <p:spPr>
            <a:xfrm>
              <a:off x="7617492" y="1326642"/>
              <a:ext cx="2980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ПЛАНЫ НА </a:t>
              </a:r>
              <a:r>
                <a:rPr lang="ru-RU" sz="2400" b="1" spc="-7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2024</a:t>
              </a:r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Г.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32FBF54D-468D-4651-9E79-C4E06E33A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7742" y1="18750" x2="27742" y2="18750"/>
                          <a14:foregroundMark x1="46774" y1="18438" x2="46774" y2="18438"/>
                          <a14:foregroundMark x1="67097" y1="16875" x2="67097" y2="16875"/>
                          <a14:foregroundMark x1="65484" y1="41875" x2="65484" y2="41875"/>
                          <a14:foregroundMark x1="54839" y1="44063" x2="54839" y2="44063"/>
                          <a14:foregroundMark x1="53226" y1="51563" x2="53226" y2="51563"/>
                          <a14:foregroundMark x1="59032" y1="53438" x2="59032" y2="53438"/>
                          <a14:foregroundMark x1="64516" y1="52188" x2="64516" y2="52188"/>
                          <a14:foregroundMark x1="67419" y1="50938" x2="67419" y2="50938"/>
                          <a14:foregroundMark x1="71935" y1="50938" x2="71935" y2="50938"/>
                          <a14:foregroundMark x1="70323" y1="66563" x2="70323" y2="66563"/>
                          <a14:foregroundMark x1="70000" y1="56875" x2="70000" y2="56875"/>
                          <a14:foregroundMark x1="77419" y1="59062" x2="77419" y2="59062"/>
                          <a14:foregroundMark x1="82903" y1="64375" x2="82903" y2="64375"/>
                          <a14:foregroundMark x1="85806" y1="71875" x2="85806" y2="71875"/>
                          <a14:foregroundMark x1="82903" y1="79375" x2="82903" y2="79375"/>
                          <a14:foregroundMark x1="77097" y1="85625" x2="77097" y2="85625"/>
                          <a14:foregroundMark x1="70323" y1="87813" x2="70323" y2="87813"/>
                          <a14:foregroundMark x1="49355" y1="64375" x2="49355" y2="64375"/>
                          <a14:foregroundMark x1="49032" y1="71563" x2="49032" y2="71563"/>
                          <a14:foregroundMark x1="49355" y1="80000" x2="49355" y2="80000"/>
                          <a14:foregroundMark x1="53548" y1="85313" x2="53548" y2="85313"/>
                          <a14:foregroundMark x1="60968" y1="89688" x2="60968" y2="89688"/>
                          <a14:foregroundMark x1="70968" y1="91875" x2="70968" y2="91875"/>
                          <a14:foregroundMark x1="62258" y1="84375" x2="62258" y2="84375"/>
                          <a14:foregroundMark x1="56129" y1="78750" x2="56129" y2="78750"/>
                          <a14:foregroundMark x1="53871" y1="71875" x2="53871" y2="71875"/>
                          <a14:foregroundMark x1="56452" y1="64375" x2="56452" y2="64375"/>
                          <a14:foregroundMark x1="61290" y1="58750" x2="61290" y2="58750"/>
                          <a14:foregroundMark x1="70645" y1="73125" x2="70645" y2="73125"/>
                          <a14:foregroundMark x1="73871" y1="74063" x2="73871" y2="74063"/>
                          <a14:foregroundMark x1="40645" y1="66250" x2="40645" y2="66250"/>
                          <a14:foregroundMark x1="40968" y1="54375" x2="40968" y2="54375"/>
                          <a14:foregroundMark x1="39032" y1="42188" x2="39032" y2="42188"/>
                          <a14:foregroundMark x1="27097" y1="42813" x2="27097" y2="42813"/>
                          <a14:foregroundMark x1="26452" y1="53438" x2="26452" y2="53438"/>
                          <a14:foregroundMark x1="24194" y1="65625" x2="24194" y2="65625"/>
                          <a14:foregroundMark x1="90000" y1="65938" x2="90000" y2="65938"/>
                          <a14:foregroundMark x1="89677" y1="76563" x2="89677" y2="7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6990" y="2190293"/>
              <a:ext cx="355639" cy="366045"/>
            </a:xfrm>
            <a:prstGeom prst="rect">
              <a:avLst/>
            </a:prstGeom>
          </p:spPr>
        </p:pic>
      </p:grp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CB7D09C1-1240-4BE7-BB49-6C10BFEBFEF6}"/>
              </a:ext>
            </a:extLst>
          </p:cNvPr>
          <p:cNvCxnSpPr/>
          <p:nvPr/>
        </p:nvCxnSpPr>
        <p:spPr>
          <a:xfrm>
            <a:off x="6111124" y="1518235"/>
            <a:ext cx="0" cy="5072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842759" y="3437624"/>
            <a:ext cx="50850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МОДЕРНИЗАЦИЯ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ВОЗДУШНЫХ И КАБЕЛЬНЫХ ЛИНИЙ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842759" y="4783426"/>
            <a:ext cx="5248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ЗАМЕНА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тыс.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СВЕТИЛЬНИКОВ</a:t>
            </a:r>
          </a:p>
          <a:p>
            <a:pPr lvl="0"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ПАРКОВЫХ СВЕТИЛЬНИКОВ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824383" y="6143582"/>
            <a:ext cx="5729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СРОК ЗАВЕРШЕНИЯ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9D3B540-6224-451C-907E-9AAAC6ED8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974" y="3552910"/>
            <a:ext cx="287055" cy="27729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080B64D-D3EB-418C-AE15-5AFF9265A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6006" y="3535654"/>
            <a:ext cx="355639" cy="3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949B16F1-DC70-4027-BDD9-E5181DF71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4177" y="4876790"/>
            <a:ext cx="355639" cy="3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8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53ab261c-48b6-4d44-a969-c361052b6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ACBDEAA-0439-4911-A671-84A87BEBF4B0}"/>
              </a:ext>
            </a:extLst>
          </p:cNvPr>
          <p:cNvSpPr txBox="1"/>
          <p:nvPr/>
        </p:nvSpPr>
        <p:spPr>
          <a:xfrm>
            <a:off x="1146443" y="465582"/>
            <a:ext cx="2944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ГАЗБЕН ЖАБДЫҚТАУ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D8902E9-1AC0-4587-8EE6-7A183B9BD64F}"/>
              </a:ext>
            </a:extLst>
          </p:cNvPr>
          <p:cNvSpPr txBox="1"/>
          <p:nvPr/>
        </p:nvSpPr>
        <p:spPr>
          <a:xfrm>
            <a:off x="6625087" y="461516"/>
            <a:ext cx="542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ГАЗОСНАБЖЕНИЕ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3408" y="1053530"/>
            <a:ext cx="11416454" cy="1872697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r>
              <a:rPr lang="kk-KZ" sz="1800" dirty="0" smtClean="0">
                <a:latin typeface="Arial" pitchFamily="34" charset="0"/>
                <a:cs typeface="Arial" pitchFamily="34" charset="0"/>
              </a:rPr>
              <a:t>ОБЩАЯ ПРОТЯЖЁННОСТЬ – </a:t>
            </a:r>
            <a:r>
              <a:rPr lang="kk-KZ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778 </a:t>
            </a:r>
            <a:r>
              <a:rPr lang="kk-KZ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КМ</a:t>
            </a:r>
            <a:r>
              <a:rPr lang="kk-KZ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kk-KZ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kk-KZ" sz="1800" dirty="0" smtClean="0">
                <a:latin typeface="Arial" pitchFamily="34" charset="0"/>
                <a:cs typeface="Arial" pitchFamily="34" charset="0"/>
              </a:rPr>
            </a:br>
            <a:r>
              <a:rPr lang="kk-KZ" sz="1600" i="1" dirty="0" smtClean="0">
                <a:latin typeface="Arial" pitchFamily="34" charset="0"/>
                <a:cs typeface="Arial" pitchFamily="34" charset="0"/>
              </a:rPr>
              <a:t>(АО «КАЗТРАНСГАЗАЙМАК» - 390 КМ., ТОО «ТАУЕКЕЛ-Н-АЛГАБАС» - 388,3 КМ)</a:t>
            </a:r>
          </a:p>
          <a:p>
            <a:endParaRPr lang="ru-RU" sz="1600" i="1" dirty="0">
              <a:latin typeface="Arial" pitchFamily="34" charset="0"/>
              <a:cs typeface="Arial" pitchFamily="34" charset="0"/>
            </a:endParaRPr>
          </a:p>
          <a:p>
            <a:r>
              <a:rPr lang="kk-KZ" sz="1800" b="1" dirty="0" smtClean="0">
                <a:latin typeface="Arial" pitchFamily="34" charset="0"/>
                <a:cs typeface="Arial" pitchFamily="34" charset="0"/>
              </a:rPr>
              <a:t>В 2023 ГОДУ</a:t>
            </a:r>
            <a:r>
              <a:rPr lang="kk-KZ" sz="1800" dirty="0" smtClean="0">
                <a:latin typeface="Arial" pitchFamily="34" charset="0"/>
                <a:cs typeface="Arial" pitchFamily="34" charset="0"/>
              </a:rPr>
              <a:t> В РАМКАХ БЛАГОТВОРИТЕЛЬНОЙ ПОМОЩИ СОВМЕСТНО С АО «HALYK BANK» ПРОВЕДЕНО ПОДКЛЮЧЕНИЕ ГАЗОСНАБЖЕНИЯ </a:t>
            </a:r>
            <a:r>
              <a:rPr lang="kk-KZ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41</a:t>
            </a:r>
            <a:r>
              <a:rPr lang="kk-KZ" sz="1800" dirty="0" smtClean="0">
                <a:latin typeface="Arial" pitchFamily="34" charset="0"/>
                <a:cs typeface="Arial" pitchFamily="34" charset="0"/>
              </a:rPr>
              <a:t> ДОМА</a:t>
            </a:r>
            <a:br>
              <a:rPr lang="kk-KZ" sz="1800" dirty="0" smtClean="0">
                <a:latin typeface="Arial" pitchFamily="34" charset="0"/>
                <a:cs typeface="Arial" pitchFamily="34" charset="0"/>
              </a:rPr>
            </a:b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6" y="2716891"/>
            <a:ext cx="5126906" cy="183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26" y="2716891"/>
            <a:ext cx="5120669" cy="183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6" y="4633212"/>
            <a:ext cx="5126906" cy="190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26" y="4633212"/>
            <a:ext cx="5120669" cy="190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601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53ab261c-48b6-4d44-a969-c361052b6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98301B3-E8B2-4A19-A419-FD03EC459A4E}"/>
              </a:ext>
            </a:extLst>
          </p:cNvPr>
          <p:cNvSpPr txBox="1"/>
          <p:nvPr/>
        </p:nvSpPr>
        <p:spPr>
          <a:xfrm>
            <a:off x="663511" y="1849768"/>
            <a:ext cx="4084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kk-KZ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ДОРОГ НА </a:t>
            </a:r>
            <a:r>
              <a:rPr lang="kk-KZ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УЛИЦАХ</a:t>
            </a:r>
          </a:p>
          <a:p>
            <a:r>
              <a:rPr lang="ru-RU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Акжар, </a:t>
            </a:r>
            <a:r>
              <a:rPr lang="ru-RU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Шугыла</a:t>
            </a:r>
            <a:endParaRPr 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98301B3-E8B2-4A19-A419-FD03EC459A4E}"/>
              </a:ext>
            </a:extLst>
          </p:cNvPr>
          <p:cNvSpPr txBox="1"/>
          <p:nvPr/>
        </p:nvSpPr>
        <p:spPr>
          <a:xfrm>
            <a:off x="663511" y="3201768"/>
            <a:ext cx="5296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СРЕДНИЙ РЕМОНТ </a:t>
            </a:r>
            <a:r>
              <a:rPr lang="kk-KZ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ДОРОГ </a:t>
            </a:r>
            <a:b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kk-K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УЛИЦАХ </a:t>
            </a:r>
            <a:endParaRPr lang="ru-RU" b="1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98301B3-E8B2-4A19-A419-FD03EC459A4E}"/>
              </a:ext>
            </a:extLst>
          </p:cNvPr>
          <p:cNvSpPr txBox="1"/>
          <p:nvPr/>
        </p:nvSpPr>
        <p:spPr>
          <a:xfrm>
            <a:off x="663510" y="5434024"/>
            <a:ext cx="4853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kk-KZ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kk-KZ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ТРОТУАРОВ  </a:t>
            </a:r>
          </a:p>
          <a:p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kk-K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УЛИЦАХ</a:t>
            </a:r>
          </a:p>
          <a:p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Шугыла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Курамыс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Калкаман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Таусамалы</a:t>
            </a:r>
            <a:endParaRPr lang="ru-RU" b="1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98301B3-E8B2-4A19-A419-FD03EC459A4E}"/>
              </a:ext>
            </a:extLst>
          </p:cNvPr>
          <p:cNvSpPr txBox="1"/>
          <p:nvPr/>
        </p:nvSpPr>
        <p:spPr>
          <a:xfrm>
            <a:off x="6826057" y="1954846"/>
            <a:ext cx="5025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8,8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КМ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ДОРОГ </a:t>
            </a:r>
            <a: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Акжар,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Шугыла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98301B3-E8B2-4A19-A419-FD03EC459A4E}"/>
              </a:ext>
            </a:extLst>
          </p:cNvPr>
          <p:cNvSpPr txBox="1"/>
          <p:nvPr/>
        </p:nvSpPr>
        <p:spPr>
          <a:xfrm>
            <a:off x="663511" y="4366987"/>
            <a:ext cx="524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ТЕКУЩИЙ РЕМОНТ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 тыс.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ДОРОГ </a:t>
            </a:r>
            <a:b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УЛИЦАХ</a:t>
            </a:r>
            <a:endParaRPr lang="kk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98301B3-E8B2-4A19-A419-FD03EC459A4E}"/>
              </a:ext>
            </a:extLst>
          </p:cNvPr>
          <p:cNvSpPr txBox="1"/>
          <p:nvPr/>
        </p:nvSpPr>
        <p:spPr>
          <a:xfrm>
            <a:off x="6826057" y="3309140"/>
            <a:ext cx="4479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СРЕДНИЙ 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r>
              <a:rPr lang="kk-K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17,4 </a:t>
            </a:r>
            <a:r>
              <a:rPr lang="kk-K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ДОРОГ </a:t>
            </a:r>
            <a:b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kk-K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УЛИЦАХ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F98301B3-E8B2-4A19-A419-FD03EC459A4E}"/>
              </a:ext>
            </a:extLst>
          </p:cNvPr>
          <p:cNvSpPr txBox="1"/>
          <p:nvPr/>
        </p:nvSpPr>
        <p:spPr>
          <a:xfrm>
            <a:off x="6826057" y="4856278"/>
            <a:ext cx="5025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ТЕКУЩИЙ РЕМОНТ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ДОРОГ </a:t>
            </a:r>
            <a:b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kk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ACBDEAA-0439-4911-A671-84A87BEBF4B0}"/>
              </a:ext>
            </a:extLst>
          </p:cNvPr>
          <p:cNvSpPr txBox="1"/>
          <p:nvPr/>
        </p:nvSpPr>
        <p:spPr>
          <a:xfrm>
            <a:off x="767366" y="317719"/>
            <a:ext cx="4135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ЖОЛ-КӨЛІК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ИНФРАҚҰРЫЛЫМЫН ДАМЫТУ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D8902E9-1AC0-4587-8EE6-7A183B9BD64F}"/>
              </a:ext>
            </a:extLst>
          </p:cNvPr>
          <p:cNvSpPr txBox="1"/>
          <p:nvPr/>
        </p:nvSpPr>
        <p:spPr>
          <a:xfrm>
            <a:off x="6625087" y="317719"/>
            <a:ext cx="5427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ДОРОЖНО-ТРАНСПОРТНОЙ ИНФРАСТРУКТУРЫ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F2E605B7-C687-49BB-919C-05464E8FF309}"/>
              </a:ext>
            </a:extLst>
          </p:cNvPr>
          <p:cNvCxnSpPr/>
          <p:nvPr/>
        </p:nvCxnSpPr>
        <p:spPr>
          <a:xfrm>
            <a:off x="6080702" y="1326642"/>
            <a:ext cx="0" cy="53591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1">
            <a:extLst>
              <a:ext uri="{FF2B5EF4-FFF2-40B4-BE49-F238E27FC236}">
                <a16:creationId xmlns="" xmlns:a16="http://schemas.microsoft.com/office/drawing/2014/main" id="{29E7A797-A44D-4A56-B418-3A9F7AA616EE}"/>
              </a:ext>
            </a:extLst>
          </p:cNvPr>
          <p:cNvSpPr/>
          <p:nvPr/>
        </p:nvSpPr>
        <p:spPr>
          <a:xfrm>
            <a:off x="294259" y="1332536"/>
            <a:ext cx="535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ЗАВЕРШЕНО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Г.</a:t>
            </a:r>
            <a:endParaRPr lang="ru-RU" b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89606E9A-7015-451F-A2B8-12A007EC2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257" y="1925792"/>
            <a:ext cx="287055" cy="277292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A9746AB3-6642-43A0-8943-7D3CBF5A232B}"/>
              </a:ext>
            </a:extLst>
          </p:cNvPr>
          <p:cNvSpPr/>
          <p:nvPr/>
        </p:nvSpPr>
        <p:spPr>
          <a:xfrm>
            <a:off x="7952772" y="1326642"/>
            <a:ext cx="2980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Г.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A4C95DB7-5D40-4132-A7CE-D9788A315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065" y="3264573"/>
            <a:ext cx="287055" cy="27729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970271F7-6FC0-4D5D-9168-40E5B17F2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065" y="4441826"/>
            <a:ext cx="287055" cy="27729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0F4C6C34-BAE7-4352-B61C-D41940F94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249" y="5525038"/>
            <a:ext cx="287055" cy="27729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FFC157CC-CB60-454B-8034-FCDDAAA56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0418" y="2047888"/>
            <a:ext cx="355639" cy="36604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5353C1B5-5CBF-43EC-867F-942F7A5DF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7267" y="3385340"/>
            <a:ext cx="355639" cy="3660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ED351AA2-71F0-4B02-94F7-5C821BF02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2878" y="4894130"/>
            <a:ext cx="355639" cy="3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1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53ab261c-48b6-4d44-a969-c361052b6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AE30539-C095-4EC1-BAE7-F26DA0045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2" y="1567669"/>
            <a:ext cx="3872283" cy="24860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78C2A02-4861-C770-8C3B-739EF7A95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607" y="1567669"/>
            <a:ext cx="3687238" cy="24860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49DF9BC-4AAA-9BF0-D083-70E0FB0BB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927" y="1564022"/>
            <a:ext cx="3809508" cy="2486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6D48709-59A1-45F1-982D-96F503D71F77}"/>
              </a:ext>
            </a:extLst>
          </p:cNvPr>
          <p:cNvSpPr txBox="1"/>
          <p:nvPr/>
        </p:nvSpPr>
        <p:spPr>
          <a:xfrm>
            <a:off x="207599" y="4160129"/>
            <a:ext cx="3732695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ПРОБИВКА УЛ. ТОЛЕ БИ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ПР. АЛАТАУ И УЛ. АЛТЫН ОРДА</a:t>
            </a:r>
          </a:p>
          <a:p>
            <a:pPr algn="ctr"/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ИЗЪЯТИЮ ПОДЛЕЖАТ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ЗЕМЕЛЬНЫХ УЧАСТКОВ, ВЫКУПЛЕНЫ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ЗЕМЕЛЬНЫХ УЧАСТКОВ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9AC1E1E-2D7A-1A45-79E4-EA4A7DE6EEDD}"/>
              </a:ext>
            </a:extLst>
          </p:cNvPr>
          <p:cNvSpPr txBox="1"/>
          <p:nvPr/>
        </p:nvSpPr>
        <p:spPr>
          <a:xfrm>
            <a:off x="4567232" y="4170778"/>
            <a:ext cx="308487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ПРОБИВКА ПР. АБАЯ</a:t>
            </a:r>
          </a:p>
          <a:p>
            <a:pPr algn="ctr"/>
            <a:r>
              <a:rPr lang="kk-KZ" sz="1400" dirty="0">
                <a:latin typeface="Arial" panose="020B0604020202020204" pitchFamily="34" charset="0"/>
                <a:cs typeface="Arial" panose="020B0604020202020204" pitchFamily="34" charset="0"/>
              </a:rPr>
              <a:t>ДО ГРАНИЦЫ ГОРОДА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64D5EB8-EDB5-9E4D-3156-D4FF2D799A03}"/>
              </a:ext>
            </a:extLst>
          </p:cNvPr>
          <p:cNvSpPr txBox="1"/>
          <p:nvPr/>
        </p:nvSpPr>
        <p:spPr>
          <a:xfrm>
            <a:off x="8279042" y="4160129"/>
            <a:ext cx="3791311" cy="1846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ПРОБИВКА УЛ. ЖУБАНОВА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УЛ. КАРЬЕРНАЯ ДО ПР. АЛАТАУ</a:t>
            </a:r>
          </a:p>
          <a:p>
            <a:pPr algn="ctr"/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ИЗЪЯТИЮ ПОДЛЕЖАТ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ЗЕМЕЛЬНЫХ УЧАСТКОВ, ПРИНЯТЫ ПОСТАНОВЛЕНИЯ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ОБЪЕКТАМ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C2E90E7-07E0-3819-9645-C09886F0041F}"/>
              </a:ext>
            </a:extLst>
          </p:cNvPr>
          <p:cNvSpPr txBox="1"/>
          <p:nvPr/>
        </p:nvSpPr>
        <p:spPr>
          <a:xfrm>
            <a:off x="4572072" y="4906271"/>
            <a:ext cx="309830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1BEE2D2-CDC4-6DBC-59F9-3C018141D643}"/>
              </a:ext>
            </a:extLst>
          </p:cNvPr>
          <p:cNvSpPr txBox="1"/>
          <p:nvPr/>
        </p:nvSpPr>
        <p:spPr>
          <a:xfrm>
            <a:off x="8370902" y="5950441"/>
            <a:ext cx="359755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НАЧАЛО СМР 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14C14B6-09DB-FA72-5B78-873FA258FAC0}"/>
              </a:ext>
            </a:extLst>
          </p:cNvPr>
          <p:cNvSpPr txBox="1"/>
          <p:nvPr/>
        </p:nvSpPr>
        <p:spPr>
          <a:xfrm>
            <a:off x="18851" y="5950441"/>
            <a:ext cx="412384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6475243-AA5F-44D2-8E55-3B4A31055EAA}"/>
              </a:ext>
            </a:extLst>
          </p:cNvPr>
          <p:cNvSpPr txBox="1"/>
          <p:nvPr/>
        </p:nvSpPr>
        <p:spPr>
          <a:xfrm>
            <a:off x="767366" y="317719"/>
            <a:ext cx="4135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ЖОЛ-КӨЛІК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ИНФРАҚҰРЫЛЫМЫН ДАМЫТУ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8B8071F-02B2-45A3-A21F-542A9DE5C9CA}"/>
              </a:ext>
            </a:extLst>
          </p:cNvPr>
          <p:cNvSpPr txBox="1"/>
          <p:nvPr/>
        </p:nvSpPr>
        <p:spPr>
          <a:xfrm>
            <a:off x="6625087" y="317719"/>
            <a:ext cx="5427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ДОРОЖНО-ТРАНСПОРТНОЙ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902212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3"/>
          <p:cNvSpPr txBox="1"/>
          <p:nvPr/>
        </p:nvSpPr>
        <p:spPr>
          <a:xfrm>
            <a:off x="850138" y="348349"/>
            <a:ext cx="404039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 algn="r"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kk-KZ" sz="2000" dirty="0"/>
              <a:t>КӨЛІК ИНФРАҚҰРЫЛЫМЫМЕН</a:t>
            </a:r>
          </a:p>
          <a:p>
            <a:pPr algn="ctr"/>
            <a:r>
              <a:rPr lang="kk-KZ" sz="2000" dirty="0"/>
              <a:t>ҚАМТАМАСЫЗ ЕТУ</a:t>
            </a:r>
          </a:p>
        </p:txBody>
      </p:sp>
      <p:sp>
        <p:nvSpPr>
          <p:cNvPr id="206" name="TextBox 9"/>
          <p:cNvSpPr txBox="1"/>
          <p:nvPr/>
        </p:nvSpPr>
        <p:spPr>
          <a:xfrm>
            <a:off x="6947182" y="326023"/>
            <a:ext cx="491974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2000" dirty="0"/>
              <a:t>ОБЕСПЕЧЕНИЕ </a:t>
            </a:r>
          </a:p>
          <a:p>
            <a:pPr algn="ctr"/>
            <a:r>
              <a:rPr lang="ru-RU" sz="2000" dirty="0"/>
              <a:t>ТРАНСПОРТНОЙ ИНФРАСТРУКТУРОЙ</a:t>
            </a:r>
          </a:p>
        </p:txBody>
      </p:sp>
      <p:sp>
        <p:nvSpPr>
          <p:cNvPr id="3" name="AutoShape 2" descr="blob:https://web.whatsapp.com/53ab261c-48b6-4d44-a969-c361052b6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29EF5DB5-A8CE-A26E-9DC4-F60AF5C9A1A3}"/>
              </a:ext>
            </a:extLst>
          </p:cNvPr>
          <p:cNvSpPr/>
          <p:nvPr/>
        </p:nvSpPr>
        <p:spPr>
          <a:xfrm>
            <a:off x="6458848" y="2075397"/>
            <a:ext cx="56175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ОБНОВЛЕНЫ С УСИЛЕНИЕМ </a:t>
            </a:r>
            <a:r>
              <a:rPr lang="ru-RU" dirty="0"/>
              <a:t>– </a:t>
            </a:r>
            <a:r>
              <a:rPr lang="ru-RU" sz="2400" dirty="0">
                <a:solidFill>
                  <a:srgbClr val="C00000"/>
                </a:solidFill>
              </a:rPr>
              <a:t>4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МАРШРУТА </a:t>
            </a:r>
            <a:endParaRPr lang="ru-RU" dirty="0"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ru-RU" i="1" dirty="0">
                <a:sym typeface="Arial"/>
              </a:rPr>
              <a:t>(№16, 50, 118, 126)</a:t>
            </a:r>
            <a:r>
              <a:rPr lang="ru-RU" b="1" dirty="0">
                <a:sym typeface="Arial"/>
              </a:rPr>
              <a:t> С </a:t>
            </a:r>
            <a:r>
              <a:rPr lang="ru-RU" sz="2400" b="1" dirty="0">
                <a:solidFill>
                  <a:srgbClr val="C00000"/>
                </a:solidFill>
                <a:sym typeface="Arial"/>
              </a:rPr>
              <a:t>67</a:t>
            </a:r>
            <a:r>
              <a:rPr lang="ru-RU" b="1" dirty="0">
                <a:sym typeface="Arial"/>
              </a:rPr>
              <a:t> ДО </a:t>
            </a:r>
            <a:r>
              <a:rPr lang="ru-RU" sz="2400" b="1" dirty="0">
                <a:solidFill>
                  <a:srgbClr val="C00000"/>
                </a:solidFill>
                <a:sym typeface="Arial"/>
              </a:rPr>
              <a:t>94</a:t>
            </a:r>
            <a:r>
              <a:rPr lang="ru-RU" b="1" dirty="0">
                <a:sym typeface="Arial"/>
              </a:rPr>
              <a:t> АВТОБУСОВ</a:t>
            </a:r>
            <a:endParaRPr lang="ru-RU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56120" y="359906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1011499B-9DC5-4B23-8FE7-7579E4983F0C}"/>
              </a:ext>
            </a:extLst>
          </p:cNvPr>
          <p:cNvCxnSpPr/>
          <p:nvPr/>
        </p:nvCxnSpPr>
        <p:spPr>
          <a:xfrm flipH="1">
            <a:off x="6028654" y="1453216"/>
            <a:ext cx="51793" cy="50711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1">
            <a:extLst>
              <a:ext uri="{FF2B5EF4-FFF2-40B4-BE49-F238E27FC236}">
                <a16:creationId xmlns="" xmlns:a16="http://schemas.microsoft.com/office/drawing/2014/main" id="{46C2F3EF-B0CB-4632-BB02-05608A3044FB}"/>
              </a:ext>
            </a:extLst>
          </p:cNvPr>
          <p:cNvSpPr/>
          <p:nvPr/>
        </p:nvSpPr>
        <p:spPr>
          <a:xfrm>
            <a:off x="294259" y="1332536"/>
            <a:ext cx="535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ЗАВЕРШЕНО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Г.</a:t>
            </a:r>
            <a:endParaRPr lang="ru-RU" b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510218D3-99AC-4773-984A-8E3B3A09C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354" y="2083657"/>
            <a:ext cx="287055" cy="277292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FBB8C20C-B9DB-40FE-B375-FA48372692C9}"/>
              </a:ext>
            </a:extLst>
          </p:cNvPr>
          <p:cNvGrpSpPr/>
          <p:nvPr/>
        </p:nvGrpSpPr>
        <p:grpSpPr>
          <a:xfrm>
            <a:off x="7867781" y="1326642"/>
            <a:ext cx="3065837" cy="461665"/>
            <a:chOff x="7532501" y="1326642"/>
            <a:chExt cx="3065837" cy="461665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6A597E9D-0E0C-4248-9EC5-22DA2A996DF4}"/>
                </a:ext>
              </a:extLst>
            </p:cNvPr>
            <p:cNvSpPr/>
            <p:nvPr/>
          </p:nvSpPr>
          <p:spPr>
            <a:xfrm>
              <a:off x="7617492" y="1326642"/>
              <a:ext cx="2980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spc="-7" dirty="0" smtClean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І КВАРТАЛ  </a:t>
              </a:r>
              <a:r>
                <a:rPr lang="ru-RU" sz="2400" b="1" spc="-7" dirty="0" smtClean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2024</a:t>
              </a:r>
              <a:r>
                <a:rPr lang="ru-RU" b="1" spc="-7" dirty="0" smtClean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Г.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6C1B606D-3281-439D-A9EC-AC952F09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742" y1="18750" x2="27742" y2="18750"/>
                          <a14:foregroundMark x1="46774" y1="18438" x2="46774" y2="18438"/>
                          <a14:foregroundMark x1="67097" y1="16875" x2="67097" y2="16875"/>
                          <a14:foregroundMark x1="65484" y1="41875" x2="65484" y2="41875"/>
                          <a14:foregroundMark x1="54839" y1="44063" x2="54839" y2="44063"/>
                          <a14:foregroundMark x1="53226" y1="51563" x2="53226" y2="51563"/>
                          <a14:foregroundMark x1="59032" y1="53438" x2="59032" y2="53438"/>
                          <a14:foregroundMark x1="64516" y1="52188" x2="64516" y2="52188"/>
                          <a14:foregroundMark x1="67419" y1="50938" x2="67419" y2="50938"/>
                          <a14:foregroundMark x1="71935" y1="50938" x2="71935" y2="50938"/>
                          <a14:foregroundMark x1="70323" y1="66563" x2="70323" y2="66563"/>
                          <a14:foregroundMark x1="70000" y1="56875" x2="70000" y2="56875"/>
                          <a14:foregroundMark x1="77419" y1="59062" x2="77419" y2="59062"/>
                          <a14:foregroundMark x1="82903" y1="64375" x2="82903" y2="64375"/>
                          <a14:foregroundMark x1="85806" y1="71875" x2="85806" y2="71875"/>
                          <a14:foregroundMark x1="82903" y1="79375" x2="82903" y2="79375"/>
                          <a14:foregroundMark x1="77097" y1="85625" x2="77097" y2="85625"/>
                          <a14:foregroundMark x1="70323" y1="87813" x2="70323" y2="87813"/>
                          <a14:foregroundMark x1="49355" y1="64375" x2="49355" y2="64375"/>
                          <a14:foregroundMark x1="49032" y1="71563" x2="49032" y2="71563"/>
                          <a14:foregroundMark x1="49355" y1="80000" x2="49355" y2="80000"/>
                          <a14:foregroundMark x1="53548" y1="85313" x2="53548" y2="85313"/>
                          <a14:foregroundMark x1="60968" y1="89688" x2="60968" y2="89688"/>
                          <a14:foregroundMark x1="70968" y1="91875" x2="70968" y2="91875"/>
                          <a14:foregroundMark x1="62258" y1="84375" x2="62258" y2="84375"/>
                          <a14:foregroundMark x1="56129" y1="78750" x2="56129" y2="78750"/>
                          <a14:foregroundMark x1="53871" y1="71875" x2="53871" y2="71875"/>
                          <a14:foregroundMark x1="56452" y1="64375" x2="56452" y2="64375"/>
                          <a14:foregroundMark x1="61290" y1="58750" x2="61290" y2="58750"/>
                          <a14:foregroundMark x1="70645" y1="73125" x2="70645" y2="73125"/>
                          <a14:foregroundMark x1="73871" y1="74063" x2="73871" y2="74063"/>
                          <a14:foregroundMark x1="40645" y1="66250" x2="40645" y2="66250"/>
                          <a14:foregroundMark x1="40968" y1="54375" x2="40968" y2="54375"/>
                          <a14:foregroundMark x1="39032" y1="42188" x2="39032" y2="42188"/>
                          <a14:foregroundMark x1="27097" y1="42813" x2="27097" y2="42813"/>
                          <a14:foregroundMark x1="26452" y1="53438" x2="26452" y2="53438"/>
                          <a14:foregroundMark x1="24194" y1="65625" x2="24194" y2="65625"/>
                          <a14:foregroundMark x1="90000" y1="65938" x2="90000" y2="65938"/>
                          <a14:foregroundMark x1="89677" y1="76563" x2="89677" y2="7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32501" y="1409484"/>
              <a:ext cx="355639" cy="366045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440" y="4482928"/>
            <a:ext cx="4893767" cy="21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90FD23D-AB51-4C18-8946-F150879EAA14}"/>
              </a:ext>
            </a:extLst>
          </p:cNvPr>
          <p:cNvSpPr txBox="1"/>
          <p:nvPr/>
        </p:nvSpPr>
        <p:spPr>
          <a:xfrm>
            <a:off x="1115261" y="1951625"/>
            <a:ext cx="565118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/>
                <a:cs typeface="Arial"/>
              </a:rPr>
              <a:t>ЗАМЕНЕНЫ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b="1" dirty="0">
                <a:latin typeface="Arial"/>
                <a:cs typeface="Arial"/>
              </a:rPr>
              <a:t> ОСТАНОВОК</a:t>
            </a:r>
          </a:p>
          <a:p>
            <a:endParaRPr lang="ru-RU" sz="1200" b="1" dirty="0">
              <a:latin typeface="Arial"/>
              <a:cs typeface="Arial"/>
            </a:endParaRPr>
          </a:p>
          <a:p>
            <a:r>
              <a:rPr lang="ru-RU" b="1" dirty="0" smtClean="0">
                <a:latin typeface="Arial"/>
                <a:cs typeface="Arial"/>
              </a:rPr>
              <a:t>ОТКРЫТЫ </a:t>
            </a:r>
            <a:r>
              <a:rPr lang="ru-RU" sz="2400" b="1" dirty="0">
                <a:solidFill>
                  <a:srgbClr val="009A46"/>
                </a:solidFill>
                <a:latin typeface="Arial"/>
                <a:cs typeface="Arial"/>
              </a:rPr>
              <a:t>6</a:t>
            </a:r>
            <a:r>
              <a:rPr lang="ru-RU" b="1" dirty="0">
                <a:latin typeface="Arial"/>
                <a:cs typeface="Arial"/>
              </a:rPr>
              <a:t> НОВЫХ МАРШРУТОВ </a:t>
            </a:r>
            <a:endParaRPr lang="ru-RU" sz="2400" b="1" dirty="0">
              <a:solidFill>
                <a:srgbClr val="C00000"/>
              </a:solidFill>
              <a:latin typeface="Arial"/>
              <a:cs typeface="Arial"/>
            </a:endParaRP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(№ 49, 136, 230, 236, 244, 247)</a:t>
            </a:r>
          </a:p>
          <a:p>
            <a:endParaRPr lang="ru-RU" sz="1200" b="1" dirty="0">
              <a:latin typeface="Arial"/>
              <a:cs typeface="Arial"/>
            </a:endParaRPr>
          </a:p>
          <a:p>
            <a:r>
              <a:rPr lang="ru-RU" b="1" dirty="0" smtClean="0">
                <a:latin typeface="Arial"/>
                <a:cs typeface="Arial"/>
              </a:rPr>
              <a:t>ОБНОВЛЕН СОСТАВ АВТОБУСОВ </a:t>
            </a:r>
            <a:r>
              <a:rPr lang="ru-RU" sz="2400" b="1" dirty="0">
                <a:latin typeface="Arial"/>
                <a:cs typeface="Arial"/>
              </a:rPr>
              <a:t/>
            </a:r>
            <a:br>
              <a:rPr lang="ru-RU" sz="2400" b="1" dirty="0">
                <a:latin typeface="Arial"/>
                <a:cs typeface="Arial"/>
              </a:rPr>
            </a:br>
            <a:r>
              <a:rPr lang="ru-RU" sz="2400" b="1" dirty="0">
                <a:latin typeface="Arial"/>
                <a:cs typeface="Arial"/>
              </a:rPr>
              <a:t>на </a:t>
            </a:r>
            <a:r>
              <a:rPr lang="ru-RU" sz="2400" b="1" dirty="0">
                <a:solidFill>
                  <a:srgbClr val="009A46"/>
                </a:solidFill>
                <a:latin typeface="Arial"/>
                <a:cs typeface="Arial"/>
              </a:rPr>
              <a:t>9</a:t>
            </a:r>
            <a:r>
              <a:rPr lang="ru-RU" b="1" dirty="0">
                <a:latin typeface="Arial"/>
                <a:cs typeface="Arial"/>
              </a:rPr>
              <a:t> МАРШРУТАХ</a:t>
            </a:r>
          </a:p>
          <a:p>
            <a:r>
              <a:rPr lang="ru-RU" i="1" dirty="0"/>
              <a:t>(№4, 15, 47, 53, 95, 112, 119, 128, 212)</a:t>
            </a:r>
            <a:endParaRPr lang="ru-RU" sz="1600" dirty="0">
              <a:latin typeface="Arial"/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8B1F3F9-B0C4-41E1-809F-8084768D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354" y="2629102"/>
            <a:ext cx="287055" cy="2772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4DD0F8E-013F-493F-8EE6-4A885DB51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549" y="3475661"/>
            <a:ext cx="287055" cy="2772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3882847-33EB-48C6-948A-8E3F183CF5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/>
          <a:stretch/>
        </p:blipFill>
        <p:spPr>
          <a:xfrm>
            <a:off x="1308804" y="4489997"/>
            <a:ext cx="3233740" cy="21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64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8843</TotalTime>
  <Words>1052</Words>
  <Application>Microsoft Office PowerPoint</Application>
  <PresentationFormat>Широкоэкранный</PresentationFormat>
  <Paragraphs>245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 Unicode MS</vt:lpstr>
      <vt:lpstr>Arial</vt:lpstr>
      <vt:lpstr>Arial Black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Mussazhan Abakov</dc:creator>
  <cp:lastModifiedBy>Zhanna Abdukasovna</cp:lastModifiedBy>
  <cp:revision>618</cp:revision>
  <cp:lastPrinted>2022-10-19T22:25:21Z</cp:lastPrinted>
  <dcterms:created xsi:type="dcterms:W3CDTF">2022-07-16T04:29:15Z</dcterms:created>
  <dcterms:modified xsi:type="dcterms:W3CDTF">2024-05-03T06:08:00Z</dcterms:modified>
</cp:coreProperties>
</file>