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375" r:id="rId2"/>
    <p:sldId id="3382" r:id="rId3"/>
    <p:sldId id="3383" r:id="rId4"/>
    <p:sldId id="3388" r:id="rId5"/>
    <p:sldId id="3387" r:id="rId6"/>
    <p:sldId id="3384" r:id="rId7"/>
    <p:sldId id="3385" r:id="rId8"/>
    <p:sldId id="3334" r:id="rId9"/>
    <p:sldId id="3381" r:id="rId10"/>
    <p:sldId id="3336" r:id="rId11"/>
    <p:sldId id="3378" r:id="rId12"/>
    <p:sldId id="3386" r:id="rId13"/>
  </p:sldIdLst>
  <p:sldSz cx="12192000" cy="6858000"/>
  <p:notesSz cx="6797675" cy="9928225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кимат" initials="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  <a:srgbClr val="0000FF"/>
    <a:srgbClr val="FFFFFF"/>
    <a:srgbClr val="013360"/>
    <a:srgbClr val="001F5F"/>
    <a:srgbClr val="4472C4"/>
    <a:srgbClr val="1F4E79"/>
    <a:srgbClr val="FF9900"/>
    <a:srgbClr val="FBFDE7"/>
    <a:srgbClr val="FFF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2037" autoAdjust="0"/>
  </p:normalViewPr>
  <p:slideViewPr>
    <p:cSldViewPr snapToGrid="0">
      <p:cViewPr varScale="1">
        <p:scale>
          <a:sx n="72" d="100"/>
          <a:sy n="72" d="100"/>
        </p:scale>
        <p:origin x="966" y="6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8135"/>
          </a:xfrm>
          <a:prstGeom prst="rect">
            <a:avLst/>
          </a:prstGeom>
        </p:spPr>
        <p:txBody>
          <a:bodyPr vert="horz" lIns="91278" tIns="45640" rIns="91278" bIns="4564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4"/>
            <a:ext cx="2945659" cy="498135"/>
          </a:xfrm>
          <a:prstGeom prst="rect">
            <a:avLst/>
          </a:prstGeom>
        </p:spPr>
        <p:txBody>
          <a:bodyPr vert="horz" lIns="91278" tIns="45640" rIns="91278" bIns="45640" rtlCol="0"/>
          <a:lstStyle>
            <a:lvl1pPr algn="r">
              <a:defRPr sz="1200"/>
            </a:lvl1pPr>
          </a:lstStyle>
          <a:p>
            <a:fld id="{1290B431-2EC4-4289-A287-8CE151C04F19}" type="datetimeFigureOut">
              <a:rPr lang="x-none" smtClean="0"/>
              <a:t>13.05.2024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8" tIns="45640" rIns="91278" bIns="4564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1278" tIns="45640" rIns="91278" bIns="4564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2"/>
            <a:ext cx="2945659" cy="498134"/>
          </a:xfrm>
          <a:prstGeom prst="rect">
            <a:avLst/>
          </a:prstGeom>
        </p:spPr>
        <p:txBody>
          <a:bodyPr vert="horz" lIns="91278" tIns="45640" rIns="91278" bIns="4564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0092"/>
            <a:ext cx="2945659" cy="498134"/>
          </a:xfrm>
          <a:prstGeom prst="rect">
            <a:avLst/>
          </a:prstGeom>
        </p:spPr>
        <p:txBody>
          <a:bodyPr vert="horz" lIns="91278" tIns="45640" rIns="91278" bIns="45640" rtlCol="0" anchor="b"/>
          <a:lstStyle>
            <a:lvl1pPr algn="r">
              <a:defRPr sz="1200"/>
            </a:lvl1pPr>
          </a:lstStyle>
          <a:p>
            <a:fld id="{325D5A8B-34F7-49EE-858E-9D0B7E9B46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762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D5A8B-34F7-49EE-858E-9D0B7E9B46B5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6993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5A8B-34F7-49EE-858E-9D0B7E9B46B5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799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D5A8B-34F7-49EE-858E-9D0B7E9B46B5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1612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5A8B-34F7-49EE-858E-9D0B7E9B46B5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8535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парк</a:t>
            </a: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D5A8B-34F7-49EE-858E-9D0B7E9B46B5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238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F5EB54A-9CE8-4717-BE33-E9A0774EEEDA}"/>
              </a:ext>
            </a:extLst>
          </p:cNvPr>
          <p:cNvSpPr/>
          <p:nvPr userDrawn="1"/>
        </p:nvSpPr>
        <p:spPr>
          <a:xfrm>
            <a:off x="11740546" y="6441410"/>
            <a:ext cx="554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12A7484-5332-486E-B19D-B2AEB75DA3C2}" type="slidenum">
              <a:rPr lang="ru-RU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x-none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EF0BAC-BEBB-48BE-9E05-15A3FB12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1640894-793B-4367-82CD-11E92E28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914BF35-F088-4E2D-B09B-F7E230A1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6331-0CCF-4B6D-9206-84A6A9C2EC7B}" type="datetimeFigureOut">
              <a:rPr lang="x-none" smtClean="0"/>
              <a:t>13.05.2024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D925B1C-89B6-40D3-986E-B628707E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E4449B-4313-43E3-BCCC-9330800F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4500-D483-40C2-8762-10E18761FFB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78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F5EB54A-9CE8-4717-BE33-E9A0774EEEDA}"/>
              </a:ext>
            </a:extLst>
          </p:cNvPr>
          <p:cNvSpPr/>
          <p:nvPr userDrawn="1"/>
        </p:nvSpPr>
        <p:spPr>
          <a:xfrm>
            <a:off x="11740546" y="6441410"/>
            <a:ext cx="554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812A7484-5332-486E-B19D-B2AEB75DA3C2}" type="slidenum">
              <a:rPr lang="ru-RU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x-none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964CFA5-2FA3-4E5E-A995-60664CAFF0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08039"/>
            <a:ext cx="12192000" cy="7696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72FE054-9509-4313-B316-5FE296EB6814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15" b="73611" l="44844" r="69427">
                        <a14:foregroundMark x1="52917" y1="31759" x2="56510" y2="32222"/>
                        <a14:foregroundMark x1="56979" y1="29815" x2="56979" y2="29815"/>
                        <a14:foregroundMark x1="46094" y1="43148" x2="45781" y2="60556"/>
                        <a14:foregroundMark x1="45781" y1="60556" x2="45990" y2="61111"/>
                        <a14:foregroundMark x1="44844" y1="52685" x2="44844" y2="52685"/>
                        <a14:foregroundMark x1="51719" y1="47222" x2="53490" y2="66204"/>
                        <a14:foregroundMark x1="53490" y1="66204" x2="53646" y2="67037"/>
                        <a14:foregroundMark x1="54740" y1="38704" x2="60625" y2="53704"/>
                        <a14:foregroundMark x1="57865" y1="42130" x2="57865" y2="42130"/>
                        <a14:foregroundMark x1="57760" y1="43333" x2="57760" y2="43333"/>
                        <a14:foregroundMark x1="58438" y1="42130" x2="58438" y2="42130"/>
                        <a14:foregroundMark x1="58646" y1="44074" x2="58594" y2="45556"/>
                        <a14:foregroundMark x1="58438" y1="46111" x2="57656" y2="47963"/>
                        <a14:foregroundMark x1="57500" y1="48148" x2="58906" y2="52222"/>
                        <a14:foregroundMark x1="61094" y1="42500" x2="61094" y2="54815"/>
                        <a14:foregroundMark x1="65990" y1="42963" x2="63021" y2="60093"/>
                        <a14:foregroundMark x1="62656" y1="43333" x2="59948" y2="62315"/>
                        <a14:foregroundMark x1="63229" y1="52037" x2="60208" y2="65370"/>
                        <a14:foregroundMark x1="63906" y1="59074" x2="61094" y2="67407"/>
                        <a14:foregroundMark x1="68906" y1="51204" x2="68906" y2="51204"/>
                        <a14:foregroundMark x1="68906" y1="51204" x2="68906" y2="51204"/>
                        <a14:foregroundMark x1="69010" y1="51667" x2="69010" y2="51667"/>
                        <a14:foregroundMark x1="69010" y1="44537" x2="69010" y2="44537"/>
                        <a14:foregroundMark x1="68906" y1="43704" x2="68906" y2="43704"/>
                        <a14:foregroundMark x1="69479" y1="47222" x2="69479" y2="47222"/>
                        <a14:foregroundMark x1="57240" y1="73611" x2="54427" y2="68796"/>
                        <a14:foregroundMark x1="61927" y1="66019" x2="51719" y2="58704"/>
                        <a14:foregroundMark x1="60417" y1="59074" x2="50052" y2="58426"/>
                        <a14:foregroundMark x1="60521" y1="54352" x2="52344" y2="60185"/>
                        <a14:foregroundMark x1="53281" y1="57037" x2="53281" y2="57037"/>
                        <a14:foregroundMark x1="53281" y1="57037" x2="53281" y2="57037"/>
                        <a14:foregroundMark x1="53281" y1="57037" x2="53281" y2="57037"/>
                        <a14:foregroundMark x1="53281" y1="57037" x2="53281" y2="57037"/>
                        <a14:foregroundMark x1="51979" y1="56759" x2="51771" y2="56852"/>
                        <a14:foregroundMark x1="51667" y1="56852" x2="51667" y2="56852"/>
                        <a14:foregroundMark x1="51667" y1="56852" x2="51667" y2="56852"/>
                        <a14:foregroundMark x1="51667" y1="56852" x2="51667" y2="56852"/>
                        <a14:foregroundMark x1="50938" y1="55093" x2="50938" y2="55093"/>
                        <a14:foregroundMark x1="50938" y1="55093" x2="50938" y2="55093"/>
                        <a14:foregroundMark x1="50938" y1="55000" x2="50938" y2="55000"/>
                        <a14:foregroundMark x1="50938" y1="54352" x2="50938" y2="54352"/>
                        <a14:foregroundMark x1="50938" y1="53241" x2="50938" y2="53241"/>
                        <a14:foregroundMark x1="50938" y1="52870" x2="50938" y2="52870"/>
                        <a14:foregroundMark x1="50938" y1="52870" x2="50938" y2="52870"/>
                        <a14:foregroundMark x1="50938" y1="52870" x2="50938" y2="52870"/>
                        <a14:foregroundMark x1="50938" y1="52222" x2="50938" y2="52222"/>
                        <a14:foregroundMark x1="50938" y1="52222" x2="50938" y2="52222"/>
                        <a14:foregroundMark x1="50938" y1="51574" x2="50938" y2="51574"/>
                        <a14:foregroundMark x1="50938" y1="50648" x2="50938" y2="50648"/>
                        <a14:foregroundMark x1="50938" y1="50648" x2="50938" y2="50000"/>
                        <a14:foregroundMark x1="51146" y1="49352" x2="51146" y2="49352"/>
                        <a14:foregroundMark x1="51771" y1="48519" x2="51771" y2="48519"/>
                        <a14:foregroundMark x1="51771" y1="48519" x2="51771" y2="48519"/>
                        <a14:foregroundMark x1="52552" y1="48148" x2="52552" y2="48148"/>
                        <a14:foregroundMark x1="52760" y1="48148" x2="52760" y2="48148"/>
                        <a14:foregroundMark x1="52917" y1="47963" x2="52917" y2="47963"/>
                        <a14:foregroundMark x1="52917" y1="47963" x2="52917" y2="47963"/>
                        <a14:foregroundMark x1="53021" y1="47963" x2="53021" y2="47963"/>
                        <a14:foregroundMark x1="51719" y1="51019" x2="51146" y2="51667"/>
                        <a14:foregroundMark x1="50052" y1="50556" x2="50521" y2="61574"/>
                        <a14:foregroundMark x1="50573" y1="52315" x2="52344" y2="62593"/>
                        <a14:foregroundMark x1="53698" y1="56852" x2="57500" y2="62593"/>
                        <a14:foregroundMark x1="57448" y1="54352" x2="58229" y2="65370"/>
                        <a14:foregroundMark x1="59844" y1="55741" x2="59219" y2="62963"/>
                        <a14:foregroundMark x1="65781" y1="62500" x2="64010" y2="66296"/>
                      </a14:backgroundRemoval>
                    </a14:imgEffect>
                  </a14:imgLayer>
                </a14:imgProps>
              </a:ext>
            </a:extLst>
          </a:blip>
          <a:srcRect l="43786" t="27429" r="28499" b="22666"/>
          <a:stretch/>
        </p:blipFill>
        <p:spPr>
          <a:xfrm>
            <a:off x="5430000" y="0"/>
            <a:ext cx="1332000" cy="13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5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1329674-460D-4089-97BF-3D7EA4E4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8F020A5-1CF5-44CA-8DF7-49DFDF4F6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26FD16-3F35-4F84-BCB4-BF85E83BA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16331-0CCF-4B6D-9206-84A6A9C2EC7B}" type="datetimeFigureOut">
              <a:rPr lang="x-none" smtClean="0"/>
              <a:t>13.05.2024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860F8B4-873B-405C-A243-BE31C77E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9F06EE5-7D0E-4F81-ABFF-CDA26BE0B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94500-D483-40C2-8762-10E18761FFB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456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4.wdp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microsoft.com/office/2007/relationships/hdphoto" Target="../media/hdphoto5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microsoft.com/office/2007/relationships/hdphoto" Target="../media/hdphoto7.wdp"/><Relationship Id="rId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emf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5.wdp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FE4B7AAD-7C18-4EAF-8EB4-DE6F8FF9826B}"/>
              </a:ext>
            </a:extLst>
          </p:cNvPr>
          <p:cNvSpPr/>
          <p:nvPr/>
        </p:nvSpPr>
        <p:spPr>
          <a:xfrm>
            <a:off x="0" y="45224"/>
            <a:ext cx="12192000" cy="9261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BDAE2AF2-3C20-491F-AC63-95466D6F9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64" t="33228" r="31694" b="20385"/>
          <a:stretch/>
        </p:blipFill>
        <p:spPr>
          <a:xfrm>
            <a:off x="5239838" y="-125245"/>
            <a:ext cx="1349886" cy="1332254"/>
          </a:xfrm>
          <a:prstGeom prst="rect">
            <a:avLst/>
          </a:prstGeom>
        </p:spPr>
      </p:pic>
      <p:sp>
        <p:nvSpPr>
          <p:cNvPr id="72" name="Прямоугольник 71">
            <a:extLst>
              <a:ext uri="{FF2B5EF4-FFF2-40B4-BE49-F238E27FC236}">
                <a16:creationId xmlns="" xmlns:a16="http://schemas.microsoft.com/office/drawing/2014/main" id="{B45A4A6F-DCF5-4311-AD95-336232C26016}"/>
              </a:ext>
            </a:extLst>
          </p:cNvPr>
          <p:cNvSpPr/>
          <p:nvPr/>
        </p:nvSpPr>
        <p:spPr>
          <a:xfrm>
            <a:off x="0" y="6802554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3D616D31-0D80-4861-A61D-3AD1431DB0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828" y="3884842"/>
            <a:ext cx="566947" cy="509801"/>
          </a:xfrm>
          <a:prstGeom prst="rect">
            <a:avLst/>
          </a:prstGeom>
          <a:noFill/>
        </p:spPr>
      </p:pic>
      <p:sp>
        <p:nvSpPr>
          <p:cNvPr id="54" name="Прямоугольник 42"/>
          <p:cNvSpPr/>
          <p:nvPr/>
        </p:nvSpPr>
        <p:spPr>
          <a:xfrm>
            <a:off x="2611955" y="4172288"/>
            <a:ext cx="1643225" cy="3746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12600">
              <a:lnSpc>
                <a:spcPts val="2064"/>
              </a:lnSpc>
            </a:pPr>
            <a:r>
              <a:rPr lang="ru-RU" sz="2600" b="1" spc="-6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33,6%</a:t>
            </a:r>
            <a:endParaRPr lang="ru-RU" sz="2600" b="0" strike="noStrike" spc="-1" dirty="0">
              <a:solidFill>
                <a:srgbClr val="00B05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42"/>
          <p:cNvSpPr/>
          <p:nvPr/>
        </p:nvSpPr>
        <p:spPr>
          <a:xfrm>
            <a:off x="2387033" y="3819458"/>
            <a:ext cx="2567539" cy="3601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12600">
              <a:lnSpc>
                <a:spcPts val="2064"/>
              </a:lnSpc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117,3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МЛРД.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ТЕНГЕ</a:t>
            </a:r>
          </a:p>
        </p:txBody>
      </p:sp>
      <p:sp>
        <p:nvSpPr>
          <p:cNvPr id="56" name="Реализуемые 83 проекта на сумму 1 079,2 млрд. тенге"/>
          <p:cNvSpPr/>
          <p:nvPr/>
        </p:nvSpPr>
        <p:spPr>
          <a:xfrm>
            <a:off x="2428580" y="3325646"/>
            <a:ext cx="1546783" cy="51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НАЛОГИ</a:t>
            </a:r>
            <a:endParaRPr lang="ru-RU" b="0" strike="noStrike" spc="-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42"/>
          <p:cNvSpPr/>
          <p:nvPr/>
        </p:nvSpPr>
        <p:spPr>
          <a:xfrm>
            <a:off x="9203979" y="2436035"/>
            <a:ext cx="1427355" cy="3687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12600">
              <a:lnSpc>
                <a:spcPts val="2064"/>
              </a:lnSpc>
            </a:pPr>
            <a:r>
              <a:rPr lang="ru-RU" sz="2600" b="1" spc="-6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6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14,1%</a:t>
            </a:r>
            <a:endParaRPr lang="ru-RU" sz="2600" b="0" strike="noStrike" spc="-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 42"/>
          <p:cNvSpPr/>
          <p:nvPr/>
        </p:nvSpPr>
        <p:spPr>
          <a:xfrm>
            <a:off x="8974582" y="2075852"/>
            <a:ext cx="2514128" cy="3601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12600">
              <a:lnSpc>
                <a:spcPts val="2064"/>
              </a:lnSpc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30,8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ТЫС. ЕДИНИЦ</a:t>
            </a:r>
            <a:endParaRPr lang="ru-RU" sz="1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4" name="Реализуемые 83 проекта на сумму 1 079,2 млрд. тенге"/>
          <p:cNvSpPr/>
          <p:nvPr/>
        </p:nvSpPr>
        <p:spPr>
          <a:xfrm>
            <a:off x="9048999" y="1563932"/>
            <a:ext cx="3355518" cy="51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СУБЪЕКТЫ МСБ</a:t>
            </a:r>
            <a:endParaRPr lang="ru-RU" b="0" strike="noStrike" spc="-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16D033BF-A499-4053-88D1-122DDCB035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694" y="1997485"/>
            <a:ext cx="588888" cy="572527"/>
          </a:xfrm>
          <a:prstGeom prst="rect">
            <a:avLst/>
          </a:prstGeom>
          <a:noFill/>
          <a:effectLst/>
        </p:spPr>
      </p:pic>
      <p:sp>
        <p:nvSpPr>
          <p:cNvPr id="76" name="object 4"/>
          <p:cNvSpPr/>
          <p:nvPr/>
        </p:nvSpPr>
        <p:spPr>
          <a:xfrm>
            <a:off x="-79607" y="188776"/>
            <a:ext cx="5730844" cy="6421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680" rIns="0" bIns="0">
            <a:spAutoFit/>
          </a:bodyPr>
          <a:lstStyle/>
          <a:p>
            <a:pPr marL="12700" lvl="0" algn="ctr">
              <a:spcBef>
                <a:spcPts val="95"/>
              </a:spcBef>
            </a:pPr>
            <a:r>
              <a:rPr lang="kk-KZ" sz="2000" b="1" cap="all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әлеуметтік-экономикалық даму қорытындылары</a:t>
            </a:r>
            <a:endParaRPr lang="ru-RU" sz="2000" b="1" cap="all" spc="-1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54592" y="138631"/>
            <a:ext cx="5588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kk-KZ" sz="2000" b="1" cap="all" spc="-1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</a:t>
            </a:r>
            <a:r>
              <a:rPr lang="kk-KZ" sz="2000" b="1" cap="all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b="1" cap="all" spc="-1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</a:t>
            </a:r>
            <a:r>
              <a:rPr lang="kk-KZ" sz="2000" b="1" cap="all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b="1" cap="all" spc="-1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endParaRPr lang="ru-RU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2" name="Прямоугольник 42"/>
          <p:cNvSpPr/>
          <p:nvPr/>
        </p:nvSpPr>
        <p:spPr>
          <a:xfrm>
            <a:off x="7801727" y="3879748"/>
            <a:ext cx="1340729" cy="3746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12600">
              <a:lnSpc>
                <a:spcPts val="2064"/>
              </a:lnSpc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ТЫС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Прямоугольник 42"/>
          <p:cNvSpPr/>
          <p:nvPr/>
        </p:nvSpPr>
        <p:spPr>
          <a:xfrm>
            <a:off x="7956707" y="4172288"/>
            <a:ext cx="1490750" cy="4909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8145">
              <a:spcBef>
                <a:spcPts val="61"/>
              </a:spcBef>
            </a:pPr>
            <a:r>
              <a:rPr lang="ru-RU" sz="2600" b="1" spc="-13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+6,6%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CE69391D-45F7-4BDF-BB93-7B20979727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1" y="3789828"/>
            <a:ext cx="805725" cy="591303"/>
          </a:xfrm>
          <a:prstGeom prst="rect">
            <a:avLst/>
          </a:prstGeom>
          <a:noFill/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2BE8EC5-C5A3-4F3C-84DD-74B6425540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7" y="1824461"/>
            <a:ext cx="449619" cy="797967"/>
          </a:xfrm>
          <a:prstGeom prst="rect">
            <a:avLst/>
          </a:prstGeom>
          <a:noFill/>
        </p:spPr>
      </p:pic>
      <p:sp>
        <p:nvSpPr>
          <p:cNvPr id="33" name="object 11"/>
          <p:cNvSpPr/>
          <p:nvPr/>
        </p:nvSpPr>
        <p:spPr>
          <a:xfrm>
            <a:off x="916394" y="1583243"/>
            <a:ext cx="2754408" cy="3883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9756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ПРОМЫШЛЕННОСТЬ</a:t>
            </a:r>
          </a:p>
        </p:txBody>
      </p:sp>
      <p:sp>
        <p:nvSpPr>
          <p:cNvPr id="34" name="Прямоугольник 42"/>
          <p:cNvSpPr/>
          <p:nvPr/>
        </p:nvSpPr>
        <p:spPr>
          <a:xfrm>
            <a:off x="874706" y="2515235"/>
            <a:ext cx="1423508" cy="3687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12600">
              <a:lnSpc>
                <a:spcPts val="2064"/>
              </a:lnSpc>
            </a:pPr>
            <a:r>
              <a:rPr lang="ru-RU" sz="2600" b="1" spc="-6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+ 25,2%</a:t>
            </a:r>
            <a:endParaRPr lang="ru-RU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42"/>
          <p:cNvSpPr/>
          <p:nvPr/>
        </p:nvSpPr>
        <p:spPr>
          <a:xfrm>
            <a:off x="756220" y="2127346"/>
            <a:ext cx="2584531" cy="3601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12600">
              <a:lnSpc>
                <a:spcPts val="2064"/>
              </a:lnSpc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369,4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МЛРД. </a:t>
            </a:r>
            <a:r>
              <a:rPr lang="ru-RU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ТЕНГЕ</a:t>
            </a:r>
            <a:endParaRPr lang="ru-RU" sz="1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AA343FB5-C74C-4A86-91FA-728630F32B28}"/>
              </a:ext>
            </a:extLst>
          </p:cNvPr>
          <p:cNvGrpSpPr/>
          <p:nvPr/>
        </p:nvGrpSpPr>
        <p:grpSpPr>
          <a:xfrm>
            <a:off x="4350476" y="1584841"/>
            <a:ext cx="3177554" cy="1249115"/>
            <a:chOff x="3414582" y="2248465"/>
            <a:chExt cx="4441469" cy="1207728"/>
          </a:xfrm>
        </p:grpSpPr>
        <p:sp>
          <p:nvSpPr>
            <p:cNvPr id="43" name="object 11">
              <a:extLst>
                <a:ext uri="{FF2B5EF4-FFF2-40B4-BE49-F238E27FC236}">
                  <a16:creationId xmlns="" xmlns:a16="http://schemas.microsoft.com/office/drawing/2014/main" id="{EDEADA7F-5451-4B65-AAB1-4DAFA54B9BC8}"/>
                </a:ext>
              </a:extLst>
            </p:cNvPr>
            <p:cNvSpPr/>
            <p:nvPr/>
          </p:nvSpPr>
          <p:spPr>
            <a:xfrm>
              <a:off x="4467850" y="2248465"/>
              <a:ext cx="3314547" cy="37551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0" tIns="9756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b="1" strike="noStrike" spc="29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ИНВЕСТИЦИИ</a:t>
              </a:r>
              <a:endParaRPr lang="ru-RU" b="0" strike="noStrike" spc="-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Прямоугольник 42">
              <a:extLst>
                <a:ext uri="{FF2B5EF4-FFF2-40B4-BE49-F238E27FC236}">
                  <a16:creationId xmlns="" xmlns:a16="http://schemas.microsoft.com/office/drawing/2014/main" id="{6E0C1BD9-D7EF-4183-86C6-8880B9286299}"/>
                </a:ext>
              </a:extLst>
            </p:cNvPr>
            <p:cNvSpPr/>
            <p:nvPr/>
          </p:nvSpPr>
          <p:spPr>
            <a:xfrm>
              <a:off x="4312237" y="3099637"/>
              <a:ext cx="2382014" cy="35655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marL="12600">
                <a:lnSpc>
                  <a:spcPts val="2064"/>
                </a:lnSpc>
              </a:pPr>
              <a:r>
                <a:rPr lang="ru-RU" sz="2600" b="1" spc="-6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+ 30,4</a:t>
              </a:r>
              <a:r>
                <a:rPr lang="ru-RU" sz="2600" b="1" dirty="0">
                  <a:solidFill>
                    <a:srgbClr val="00B05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45" name="Прямоугольник 42">
              <a:extLst>
                <a:ext uri="{FF2B5EF4-FFF2-40B4-BE49-F238E27FC236}">
                  <a16:creationId xmlns="" xmlns:a16="http://schemas.microsoft.com/office/drawing/2014/main" id="{D15827EE-F447-455A-9A09-8CB4979FD788}"/>
                </a:ext>
              </a:extLst>
            </p:cNvPr>
            <p:cNvSpPr/>
            <p:nvPr/>
          </p:nvSpPr>
          <p:spPr>
            <a:xfrm>
              <a:off x="4312237" y="2733941"/>
              <a:ext cx="3543814" cy="348249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marL="12600">
                <a:lnSpc>
                  <a:spcPts val="2064"/>
                </a:lnSpc>
              </a:pPr>
              <a:r>
                <a:rPr lang="ru-RU" sz="2400" b="1" dirty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99,4</a:t>
              </a:r>
              <a:r>
                <a:rPr lang="ru-RU" sz="2000" b="1" strike="noStrike" spc="-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ru-RU" b="1" dirty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МЛРД.</a:t>
              </a:r>
              <a:r>
                <a:rPr lang="en-US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ru-RU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ТЕНГЕ</a:t>
              </a:r>
              <a:endParaRPr lang="ru-RU" sz="1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="" xmlns:a16="http://schemas.microsoft.com/office/drawing/2014/main" id="{7CB95C3B-32F9-4B74-9B54-9F1277B1E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582" y="2674259"/>
              <a:ext cx="697112" cy="543024"/>
            </a:xfrm>
            <a:prstGeom prst="rect">
              <a:avLst/>
            </a:prstGeom>
            <a:noFill/>
            <a:effectLst/>
          </p:spPr>
        </p:pic>
      </p:grpSp>
      <p:sp>
        <p:nvSpPr>
          <p:cNvPr id="53" name="object 7">
            <a:extLst>
              <a:ext uri="{FF2B5EF4-FFF2-40B4-BE49-F238E27FC236}">
                <a16:creationId xmlns="" xmlns:a16="http://schemas.microsoft.com/office/drawing/2014/main" id="{B9189B7A-C48D-4A9F-8A06-DCED1E9143C6}"/>
              </a:ext>
            </a:extLst>
          </p:cNvPr>
          <p:cNvSpPr txBox="1"/>
          <p:nvPr/>
        </p:nvSpPr>
        <p:spPr>
          <a:xfrm>
            <a:off x="4378058" y="5179099"/>
            <a:ext cx="2701093" cy="287690"/>
          </a:xfrm>
          <a:prstGeom prst="rect">
            <a:avLst/>
          </a:prstGeom>
        </p:spPr>
        <p:txBody>
          <a:bodyPr vert="horz" wrap="square" lIns="0" tIns="10588" rIns="0" bIns="0" rtlCol="0">
            <a:spAutoFit/>
          </a:bodyPr>
          <a:lstStyle/>
          <a:p>
            <a:pPr marL="8145">
              <a:spcBef>
                <a:spcPts val="83"/>
              </a:spcBef>
            </a:pPr>
            <a:r>
              <a:rPr lang="ru-RU" b="1" spc="6" dirty="0">
                <a:latin typeface="Arial" panose="020B0604020202020204" pitchFamily="34" charset="0"/>
                <a:cs typeface="Arial" panose="020B0604020202020204" pitchFamily="34" charset="0"/>
              </a:rPr>
              <a:t>БЮДЖЕТ РАЙОНА</a:t>
            </a:r>
            <a:endParaRPr sz="1796" b="1" spc="-6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object 9">
            <a:extLst>
              <a:ext uri="{FF2B5EF4-FFF2-40B4-BE49-F238E27FC236}">
                <a16:creationId xmlns="" xmlns:a16="http://schemas.microsoft.com/office/drawing/2014/main" id="{62CD6B46-9A51-477D-9993-F448A2B6F5A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66390" y="5434961"/>
            <a:ext cx="679287" cy="505346"/>
          </a:xfrm>
          <a:prstGeom prst="rect">
            <a:avLst/>
          </a:prstGeom>
        </p:spPr>
      </p:pic>
      <p:sp>
        <p:nvSpPr>
          <p:cNvPr id="59" name="object 29">
            <a:extLst>
              <a:ext uri="{FF2B5EF4-FFF2-40B4-BE49-F238E27FC236}">
                <a16:creationId xmlns="" xmlns:a16="http://schemas.microsoft.com/office/drawing/2014/main" id="{7168A58D-5B82-4F01-820E-5FE49BD3D021}"/>
              </a:ext>
            </a:extLst>
          </p:cNvPr>
          <p:cNvSpPr txBox="1"/>
          <p:nvPr/>
        </p:nvSpPr>
        <p:spPr>
          <a:xfrm>
            <a:off x="4355513" y="5478405"/>
            <a:ext cx="4529308" cy="790079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8145">
              <a:spcBef>
                <a:spcPts val="61"/>
              </a:spcBef>
            </a:pPr>
            <a:r>
              <a:rPr lang="ru-RU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7,5 </a:t>
            </a:r>
            <a:r>
              <a:rPr lang="ru-RU" b="1" cap="all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до </a:t>
            </a:r>
            <a:r>
              <a:rPr lang="ru-RU" sz="2400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20,5 </a:t>
            </a:r>
            <a:r>
              <a:rPr lang="ru-RU" sz="1796" b="1" spc="-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1796" b="1" spc="-6" dirty="0">
                <a:latin typeface="Arial" panose="020B0604020202020204" pitchFamily="34" charset="0"/>
                <a:cs typeface="Arial" panose="020B0604020202020204" pitchFamily="34" charset="0"/>
              </a:rPr>
              <a:t>ТЕНГЕ</a:t>
            </a:r>
          </a:p>
          <a:p>
            <a:pPr marL="8145">
              <a:spcBef>
                <a:spcPts val="61"/>
              </a:spcBef>
            </a:pPr>
            <a:r>
              <a:rPr lang="ru-RU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2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spc="-1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600" b="1" spc="-1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,7 </a:t>
            </a:r>
            <a:r>
              <a:rPr lang="ru-RU" sz="2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РАЗА</a:t>
            </a:r>
          </a:p>
        </p:txBody>
      </p:sp>
      <p:sp>
        <p:nvSpPr>
          <p:cNvPr id="75" name="object 27">
            <a:extLst>
              <a:ext uri="{FF2B5EF4-FFF2-40B4-BE49-F238E27FC236}">
                <a16:creationId xmlns="" xmlns:a16="http://schemas.microsoft.com/office/drawing/2014/main" id="{2A65B30A-37A6-40E0-BDBB-74413DDDF077}"/>
              </a:ext>
            </a:extLst>
          </p:cNvPr>
          <p:cNvSpPr txBox="1"/>
          <p:nvPr/>
        </p:nvSpPr>
        <p:spPr>
          <a:xfrm>
            <a:off x="7875412" y="3475079"/>
            <a:ext cx="2220729" cy="287690"/>
          </a:xfrm>
          <a:prstGeom prst="rect">
            <a:avLst/>
          </a:prstGeom>
        </p:spPr>
        <p:txBody>
          <a:bodyPr vert="horz" wrap="square" lIns="0" tIns="10588" rIns="0" bIns="0" rtlCol="0">
            <a:spAutoFit/>
          </a:bodyPr>
          <a:lstStyle/>
          <a:p>
            <a:pPr marL="8145">
              <a:spcBef>
                <a:spcPts val="83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РАБОЧИЕ МЕСТА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60">
            <a:extLst>
              <a:ext uri="{FF2B5EF4-FFF2-40B4-BE49-F238E27FC236}">
                <a16:creationId xmlns="" xmlns:a16="http://schemas.microsoft.com/office/drawing/2014/main" id="{A4B54F8D-5A1A-429E-99C6-EC5781D57BCA}"/>
              </a:ext>
            </a:extLst>
          </p:cNvPr>
          <p:cNvSpPr/>
          <p:nvPr/>
        </p:nvSpPr>
        <p:spPr>
          <a:xfrm>
            <a:off x="2273378" y="2522725"/>
            <a:ext cx="274656" cy="241051"/>
          </a:xfrm>
          <a:custGeom>
            <a:avLst/>
            <a:gdLst/>
            <a:ahLst/>
            <a:cxnLst/>
            <a:rect l="l" t="t" r="r" b="b"/>
            <a:pathLst>
              <a:path w="294640" h="334010">
                <a:moveTo>
                  <a:pt x="147065" y="0"/>
                </a:moveTo>
                <a:lnTo>
                  <a:pt x="0" y="147065"/>
                </a:lnTo>
                <a:lnTo>
                  <a:pt x="73532" y="147065"/>
                </a:lnTo>
                <a:lnTo>
                  <a:pt x="73532" y="333756"/>
                </a:lnTo>
                <a:lnTo>
                  <a:pt x="220599" y="333756"/>
                </a:lnTo>
                <a:lnTo>
                  <a:pt x="220599" y="147065"/>
                </a:lnTo>
                <a:lnTo>
                  <a:pt x="294132" y="147065"/>
                </a:lnTo>
                <a:lnTo>
                  <a:pt x="147065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60">
            <a:extLst>
              <a:ext uri="{FF2B5EF4-FFF2-40B4-BE49-F238E27FC236}">
                <a16:creationId xmlns="" xmlns:a16="http://schemas.microsoft.com/office/drawing/2014/main" id="{A4B54F8D-5A1A-429E-99C6-EC5781D57BCA}"/>
              </a:ext>
            </a:extLst>
          </p:cNvPr>
          <p:cNvSpPr/>
          <p:nvPr/>
        </p:nvSpPr>
        <p:spPr>
          <a:xfrm>
            <a:off x="6568677" y="2467938"/>
            <a:ext cx="274656" cy="241051"/>
          </a:xfrm>
          <a:custGeom>
            <a:avLst/>
            <a:gdLst/>
            <a:ahLst/>
            <a:cxnLst/>
            <a:rect l="l" t="t" r="r" b="b"/>
            <a:pathLst>
              <a:path w="294640" h="334010">
                <a:moveTo>
                  <a:pt x="147065" y="0"/>
                </a:moveTo>
                <a:lnTo>
                  <a:pt x="0" y="147065"/>
                </a:lnTo>
                <a:lnTo>
                  <a:pt x="73532" y="147065"/>
                </a:lnTo>
                <a:lnTo>
                  <a:pt x="73532" y="333756"/>
                </a:lnTo>
                <a:lnTo>
                  <a:pt x="220599" y="333756"/>
                </a:lnTo>
                <a:lnTo>
                  <a:pt x="220599" y="147065"/>
                </a:lnTo>
                <a:lnTo>
                  <a:pt x="294132" y="147065"/>
                </a:lnTo>
                <a:lnTo>
                  <a:pt x="147065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60">
            <a:extLst>
              <a:ext uri="{FF2B5EF4-FFF2-40B4-BE49-F238E27FC236}">
                <a16:creationId xmlns="" xmlns:a16="http://schemas.microsoft.com/office/drawing/2014/main" id="{A4B54F8D-5A1A-429E-99C6-EC5781D57BCA}"/>
              </a:ext>
            </a:extLst>
          </p:cNvPr>
          <p:cNvSpPr/>
          <p:nvPr/>
        </p:nvSpPr>
        <p:spPr>
          <a:xfrm>
            <a:off x="10656164" y="2427378"/>
            <a:ext cx="274656" cy="241051"/>
          </a:xfrm>
          <a:custGeom>
            <a:avLst/>
            <a:gdLst/>
            <a:ahLst/>
            <a:cxnLst/>
            <a:rect l="l" t="t" r="r" b="b"/>
            <a:pathLst>
              <a:path w="294640" h="334010">
                <a:moveTo>
                  <a:pt x="147065" y="0"/>
                </a:moveTo>
                <a:lnTo>
                  <a:pt x="0" y="147065"/>
                </a:lnTo>
                <a:lnTo>
                  <a:pt x="73532" y="147065"/>
                </a:lnTo>
                <a:lnTo>
                  <a:pt x="73532" y="333756"/>
                </a:lnTo>
                <a:lnTo>
                  <a:pt x="220599" y="333756"/>
                </a:lnTo>
                <a:lnTo>
                  <a:pt x="220599" y="147065"/>
                </a:lnTo>
                <a:lnTo>
                  <a:pt x="294132" y="147065"/>
                </a:lnTo>
                <a:lnTo>
                  <a:pt x="147065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60">
            <a:extLst>
              <a:ext uri="{FF2B5EF4-FFF2-40B4-BE49-F238E27FC236}">
                <a16:creationId xmlns="" xmlns:a16="http://schemas.microsoft.com/office/drawing/2014/main" id="{A4B54F8D-5A1A-429E-99C6-EC5781D57BCA}"/>
              </a:ext>
            </a:extLst>
          </p:cNvPr>
          <p:cNvSpPr/>
          <p:nvPr/>
        </p:nvSpPr>
        <p:spPr>
          <a:xfrm>
            <a:off x="3995696" y="4172288"/>
            <a:ext cx="274656" cy="241051"/>
          </a:xfrm>
          <a:custGeom>
            <a:avLst/>
            <a:gdLst/>
            <a:ahLst/>
            <a:cxnLst/>
            <a:rect l="l" t="t" r="r" b="b"/>
            <a:pathLst>
              <a:path w="294640" h="334010">
                <a:moveTo>
                  <a:pt x="147065" y="0"/>
                </a:moveTo>
                <a:lnTo>
                  <a:pt x="0" y="147065"/>
                </a:lnTo>
                <a:lnTo>
                  <a:pt x="73532" y="147065"/>
                </a:lnTo>
                <a:lnTo>
                  <a:pt x="73532" y="333756"/>
                </a:lnTo>
                <a:lnTo>
                  <a:pt x="220599" y="333756"/>
                </a:lnTo>
                <a:lnTo>
                  <a:pt x="220599" y="147065"/>
                </a:lnTo>
                <a:lnTo>
                  <a:pt x="294132" y="147065"/>
                </a:lnTo>
                <a:lnTo>
                  <a:pt x="147065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60">
            <a:extLst>
              <a:ext uri="{FF2B5EF4-FFF2-40B4-BE49-F238E27FC236}">
                <a16:creationId xmlns="" xmlns:a16="http://schemas.microsoft.com/office/drawing/2014/main" id="{A4B54F8D-5A1A-429E-99C6-EC5781D57BCA}"/>
              </a:ext>
            </a:extLst>
          </p:cNvPr>
          <p:cNvSpPr/>
          <p:nvPr/>
        </p:nvSpPr>
        <p:spPr>
          <a:xfrm>
            <a:off x="9048999" y="4290168"/>
            <a:ext cx="274656" cy="241051"/>
          </a:xfrm>
          <a:custGeom>
            <a:avLst/>
            <a:gdLst/>
            <a:ahLst/>
            <a:cxnLst/>
            <a:rect l="l" t="t" r="r" b="b"/>
            <a:pathLst>
              <a:path w="294640" h="334010">
                <a:moveTo>
                  <a:pt x="147065" y="0"/>
                </a:moveTo>
                <a:lnTo>
                  <a:pt x="0" y="147065"/>
                </a:lnTo>
                <a:lnTo>
                  <a:pt x="73532" y="147065"/>
                </a:lnTo>
                <a:lnTo>
                  <a:pt x="73532" y="333756"/>
                </a:lnTo>
                <a:lnTo>
                  <a:pt x="220599" y="333756"/>
                </a:lnTo>
                <a:lnTo>
                  <a:pt x="220599" y="147065"/>
                </a:lnTo>
                <a:lnTo>
                  <a:pt x="294132" y="147065"/>
                </a:lnTo>
                <a:lnTo>
                  <a:pt x="147065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ject 60">
            <a:extLst>
              <a:ext uri="{FF2B5EF4-FFF2-40B4-BE49-F238E27FC236}">
                <a16:creationId xmlns="" xmlns:a16="http://schemas.microsoft.com/office/drawing/2014/main" id="{A4B54F8D-5A1A-429E-99C6-EC5781D57BCA}"/>
              </a:ext>
            </a:extLst>
          </p:cNvPr>
          <p:cNvSpPr/>
          <p:nvPr/>
        </p:nvSpPr>
        <p:spPr>
          <a:xfrm>
            <a:off x="6668091" y="5940307"/>
            <a:ext cx="274656" cy="241051"/>
          </a:xfrm>
          <a:custGeom>
            <a:avLst/>
            <a:gdLst/>
            <a:ahLst/>
            <a:cxnLst/>
            <a:rect l="l" t="t" r="r" b="b"/>
            <a:pathLst>
              <a:path w="294640" h="334010">
                <a:moveTo>
                  <a:pt x="147065" y="0"/>
                </a:moveTo>
                <a:lnTo>
                  <a:pt x="0" y="147065"/>
                </a:lnTo>
                <a:lnTo>
                  <a:pt x="73532" y="147065"/>
                </a:lnTo>
                <a:lnTo>
                  <a:pt x="73532" y="333756"/>
                </a:lnTo>
                <a:lnTo>
                  <a:pt x="220599" y="333756"/>
                </a:lnTo>
                <a:lnTo>
                  <a:pt x="220599" y="147065"/>
                </a:lnTo>
                <a:lnTo>
                  <a:pt x="294132" y="147065"/>
                </a:lnTo>
                <a:lnTo>
                  <a:pt x="147065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2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FE4B7AAD-7C18-4EAF-8EB4-DE6F8FF9826B}"/>
              </a:ext>
            </a:extLst>
          </p:cNvPr>
          <p:cNvSpPr/>
          <p:nvPr/>
        </p:nvSpPr>
        <p:spPr>
          <a:xfrm>
            <a:off x="0" y="219516"/>
            <a:ext cx="12192000" cy="9261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BDAE2AF2-3C20-491F-AC63-95466D6F91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81" b="76944" l="44375" r="66615">
                        <a14:foregroundMark x1="46250" y1="49444" x2="45313" y2="56667"/>
                        <a14:foregroundMark x1="45313" y1="56667" x2="45625" y2="63519"/>
                        <a14:foregroundMark x1="45625" y1="63519" x2="46146" y2="65093"/>
                        <a14:foregroundMark x1="44583" y1="56204" x2="44583" y2="56204"/>
                        <a14:foregroundMark x1="44531" y1="55648" x2="44531" y2="55648"/>
                        <a14:foregroundMark x1="44583" y1="53611" x2="44583" y2="53611"/>
                        <a14:foregroundMark x1="54323" y1="37963" x2="58750" y2="38056"/>
                        <a14:foregroundMark x1="65677" y1="48333" x2="66563" y2="55370"/>
                        <a14:foregroundMark x1="66563" y1="55370" x2="66406" y2="60741"/>
                        <a14:foregroundMark x1="66354" y1="61019" x2="65990" y2="62407"/>
                        <a14:foregroundMark x1="65885" y1="62963" x2="65156" y2="65278"/>
                        <a14:foregroundMark x1="55417" y1="43704" x2="55365" y2="52037"/>
                        <a14:foregroundMark x1="55937" y1="65556" x2="56094" y2="66852"/>
                        <a14:foregroundMark x1="56250" y1="68241" x2="56302" y2="69074"/>
                        <a14:foregroundMark x1="52812" y1="48611" x2="52708" y2="56204"/>
                        <a14:foregroundMark x1="52708" y1="58889" x2="52708" y2="61111"/>
                        <a14:foregroundMark x1="52708" y1="61667" x2="52917" y2="65648"/>
                        <a14:foregroundMark x1="51406" y1="59722" x2="51406" y2="59722"/>
                        <a14:foregroundMark x1="51406" y1="59722" x2="51406" y2="59722"/>
                        <a14:foregroundMark x1="51406" y1="59722" x2="51406" y2="59722"/>
                        <a14:foregroundMark x1="50990" y1="59074" x2="50990" y2="59074"/>
                        <a14:foregroundMark x1="50990" y1="59074" x2="50990" y2="59074"/>
                        <a14:foregroundMark x1="50625" y1="58426" x2="50625" y2="58426"/>
                        <a14:foregroundMark x1="50313" y1="57778" x2="50208" y2="57315"/>
                        <a14:foregroundMark x1="50156" y1="56759" x2="50156" y2="56389"/>
                        <a14:foregroundMark x1="50260" y1="55463" x2="50521" y2="54907"/>
                        <a14:foregroundMark x1="50885" y1="53981" x2="50885" y2="53981"/>
                        <a14:foregroundMark x1="51250" y1="53611" x2="51250" y2="53611"/>
                        <a14:foregroundMark x1="51510" y1="53056" x2="51510" y2="53056"/>
                        <a14:foregroundMark x1="51563" y1="52778" x2="51563" y2="52778"/>
                        <a14:foregroundMark x1="51563" y1="52500" x2="51563" y2="52130"/>
                        <a14:foregroundMark x1="51563" y1="52130" x2="51563" y2="52130"/>
                        <a14:foregroundMark x1="51094" y1="52037" x2="50469" y2="52130"/>
                        <a14:foregroundMark x1="49792" y1="53148" x2="49531" y2="53796"/>
                        <a14:foregroundMark x1="49271" y1="54444" x2="49167" y2="55278"/>
                        <a14:foregroundMark x1="49167" y1="56111" x2="49167" y2="56481"/>
                        <a14:foregroundMark x1="49167" y1="57500" x2="49167" y2="58426"/>
                        <a14:foregroundMark x1="49115" y1="59167" x2="49115" y2="59815"/>
                        <a14:foregroundMark x1="49271" y1="60463" x2="49740" y2="61389"/>
                        <a14:foregroundMark x1="49948" y1="61481" x2="50260" y2="62130"/>
                        <a14:foregroundMark x1="50573" y1="62593" x2="50625" y2="63333"/>
                        <a14:foregroundMark x1="50625" y1="63981" x2="50729" y2="64537"/>
                        <a14:foregroundMark x1="50990" y1="65000" x2="51719" y2="65556"/>
                        <a14:foregroundMark x1="52083" y1="65556" x2="52344" y2="65556"/>
                        <a14:foregroundMark x1="52500" y1="63426" x2="51094" y2="61759"/>
                        <a14:foregroundMark x1="50729" y1="61204" x2="50573" y2="60370"/>
                        <a14:foregroundMark x1="50417" y1="59167" x2="50260" y2="58796"/>
                        <a14:foregroundMark x1="50156" y1="58519" x2="50156" y2="58519"/>
                        <a14:foregroundMark x1="49896" y1="58333" x2="49896" y2="58333"/>
                        <a14:foregroundMark x1="51563" y1="61019" x2="51771" y2="61204"/>
                        <a14:foregroundMark x1="52292" y1="61204" x2="52292" y2="61204"/>
                        <a14:foregroundMark x1="52344" y1="60833" x2="51615" y2="58796"/>
                        <a14:foregroundMark x1="51094" y1="56389" x2="51198" y2="55370"/>
                        <a14:foregroundMark x1="51615" y1="52685" x2="51927" y2="52222"/>
                        <a14:foregroundMark x1="52083" y1="52130" x2="52083" y2="52130"/>
                        <a14:foregroundMark x1="55260" y1="45926" x2="55469" y2="46204"/>
                        <a14:foregroundMark x1="55781" y1="46852" x2="60417" y2="49167"/>
                        <a14:foregroundMark x1="53854" y1="45278" x2="54167" y2="46296"/>
                        <a14:foregroundMark x1="54740" y1="48056" x2="56042" y2="50648"/>
                        <a14:foregroundMark x1="54323" y1="44444" x2="54323" y2="44444"/>
                        <a14:foregroundMark x1="54323" y1="44907" x2="54375" y2="46111"/>
                        <a14:foregroundMark x1="54531" y1="47407" x2="54792" y2="49537"/>
                        <a14:foregroundMark x1="54844" y1="49722" x2="54844" y2="49722"/>
                        <a14:foregroundMark x1="60313" y1="56111" x2="60781" y2="61574"/>
                        <a14:foregroundMark x1="60781" y1="61574" x2="60208" y2="68241"/>
                        <a14:foregroundMark x1="60208" y1="68241" x2="63281" y2="69907"/>
                        <a14:foregroundMark x1="63281" y1="69907" x2="59479" y2="72778"/>
                        <a14:foregroundMark x1="59479" y1="72778" x2="58750" y2="67500"/>
                        <a14:foregroundMark x1="58750" y1="67500" x2="56042" y2="62778"/>
                        <a14:foregroundMark x1="56042" y1="62778" x2="52865" y2="65000"/>
                        <a14:foregroundMark x1="52865" y1="65000" x2="53021" y2="70926"/>
                        <a14:foregroundMark x1="53021" y1="70926" x2="54740" y2="65926"/>
                        <a14:foregroundMark x1="54740" y1="65926" x2="58073" y2="63426"/>
                        <a14:foregroundMark x1="58073" y1="63426" x2="53750" y2="61944"/>
                        <a14:foregroundMark x1="53750" y1="61944" x2="50990" y2="65556"/>
                        <a14:foregroundMark x1="50990" y1="65556" x2="47969" y2="65278"/>
                        <a14:foregroundMark x1="47969" y1="65278" x2="51823" y2="52500"/>
                        <a14:foregroundMark x1="51823" y1="52500" x2="49948" y2="58704"/>
                        <a14:foregroundMark x1="49948" y1="58704" x2="57708" y2="68519"/>
                        <a14:foregroundMark x1="57708" y1="68519" x2="60208" y2="64907"/>
                        <a14:foregroundMark x1="60208" y1="64907" x2="60365" y2="65278"/>
                        <a14:foregroundMark x1="56354" y1="56852" x2="60573" y2="65185"/>
                        <a14:foregroundMark x1="57292" y1="61944" x2="58333" y2="65926"/>
                        <a14:foregroundMark x1="58594" y1="66759" x2="59427" y2="68704"/>
                        <a14:foregroundMark x1="57500" y1="60093" x2="57500" y2="60093"/>
                        <a14:foregroundMark x1="57448" y1="60741" x2="57448" y2="60741"/>
                        <a14:foregroundMark x1="55469" y1="60926" x2="59062" y2="62963"/>
                        <a14:foregroundMark x1="59062" y1="62963" x2="59479" y2="64815"/>
                        <a14:foregroundMark x1="59167" y1="60093" x2="60521" y2="64074"/>
                        <a14:foregroundMark x1="60677" y1="56204" x2="59844" y2="53056"/>
                        <a14:foregroundMark x1="59635" y1="52500" x2="58958" y2="57685"/>
                        <a14:foregroundMark x1="58594" y1="54074" x2="59375" y2="57963"/>
                        <a14:foregroundMark x1="59167" y1="52130" x2="59479" y2="52130"/>
                        <a14:foregroundMark x1="61146" y1="53056" x2="61927" y2="53889"/>
                        <a14:foregroundMark x1="62031" y1="54167" x2="62344" y2="55000"/>
                        <a14:foregroundMark x1="62448" y1="55370" x2="62760" y2="56852"/>
                        <a14:foregroundMark x1="62813" y1="57037" x2="62813" y2="57037"/>
                        <a14:foregroundMark x1="59896" y1="51481" x2="59896" y2="51481"/>
                        <a14:foregroundMark x1="61823" y1="53796" x2="62969" y2="59074"/>
                        <a14:foregroundMark x1="62917" y1="59167" x2="62135" y2="59722"/>
                        <a14:foregroundMark x1="60104" y1="49815" x2="61667" y2="55648"/>
                        <a14:foregroundMark x1="61667" y1="55648" x2="61615" y2="55648"/>
                        <a14:foregroundMark x1="60990" y1="58056" x2="61823" y2="61296"/>
                        <a14:foregroundMark x1="61927" y1="61759" x2="62396" y2="63519"/>
                        <a14:foregroundMark x1="62396" y1="63611" x2="62448" y2="63889"/>
                        <a14:foregroundMark x1="56615" y1="66852" x2="59792" y2="71019"/>
                        <a14:foregroundMark x1="59792" y1="71019" x2="63177" y2="65926"/>
                        <a14:foregroundMark x1="61406" y1="64352" x2="61406" y2="64352"/>
                        <a14:foregroundMark x1="61927" y1="65648" x2="62083" y2="66111"/>
                        <a14:foregroundMark x1="62292" y1="66944" x2="63906" y2="69815"/>
                        <a14:foregroundMark x1="63073" y1="68056" x2="63073" y2="68611"/>
                        <a14:foregroundMark x1="63333" y1="69259" x2="63333" y2="69259"/>
                        <a14:foregroundMark x1="66615" y1="63611" x2="66615" y2="63611"/>
                        <a14:foregroundMark x1="64271" y1="43333" x2="64271" y2="43333"/>
                        <a14:foregroundMark x1="63385" y1="41574" x2="63385" y2="41574"/>
                        <a14:foregroundMark x1="55937" y1="36759" x2="55937" y2="36759"/>
                        <a14:foregroundMark x1="57448" y1="36759" x2="57448" y2="36759"/>
                        <a14:foregroundMark x1="54010" y1="36852" x2="54010" y2="36852"/>
                        <a14:foregroundMark x1="52344" y1="37778" x2="52344" y2="37778"/>
                        <a14:foregroundMark x1="51615" y1="38426" x2="51615" y2="38426"/>
                        <a14:foregroundMark x1="50677" y1="38981" x2="50677" y2="38981"/>
                        <a14:foregroundMark x1="50260" y1="39352" x2="50260" y2="39352"/>
                        <a14:foregroundMark x1="49219" y1="40556" x2="49219" y2="40556"/>
                        <a14:foregroundMark x1="47031" y1="65278" x2="47031" y2="65278"/>
                        <a14:foregroundMark x1="47240" y1="65556" x2="48333" y2="68241"/>
                        <a14:foregroundMark x1="52969" y1="69815" x2="54063" y2="72593"/>
                        <a14:foregroundMark x1="52760" y1="73426" x2="54896" y2="74444"/>
                        <a14:foregroundMark x1="59115" y1="68889" x2="58490" y2="73796"/>
                        <a14:foregroundMark x1="58385" y1="73981" x2="56719" y2="75278"/>
                        <a14:foregroundMark x1="55625" y1="77037" x2="55625" y2="77037"/>
                        <a14:foregroundMark x1="56458" y1="36481" x2="56458" y2="36481"/>
                        <a14:foregroundMark x1="56719" y1="36481" x2="56719" y2="36481"/>
                      </a14:backgroundRemoval>
                    </a14:imgEffect>
                  </a14:imgLayer>
                </a14:imgProps>
              </a:ext>
            </a:extLst>
          </a:blip>
          <a:srcRect l="43464" t="33228" r="31694" b="20385"/>
          <a:stretch/>
        </p:blipFill>
        <p:spPr>
          <a:xfrm>
            <a:off x="5381705" y="-60797"/>
            <a:ext cx="1428590" cy="146472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B45A4A6F-DCF5-4311-AD95-336232C26016}"/>
              </a:ext>
            </a:extLst>
          </p:cNvPr>
          <p:cNvSpPr/>
          <p:nvPr/>
        </p:nvSpPr>
        <p:spPr>
          <a:xfrm>
            <a:off x="0" y="6792881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Прямоугольник 27"/>
          <p:cNvSpPr/>
          <p:nvPr/>
        </p:nvSpPr>
        <p:spPr>
          <a:xfrm>
            <a:off x="7887123" y="1218288"/>
            <a:ext cx="2470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ПЛАНЫ</a:t>
            </a:r>
            <a:r>
              <a:rPr lang="ru-RU" b="1" spc="-7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НА </a:t>
            </a:r>
            <a:r>
              <a:rPr lang="ru-RU" sz="2400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ru-RU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г.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742670" y="5336253"/>
            <a:ext cx="4427801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ПОЛИКЛИНИКА НА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00 </a:t>
            </a:r>
            <a:r>
              <a:rPr lang="ru-RU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ПОСЕЩЕНИЙ</a:t>
            </a:r>
          </a:p>
          <a:p>
            <a:r>
              <a:rPr lang="ru-RU" sz="1400" i="1" spc="-4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ул.Нусупбекова</a:t>
            </a:r>
            <a:r>
              <a:rPr lang="ru-RU" sz="1400" i="1" spc="-4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141 б</a:t>
            </a:r>
          </a:p>
          <a:p>
            <a:endParaRPr lang="ru-RU" sz="1050" i="1" spc="-4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kk-KZ" sz="1600" b="1" spc="-1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ЗАВЕРШЕНИЕ РЕМОНТА –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ИЮЛЬ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 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г.</a:t>
            </a:r>
            <a:r>
              <a:rPr lang="ru-RU" sz="1600" b="1" spc="15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="" xmlns:a16="http://schemas.microsoft.com/office/drawing/2014/main" id="{CAB1AD4C-26A6-4014-9686-932B23225551}"/>
              </a:ext>
            </a:extLst>
          </p:cNvPr>
          <p:cNvSpPr txBox="1"/>
          <p:nvPr/>
        </p:nvSpPr>
        <p:spPr>
          <a:xfrm>
            <a:off x="177606" y="300395"/>
            <a:ext cx="49800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kk-K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ДЕНСАУЛЫҚ САҚТАУ </a:t>
            </a:r>
            <a:r>
              <a:rPr lang="kk-KZ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ИНФРАҚҰРЫЛЫМЫН ЖАҢҒЫРТУ </a:t>
            </a: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3">
            <a:extLst>
              <a:ext uri="{FF2B5EF4-FFF2-40B4-BE49-F238E27FC236}">
                <a16:creationId xmlns="" xmlns:a16="http://schemas.microsoft.com/office/drawing/2014/main" id="{CB09C80D-3287-4CB0-A5BB-67D11E37AEA6}"/>
              </a:ext>
            </a:extLst>
          </p:cNvPr>
          <p:cNvSpPr txBox="1"/>
          <p:nvPr/>
        </p:nvSpPr>
        <p:spPr>
          <a:xfrm>
            <a:off x="6835823" y="300395"/>
            <a:ext cx="4974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МОДЕРНИЗАЦИЯ ИНФРАСТРУКТУРЫ ЗДРАВООХРАНЕНИЯ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42670" y="3660803"/>
            <a:ext cx="4427801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ПОЛИКЛИНИКА НА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00 </a:t>
            </a:r>
            <a:r>
              <a:rPr lang="ru-RU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ПОСЕЩЕНИЙ</a:t>
            </a:r>
          </a:p>
          <a:p>
            <a:r>
              <a:rPr lang="ru-RU" sz="1400" i="1" spc="-4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ул.Омарова</a:t>
            </a:r>
            <a:r>
              <a:rPr lang="ru-RU" sz="1400" i="1" spc="-4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91а</a:t>
            </a:r>
          </a:p>
          <a:p>
            <a:endParaRPr lang="kk-KZ" sz="1050" i="1" spc="-4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kk-KZ" sz="1600" b="1" spc="-1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ЗАВЕРШЕНИЕ РЕМОНТА –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ИЮЛЬ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г.</a:t>
            </a:r>
            <a:r>
              <a:rPr lang="ru-RU" sz="1600" b="1" spc="15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763" y="3511513"/>
            <a:ext cx="2151769" cy="14735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/>
          <a:srcRect b="35071"/>
          <a:stretch/>
        </p:blipFill>
        <p:spPr>
          <a:xfrm>
            <a:off x="5527764" y="5145867"/>
            <a:ext cx="2151769" cy="158167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353847" y="1343700"/>
            <a:ext cx="296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ЗАВЕРШЕНО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Г.</a:t>
            </a:r>
          </a:p>
        </p:txBody>
      </p:sp>
      <p:pic>
        <p:nvPicPr>
          <p:cNvPr id="1028" name="Picture 4" descr="В микрорайоне Кемел в Алматы открыли новую поликлинику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56" y="3249031"/>
            <a:ext cx="3645052" cy="284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92201" y="2078555"/>
            <a:ext cx="42088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СЕМЕЙНО-ВРАЧЕБНАЯ АМБУЛАТОРИЯ НА </a:t>
            </a:r>
            <a:r>
              <a:rPr lang="kk-KZ" sz="20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200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ПОСЕЩЕНИЙ</a:t>
            </a:r>
          </a:p>
          <a:p>
            <a:pPr algn="ctr"/>
            <a:r>
              <a:rPr lang="ru-RU" sz="1400" i="1" spc="-4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ул.Есим</a:t>
            </a:r>
            <a:r>
              <a:rPr lang="ru-RU" sz="1400" i="1" spc="-4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хана, 127/1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1011499B-9DC5-4B23-8FE7-7579E4983F0C}"/>
              </a:ext>
            </a:extLst>
          </p:cNvPr>
          <p:cNvCxnSpPr>
            <a:cxnSpLocks/>
          </p:cNvCxnSpPr>
          <p:nvPr/>
        </p:nvCxnSpPr>
        <p:spPr>
          <a:xfrm>
            <a:off x="5287123" y="1444752"/>
            <a:ext cx="31107" cy="51253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2754959E-0536-47D6-808B-7464417CA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792" y="1418837"/>
            <a:ext cx="287055" cy="27729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9737F31C-0C49-4A19-990F-41CC29A600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7831" y="1289720"/>
            <a:ext cx="363404" cy="419991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7742670" y="2052831"/>
            <a:ext cx="4365643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ПОЛИКЛИНИКА НА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240 </a:t>
            </a:r>
            <a:r>
              <a:rPr lang="kk-KZ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ПОСЕЩЕНИЙ</a:t>
            </a:r>
          </a:p>
          <a:p>
            <a:r>
              <a:rPr lang="kk-KZ" sz="1400" i="1" spc="-4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пр.Райымбека</a:t>
            </a:r>
            <a:r>
              <a:rPr lang="kk-KZ" sz="1400" i="1" spc="-4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263/2</a:t>
            </a:r>
          </a:p>
          <a:p>
            <a:endParaRPr lang="kk-KZ" sz="1050" i="1" spc="-4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kk-KZ" sz="1600" b="1" spc="-1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ОТКРЫТИЕ –</a:t>
            </a:r>
            <a:r>
              <a:rPr lang="ru-RU" sz="1600" b="1" spc="-1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МАЙ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г.</a:t>
            </a:r>
            <a:r>
              <a:rPr lang="ru-RU" sz="1600" b="1" spc="15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3"/>
          <a:stretch/>
        </p:blipFill>
        <p:spPr bwMode="auto">
          <a:xfrm>
            <a:off x="5536097" y="1868020"/>
            <a:ext cx="2143435" cy="149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099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FE4B7AAD-7C18-4EAF-8EB4-DE6F8FF9826B}"/>
              </a:ext>
            </a:extLst>
          </p:cNvPr>
          <p:cNvSpPr/>
          <p:nvPr/>
        </p:nvSpPr>
        <p:spPr>
          <a:xfrm>
            <a:off x="0" y="219516"/>
            <a:ext cx="12192000" cy="9261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Прямоугольник 5"/>
          <p:cNvSpPr/>
          <p:nvPr/>
        </p:nvSpPr>
        <p:spPr>
          <a:xfrm>
            <a:off x="485452" y="1431713"/>
            <a:ext cx="5038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БЛАГОСУСТРОЙСТВО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</a:rPr>
              <a:t>8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</a:rPr>
              <a:t>ГА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ПАРКОВОЙ ЗОНЫ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«МКР.КОКЖИЕК»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B45A4A6F-DCF5-4311-AD95-336232C26016}"/>
              </a:ext>
            </a:extLst>
          </p:cNvPr>
          <p:cNvSpPr/>
          <p:nvPr/>
        </p:nvSpPr>
        <p:spPr>
          <a:xfrm>
            <a:off x="0" y="6792881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Прямоугольник 10"/>
          <p:cNvSpPr/>
          <p:nvPr/>
        </p:nvSpPr>
        <p:spPr>
          <a:xfrm>
            <a:off x="485452" y="4966394"/>
            <a:ext cx="5351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УСТАНОВКА СКЕЙТ ПЛОЩАДКИ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ФУТБОЛЬНОЕ И БАСКЕТБОЛЬНОЕ ПОЛЕ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ДЕТСКИЕ И СПОРТИВНЫЕ ПЛОЩАДКИ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СИСТЕМА АВТОПОЛИВА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6093534" y="1518235"/>
            <a:ext cx="0" cy="50726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85452" y="6033937"/>
            <a:ext cx="3985258" cy="427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 </a:t>
            </a:r>
            <a:r>
              <a:rPr lang="ru-RU" sz="2000" b="1" spc="-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июнь</a:t>
            </a: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sz="1600" b="1" spc="-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  <a:r>
              <a:rPr lang="ru-RU" sz="2000" b="1" spc="-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spc="-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04802" y="1400117"/>
            <a:ext cx="5038016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БЛАГОУСТРОЙСТВО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</a:rPr>
              <a:t> ГА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НАБЕРЕЖНОЙ ЗОНЫ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«УЛ.ЧЕРНОВИЦКАЯ»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AB1AF964-C802-4380-93F8-A5FC39A1A8DB}"/>
              </a:ext>
            </a:extLst>
          </p:cNvPr>
          <p:cNvSpPr/>
          <p:nvPr/>
        </p:nvSpPr>
        <p:spPr>
          <a:xfrm>
            <a:off x="0" y="219516"/>
            <a:ext cx="12192000" cy="9261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object 7">
            <a:extLst>
              <a:ext uri="{FF2B5EF4-FFF2-40B4-BE49-F238E27FC236}">
                <a16:creationId xmlns="" xmlns:a16="http://schemas.microsoft.com/office/drawing/2014/main" id="{13E73170-9A80-4F24-BAD9-16435A47FC9B}"/>
              </a:ext>
            </a:extLst>
          </p:cNvPr>
          <p:cNvSpPr txBox="1"/>
          <p:nvPr/>
        </p:nvSpPr>
        <p:spPr>
          <a:xfrm>
            <a:off x="6810294" y="340090"/>
            <a:ext cx="502703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СОЗДАНИЕ </a:t>
            </a:r>
            <a:br>
              <a:rPr kumimoji="0" lang="ru-RU" sz="20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ru-RU" sz="20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КОМФОРТНОЙ ГОРОДСКОЙ СРЕДЫ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="" xmlns:a16="http://schemas.microsoft.com/office/drawing/2014/main" id="{5999BDE2-02A8-4A9B-8F80-812FCC86EB61}"/>
              </a:ext>
            </a:extLst>
          </p:cNvPr>
          <p:cNvSpPr txBox="1"/>
          <p:nvPr/>
        </p:nvSpPr>
        <p:spPr>
          <a:xfrm>
            <a:off x="138018" y="396317"/>
            <a:ext cx="502703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ru-RU" sz="2000" b="1" spc="-35" dirty="0">
                <a:solidFill>
                  <a:srgbClr val="FFFFFF"/>
                </a:solidFill>
                <a:latin typeface="Arial"/>
                <a:cs typeface="Arial"/>
              </a:rPr>
              <a:t>ЖАЙЛЫ ҚАЛАЛЫҚ ОРТАНЫ </a:t>
            </a:r>
            <a:br>
              <a:rPr lang="ru-RU" sz="2000" b="1" spc="-35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2000" b="1" spc="-35" dirty="0">
                <a:solidFill>
                  <a:srgbClr val="FFFFFF"/>
                </a:solidFill>
                <a:latin typeface="Arial"/>
                <a:cs typeface="Arial"/>
              </a:rPr>
              <a:t>ҚҰРУ</a:t>
            </a:r>
          </a:p>
        </p:txBody>
      </p:sp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BDAE2AF2-3C20-491F-AC63-95466D6F91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64" t="33228" r="31694" b="20385"/>
          <a:stretch/>
        </p:blipFill>
        <p:spPr>
          <a:xfrm>
            <a:off x="5381705" y="-60797"/>
            <a:ext cx="1428590" cy="14647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t="14494" b="25940"/>
          <a:stretch/>
        </p:blipFill>
        <p:spPr>
          <a:xfrm>
            <a:off x="303048" y="2412171"/>
            <a:ext cx="2503652" cy="231517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16" y="2412171"/>
            <a:ext cx="2655813" cy="231517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87" y="2425665"/>
            <a:ext cx="2494107" cy="231517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0" t="20267"/>
          <a:stretch/>
        </p:blipFill>
        <p:spPr>
          <a:xfrm>
            <a:off x="9196927" y="2412171"/>
            <a:ext cx="2640397" cy="231517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447819" y="4970852"/>
            <a:ext cx="5351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УСТАНОВКА СКЕЙТ ПЛОЩАДКИ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ФУТБОЛЬНОЕ И БАСКЕТБОЛЬНОЕ ПОЛЕ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ДЕТСКИЕ И СПОРТИВНЫЕ ПЛОЩАДКИ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СИСТЕМА АВТОПОЛИВА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467540" y="6033937"/>
            <a:ext cx="3985258" cy="427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ЗАВЕРШЕНИЕ СМР – </a:t>
            </a:r>
            <a:r>
              <a:rPr lang="ru-RU" sz="2000" b="1" spc="-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июнь</a:t>
            </a: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sz="1600" b="1" spc="-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  <a:r>
              <a:rPr lang="ru-RU" sz="2000" b="1" spc="-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spc="-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4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85C1975-9C27-84F0-94A0-6F40B4AFED12}"/>
              </a:ext>
            </a:extLst>
          </p:cNvPr>
          <p:cNvSpPr txBox="1"/>
          <p:nvPr/>
        </p:nvSpPr>
        <p:spPr>
          <a:xfrm>
            <a:off x="6526070" y="1799047"/>
            <a:ext cx="5436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ПРОЕКТА НА СУММУ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МЛРД.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ТЕНГЕ  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1F2D3314-3C7D-4170-9801-050CAC2C2EE3}"/>
              </a:ext>
            </a:extLst>
          </p:cNvPr>
          <p:cNvCxnSpPr/>
          <p:nvPr/>
        </p:nvCxnSpPr>
        <p:spPr>
          <a:xfrm>
            <a:off x="6080447" y="1453216"/>
            <a:ext cx="0" cy="50726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7">
            <a:extLst>
              <a:ext uri="{FF2B5EF4-FFF2-40B4-BE49-F238E27FC236}">
                <a16:creationId xmlns="" xmlns:a16="http://schemas.microsoft.com/office/drawing/2014/main" id="{F8518E4A-049E-4F7B-B4B0-68955F815232}"/>
              </a:ext>
            </a:extLst>
          </p:cNvPr>
          <p:cNvSpPr txBox="1"/>
          <p:nvPr/>
        </p:nvSpPr>
        <p:spPr>
          <a:xfrm>
            <a:off x="6184874" y="536683"/>
            <a:ext cx="595661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ru-RU" sz="2000" b="1" spc="-35" dirty="0">
                <a:solidFill>
                  <a:srgbClr val="FFFFFF"/>
                </a:solidFill>
                <a:latin typeface="Arial"/>
                <a:cs typeface="Arial"/>
              </a:rPr>
              <a:t>БЮДЖЕТ НАРОДНОГО УЧАСТИЯ</a:t>
            </a:r>
          </a:p>
        </p:txBody>
      </p:sp>
      <p:sp>
        <p:nvSpPr>
          <p:cNvPr id="38" name="object 6">
            <a:extLst>
              <a:ext uri="{FF2B5EF4-FFF2-40B4-BE49-F238E27FC236}">
                <a16:creationId xmlns="" xmlns:a16="http://schemas.microsoft.com/office/drawing/2014/main" id="{3E874A06-0D8C-466B-AD6B-BC8217B8FE26}"/>
              </a:ext>
            </a:extLst>
          </p:cNvPr>
          <p:cNvSpPr txBox="1"/>
          <p:nvPr/>
        </p:nvSpPr>
        <p:spPr>
          <a:xfrm>
            <a:off x="-144565" y="536683"/>
            <a:ext cx="595661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 algn="ctr">
              <a:spcBef>
                <a:spcPts val="95"/>
              </a:spcBef>
            </a:pPr>
            <a:r>
              <a:rPr lang="ru-RU" sz="2000" b="1" spc="-40" dirty="0">
                <a:solidFill>
                  <a:srgbClr val="FFFFFF"/>
                </a:solidFill>
                <a:latin typeface="Arial"/>
                <a:cs typeface="Arial"/>
              </a:rPr>
              <a:t>ХАЛЫ</a:t>
            </a:r>
            <a:r>
              <a:rPr lang="kk-KZ" sz="2000" b="1" spc="-40" dirty="0">
                <a:solidFill>
                  <a:srgbClr val="FFFFFF"/>
                </a:solidFill>
                <a:latin typeface="Arial"/>
                <a:cs typeface="Arial"/>
              </a:rPr>
              <a:t>ҚТЫҚ БЮДЖЕТКЕ ҚАТЫСУ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DCD680C8-FAEF-4D8C-ADA2-47868D0C8E73}"/>
              </a:ext>
            </a:extLst>
          </p:cNvPr>
          <p:cNvSpPr/>
          <p:nvPr/>
        </p:nvSpPr>
        <p:spPr>
          <a:xfrm>
            <a:off x="6526070" y="2301067"/>
            <a:ext cx="5570203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16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/>
                <a:cs typeface="Arial"/>
              </a:rPr>
              <a:t>–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ОБЩЕСТВЕННЫХ ПРОСТРАНСТВ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/>
                <a:cs typeface="Arial"/>
              </a:rPr>
              <a:t>–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РЕМОНТ ДЕТСКИХ ПЛОЩАДОК</a:t>
            </a:r>
          </a:p>
          <a:p>
            <a:pPr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/>
                <a:cs typeface="Arial"/>
              </a:rPr>
              <a:t>–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ОБУСТРОЙСТВО ПАРКОВЫХ ЗОН</a:t>
            </a:r>
          </a:p>
          <a:p>
            <a:pPr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/>
                <a:cs typeface="Arial"/>
              </a:rPr>
              <a:t>–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СТРОИТЕЛЬСТВО И РЕМОНТ ТРОТУАРОВ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/>
                <a:cs typeface="Arial"/>
              </a:rPr>
              <a:t>–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СОЗДАНИЕ ЛОКАЛЬНЫХ СКВЕРОВ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6A7BD948-9427-4F9A-B90C-0ECAFE57E2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58" t="28681" r="20131" b="5187"/>
          <a:stretch/>
        </p:blipFill>
        <p:spPr>
          <a:xfrm>
            <a:off x="9193071" y="4977753"/>
            <a:ext cx="2769939" cy="163148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15A19190-FF33-4552-A323-58A0A4CB40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83" t="36324" r="22137" b="18143"/>
          <a:stretch/>
        </p:blipFill>
        <p:spPr>
          <a:xfrm>
            <a:off x="6268661" y="4962080"/>
            <a:ext cx="2696931" cy="16454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96F090E-7CAC-45E2-8349-682A45115CD6}"/>
              </a:ext>
            </a:extLst>
          </p:cNvPr>
          <p:cNvSpPr txBox="1"/>
          <p:nvPr/>
        </p:nvSpPr>
        <p:spPr>
          <a:xfrm>
            <a:off x="1468965" y="1306018"/>
            <a:ext cx="353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ЗАВЕРШЕНЫ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D30B268-8554-4914-860D-DE18930D1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8948" y="1366087"/>
            <a:ext cx="287055" cy="277292"/>
          </a:xfrm>
          <a:prstGeom prst="rect">
            <a:avLst/>
          </a:prstGeom>
        </p:spPr>
      </p:pic>
      <p:sp>
        <p:nvSpPr>
          <p:cNvPr id="33" name="Прямоугольник 36">
            <a:extLst>
              <a:ext uri="{FF2B5EF4-FFF2-40B4-BE49-F238E27FC236}">
                <a16:creationId xmlns="" xmlns:a16="http://schemas.microsoft.com/office/drawing/2014/main" id="{6A240DD2-4774-4BA9-BA77-463C5F6DE3E6}"/>
              </a:ext>
            </a:extLst>
          </p:cNvPr>
          <p:cNvSpPr/>
          <p:nvPr/>
        </p:nvSpPr>
        <p:spPr>
          <a:xfrm>
            <a:off x="7207847" y="1301380"/>
            <a:ext cx="3137587" cy="568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ПЛАНЫ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НА </a:t>
            </a:r>
            <a:r>
              <a:rPr lang="ru-RU" sz="2400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spc="-7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8EB29905-7E5C-4CA8-BC2C-7176F2BA4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114" y="1338701"/>
            <a:ext cx="363404" cy="419991"/>
          </a:xfrm>
          <a:prstGeom prst="rect">
            <a:avLst/>
          </a:prstGeom>
        </p:spPr>
      </p:pic>
      <p:sp>
        <p:nvSpPr>
          <p:cNvPr id="35" name="object 6">
            <a:extLst>
              <a:ext uri="{FF2B5EF4-FFF2-40B4-BE49-F238E27FC236}">
                <a16:creationId xmlns="" xmlns:a16="http://schemas.microsoft.com/office/drawing/2014/main" id="{436AD106-BC39-4138-AE6E-3AA9A5A8F07F}"/>
              </a:ext>
            </a:extLst>
          </p:cNvPr>
          <p:cNvSpPr txBox="1"/>
          <p:nvPr/>
        </p:nvSpPr>
        <p:spPr>
          <a:xfrm>
            <a:off x="619927" y="1855118"/>
            <a:ext cx="5564947" cy="26802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  <a:spcAft>
                <a:spcPts val="800"/>
              </a:spcAft>
            </a:pPr>
            <a:r>
              <a:rPr lang="ru-RU" sz="2400" b="1" spc="-10" dirty="0">
                <a:solidFill>
                  <a:srgbClr val="008000"/>
                </a:solidFill>
                <a:latin typeface="Arial"/>
                <a:cs typeface="Arial"/>
              </a:rPr>
              <a:t>40</a:t>
            </a:r>
            <a:r>
              <a:rPr sz="2400" b="1" spc="-15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П</a:t>
            </a:r>
            <a:r>
              <a:rPr b="1" spc="-25" dirty="0">
                <a:latin typeface="Arial"/>
                <a:cs typeface="Arial"/>
              </a:rPr>
              <a:t>Р</a:t>
            </a:r>
            <a:r>
              <a:rPr b="1" dirty="0">
                <a:latin typeface="Arial"/>
                <a:cs typeface="Arial"/>
              </a:rPr>
              <a:t>ОЕ</a:t>
            </a:r>
            <a:r>
              <a:rPr b="1" spc="55" dirty="0">
                <a:latin typeface="Arial"/>
                <a:cs typeface="Arial"/>
              </a:rPr>
              <a:t>К</a:t>
            </a:r>
            <a:r>
              <a:rPr b="1" spc="-45" dirty="0">
                <a:latin typeface="Arial"/>
                <a:cs typeface="Arial"/>
              </a:rPr>
              <a:t>Т</a:t>
            </a:r>
            <a:r>
              <a:rPr lang="ru-RU" b="1" spc="-45" dirty="0">
                <a:latin typeface="Arial"/>
                <a:cs typeface="Arial"/>
              </a:rPr>
              <a:t>ОВ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Н</a:t>
            </a:r>
            <a:r>
              <a:rPr b="1" dirty="0">
                <a:latin typeface="Arial"/>
                <a:cs typeface="Arial"/>
              </a:rPr>
              <a:t>А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30" dirty="0">
                <a:latin typeface="Arial"/>
                <a:cs typeface="Arial"/>
              </a:rPr>
              <a:t>С</a:t>
            </a:r>
            <a:r>
              <a:rPr b="1" spc="-5" dirty="0">
                <a:latin typeface="Arial"/>
                <a:cs typeface="Arial"/>
              </a:rPr>
              <a:t>УММ</a:t>
            </a:r>
            <a:r>
              <a:rPr b="1" dirty="0">
                <a:latin typeface="Arial"/>
                <a:cs typeface="Arial"/>
              </a:rPr>
              <a:t>У</a:t>
            </a:r>
            <a:r>
              <a:rPr b="1" spc="20" dirty="0">
                <a:latin typeface="Arial"/>
                <a:cs typeface="Arial"/>
              </a:rPr>
              <a:t> </a:t>
            </a:r>
            <a:r>
              <a:rPr lang="ru-RU" sz="2400" b="1" spc="-10" dirty="0">
                <a:solidFill>
                  <a:srgbClr val="008000"/>
                </a:solidFill>
                <a:latin typeface="Arial"/>
                <a:cs typeface="Arial"/>
              </a:rPr>
              <a:t>1,7</a:t>
            </a:r>
            <a:r>
              <a:rPr sz="2400" b="1" spc="-15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8000"/>
                </a:solidFill>
                <a:latin typeface="Arial"/>
                <a:cs typeface="Arial"/>
              </a:rPr>
              <a:t>МЛ</a:t>
            </a:r>
            <a:r>
              <a:rPr lang="ru-RU" b="1" dirty="0">
                <a:solidFill>
                  <a:srgbClr val="008000"/>
                </a:solidFill>
                <a:latin typeface="Arial"/>
                <a:cs typeface="Arial"/>
              </a:rPr>
              <a:t>РД</a:t>
            </a:r>
            <a:r>
              <a:rPr b="1" dirty="0">
                <a:solidFill>
                  <a:srgbClr val="008000"/>
                </a:solidFill>
                <a:latin typeface="Arial"/>
                <a:cs typeface="Arial"/>
              </a:rPr>
              <a:t>.</a:t>
            </a:r>
            <a:r>
              <a:rPr b="1" spc="-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ТЕНГЕ</a:t>
            </a:r>
            <a:endParaRPr lang="ru-RU" b="1" dirty="0">
              <a:latin typeface="Arial"/>
              <a:cs typeface="Arial"/>
            </a:endParaRPr>
          </a:p>
          <a:p>
            <a:pPr marL="266700" algn="just">
              <a:spcAft>
                <a:spcPts val="800"/>
              </a:spcAft>
              <a:tabLst>
                <a:tab pos="266700" algn="l"/>
              </a:tabLst>
            </a:pPr>
            <a:r>
              <a:rPr lang="ru-RU" sz="2000" b="1" dirty="0">
                <a:solidFill>
                  <a:srgbClr val="009A46"/>
                </a:solidFill>
                <a:latin typeface="Arial"/>
                <a:cs typeface="Arial"/>
              </a:rPr>
              <a:t>25</a:t>
            </a:r>
            <a:r>
              <a:rPr lang="ru-RU" sz="1600" b="1" dirty="0">
                <a:latin typeface="Arial"/>
                <a:cs typeface="Arial"/>
              </a:rPr>
              <a:t> – ОБЩЕСТВЕННЫХ ПРОСТРАНСТВ</a:t>
            </a:r>
          </a:p>
          <a:p>
            <a:pPr marL="266700">
              <a:spcAft>
                <a:spcPts val="800"/>
              </a:spcAft>
              <a:tabLst>
                <a:tab pos="266700" algn="l"/>
              </a:tabLst>
            </a:pPr>
            <a:r>
              <a:rPr lang="ru-RU" sz="2000" b="1" dirty="0">
                <a:solidFill>
                  <a:srgbClr val="009A46"/>
                </a:solidFill>
                <a:latin typeface="Arial"/>
                <a:cs typeface="Arial"/>
              </a:rPr>
              <a:t>6</a:t>
            </a:r>
            <a:r>
              <a:rPr lang="ru-RU" sz="20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2000" dirty="0">
                <a:latin typeface="Arial"/>
                <a:cs typeface="Arial"/>
              </a:rPr>
              <a:t>–</a:t>
            </a:r>
            <a:r>
              <a:rPr lang="ru-RU" sz="2000" b="1" dirty="0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lang="ru-RU" sz="1600" b="1" dirty="0">
                <a:latin typeface="Arial"/>
                <a:cs typeface="Arial"/>
              </a:rPr>
              <a:t>СТРОИТЕЛЬСТВО ПЛОЩАДОК С УГЛУБЛЕННЫМИ КОНТЕЙНЕРАМИ</a:t>
            </a:r>
            <a:endParaRPr lang="ru-RU" sz="2000" b="1" dirty="0">
              <a:latin typeface="Arial"/>
              <a:cs typeface="Arial"/>
            </a:endParaRPr>
          </a:p>
          <a:p>
            <a:pPr marL="266700">
              <a:spcAft>
                <a:spcPts val="800"/>
              </a:spcAft>
              <a:tabLst>
                <a:tab pos="266700" algn="l"/>
              </a:tabLst>
            </a:pPr>
            <a:r>
              <a:rPr lang="ru-RU" sz="2000" b="1" dirty="0">
                <a:solidFill>
                  <a:srgbClr val="009A46"/>
                </a:solidFill>
                <a:latin typeface="Arial"/>
                <a:cs typeface="Arial"/>
              </a:rPr>
              <a:t>4</a:t>
            </a:r>
            <a:r>
              <a:rPr lang="ru-RU" sz="1600" b="1" dirty="0">
                <a:latin typeface="Arial"/>
                <a:cs typeface="Arial"/>
              </a:rPr>
              <a:t> – СТРОИТЕЛЬСТВО ДЕТСКИХ ПЛОЩАДОК  </a:t>
            </a:r>
          </a:p>
          <a:p>
            <a:pPr marL="266700">
              <a:spcAft>
                <a:spcPts val="800"/>
              </a:spcAft>
              <a:tabLst>
                <a:tab pos="266700" algn="l"/>
              </a:tabLst>
            </a:pPr>
            <a:r>
              <a:rPr lang="ru-RU" sz="2000" b="1" dirty="0">
                <a:solidFill>
                  <a:srgbClr val="009A46"/>
                </a:solidFill>
                <a:latin typeface="Arial"/>
                <a:cs typeface="Arial"/>
              </a:rPr>
              <a:t>1</a:t>
            </a:r>
            <a:r>
              <a:rPr lang="ru-RU" sz="1600" b="1" dirty="0">
                <a:latin typeface="Arial"/>
                <a:cs typeface="Arial"/>
              </a:rPr>
              <a:t> – СТРОИТЕЛЬСТВО СКЕЙТ ПЛОЩАДКИ</a:t>
            </a:r>
          </a:p>
          <a:p>
            <a:pPr marL="266700">
              <a:spcAft>
                <a:spcPts val="800"/>
              </a:spcAft>
              <a:tabLst>
                <a:tab pos="266700" algn="l"/>
              </a:tabLst>
            </a:pPr>
            <a:r>
              <a:rPr lang="ru-RU" sz="2000" b="1" dirty="0">
                <a:solidFill>
                  <a:srgbClr val="009A46"/>
                </a:solidFill>
                <a:latin typeface="Arial"/>
                <a:cs typeface="Arial"/>
              </a:rPr>
              <a:t>4</a:t>
            </a:r>
            <a:r>
              <a:rPr lang="ru-RU" sz="1600" b="1" dirty="0">
                <a:latin typeface="Arial"/>
                <a:cs typeface="Arial"/>
              </a:rPr>
              <a:t> – СТРОИТЕЛЬСТВО ПЕШЕХОДНОГО МОСТА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" y="4977753"/>
            <a:ext cx="1967023" cy="1629729"/>
          </a:xfrm>
          <a:prstGeom prst="rect">
            <a:avLst/>
          </a:prstGeom>
        </p:spPr>
      </p:pic>
      <p:pic>
        <p:nvPicPr>
          <p:cNvPr id="18" name="Picture 7" descr="C:\Users\ПК\Desktop\e54dae74-1d81-4e96-af2e-3db3487a0ea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14" y="4977753"/>
            <a:ext cx="1967023" cy="162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95" y="4977753"/>
            <a:ext cx="1964294" cy="16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18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290" y="1801130"/>
            <a:ext cx="52211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ПРОКЛАДКА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КМ ИНЖЕНЕРНЫХ СЕТЕЙ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6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-Х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УЛИЦАХ</a:t>
            </a:r>
            <a:endParaRPr lang="ru-RU" sz="2400" b="1" dirty="0">
              <a:solidFill>
                <a:srgbClr val="009A46"/>
              </a:solidFill>
              <a:latin typeface="Arial" pitchFamily="34" charset="0"/>
              <a:cs typeface="Arial" pitchFamily="34" charset="0"/>
            </a:endParaRPr>
          </a:p>
          <a:p>
            <a:pPr marL="358775"/>
            <a:r>
              <a:rPr lang="ru-RU" sz="1600" b="1" dirty="0">
                <a:latin typeface="Arial" pitchFamily="34" charset="0"/>
                <a:cs typeface="Arial" pitchFamily="34" charset="0"/>
              </a:rPr>
              <a:t>- ТОО «АЛМАТЫИНЖСТРОЙ» –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5,7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КМ</a:t>
            </a:r>
          </a:p>
          <a:p>
            <a:pPr marL="358775"/>
            <a:r>
              <a:rPr lang="ru-RU" sz="1600" b="1" dirty="0">
                <a:latin typeface="Arial" pitchFamily="34" charset="0"/>
                <a:cs typeface="Arial" pitchFamily="34" charset="0"/>
              </a:rPr>
              <a:t>- ТОО «НКО» –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9,3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КМ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="" xmlns:a16="http://schemas.microsoft.com/office/drawing/2014/main" id="{BBFFFBE6-AAE0-4687-BACC-C2C54CD54E9C}"/>
              </a:ext>
            </a:extLst>
          </p:cNvPr>
          <p:cNvSpPr txBox="1"/>
          <p:nvPr/>
        </p:nvSpPr>
        <p:spPr>
          <a:xfrm>
            <a:off x="-69011" y="325704"/>
            <a:ext cx="55993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САПАЛЫ СУМЕН ЖАБДЫҚТАУДЫ ЖӘНЕ СУ БҰРУДЫ ҚАМТАМАСЫЗ ЕТУ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3A1EF23B-00C6-455E-835C-618407ADB4CB}"/>
              </a:ext>
            </a:extLst>
          </p:cNvPr>
          <p:cNvSpPr txBox="1"/>
          <p:nvPr/>
        </p:nvSpPr>
        <p:spPr>
          <a:xfrm>
            <a:off x="6661686" y="388238"/>
            <a:ext cx="5478719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  <a:t>ОБЕСПЕЧЕНИЕ КАЧЕСТВЕННЫМ</a:t>
            </a:r>
            <a:b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  <a:t>ВОДОСНАБЖЕНИЕМ И ВОДООТВЕДЕНИЕМ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8088CC4-A293-47F4-A81E-5B0FAB1044CC}"/>
              </a:ext>
            </a:extLst>
          </p:cNvPr>
          <p:cNvSpPr txBox="1"/>
          <p:nvPr/>
        </p:nvSpPr>
        <p:spPr>
          <a:xfrm>
            <a:off x="1468965" y="1306018"/>
            <a:ext cx="353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ЗАВЕРШЕНЫ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Г.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B99B264C-C26C-4E08-A40D-695C29934D4A}"/>
              </a:ext>
            </a:extLst>
          </p:cNvPr>
          <p:cNvCxnSpPr>
            <a:cxnSpLocks/>
          </p:cNvCxnSpPr>
          <p:nvPr/>
        </p:nvCxnSpPr>
        <p:spPr>
          <a:xfrm>
            <a:off x="6065337" y="1532095"/>
            <a:ext cx="1" cy="48595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2754959E-0536-47D6-808B-7464417C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8948" y="1366087"/>
            <a:ext cx="287055" cy="27729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B19A51C-4E72-4753-8FB0-68D5CE024060}"/>
              </a:ext>
            </a:extLst>
          </p:cNvPr>
          <p:cNvSpPr/>
          <p:nvPr/>
        </p:nvSpPr>
        <p:spPr>
          <a:xfrm>
            <a:off x="6569468" y="1843191"/>
            <a:ext cx="5377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67,5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КМ СЕТЕЙ ВОДОСНАБЖЕНИЯ И ВОДООТВЕДЕНИЯ</a:t>
            </a:r>
            <a:r>
              <a:rPr lang="kk-K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УЛИЦАХ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6">
            <a:extLst>
              <a:ext uri="{FF2B5EF4-FFF2-40B4-BE49-F238E27FC236}">
                <a16:creationId xmlns="" xmlns:a16="http://schemas.microsoft.com/office/drawing/2014/main" id="{31AC1E5C-E60C-4747-94EF-796D27CF72D3}"/>
              </a:ext>
            </a:extLst>
          </p:cNvPr>
          <p:cNvSpPr/>
          <p:nvPr/>
        </p:nvSpPr>
        <p:spPr>
          <a:xfrm>
            <a:off x="7423503" y="1301380"/>
            <a:ext cx="3137587" cy="568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ПЛАНЫ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НА </a:t>
            </a:r>
            <a:r>
              <a:rPr lang="ru-RU" sz="2400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spc="-7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9737F31C-0C49-4A19-990F-41CC29A60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114" y="1338701"/>
            <a:ext cx="363404" cy="4199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817" y="5036949"/>
            <a:ext cx="3159274" cy="17362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64" y="3908751"/>
            <a:ext cx="3576535" cy="2597606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2D67DEE9-B5C9-4D57-B854-5D17DEF70A6C}"/>
              </a:ext>
            </a:extLst>
          </p:cNvPr>
          <p:cNvCxnSpPr>
            <a:cxnSpLocks/>
          </p:cNvCxnSpPr>
          <p:nvPr/>
        </p:nvCxnSpPr>
        <p:spPr>
          <a:xfrm flipH="1">
            <a:off x="6126664" y="3128019"/>
            <a:ext cx="5769046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36">
            <a:extLst>
              <a:ext uri="{FF2B5EF4-FFF2-40B4-BE49-F238E27FC236}">
                <a16:creationId xmlns="" xmlns:a16="http://schemas.microsoft.com/office/drawing/2014/main" id="{F441D6A3-0B03-4CE1-A276-9B31345BEC8F}"/>
              </a:ext>
            </a:extLst>
          </p:cNvPr>
          <p:cNvSpPr/>
          <p:nvPr/>
        </p:nvSpPr>
        <p:spPr>
          <a:xfrm>
            <a:off x="7423503" y="3246420"/>
            <a:ext cx="3137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ПЛАНЫ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НА </a:t>
            </a:r>
            <a:r>
              <a:rPr lang="ru-RU" sz="2400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2025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spc="-7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741202C-5D00-4BFB-86EE-9CD3F73DA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114" y="3283741"/>
            <a:ext cx="363404" cy="419991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AD5A5D45-957E-4382-BF23-17D04310D044}"/>
              </a:ext>
            </a:extLst>
          </p:cNvPr>
          <p:cNvSpPr/>
          <p:nvPr/>
        </p:nvSpPr>
        <p:spPr>
          <a:xfrm>
            <a:off x="6574699" y="3703732"/>
            <a:ext cx="5478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68,5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КМ СЕТЕЙ ВОДОСНАБЖЕНИЯ И ВОДООТВЕДЕНИЯ</a:t>
            </a:r>
            <a:r>
              <a:rPr lang="kk-K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УЛИЦЕ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12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4366" y="1865340"/>
            <a:ext cx="56560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РЕКОНСТРУКЦИЯ </a:t>
            </a:r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5,1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КМ СЕТЕЙ ТЕПЛОСНАБЖЕНИЯ </a:t>
            </a:r>
            <a:endParaRPr lang="ru-RU" sz="1600" b="1" dirty="0">
              <a:solidFill>
                <a:srgbClr val="009A46"/>
              </a:solidFill>
              <a:latin typeface="Arial" pitchFamily="34" charset="0"/>
              <a:cs typeface="Arial" pitchFamily="34" charset="0"/>
            </a:endParaRPr>
          </a:p>
          <a:p>
            <a:pPr marL="263525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МКР. АЙНАБУЛАК-2 И КУЛАГЕР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КМ </a:t>
            </a:r>
          </a:p>
          <a:p>
            <a:pPr marL="263525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КМ УЛ.КАЗАКОВА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</a:p>
          <a:p>
            <a:pPr marL="263525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УЛ. КОЛПАКОВСКОГО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8088CC4-A293-47F4-A81E-5B0FAB1044CC}"/>
              </a:ext>
            </a:extLst>
          </p:cNvPr>
          <p:cNvSpPr txBox="1"/>
          <p:nvPr/>
        </p:nvSpPr>
        <p:spPr>
          <a:xfrm>
            <a:off x="1468965" y="1306018"/>
            <a:ext cx="353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ЗАВЕРШЕНА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Г.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B99B264C-C26C-4E08-A40D-695C29934D4A}"/>
              </a:ext>
            </a:extLst>
          </p:cNvPr>
          <p:cNvCxnSpPr>
            <a:cxnSpLocks/>
          </p:cNvCxnSpPr>
          <p:nvPr/>
        </p:nvCxnSpPr>
        <p:spPr>
          <a:xfrm>
            <a:off x="6056285" y="1508931"/>
            <a:ext cx="1" cy="48595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2754959E-0536-47D6-808B-7464417C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8948" y="1366087"/>
            <a:ext cx="287055" cy="277292"/>
          </a:xfrm>
          <a:prstGeom prst="rect">
            <a:avLst/>
          </a:prstGeom>
        </p:spPr>
      </p:pic>
      <p:sp>
        <p:nvSpPr>
          <p:cNvPr id="39" name="Прямоугольник 36">
            <a:extLst>
              <a:ext uri="{FF2B5EF4-FFF2-40B4-BE49-F238E27FC236}">
                <a16:creationId xmlns="" xmlns:a16="http://schemas.microsoft.com/office/drawing/2014/main" id="{31AC1E5C-E60C-4747-94EF-796D27CF72D3}"/>
              </a:ext>
            </a:extLst>
          </p:cNvPr>
          <p:cNvSpPr/>
          <p:nvPr/>
        </p:nvSpPr>
        <p:spPr>
          <a:xfrm>
            <a:off x="7423503" y="1301380"/>
            <a:ext cx="3137587" cy="568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ПЛАНЫ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НА </a:t>
            </a:r>
            <a:r>
              <a:rPr lang="ru-RU" sz="2400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spc="-7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9737F31C-0C49-4A19-990F-41CC29A60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114" y="1338701"/>
            <a:ext cx="363404" cy="419991"/>
          </a:xfrm>
          <a:prstGeom prst="rect">
            <a:avLst/>
          </a:prstGeom>
        </p:spPr>
      </p:pic>
      <p:sp>
        <p:nvSpPr>
          <p:cNvPr id="24" name="object 5">
            <a:extLst>
              <a:ext uri="{FF2B5EF4-FFF2-40B4-BE49-F238E27FC236}">
                <a16:creationId xmlns="" xmlns:a16="http://schemas.microsoft.com/office/drawing/2014/main" id="{9E81A02C-D0A0-4411-B01C-F81E809B6012}"/>
              </a:ext>
            </a:extLst>
          </p:cNvPr>
          <p:cNvSpPr/>
          <p:nvPr/>
        </p:nvSpPr>
        <p:spPr>
          <a:xfrm>
            <a:off x="6134440" y="366701"/>
            <a:ext cx="6272613" cy="6421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680" rIns="0" bIns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  <a:t>Модернизация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  <a:t>Сетей ТЕПЛОСНАБЖЕНИЯ</a:t>
            </a:r>
          </a:p>
        </p:txBody>
      </p:sp>
      <p:sp>
        <p:nvSpPr>
          <p:cNvPr id="25" name="object 5">
            <a:extLst>
              <a:ext uri="{FF2B5EF4-FFF2-40B4-BE49-F238E27FC236}">
                <a16:creationId xmlns="" xmlns:a16="http://schemas.microsoft.com/office/drawing/2014/main" id="{887CEEF6-5C19-44DD-8EAA-96953EB28386}"/>
              </a:ext>
            </a:extLst>
          </p:cNvPr>
          <p:cNvSpPr/>
          <p:nvPr/>
        </p:nvSpPr>
        <p:spPr>
          <a:xfrm>
            <a:off x="-27560" y="371379"/>
            <a:ext cx="5539114" cy="6293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680" rIns="0" bIns="0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ЖЫЛУМЕН ЖАБДЫҚТАУ ЖЕЛІЛЕРІН  ЖАҢҒЫРТУ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56561" y="1865340"/>
            <a:ext cx="5738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РЕКОНСТРУКЦИЯ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3,3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КМ СЕТЕЙ ТЕПЛОСНАБЖЕНИЯ</a:t>
            </a:r>
            <a:endParaRPr lang="ru-RU" sz="1600" b="1" dirty="0">
              <a:solidFill>
                <a:srgbClr val="009A46"/>
              </a:solidFill>
              <a:latin typeface="Arial" pitchFamily="34" charset="0"/>
              <a:cs typeface="Arial" pitchFamily="34" charset="0"/>
            </a:endParaRPr>
          </a:p>
          <a:p>
            <a:pPr marL="358775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УЛ.КАЗАКОВА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</a:p>
          <a:p>
            <a:pPr marL="358775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МКР. АЙНАБУЛАК-2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 </a:t>
            </a:r>
          </a:p>
        </p:txBody>
      </p:sp>
      <p:pic>
        <p:nvPicPr>
          <p:cNvPr id="30" name="object 13">
            <a:extLst>
              <a:ext uri="{FF2B5EF4-FFF2-40B4-BE49-F238E27FC236}">
                <a16:creationId xmlns="" xmlns:a16="http://schemas.microsoft.com/office/drawing/2014/main" id="{76F03BB8-E81D-4B0B-9151-582BE8EAB9E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01816" y="3821026"/>
            <a:ext cx="3320517" cy="2887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3" y="3821026"/>
            <a:ext cx="3320517" cy="28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74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990" y="1754957"/>
            <a:ext cx="60857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РЕКОНСТРУКЦИЯ </a:t>
            </a:r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65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КМ СЕТЕЙ ЭЛЕКТРОСНАБЖЕНИЯ </a:t>
            </a:r>
          </a:p>
          <a:p>
            <a:pPr marL="358775"/>
            <a:r>
              <a:rPr lang="ru-RU" sz="1600" b="1" dirty="0">
                <a:latin typeface="Arial" pitchFamily="34" charset="0"/>
                <a:cs typeface="Arial" pitchFamily="34" charset="0"/>
              </a:rPr>
              <a:t>- МКР.КЕМЕЛ –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43,5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КМ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marL="644525" indent="-285750">
              <a:buFontTx/>
              <a:buChar char="-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УЛ. ПАВЛОДАРСКАЯ, БУРУНДАЙСКАЯ, ПАЛЛАДИНА –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21,5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КМ 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УСТАНОВЛЕНО ТП –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ru-RU" sz="1600" b="1" dirty="0">
              <a:solidFill>
                <a:srgbClr val="009A46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ПРОЛОЖЕНО КАБЕЛЬНЫХ ЛИНИЙ –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2,34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КМ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УСТАНОВЛЕНО ОПОР –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110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8088CC4-A293-47F4-A81E-5B0FAB1044CC}"/>
              </a:ext>
            </a:extLst>
          </p:cNvPr>
          <p:cNvSpPr txBox="1"/>
          <p:nvPr/>
        </p:nvSpPr>
        <p:spPr>
          <a:xfrm>
            <a:off x="1468965" y="1306018"/>
            <a:ext cx="353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ЗАВЕРШЕНЫ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Г.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B99B264C-C26C-4E08-A40D-695C29934D4A}"/>
              </a:ext>
            </a:extLst>
          </p:cNvPr>
          <p:cNvCxnSpPr>
            <a:cxnSpLocks/>
          </p:cNvCxnSpPr>
          <p:nvPr/>
        </p:nvCxnSpPr>
        <p:spPr>
          <a:xfrm>
            <a:off x="6056285" y="1508931"/>
            <a:ext cx="1" cy="48595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2754959E-0536-47D6-808B-7464417CA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8948" y="1366087"/>
            <a:ext cx="287055" cy="277292"/>
          </a:xfrm>
          <a:prstGeom prst="rect">
            <a:avLst/>
          </a:prstGeom>
        </p:spPr>
      </p:pic>
      <p:sp>
        <p:nvSpPr>
          <p:cNvPr id="39" name="Прямоугольник 36">
            <a:extLst>
              <a:ext uri="{FF2B5EF4-FFF2-40B4-BE49-F238E27FC236}">
                <a16:creationId xmlns="" xmlns:a16="http://schemas.microsoft.com/office/drawing/2014/main" id="{31AC1E5C-E60C-4747-94EF-796D27CF72D3}"/>
              </a:ext>
            </a:extLst>
          </p:cNvPr>
          <p:cNvSpPr/>
          <p:nvPr/>
        </p:nvSpPr>
        <p:spPr>
          <a:xfrm>
            <a:off x="7423503" y="1301380"/>
            <a:ext cx="3137587" cy="568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ПЛАНЫ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НА </a:t>
            </a:r>
            <a:r>
              <a:rPr lang="ru-RU" sz="2400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spc="-7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9737F31C-0C49-4A19-990F-41CC29A60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114" y="1338701"/>
            <a:ext cx="363404" cy="419991"/>
          </a:xfrm>
          <a:prstGeom prst="rect">
            <a:avLst/>
          </a:prstGeom>
        </p:spPr>
      </p:pic>
      <p:sp>
        <p:nvSpPr>
          <p:cNvPr id="24" name="object 5">
            <a:extLst>
              <a:ext uri="{FF2B5EF4-FFF2-40B4-BE49-F238E27FC236}">
                <a16:creationId xmlns="" xmlns:a16="http://schemas.microsoft.com/office/drawing/2014/main" id="{9E81A02C-D0A0-4411-B01C-F81E809B6012}"/>
              </a:ext>
            </a:extLst>
          </p:cNvPr>
          <p:cNvSpPr/>
          <p:nvPr/>
        </p:nvSpPr>
        <p:spPr>
          <a:xfrm>
            <a:off x="6134440" y="366701"/>
            <a:ext cx="6272613" cy="6421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680" rIns="0" bIns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  <a:t>Модернизация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  <a:t>Сетей </a:t>
            </a:r>
            <a:r>
              <a:rPr lang="ru-RU" sz="2000" b="1" cap="all" spc="-15" dirty="0" err="1">
                <a:solidFill>
                  <a:srgbClr val="FFFFFF"/>
                </a:solidFill>
                <a:latin typeface="Arial"/>
                <a:cs typeface="Arial"/>
              </a:rPr>
              <a:t>электрОСНАБЖЕНИЯ</a:t>
            </a:r>
            <a:endParaRPr lang="ru-RU" sz="2000" b="1" cap="all" spc="-1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" name="object 5">
            <a:extLst>
              <a:ext uri="{FF2B5EF4-FFF2-40B4-BE49-F238E27FC236}">
                <a16:creationId xmlns="" xmlns:a16="http://schemas.microsoft.com/office/drawing/2014/main" id="{887CEEF6-5C19-44DD-8EAA-96953EB28386}"/>
              </a:ext>
            </a:extLst>
          </p:cNvPr>
          <p:cNvSpPr/>
          <p:nvPr/>
        </p:nvSpPr>
        <p:spPr>
          <a:xfrm>
            <a:off x="-27560" y="371379"/>
            <a:ext cx="5539114" cy="6293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680" rIns="0" bIns="0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 ЖАБДЫҚТАУ ЖЕЛІЛЕРІН  ЖАҢҒЫРТУ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05694" y="1766582"/>
            <a:ext cx="58987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КАБЕЛЬНЫХ ЛИНИЙ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КАПРЕМОНТ КАБЕЛЬНЫХ ЛИНИЙ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14,8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КАПРЕМОНТ ВОЗДУШНЫХ ЛИНИЙ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8,4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КМ 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КАПРЕМОНТ РП/ТП 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ТЕКУЩИЙ РЕМОНТ ВОЗДУШНЫХ ЛИНИЙ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59,7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ТЕКУЩИЙ РЕМОНТ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РП/ТП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15" y="4382311"/>
            <a:ext cx="3786126" cy="2226859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1976E859-7630-46C7-AC86-980463A9C66E}"/>
              </a:ext>
            </a:extLst>
          </p:cNvPr>
          <p:cNvCxnSpPr>
            <a:cxnSpLocks/>
          </p:cNvCxnSpPr>
          <p:nvPr/>
        </p:nvCxnSpPr>
        <p:spPr>
          <a:xfrm>
            <a:off x="119910" y="4313246"/>
            <a:ext cx="57869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952D5CC-78D9-47B3-A27B-498BAE8C2992}"/>
              </a:ext>
            </a:extLst>
          </p:cNvPr>
          <p:cNvSpPr/>
          <p:nvPr/>
        </p:nvSpPr>
        <p:spPr>
          <a:xfrm>
            <a:off x="119910" y="4413208"/>
            <a:ext cx="593637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АО «АЖК» ПРОВЕДЕН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КАПРЕМОНТ ВОЗДУШНЫХ ЛИНИЙ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КМ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КАПРЕМОНТРЕМОНТ КАБЕЛЬНЫХ ЛИНИЙ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17,7</a:t>
            </a:r>
            <a:r>
              <a:rPr lang="ru-RU" sz="12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КМ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КАПРЕМОНТ РЕМОНТ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РП/ТП –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ТЕКУЩИЙ РЕМОНТ ЛИНИЙ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50,</a:t>
            </a:r>
            <a:r>
              <a:rPr lang="ru-RU" sz="28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2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КМ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ТЕКУЩИЙ РЕМОНТ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РП/ТП – </a:t>
            </a:r>
            <a:r>
              <a:rPr lang="ru-RU" sz="24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88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38834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73986" y="2008720"/>
            <a:ext cx="45571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ЗАМЕНА СВЕТИЛЬНИКОВ – </a:t>
            </a:r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948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ШТ</a:t>
            </a:r>
          </a:p>
          <a:p>
            <a:pPr algn="ctr"/>
            <a:endParaRPr lang="ru-RU" sz="105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ЗАМЕНА КАБЕЛЬНЫХ ЛИНИЙ  – </a:t>
            </a:r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7,7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КМ</a:t>
            </a:r>
            <a:r>
              <a:rPr lang="ru-RU" sz="16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dirty="0">
              <a:solidFill>
                <a:srgbClr val="009A4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b="1" dirty="0">
              <a:solidFill>
                <a:srgbClr val="009A4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8088CC4-A293-47F4-A81E-5B0FAB1044CC}"/>
              </a:ext>
            </a:extLst>
          </p:cNvPr>
          <p:cNvSpPr txBox="1"/>
          <p:nvPr/>
        </p:nvSpPr>
        <p:spPr>
          <a:xfrm>
            <a:off x="1468965" y="1306018"/>
            <a:ext cx="353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ЗАВЕРШЕНЫ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Г.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B99B264C-C26C-4E08-A40D-695C29934D4A}"/>
              </a:ext>
            </a:extLst>
          </p:cNvPr>
          <p:cNvCxnSpPr>
            <a:cxnSpLocks/>
          </p:cNvCxnSpPr>
          <p:nvPr/>
        </p:nvCxnSpPr>
        <p:spPr>
          <a:xfrm>
            <a:off x="6079435" y="1508931"/>
            <a:ext cx="1" cy="48595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2754959E-0536-47D6-808B-7464417CA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8948" y="1366087"/>
            <a:ext cx="287055" cy="277292"/>
          </a:xfrm>
          <a:prstGeom prst="rect">
            <a:avLst/>
          </a:prstGeom>
        </p:spPr>
      </p:pic>
      <p:sp>
        <p:nvSpPr>
          <p:cNvPr id="24" name="object 5">
            <a:extLst>
              <a:ext uri="{FF2B5EF4-FFF2-40B4-BE49-F238E27FC236}">
                <a16:creationId xmlns="" xmlns:a16="http://schemas.microsoft.com/office/drawing/2014/main" id="{9E81A02C-D0A0-4411-B01C-F81E809B6012}"/>
              </a:ext>
            </a:extLst>
          </p:cNvPr>
          <p:cNvSpPr/>
          <p:nvPr/>
        </p:nvSpPr>
        <p:spPr>
          <a:xfrm>
            <a:off x="6134440" y="366701"/>
            <a:ext cx="6272613" cy="6421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680" rIns="0" bIns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  <a:t>ОБЕСПЕЧЕНИЕ КАЧЕСТВЕННЫМ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cap="all" spc="-15" dirty="0">
                <a:solidFill>
                  <a:srgbClr val="FFFFFF"/>
                </a:solidFill>
                <a:latin typeface="Arial"/>
                <a:cs typeface="Arial"/>
              </a:rPr>
              <a:t>НАРУЖНЫМ ОСВЕЩЕНИЕМ</a:t>
            </a:r>
          </a:p>
        </p:txBody>
      </p:sp>
      <p:sp>
        <p:nvSpPr>
          <p:cNvPr id="25" name="object 5">
            <a:extLst>
              <a:ext uri="{FF2B5EF4-FFF2-40B4-BE49-F238E27FC236}">
                <a16:creationId xmlns="" xmlns:a16="http://schemas.microsoft.com/office/drawing/2014/main" id="{887CEEF6-5C19-44DD-8EAA-96953EB28386}"/>
              </a:ext>
            </a:extLst>
          </p:cNvPr>
          <p:cNvSpPr/>
          <p:nvPr/>
        </p:nvSpPr>
        <p:spPr>
          <a:xfrm>
            <a:off x="-27560" y="371379"/>
            <a:ext cx="5539114" cy="6293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680" rIns="0" bIns="0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САПАЛЫ СЫРТҚЫ ЖАРЫҚТАНДЫРУМЕН ҚАМТАМАСЫЗ ЕТУ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ПК\Downloads\WhatsApp Image 2024-03-23 at 16.12.1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b="27963"/>
          <a:stretch/>
        </p:blipFill>
        <p:spPr bwMode="auto">
          <a:xfrm>
            <a:off x="7152819" y="3493809"/>
            <a:ext cx="3773347" cy="28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К\Downloads\WhatsApp Image 2024-03-23 at 16.12.14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 r="24114"/>
          <a:stretch/>
        </p:blipFill>
        <p:spPr bwMode="auto">
          <a:xfrm>
            <a:off x="1066877" y="3493810"/>
            <a:ext cx="3771342" cy="311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C5E39BC-8F35-481F-84EC-EA9252285FD3}"/>
              </a:ext>
            </a:extLst>
          </p:cNvPr>
          <p:cNvSpPr/>
          <p:nvPr/>
        </p:nvSpPr>
        <p:spPr>
          <a:xfrm>
            <a:off x="6420412" y="2084340"/>
            <a:ext cx="5238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УСТАНОВКА УЛИЧНОГО ОСВЕЩЕНИЯ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ЧАСТИЧНО НЕОСВЕЩЕННЫХ УЛИЦАХ</a:t>
            </a:r>
            <a:endParaRPr lang="aa-ET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36">
            <a:extLst>
              <a:ext uri="{FF2B5EF4-FFF2-40B4-BE49-F238E27FC236}">
                <a16:creationId xmlns="" xmlns:a16="http://schemas.microsoft.com/office/drawing/2014/main" id="{A1BD2249-410A-4D6C-B678-E121E8E3A4E2}"/>
              </a:ext>
            </a:extLst>
          </p:cNvPr>
          <p:cNvSpPr/>
          <p:nvPr/>
        </p:nvSpPr>
        <p:spPr>
          <a:xfrm>
            <a:off x="7423503" y="1301380"/>
            <a:ext cx="3137587" cy="568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ПЛАНЫ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НА </a:t>
            </a:r>
            <a:r>
              <a:rPr lang="ru-RU" sz="2400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spc="-7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FE348A7-0BAA-4830-B57D-05F410872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114" y="1338701"/>
            <a:ext cx="363404" cy="41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0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53ab261c-48b6-4d44-a969-c361052b6c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98301B3-E8B2-4A19-A419-FD03EC459A4E}"/>
              </a:ext>
            </a:extLst>
          </p:cNvPr>
          <p:cNvSpPr txBox="1"/>
          <p:nvPr/>
        </p:nvSpPr>
        <p:spPr>
          <a:xfrm>
            <a:off x="6407444" y="1838889"/>
            <a:ext cx="5645062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СРЕДНИЙ РЕМОНТ 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20,6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КМ ДОРОГ  НА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УЛИЦ</a:t>
            </a:r>
          </a:p>
          <a:p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Павлодарская,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пр.Рыскулова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мкр.Кулагер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ул.Борзова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ТРОТУАРОВ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4,2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КМ НА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УЛИЦАХ</a:t>
            </a:r>
          </a:p>
          <a:p>
            <a:endParaRPr lang="kk-K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ТЕКУЩИЙ РЕМОНТ 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16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КВ.М.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ДОРОГ 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F2E605B7-C687-49BB-919C-05464E8FF309}"/>
              </a:ext>
            </a:extLst>
          </p:cNvPr>
          <p:cNvCxnSpPr/>
          <p:nvPr/>
        </p:nvCxnSpPr>
        <p:spPr>
          <a:xfrm>
            <a:off x="6080702" y="1326642"/>
            <a:ext cx="0" cy="535916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5FC92820-FDDF-4036-B46B-4A860FBE71B3}"/>
              </a:ext>
            </a:extLst>
          </p:cNvPr>
          <p:cNvSpPr txBox="1"/>
          <p:nvPr/>
        </p:nvSpPr>
        <p:spPr>
          <a:xfrm>
            <a:off x="1460107" y="1156038"/>
            <a:ext cx="353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ЗАВЕРШЕНЫ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11C774F7-907E-46D7-B89F-A1A1101FB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0107" y="1222346"/>
            <a:ext cx="287055" cy="277292"/>
          </a:xfrm>
          <a:prstGeom prst="rect">
            <a:avLst/>
          </a:prstGeom>
        </p:spPr>
      </p:pic>
      <p:sp>
        <p:nvSpPr>
          <p:cNvPr id="59" name="Прямоугольник 36">
            <a:extLst>
              <a:ext uri="{FF2B5EF4-FFF2-40B4-BE49-F238E27FC236}">
                <a16:creationId xmlns="" xmlns:a16="http://schemas.microsoft.com/office/drawing/2014/main" id="{C6DDAFA9-26EE-469D-85A5-7E874AA36118}"/>
              </a:ext>
            </a:extLst>
          </p:cNvPr>
          <p:cNvSpPr/>
          <p:nvPr/>
        </p:nvSpPr>
        <p:spPr>
          <a:xfrm>
            <a:off x="7220114" y="1156038"/>
            <a:ext cx="3137587" cy="568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ПЛАНЫ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НА </a:t>
            </a:r>
            <a:r>
              <a:rPr lang="ru-RU" sz="2400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ru-RU" b="1" spc="-7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spc="-7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D576C4A8-83C5-4404-94AF-146565759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273" y="1196137"/>
            <a:ext cx="363404" cy="41999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2CDFA9A8-E801-4157-94D4-DA00A7C27F74}"/>
              </a:ext>
            </a:extLst>
          </p:cNvPr>
          <p:cNvSpPr txBox="1"/>
          <p:nvPr/>
        </p:nvSpPr>
        <p:spPr>
          <a:xfrm>
            <a:off x="307975" y="1828555"/>
            <a:ext cx="5747628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СРЕДНИЙ РЕМОНТ </a:t>
            </a:r>
            <a:r>
              <a:rPr lang="kk-KZ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21,8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ДОРОГ НА </a:t>
            </a:r>
            <a:r>
              <a:rPr lang="kk-KZ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kk-K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УЛИЦАХ</a:t>
            </a:r>
          </a:p>
          <a:p>
            <a:endParaRPr lang="kk-K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ТЕКУЩИЙ РЕМОНТ  </a:t>
            </a:r>
            <a:r>
              <a:rPr lang="kk-KZ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30,5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КВ.М.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ДОРОГ </a:t>
            </a:r>
          </a:p>
          <a:p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Кемел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Айнабулак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пр.Рыскулова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пр.Райымбека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 </a:t>
            </a:r>
            <a:r>
              <a:rPr lang="kk-KZ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</a:t>
            </a:r>
            <a:r>
              <a:rPr lang="kk-KZ" sz="20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ТРОТУАРОВ </a:t>
            </a:r>
            <a:b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kk-KZ" sz="16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УЛИЦАХ </a:t>
            </a:r>
            <a:endParaRPr lang="ru-RU" sz="1600" b="1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94298354-8D4C-4A36-9EDA-7D38A710F058}"/>
              </a:ext>
            </a:extLst>
          </p:cNvPr>
          <p:cNvSpPr txBox="1"/>
          <p:nvPr/>
        </p:nvSpPr>
        <p:spPr>
          <a:xfrm>
            <a:off x="767366" y="317719"/>
            <a:ext cx="4135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ЖОЛ-КӨЛІК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ИНФРАҚҰРЫЛЫМЫН ДАМЫТУ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3DC69582-CA20-4575-B86A-ADAB8E52112D}"/>
              </a:ext>
            </a:extLst>
          </p:cNvPr>
          <p:cNvSpPr txBox="1"/>
          <p:nvPr/>
        </p:nvSpPr>
        <p:spPr>
          <a:xfrm>
            <a:off x="6625087" y="317719"/>
            <a:ext cx="5427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ДОРОЖНО-ТРАНСПОРТНОЙ ИНФРАСТРУКТУРЫ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t="48611" r="15937"/>
          <a:stretch/>
        </p:blipFill>
        <p:spPr>
          <a:xfrm>
            <a:off x="1354648" y="4444656"/>
            <a:ext cx="2961376" cy="226593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/>
          <a:stretch/>
        </p:blipFill>
        <p:spPr>
          <a:xfrm>
            <a:off x="7308219" y="4419874"/>
            <a:ext cx="2961376" cy="226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46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53ab261c-48b6-4d44-a969-c361052b6c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29EF5DB5-A8CE-A26E-9DC4-F60AF5C9A1A3}"/>
              </a:ext>
            </a:extLst>
          </p:cNvPr>
          <p:cNvSpPr/>
          <p:nvPr/>
        </p:nvSpPr>
        <p:spPr>
          <a:xfrm>
            <a:off x="6541751" y="2118319"/>
            <a:ext cx="50814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ОБНОВЛЕНИЕ МАРШРУТОВ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№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79,120,123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НА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65 </a:t>
            </a:r>
            <a:r>
              <a:rPr lang="ru-RU" b="1" spc="-7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НОВЫХ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АВТОБУСОВ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56120" y="359906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1011499B-9DC5-4B23-8FE7-7579E4983F0C}"/>
              </a:ext>
            </a:extLst>
          </p:cNvPr>
          <p:cNvCxnSpPr>
            <a:cxnSpLocks/>
          </p:cNvCxnSpPr>
          <p:nvPr/>
        </p:nvCxnSpPr>
        <p:spPr>
          <a:xfrm>
            <a:off x="6080448" y="1453216"/>
            <a:ext cx="31107" cy="51253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1">
            <a:extLst>
              <a:ext uri="{FF2B5EF4-FFF2-40B4-BE49-F238E27FC236}">
                <a16:creationId xmlns="" xmlns:a16="http://schemas.microsoft.com/office/drawing/2014/main" id="{46C2F3EF-B0CB-4632-BB02-05608A3044FB}"/>
              </a:ext>
            </a:extLst>
          </p:cNvPr>
          <p:cNvSpPr/>
          <p:nvPr/>
        </p:nvSpPr>
        <p:spPr>
          <a:xfrm>
            <a:off x="294259" y="1202479"/>
            <a:ext cx="5355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ЗАВЕРШЕНЫ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Г.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510218D3-99AC-4773-984A-8E3B3A09C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4327" y="1279427"/>
            <a:ext cx="287055" cy="277292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FBB8C20C-B9DB-40FE-B375-FA48372692C9}"/>
              </a:ext>
            </a:extLst>
          </p:cNvPr>
          <p:cNvGrpSpPr/>
          <p:nvPr/>
        </p:nvGrpSpPr>
        <p:grpSpPr>
          <a:xfrm>
            <a:off x="7874134" y="1204929"/>
            <a:ext cx="3065837" cy="461665"/>
            <a:chOff x="7532501" y="1326642"/>
            <a:chExt cx="3065837" cy="461665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="" xmlns:a16="http://schemas.microsoft.com/office/drawing/2014/main" id="{6A597E9D-0E0C-4248-9EC5-22DA2A996DF4}"/>
                </a:ext>
              </a:extLst>
            </p:cNvPr>
            <p:cNvSpPr/>
            <p:nvPr/>
          </p:nvSpPr>
          <p:spPr>
            <a:xfrm>
              <a:off x="7617492" y="1326642"/>
              <a:ext cx="29808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spc="-7" dirty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ПЛАНЫ</a:t>
              </a:r>
              <a:r>
                <a:rPr lang="ru-RU" b="1" spc="-7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НА </a:t>
              </a:r>
              <a:r>
                <a:rPr lang="ru-RU" sz="2400" b="1" spc="-7" dirty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2024</a:t>
              </a:r>
              <a:r>
                <a:rPr lang="ru-RU" b="1" spc="-7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Г.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="" xmlns:a16="http://schemas.microsoft.com/office/drawing/2014/main" id="{6C1B606D-3281-439D-A9EC-AC952F098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7742" y1="18750" x2="27742" y2="18750"/>
                          <a14:foregroundMark x1="46774" y1="18438" x2="46774" y2="18438"/>
                          <a14:foregroundMark x1="67097" y1="16875" x2="67097" y2="16875"/>
                          <a14:foregroundMark x1="65484" y1="41875" x2="65484" y2="41875"/>
                          <a14:foregroundMark x1="54839" y1="44063" x2="54839" y2="44063"/>
                          <a14:foregroundMark x1="53226" y1="51563" x2="53226" y2="51563"/>
                          <a14:foregroundMark x1="59032" y1="53438" x2="59032" y2="53438"/>
                          <a14:foregroundMark x1="64516" y1="52188" x2="64516" y2="52188"/>
                          <a14:foregroundMark x1="67419" y1="50938" x2="67419" y2="50938"/>
                          <a14:foregroundMark x1="71935" y1="50938" x2="71935" y2="50938"/>
                          <a14:foregroundMark x1="70323" y1="66563" x2="70323" y2="66563"/>
                          <a14:foregroundMark x1="70000" y1="56875" x2="70000" y2="56875"/>
                          <a14:foregroundMark x1="77419" y1="59062" x2="77419" y2="59062"/>
                          <a14:foregroundMark x1="82903" y1="64375" x2="82903" y2="64375"/>
                          <a14:foregroundMark x1="85806" y1="71875" x2="85806" y2="71875"/>
                          <a14:foregroundMark x1="82903" y1="79375" x2="82903" y2="79375"/>
                          <a14:foregroundMark x1="77097" y1="85625" x2="77097" y2="85625"/>
                          <a14:foregroundMark x1="70323" y1="87813" x2="70323" y2="87813"/>
                          <a14:foregroundMark x1="49355" y1="64375" x2="49355" y2="64375"/>
                          <a14:foregroundMark x1="49032" y1="71563" x2="49032" y2="71563"/>
                          <a14:foregroundMark x1="49355" y1="80000" x2="49355" y2="80000"/>
                          <a14:foregroundMark x1="53548" y1="85313" x2="53548" y2="85313"/>
                          <a14:foregroundMark x1="60968" y1="89688" x2="60968" y2="89688"/>
                          <a14:foregroundMark x1="70968" y1="91875" x2="70968" y2="91875"/>
                          <a14:foregroundMark x1="62258" y1="84375" x2="62258" y2="84375"/>
                          <a14:foregroundMark x1="56129" y1="78750" x2="56129" y2="78750"/>
                          <a14:foregroundMark x1="53871" y1="71875" x2="53871" y2="71875"/>
                          <a14:foregroundMark x1="56452" y1="64375" x2="56452" y2="64375"/>
                          <a14:foregroundMark x1="61290" y1="58750" x2="61290" y2="58750"/>
                          <a14:foregroundMark x1="70645" y1="73125" x2="70645" y2="73125"/>
                          <a14:foregroundMark x1="73871" y1="74063" x2="73871" y2="74063"/>
                          <a14:foregroundMark x1="40645" y1="66250" x2="40645" y2="66250"/>
                          <a14:foregroundMark x1="40968" y1="54375" x2="40968" y2="54375"/>
                          <a14:foregroundMark x1="39032" y1="42188" x2="39032" y2="42188"/>
                          <a14:foregroundMark x1="27097" y1="42813" x2="27097" y2="42813"/>
                          <a14:foregroundMark x1="26452" y1="53438" x2="26452" y2="53438"/>
                          <a14:foregroundMark x1="24194" y1="65625" x2="24194" y2="65625"/>
                          <a14:foregroundMark x1="90000" y1="65938" x2="90000" y2="65938"/>
                          <a14:foregroundMark x1="89677" y1="76563" x2="89677" y2="765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32501" y="1409484"/>
              <a:ext cx="355639" cy="366045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4C589E0-71CB-4351-B60B-534F19C60C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745" y="3599065"/>
            <a:ext cx="3337226" cy="27898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00E9A52-290C-4888-8B2A-6F190E22C3CB}"/>
              </a:ext>
            </a:extLst>
          </p:cNvPr>
          <p:cNvSpPr txBox="1"/>
          <p:nvPr/>
        </p:nvSpPr>
        <p:spPr>
          <a:xfrm>
            <a:off x="292663" y="1818324"/>
            <a:ext cx="5732732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МАРШРУТОВ НА 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АВТОБУС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ОБНОВЛЕНИЕ 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МАРШРУТОВ НА </a:t>
            </a:r>
            <a:r>
              <a:rPr lang="ru-RU" sz="24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АВТОБУСОВ 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FB5E9F2-1D38-42EE-81EC-65BD9D2585C0}"/>
              </a:ext>
            </a:extLst>
          </p:cNvPr>
          <p:cNvSpPr txBox="1"/>
          <p:nvPr/>
        </p:nvSpPr>
        <p:spPr>
          <a:xfrm>
            <a:off x="767366" y="317719"/>
            <a:ext cx="4135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ЖОЛ-КӨЛІК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ИНФРАҚҰРЫЛЫМЫН ДАМЫТУ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4857B0B-20E4-452D-B4F1-6269398F8BBC}"/>
              </a:ext>
            </a:extLst>
          </p:cNvPr>
          <p:cNvSpPr txBox="1"/>
          <p:nvPr/>
        </p:nvSpPr>
        <p:spPr>
          <a:xfrm>
            <a:off x="6625087" y="317719"/>
            <a:ext cx="5427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ДОРОЖНО-ТРАНСПОРТНОЙ ИНФРАСТРУКТУРЫ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383" y="3599065"/>
            <a:ext cx="3600842" cy="288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85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FE4B7AAD-7C18-4EAF-8EB4-DE6F8FF9826B}"/>
              </a:ext>
            </a:extLst>
          </p:cNvPr>
          <p:cNvSpPr/>
          <p:nvPr/>
        </p:nvSpPr>
        <p:spPr>
          <a:xfrm>
            <a:off x="0" y="219516"/>
            <a:ext cx="12192000" cy="9261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BDAE2AF2-3C20-491F-AC63-95466D6F9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81" b="76944" l="44375" r="66615">
                        <a14:foregroundMark x1="46250" y1="49444" x2="45313" y2="56667"/>
                        <a14:foregroundMark x1="45313" y1="56667" x2="45625" y2="63519"/>
                        <a14:foregroundMark x1="45625" y1="63519" x2="46146" y2="65093"/>
                        <a14:foregroundMark x1="44583" y1="56204" x2="44583" y2="56204"/>
                        <a14:foregroundMark x1="44531" y1="55648" x2="44531" y2="55648"/>
                        <a14:foregroundMark x1="44583" y1="53611" x2="44583" y2="53611"/>
                        <a14:foregroundMark x1="54323" y1="37963" x2="58750" y2="38056"/>
                        <a14:foregroundMark x1="65677" y1="48333" x2="66563" y2="55370"/>
                        <a14:foregroundMark x1="66563" y1="55370" x2="66406" y2="60741"/>
                        <a14:foregroundMark x1="66354" y1="61019" x2="65990" y2="62407"/>
                        <a14:foregroundMark x1="65885" y1="62963" x2="65156" y2="65278"/>
                        <a14:foregroundMark x1="55417" y1="43704" x2="55365" y2="52037"/>
                        <a14:foregroundMark x1="55937" y1="65556" x2="56094" y2="66852"/>
                        <a14:foregroundMark x1="56250" y1="68241" x2="56302" y2="69074"/>
                        <a14:foregroundMark x1="52812" y1="48611" x2="52708" y2="56204"/>
                        <a14:foregroundMark x1="52708" y1="58889" x2="52708" y2="61111"/>
                        <a14:foregroundMark x1="52708" y1="61667" x2="52917" y2="65648"/>
                        <a14:foregroundMark x1="51406" y1="59722" x2="51406" y2="59722"/>
                        <a14:foregroundMark x1="51406" y1="59722" x2="51406" y2="59722"/>
                        <a14:foregroundMark x1="51406" y1="59722" x2="51406" y2="59722"/>
                        <a14:foregroundMark x1="50990" y1="59074" x2="50990" y2="59074"/>
                        <a14:foregroundMark x1="50990" y1="59074" x2="50990" y2="59074"/>
                        <a14:foregroundMark x1="50625" y1="58426" x2="50625" y2="58426"/>
                        <a14:foregroundMark x1="50313" y1="57778" x2="50208" y2="57315"/>
                        <a14:foregroundMark x1="50156" y1="56759" x2="50156" y2="56389"/>
                        <a14:foregroundMark x1="50260" y1="55463" x2="50521" y2="54907"/>
                        <a14:foregroundMark x1="50885" y1="53981" x2="50885" y2="53981"/>
                        <a14:foregroundMark x1="51250" y1="53611" x2="51250" y2="53611"/>
                        <a14:foregroundMark x1="51510" y1="53056" x2="51510" y2="53056"/>
                        <a14:foregroundMark x1="51563" y1="52778" x2="51563" y2="52778"/>
                        <a14:foregroundMark x1="51563" y1="52500" x2="51563" y2="52130"/>
                        <a14:foregroundMark x1="51563" y1="52130" x2="51563" y2="52130"/>
                        <a14:foregroundMark x1="51094" y1="52037" x2="50469" y2="52130"/>
                        <a14:foregroundMark x1="49792" y1="53148" x2="49531" y2="53796"/>
                        <a14:foregroundMark x1="49271" y1="54444" x2="49167" y2="55278"/>
                        <a14:foregroundMark x1="49167" y1="56111" x2="49167" y2="56481"/>
                        <a14:foregroundMark x1="49167" y1="57500" x2="49167" y2="58426"/>
                        <a14:foregroundMark x1="49115" y1="59167" x2="49115" y2="59815"/>
                        <a14:foregroundMark x1="49271" y1="60463" x2="49740" y2="61389"/>
                        <a14:foregroundMark x1="49948" y1="61481" x2="50260" y2="62130"/>
                        <a14:foregroundMark x1="50573" y1="62593" x2="50625" y2="63333"/>
                        <a14:foregroundMark x1="50625" y1="63981" x2="50729" y2="64537"/>
                        <a14:foregroundMark x1="50990" y1="65000" x2="51719" y2="65556"/>
                        <a14:foregroundMark x1="52083" y1="65556" x2="52344" y2="65556"/>
                        <a14:foregroundMark x1="52500" y1="63426" x2="51094" y2="61759"/>
                        <a14:foregroundMark x1="50729" y1="61204" x2="50573" y2="60370"/>
                        <a14:foregroundMark x1="50417" y1="59167" x2="50260" y2="58796"/>
                        <a14:foregroundMark x1="50156" y1="58519" x2="50156" y2="58519"/>
                        <a14:foregroundMark x1="49896" y1="58333" x2="49896" y2="58333"/>
                        <a14:foregroundMark x1="51563" y1="61019" x2="51771" y2="61204"/>
                        <a14:foregroundMark x1="52292" y1="61204" x2="52292" y2="61204"/>
                        <a14:foregroundMark x1="52344" y1="60833" x2="51615" y2="58796"/>
                        <a14:foregroundMark x1="51094" y1="56389" x2="51198" y2="55370"/>
                        <a14:foregroundMark x1="51615" y1="52685" x2="51927" y2="52222"/>
                        <a14:foregroundMark x1="52083" y1="52130" x2="52083" y2="52130"/>
                        <a14:foregroundMark x1="55260" y1="45926" x2="55469" y2="46204"/>
                        <a14:foregroundMark x1="55781" y1="46852" x2="60417" y2="49167"/>
                        <a14:foregroundMark x1="53854" y1="45278" x2="54167" y2="46296"/>
                        <a14:foregroundMark x1="54740" y1="48056" x2="56042" y2="50648"/>
                        <a14:foregroundMark x1="54323" y1="44444" x2="54323" y2="44444"/>
                        <a14:foregroundMark x1="54323" y1="44907" x2="54375" y2="46111"/>
                        <a14:foregroundMark x1="54531" y1="47407" x2="54792" y2="49537"/>
                        <a14:foregroundMark x1="54844" y1="49722" x2="54844" y2="49722"/>
                        <a14:foregroundMark x1="60313" y1="56111" x2="60781" y2="61574"/>
                        <a14:foregroundMark x1="60781" y1="61574" x2="60208" y2="68241"/>
                        <a14:foregroundMark x1="60208" y1="68241" x2="63281" y2="69907"/>
                        <a14:foregroundMark x1="63281" y1="69907" x2="59479" y2="72778"/>
                        <a14:foregroundMark x1="59479" y1="72778" x2="58750" y2="67500"/>
                        <a14:foregroundMark x1="58750" y1="67500" x2="56042" y2="62778"/>
                        <a14:foregroundMark x1="56042" y1="62778" x2="52865" y2="65000"/>
                        <a14:foregroundMark x1="52865" y1="65000" x2="53021" y2="70926"/>
                        <a14:foregroundMark x1="53021" y1="70926" x2="54740" y2="65926"/>
                        <a14:foregroundMark x1="54740" y1="65926" x2="58073" y2="63426"/>
                        <a14:foregroundMark x1="58073" y1="63426" x2="53750" y2="61944"/>
                        <a14:foregroundMark x1="53750" y1="61944" x2="50990" y2="65556"/>
                        <a14:foregroundMark x1="50990" y1="65556" x2="47969" y2="65278"/>
                        <a14:foregroundMark x1="47969" y1="65278" x2="51823" y2="52500"/>
                        <a14:foregroundMark x1="51823" y1="52500" x2="49948" y2="58704"/>
                        <a14:foregroundMark x1="49948" y1="58704" x2="57708" y2="68519"/>
                        <a14:foregroundMark x1="57708" y1="68519" x2="60208" y2="64907"/>
                        <a14:foregroundMark x1="60208" y1="64907" x2="60365" y2="65278"/>
                        <a14:foregroundMark x1="56354" y1="56852" x2="60573" y2="65185"/>
                        <a14:foregroundMark x1="57292" y1="61944" x2="58333" y2="65926"/>
                        <a14:foregroundMark x1="58594" y1="66759" x2="59427" y2="68704"/>
                        <a14:foregroundMark x1="57500" y1="60093" x2="57500" y2="60093"/>
                        <a14:foregroundMark x1="57448" y1="60741" x2="57448" y2="60741"/>
                        <a14:foregroundMark x1="55469" y1="60926" x2="59062" y2="62963"/>
                        <a14:foregroundMark x1="59062" y1="62963" x2="59479" y2="64815"/>
                        <a14:foregroundMark x1="59167" y1="60093" x2="60521" y2="64074"/>
                        <a14:foregroundMark x1="60677" y1="56204" x2="59844" y2="53056"/>
                        <a14:foregroundMark x1="59635" y1="52500" x2="58958" y2="57685"/>
                        <a14:foregroundMark x1="58594" y1="54074" x2="59375" y2="57963"/>
                        <a14:foregroundMark x1="59167" y1="52130" x2="59479" y2="52130"/>
                        <a14:foregroundMark x1="61146" y1="53056" x2="61927" y2="53889"/>
                        <a14:foregroundMark x1="62031" y1="54167" x2="62344" y2="55000"/>
                        <a14:foregroundMark x1="62448" y1="55370" x2="62760" y2="56852"/>
                        <a14:foregroundMark x1="62813" y1="57037" x2="62813" y2="57037"/>
                        <a14:foregroundMark x1="59896" y1="51481" x2="59896" y2="51481"/>
                        <a14:foregroundMark x1="61823" y1="53796" x2="62969" y2="59074"/>
                        <a14:foregroundMark x1="62917" y1="59167" x2="62135" y2="59722"/>
                        <a14:foregroundMark x1="60104" y1="49815" x2="61667" y2="55648"/>
                        <a14:foregroundMark x1="61667" y1="55648" x2="61615" y2="55648"/>
                        <a14:foregroundMark x1="60990" y1="58056" x2="61823" y2="61296"/>
                        <a14:foregroundMark x1="61927" y1="61759" x2="62396" y2="63519"/>
                        <a14:foregroundMark x1="62396" y1="63611" x2="62448" y2="63889"/>
                        <a14:foregroundMark x1="56615" y1="66852" x2="59792" y2="71019"/>
                        <a14:foregroundMark x1="59792" y1="71019" x2="63177" y2="65926"/>
                        <a14:foregroundMark x1="61406" y1="64352" x2="61406" y2="64352"/>
                        <a14:foregroundMark x1="61927" y1="65648" x2="62083" y2="66111"/>
                        <a14:foregroundMark x1="62292" y1="66944" x2="63906" y2="69815"/>
                        <a14:foregroundMark x1="63073" y1="68056" x2="63073" y2="68611"/>
                        <a14:foregroundMark x1="63333" y1="69259" x2="63333" y2="69259"/>
                        <a14:foregroundMark x1="66615" y1="63611" x2="66615" y2="63611"/>
                        <a14:foregroundMark x1="64271" y1="43333" x2="64271" y2="43333"/>
                        <a14:foregroundMark x1="63385" y1="41574" x2="63385" y2="41574"/>
                        <a14:foregroundMark x1="55937" y1="36759" x2="55937" y2="36759"/>
                        <a14:foregroundMark x1="57448" y1="36759" x2="57448" y2="36759"/>
                        <a14:foregroundMark x1="54010" y1="36852" x2="54010" y2="36852"/>
                        <a14:foregroundMark x1="52344" y1="37778" x2="52344" y2="37778"/>
                        <a14:foregroundMark x1="51615" y1="38426" x2="51615" y2="38426"/>
                        <a14:foregroundMark x1="50677" y1="38981" x2="50677" y2="38981"/>
                        <a14:foregroundMark x1="50260" y1="39352" x2="50260" y2="39352"/>
                        <a14:foregroundMark x1="49219" y1="40556" x2="49219" y2="40556"/>
                        <a14:foregroundMark x1="47031" y1="65278" x2="47031" y2="65278"/>
                        <a14:foregroundMark x1="47240" y1="65556" x2="48333" y2="68241"/>
                        <a14:foregroundMark x1="52969" y1="69815" x2="54063" y2="72593"/>
                        <a14:foregroundMark x1="52760" y1="73426" x2="54896" y2="74444"/>
                        <a14:foregroundMark x1="59115" y1="68889" x2="58490" y2="73796"/>
                        <a14:foregroundMark x1="58385" y1="73981" x2="56719" y2="75278"/>
                        <a14:foregroundMark x1="55625" y1="77037" x2="55625" y2="77037"/>
                        <a14:foregroundMark x1="56458" y1="36481" x2="56458" y2="36481"/>
                        <a14:foregroundMark x1="56719" y1="36481" x2="56719" y2="36481"/>
                      </a14:backgroundRemoval>
                    </a14:imgEffect>
                  </a14:imgLayer>
                </a14:imgProps>
              </a:ext>
            </a:extLst>
          </a:blip>
          <a:srcRect l="43464" t="33228" r="31694" b="20385"/>
          <a:stretch/>
        </p:blipFill>
        <p:spPr>
          <a:xfrm>
            <a:off x="5381705" y="-60797"/>
            <a:ext cx="1428590" cy="1464729"/>
          </a:xfrm>
          <a:prstGeom prst="rect">
            <a:avLst/>
          </a:prstGeom>
        </p:spPr>
      </p:pic>
      <p:sp>
        <p:nvSpPr>
          <p:cNvPr id="30" name="object 18"/>
          <p:cNvSpPr txBox="1"/>
          <p:nvPr/>
        </p:nvSpPr>
        <p:spPr>
          <a:xfrm>
            <a:off x="149572" y="4938935"/>
            <a:ext cx="3120943" cy="8252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 algn="ctr">
              <a:lnSpc>
                <a:spcPct val="100000"/>
              </a:lnSpc>
              <a:spcBef>
                <a:spcPts val="95"/>
              </a:spcBef>
            </a:pPr>
            <a:r>
              <a:rPr lang="kk-KZ" sz="1600" b="1" spc="-20" dirty="0">
                <a:latin typeface="Arial"/>
                <a:cs typeface="Arial"/>
              </a:rPr>
              <a:t>ПРИСТРОЙКА К ШКОЛЕ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C00000"/>
                </a:solidFill>
                <a:latin typeface="Arial"/>
                <a:cs typeface="Arial"/>
              </a:rPr>
              <a:t>№</a:t>
            </a:r>
            <a:r>
              <a:rPr lang="kk-KZ" sz="2000" b="1" spc="-20" dirty="0">
                <a:solidFill>
                  <a:srgbClr val="C00000"/>
                </a:solidFill>
                <a:latin typeface="Arial"/>
                <a:cs typeface="Arial"/>
              </a:rPr>
              <a:t>148</a:t>
            </a:r>
            <a:r>
              <a:rPr lang="ru-RU" sz="16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</a:p>
          <a:p>
            <a:pPr marL="13335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20" dirty="0">
                <a:latin typeface="Arial"/>
                <a:cs typeface="Arial"/>
              </a:rPr>
              <a:t>НА </a:t>
            </a:r>
            <a:r>
              <a:rPr lang="ru-RU" sz="2000" b="1" spc="-20" dirty="0">
                <a:solidFill>
                  <a:srgbClr val="C00000"/>
                </a:solidFill>
                <a:latin typeface="Arial"/>
                <a:cs typeface="Arial"/>
              </a:rPr>
              <a:t>300</a:t>
            </a:r>
            <a:r>
              <a:rPr lang="ru-RU" sz="16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600" b="1" spc="-20" dirty="0">
                <a:latin typeface="Arial"/>
                <a:cs typeface="Arial"/>
              </a:rPr>
              <a:t>МЕСТ</a:t>
            </a:r>
          </a:p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lang="ru-RU" sz="1200" i="1" spc="-30" dirty="0" err="1">
                <a:latin typeface="Arial"/>
                <a:cs typeface="Arial"/>
              </a:rPr>
              <a:t>мкр.Кулагер</a:t>
            </a:r>
            <a:r>
              <a:rPr lang="ru-RU" sz="1200" i="1" spc="-30" dirty="0">
                <a:latin typeface="Arial"/>
                <a:cs typeface="Arial"/>
              </a:rPr>
              <a:t>, 52</a:t>
            </a:r>
            <a:endParaRPr lang="ru-RU" sz="1200" i="1" dirty="0"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6735" y="4894187"/>
            <a:ext cx="4433336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5" dirty="0">
                <a:latin typeface="Arial"/>
                <a:cs typeface="Arial"/>
              </a:rPr>
              <a:t>КАПИТАЛЬНЫЙ РЕМОНТ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5" dirty="0">
                <a:latin typeface="Arial"/>
                <a:cs typeface="Arial"/>
              </a:rPr>
              <a:t>ШКОЛЫ</a:t>
            </a:r>
            <a:r>
              <a:rPr lang="ru-RU" sz="1600" b="1" spc="-20" dirty="0">
                <a:latin typeface="Arial"/>
                <a:cs typeface="Arial"/>
              </a:rPr>
              <a:t> </a:t>
            </a:r>
            <a:r>
              <a:rPr lang="ru-RU" sz="1600" b="1" spc="-20" dirty="0">
                <a:solidFill>
                  <a:srgbClr val="C00000"/>
                </a:solidFill>
                <a:latin typeface="Arial"/>
                <a:cs typeface="Arial"/>
              </a:rPr>
              <a:t>№</a:t>
            </a:r>
            <a:r>
              <a:rPr lang="kk-KZ" sz="2000" b="1" spc="-20" dirty="0">
                <a:solidFill>
                  <a:srgbClr val="C00000"/>
                </a:solidFill>
                <a:latin typeface="Arial"/>
                <a:cs typeface="Arial"/>
              </a:rPr>
              <a:t>80</a:t>
            </a:r>
            <a:r>
              <a:rPr lang="ru-RU" sz="16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endParaRPr lang="ru-RU" sz="1600" b="1" spc="-2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lang="kk-KZ" sz="1200" i="1" spc="-10" dirty="0">
                <a:latin typeface="Arial"/>
                <a:cs typeface="Arial"/>
              </a:rPr>
              <a:t>ул.Жайсан, 22</a:t>
            </a:r>
            <a:endParaRPr lang="ru-RU" sz="1200" i="1" dirty="0"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8961" y="-878160"/>
            <a:ext cx="2210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20" dirty="0">
                <a:latin typeface="Arial"/>
                <a:cs typeface="Arial"/>
              </a:rPr>
              <a:t>СТРОИТЕЛЬСТВО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B45A4A6F-DCF5-4311-AD95-336232C26016}"/>
              </a:ext>
            </a:extLst>
          </p:cNvPr>
          <p:cNvSpPr/>
          <p:nvPr/>
        </p:nvSpPr>
        <p:spPr>
          <a:xfrm>
            <a:off x="0" y="6792881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bject 5"/>
          <p:cNvSpPr/>
          <p:nvPr/>
        </p:nvSpPr>
        <p:spPr>
          <a:xfrm>
            <a:off x="0" y="336139"/>
            <a:ext cx="5381705" cy="6293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680" rIns="0" bIns="0">
            <a:spAutoFit/>
          </a:bodyPr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ЗАМАНАУИ ӘЛЕУМЕТТІК </a:t>
            </a:r>
            <a:br>
              <a:rPr lang="kk-KZ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ИНФРАҚҰРЫЛЫМДЫ ҚҰРУ</a:t>
            </a: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16165" y="320298"/>
            <a:ext cx="46149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СОВРЕМЕННОЙ </a:t>
            </a:r>
          </a:p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ИНФРАСТРУКТУРЫ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6" y="2167759"/>
            <a:ext cx="3215211" cy="22802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94" y="2167759"/>
            <a:ext cx="3215211" cy="2280270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843ABF6B-B6AC-48D8-817C-A29092453BA6}"/>
              </a:ext>
            </a:extLst>
          </p:cNvPr>
          <p:cNvSpPr/>
          <p:nvPr/>
        </p:nvSpPr>
        <p:spPr>
          <a:xfrm>
            <a:off x="4428878" y="1343388"/>
            <a:ext cx="3334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29" dirty="0">
                <a:solidFill>
                  <a:srgbClr val="009A4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ЗАВЕРШЕНЫ</a:t>
            </a:r>
            <a:r>
              <a:rPr lang="ru-RU" sz="2000" b="1" spc="29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В </a:t>
            </a:r>
            <a:r>
              <a:rPr lang="ru-RU" sz="28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ru-RU" sz="2000" b="1" spc="29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2000" b="1" spc="29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г.</a:t>
            </a:r>
            <a:endParaRPr lang="ru-RU" sz="2000" spc="-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63" y="2156512"/>
            <a:ext cx="3243256" cy="228819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946529" y="4923726"/>
            <a:ext cx="44333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15" dirty="0">
                <a:latin typeface="Arial"/>
                <a:cs typeface="Arial"/>
              </a:rPr>
              <a:t>ОТКРЫТИЕ МОЛОДЕЖНОГО </a:t>
            </a:r>
            <a:br>
              <a:rPr lang="ru-RU" sz="1600" b="1" spc="-15" dirty="0">
                <a:latin typeface="Arial"/>
                <a:cs typeface="Arial"/>
              </a:rPr>
            </a:br>
            <a:r>
              <a:rPr lang="ru-RU" sz="1600" b="1" spc="-15" dirty="0">
                <a:latin typeface="Arial"/>
                <a:cs typeface="Arial"/>
              </a:rPr>
              <a:t>КОМЬЮНИТИ ЦЕНТРА</a:t>
            </a:r>
            <a:r>
              <a:rPr lang="ru-RU" sz="16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endParaRPr lang="ru-RU" sz="1600" b="1" spc="-2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lang="kk-KZ" sz="1200" i="1" spc="-10" dirty="0">
                <a:latin typeface="Arial"/>
                <a:cs typeface="Arial"/>
              </a:rPr>
              <a:t>ул.Боткина, 16</a:t>
            </a:r>
            <a:endParaRPr lang="ru-RU" sz="1200" i="1" dirty="0">
              <a:latin typeface="Arial"/>
              <a:cs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754959E-0536-47D6-808B-7464417CA9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653" y="1411055"/>
            <a:ext cx="287055" cy="2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FE4B7AAD-7C18-4EAF-8EB4-DE6F8FF9826B}"/>
              </a:ext>
            </a:extLst>
          </p:cNvPr>
          <p:cNvSpPr/>
          <p:nvPr/>
        </p:nvSpPr>
        <p:spPr>
          <a:xfrm>
            <a:off x="0" y="219516"/>
            <a:ext cx="12192000" cy="9261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BDAE2AF2-3C20-491F-AC63-95466D6F9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81" b="76944" l="44375" r="66615">
                        <a14:foregroundMark x1="46250" y1="49444" x2="45313" y2="56667"/>
                        <a14:foregroundMark x1="45313" y1="56667" x2="45625" y2="63519"/>
                        <a14:foregroundMark x1="45625" y1="63519" x2="46146" y2="65093"/>
                        <a14:foregroundMark x1="44583" y1="56204" x2="44583" y2="56204"/>
                        <a14:foregroundMark x1="44531" y1="55648" x2="44531" y2="55648"/>
                        <a14:foregroundMark x1="44583" y1="53611" x2="44583" y2="53611"/>
                        <a14:foregroundMark x1="54323" y1="37963" x2="58750" y2="38056"/>
                        <a14:foregroundMark x1="65677" y1="48333" x2="66563" y2="55370"/>
                        <a14:foregroundMark x1="66563" y1="55370" x2="66406" y2="60741"/>
                        <a14:foregroundMark x1="66354" y1="61019" x2="65990" y2="62407"/>
                        <a14:foregroundMark x1="65885" y1="62963" x2="65156" y2="65278"/>
                        <a14:foregroundMark x1="55417" y1="43704" x2="55365" y2="52037"/>
                        <a14:foregroundMark x1="55937" y1="65556" x2="56094" y2="66852"/>
                        <a14:foregroundMark x1="56250" y1="68241" x2="56302" y2="69074"/>
                        <a14:foregroundMark x1="52812" y1="48611" x2="52708" y2="56204"/>
                        <a14:foregroundMark x1="52708" y1="58889" x2="52708" y2="61111"/>
                        <a14:foregroundMark x1="52708" y1="61667" x2="52917" y2="65648"/>
                        <a14:foregroundMark x1="51406" y1="59722" x2="51406" y2="59722"/>
                        <a14:foregroundMark x1="51406" y1="59722" x2="51406" y2="59722"/>
                        <a14:foregroundMark x1="51406" y1="59722" x2="51406" y2="59722"/>
                        <a14:foregroundMark x1="50990" y1="59074" x2="50990" y2="59074"/>
                        <a14:foregroundMark x1="50990" y1="59074" x2="50990" y2="59074"/>
                        <a14:foregroundMark x1="50625" y1="58426" x2="50625" y2="58426"/>
                        <a14:foregroundMark x1="50313" y1="57778" x2="50208" y2="57315"/>
                        <a14:foregroundMark x1="50156" y1="56759" x2="50156" y2="56389"/>
                        <a14:foregroundMark x1="50260" y1="55463" x2="50521" y2="54907"/>
                        <a14:foregroundMark x1="50885" y1="53981" x2="50885" y2="53981"/>
                        <a14:foregroundMark x1="51250" y1="53611" x2="51250" y2="53611"/>
                        <a14:foregroundMark x1="51510" y1="53056" x2="51510" y2="53056"/>
                        <a14:foregroundMark x1="51563" y1="52778" x2="51563" y2="52778"/>
                        <a14:foregroundMark x1="51563" y1="52500" x2="51563" y2="52130"/>
                        <a14:foregroundMark x1="51563" y1="52130" x2="51563" y2="52130"/>
                        <a14:foregroundMark x1="51094" y1="52037" x2="50469" y2="52130"/>
                        <a14:foregroundMark x1="49792" y1="53148" x2="49531" y2="53796"/>
                        <a14:foregroundMark x1="49271" y1="54444" x2="49167" y2="55278"/>
                        <a14:foregroundMark x1="49167" y1="56111" x2="49167" y2="56481"/>
                        <a14:foregroundMark x1="49167" y1="57500" x2="49167" y2="58426"/>
                        <a14:foregroundMark x1="49115" y1="59167" x2="49115" y2="59815"/>
                        <a14:foregroundMark x1="49271" y1="60463" x2="49740" y2="61389"/>
                        <a14:foregroundMark x1="49948" y1="61481" x2="50260" y2="62130"/>
                        <a14:foregroundMark x1="50573" y1="62593" x2="50625" y2="63333"/>
                        <a14:foregroundMark x1="50625" y1="63981" x2="50729" y2="64537"/>
                        <a14:foregroundMark x1="50990" y1="65000" x2="51719" y2="65556"/>
                        <a14:foregroundMark x1="52083" y1="65556" x2="52344" y2="65556"/>
                        <a14:foregroundMark x1="52500" y1="63426" x2="51094" y2="61759"/>
                        <a14:foregroundMark x1="50729" y1="61204" x2="50573" y2="60370"/>
                        <a14:foregroundMark x1="50417" y1="59167" x2="50260" y2="58796"/>
                        <a14:foregroundMark x1="50156" y1="58519" x2="50156" y2="58519"/>
                        <a14:foregroundMark x1="49896" y1="58333" x2="49896" y2="58333"/>
                        <a14:foregroundMark x1="51563" y1="61019" x2="51771" y2="61204"/>
                        <a14:foregroundMark x1="52292" y1="61204" x2="52292" y2="61204"/>
                        <a14:foregroundMark x1="52344" y1="60833" x2="51615" y2="58796"/>
                        <a14:foregroundMark x1="51094" y1="56389" x2="51198" y2="55370"/>
                        <a14:foregroundMark x1="51615" y1="52685" x2="51927" y2="52222"/>
                        <a14:foregroundMark x1="52083" y1="52130" x2="52083" y2="52130"/>
                        <a14:foregroundMark x1="55260" y1="45926" x2="55469" y2="46204"/>
                        <a14:foregroundMark x1="55781" y1="46852" x2="60417" y2="49167"/>
                        <a14:foregroundMark x1="53854" y1="45278" x2="54167" y2="46296"/>
                        <a14:foregroundMark x1="54740" y1="48056" x2="56042" y2="50648"/>
                        <a14:foregroundMark x1="54323" y1="44444" x2="54323" y2="44444"/>
                        <a14:foregroundMark x1="54323" y1="44907" x2="54375" y2="46111"/>
                        <a14:foregroundMark x1="54531" y1="47407" x2="54792" y2="49537"/>
                        <a14:foregroundMark x1="54844" y1="49722" x2="54844" y2="49722"/>
                        <a14:foregroundMark x1="60313" y1="56111" x2="60781" y2="61574"/>
                        <a14:foregroundMark x1="60781" y1="61574" x2="60208" y2="68241"/>
                        <a14:foregroundMark x1="60208" y1="68241" x2="63281" y2="69907"/>
                        <a14:foregroundMark x1="63281" y1="69907" x2="59479" y2="72778"/>
                        <a14:foregroundMark x1="59479" y1="72778" x2="58750" y2="67500"/>
                        <a14:foregroundMark x1="58750" y1="67500" x2="56042" y2="62778"/>
                        <a14:foregroundMark x1="56042" y1="62778" x2="52865" y2="65000"/>
                        <a14:foregroundMark x1="52865" y1="65000" x2="53021" y2="70926"/>
                        <a14:foregroundMark x1="53021" y1="70926" x2="54740" y2="65926"/>
                        <a14:foregroundMark x1="54740" y1="65926" x2="58073" y2="63426"/>
                        <a14:foregroundMark x1="58073" y1="63426" x2="53750" y2="61944"/>
                        <a14:foregroundMark x1="53750" y1="61944" x2="50990" y2="65556"/>
                        <a14:foregroundMark x1="50990" y1="65556" x2="47969" y2="65278"/>
                        <a14:foregroundMark x1="47969" y1="65278" x2="51823" y2="52500"/>
                        <a14:foregroundMark x1="51823" y1="52500" x2="49948" y2="58704"/>
                        <a14:foregroundMark x1="49948" y1="58704" x2="57708" y2="68519"/>
                        <a14:foregroundMark x1="57708" y1="68519" x2="60208" y2="64907"/>
                        <a14:foregroundMark x1="60208" y1="64907" x2="60365" y2="65278"/>
                        <a14:foregroundMark x1="56354" y1="56852" x2="60573" y2="65185"/>
                        <a14:foregroundMark x1="57292" y1="61944" x2="58333" y2="65926"/>
                        <a14:foregroundMark x1="58594" y1="66759" x2="59427" y2="68704"/>
                        <a14:foregroundMark x1="57500" y1="60093" x2="57500" y2="60093"/>
                        <a14:foregroundMark x1="57448" y1="60741" x2="57448" y2="60741"/>
                        <a14:foregroundMark x1="55469" y1="60926" x2="59062" y2="62963"/>
                        <a14:foregroundMark x1="59062" y1="62963" x2="59479" y2="64815"/>
                        <a14:foregroundMark x1="59167" y1="60093" x2="60521" y2="64074"/>
                        <a14:foregroundMark x1="60677" y1="56204" x2="59844" y2="53056"/>
                        <a14:foregroundMark x1="59635" y1="52500" x2="58958" y2="57685"/>
                        <a14:foregroundMark x1="58594" y1="54074" x2="59375" y2="57963"/>
                        <a14:foregroundMark x1="59167" y1="52130" x2="59479" y2="52130"/>
                        <a14:foregroundMark x1="61146" y1="53056" x2="61927" y2="53889"/>
                        <a14:foregroundMark x1="62031" y1="54167" x2="62344" y2="55000"/>
                        <a14:foregroundMark x1="62448" y1="55370" x2="62760" y2="56852"/>
                        <a14:foregroundMark x1="62813" y1="57037" x2="62813" y2="57037"/>
                        <a14:foregroundMark x1="59896" y1="51481" x2="59896" y2="51481"/>
                        <a14:foregroundMark x1="61823" y1="53796" x2="62969" y2="59074"/>
                        <a14:foregroundMark x1="62917" y1="59167" x2="62135" y2="59722"/>
                        <a14:foregroundMark x1="60104" y1="49815" x2="61667" y2="55648"/>
                        <a14:foregroundMark x1="61667" y1="55648" x2="61615" y2="55648"/>
                        <a14:foregroundMark x1="60990" y1="58056" x2="61823" y2="61296"/>
                        <a14:foregroundMark x1="61927" y1="61759" x2="62396" y2="63519"/>
                        <a14:foregroundMark x1="62396" y1="63611" x2="62448" y2="63889"/>
                        <a14:foregroundMark x1="56615" y1="66852" x2="59792" y2="71019"/>
                        <a14:foregroundMark x1="59792" y1="71019" x2="63177" y2="65926"/>
                        <a14:foregroundMark x1="61406" y1="64352" x2="61406" y2="64352"/>
                        <a14:foregroundMark x1="61927" y1="65648" x2="62083" y2="66111"/>
                        <a14:foregroundMark x1="62292" y1="66944" x2="63906" y2="69815"/>
                        <a14:foregroundMark x1="63073" y1="68056" x2="63073" y2="68611"/>
                        <a14:foregroundMark x1="63333" y1="69259" x2="63333" y2="69259"/>
                        <a14:foregroundMark x1="66615" y1="63611" x2="66615" y2="63611"/>
                        <a14:foregroundMark x1="64271" y1="43333" x2="64271" y2="43333"/>
                        <a14:foregroundMark x1="63385" y1="41574" x2="63385" y2="41574"/>
                        <a14:foregroundMark x1="55937" y1="36759" x2="55937" y2="36759"/>
                        <a14:foregroundMark x1="57448" y1="36759" x2="57448" y2="36759"/>
                        <a14:foregroundMark x1="54010" y1="36852" x2="54010" y2="36852"/>
                        <a14:foregroundMark x1="52344" y1="37778" x2="52344" y2="37778"/>
                        <a14:foregroundMark x1="51615" y1="38426" x2="51615" y2="38426"/>
                        <a14:foregroundMark x1="50677" y1="38981" x2="50677" y2="38981"/>
                        <a14:foregroundMark x1="50260" y1="39352" x2="50260" y2="39352"/>
                        <a14:foregroundMark x1="49219" y1="40556" x2="49219" y2="40556"/>
                        <a14:foregroundMark x1="47031" y1="65278" x2="47031" y2="65278"/>
                        <a14:foregroundMark x1="47240" y1="65556" x2="48333" y2="68241"/>
                        <a14:foregroundMark x1="52969" y1="69815" x2="54063" y2="72593"/>
                        <a14:foregroundMark x1="52760" y1="73426" x2="54896" y2="74444"/>
                        <a14:foregroundMark x1="59115" y1="68889" x2="58490" y2="73796"/>
                        <a14:foregroundMark x1="58385" y1="73981" x2="56719" y2="75278"/>
                        <a14:foregroundMark x1="55625" y1="77037" x2="55625" y2="77037"/>
                        <a14:foregroundMark x1="56458" y1="36481" x2="56458" y2="36481"/>
                        <a14:foregroundMark x1="56719" y1="36481" x2="56719" y2="36481"/>
                      </a14:backgroundRemoval>
                    </a14:imgEffect>
                  </a14:imgLayer>
                </a14:imgProps>
              </a:ext>
            </a:extLst>
          </a:blip>
          <a:srcRect l="43464" t="33228" r="31694" b="20385"/>
          <a:stretch/>
        </p:blipFill>
        <p:spPr>
          <a:xfrm>
            <a:off x="5381705" y="-60797"/>
            <a:ext cx="1428590" cy="1464729"/>
          </a:xfrm>
          <a:prstGeom prst="rect">
            <a:avLst/>
          </a:prstGeom>
        </p:spPr>
      </p:pic>
      <p:sp>
        <p:nvSpPr>
          <p:cNvPr id="30" name="object 18"/>
          <p:cNvSpPr txBox="1"/>
          <p:nvPr/>
        </p:nvSpPr>
        <p:spPr>
          <a:xfrm>
            <a:off x="2413799" y="1854318"/>
            <a:ext cx="3634313" cy="13202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95"/>
              </a:spcBef>
            </a:pPr>
            <a:r>
              <a:rPr lang="kk-KZ" sz="1500" b="1" spc="-20" dirty="0">
                <a:latin typeface="Arial"/>
                <a:cs typeface="Arial"/>
              </a:rPr>
              <a:t>ПРИСТРОЙКА К </a:t>
            </a:r>
            <a:r>
              <a:rPr sz="1500" b="1" spc="-20" dirty="0">
                <a:latin typeface="Arial"/>
                <a:cs typeface="Arial"/>
              </a:rPr>
              <a:t>ШКОЛ</a:t>
            </a:r>
            <a:r>
              <a:rPr lang="kk-KZ" sz="1500" b="1" spc="-20" dirty="0">
                <a:latin typeface="Arial"/>
                <a:cs typeface="Arial"/>
              </a:rPr>
              <a:t>Е</a:t>
            </a:r>
            <a:r>
              <a:rPr sz="1500" b="1" spc="-60" dirty="0"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C00000"/>
                </a:solidFill>
                <a:latin typeface="Arial"/>
                <a:cs typeface="Arial"/>
              </a:rPr>
              <a:t>№</a:t>
            </a:r>
            <a:r>
              <a:rPr lang="kk-KZ" sz="2000" b="1" spc="-20" dirty="0">
                <a:solidFill>
                  <a:srgbClr val="C00000"/>
                </a:solidFill>
                <a:latin typeface="Arial"/>
                <a:cs typeface="Arial"/>
              </a:rPr>
              <a:t>103</a:t>
            </a:r>
            <a:r>
              <a:rPr lang="ru-RU" sz="15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br>
              <a:rPr lang="ru-RU" sz="1500" b="1" spc="-15" dirty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ru-RU" sz="1500" b="1" spc="-20" dirty="0">
                <a:latin typeface="Arial"/>
                <a:cs typeface="Arial"/>
              </a:rPr>
              <a:t>НА </a:t>
            </a:r>
            <a:r>
              <a:rPr lang="ru-RU" sz="2000" b="1" spc="-20" dirty="0">
                <a:solidFill>
                  <a:srgbClr val="C00000"/>
                </a:solidFill>
                <a:latin typeface="Arial"/>
                <a:cs typeface="Arial"/>
              </a:rPr>
              <a:t>200</a:t>
            </a:r>
            <a:r>
              <a:rPr lang="ru-RU" sz="15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500" b="1" spc="-20" dirty="0">
                <a:latin typeface="Arial"/>
                <a:cs typeface="Arial"/>
              </a:rPr>
              <a:t>МЕСТ</a:t>
            </a: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ru-RU" sz="1400" i="1" spc="-30" dirty="0">
                <a:latin typeface="Arial"/>
                <a:cs typeface="Arial"/>
              </a:rPr>
              <a:t>ул. </a:t>
            </a:r>
            <a:r>
              <a:rPr lang="ru-RU" sz="1400" i="1" spc="-5" dirty="0" err="1">
                <a:latin typeface="Arial"/>
                <a:cs typeface="Arial"/>
              </a:rPr>
              <a:t>Кыдырбекулы</a:t>
            </a:r>
            <a:r>
              <a:rPr lang="ru-RU" sz="1400" i="1" spc="-5" dirty="0">
                <a:latin typeface="Arial"/>
                <a:cs typeface="Arial"/>
              </a:rPr>
              <a:t>, 158</a:t>
            </a: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endParaRPr lang="ru-RU" sz="1000" i="1" spc="-5" dirty="0">
              <a:latin typeface="Arial"/>
              <a:cs typeface="Arial"/>
            </a:endParaRPr>
          </a:p>
          <a:p>
            <a:pPr marL="12700">
              <a:spcBef>
                <a:spcPts val="10"/>
              </a:spcBef>
            </a:pPr>
            <a:r>
              <a:rPr lang="ru-RU" sz="1500" b="1" spc="-20" dirty="0">
                <a:latin typeface="Arial"/>
                <a:cs typeface="Arial"/>
              </a:rPr>
              <a:t>ЗАВЕРШЕНИЕ</a:t>
            </a:r>
            <a:r>
              <a:rPr lang="ru-RU" sz="1500" b="1" spc="-45" dirty="0">
                <a:latin typeface="Arial"/>
                <a:cs typeface="Arial"/>
              </a:rPr>
              <a:t> </a:t>
            </a:r>
            <a:r>
              <a:rPr lang="ru-RU" sz="1500" b="1" spc="-10" dirty="0">
                <a:latin typeface="Arial"/>
                <a:cs typeface="Arial"/>
              </a:rPr>
              <a:t>СМР</a:t>
            </a:r>
            <a:r>
              <a:rPr lang="ru-RU" sz="1500" b="1" spc="-25" dirty="0">
                <a:latin typeface="Arial"/>
                <a:cs typeface="Arial"/>
              </a:rPr>
              <a:t> – </a:t>
            </a:r>
            <a:r>
              <a:rPr lang="ru-RU" sz="1500" b="1" spc="-20" dirty="0">
                <a:solidFill>
                  <a:srgbClr val="C00000"/>
                </a:solidFill>
                <a:latin typeface="Arial"/>
                <a:cs typeface="Arial"/>
              </a:rPr>
              <a:t>ИЮЛЬ </a:t>
            </a:r>
            <a:r>
              <a:rPr lang="ru-RU" sz="2000" b="1" spc="-20" dirty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lang="ru-RU" sz="15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500" b="1" spc="-105" dirty="0">
                <a:solidFill>
                  <a:srgbClr val="C00000"/>
                </a:solidFill>
                <a:latin typeface="Arial"/>
                <a:cs typeface="Arial"/>
              </a:rPr>
              <a:t>г.</a:t>
            </a:r>
            <a:endParaRPr lang="ru-RU" sz="1500" dirty="0">
              <a:latin typeface="Arial"/>
              <a:cs typeface="Arial"/>
            </a:endParaRPr>
          </a:p>
        </p:txBody>
      </p:sp>
      <p:sp>
        <p:nvSpPr>
          <p:cNvPr id="39" name="object 3"/>
          <p:cNvSpPr txBox="1"/>
          <p:nvPr/>
        </p:nvSpPr>
        <p:spPr>
          <a:xfrm>
            <a:off x="2431929" y="3583397"/>
            <a:ext cx="4013661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kk-KZ" sz="1500" b="1" spc="-20" dirty="0">
                <a:latin typeface="Arial"/>
                <a:cs typeface="Arial"/>
              </a:rPr>
              <a:t>ПРИСТРОЙКА К ШКОЛЕ</a:t>
            </a:r>
            <a:r>
              <a:rPr lang="kk-KZ" sz="1500" b="1" spc="-60" dirty="0"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C00000"/>
                </a:solidFill>
                <a:latin typeface="Arial"/>
                <a:cs typeface="Arial"/>
              </a:rPr>
              <a:t>№</a:t>
            </a:r>
            <a:r>
              <a:rPr lang="kk-KZ" sz="2000" b="1" spc="-20" dirty="0">
                <a:solidFill>
                  <a:srgbClr val="C00000"/>
                </a:solidFill>
                <a:latin typeface="Arial"/>
                <a:cs typeface="Arial"/>
              </a:rPr>
              <a:t>112</a:t>
            </a:r>
            <a:r>
              <a:rPr lang="ru-RU" sz="15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br>
              <a:rPr lang="ru-RU" sz="1500" b="1" spc="-20" dirty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ru-RU" sz="1500" b="1" spc="-20" dirty="0">
                <a:latin typeface="Arial"/>
                <a:cs typeface="Arial"/>
              </a:rPr>
              <a:t>НА </a:t>
            </a:r>
            <a:r>
              <a:rPr lang="ru-RU" sz="2000" b="1" spc="-20" dirty="0">
                <a:solidFill>
                  <a:srgbClr val="C00000"/>
                </a:solidFill>
                <a:latin typeface="Arial"/>
                <a:cs typeface="Arial"/>
              </a:rPr>
              <a:t>300</a:t>
            </a:r>
            <a:r>
              <a:rPr lang="ru-RU" sz="15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500" b="1" spc="-20" dirty="0">
                <a:latin typeface="Arial"/>
                <a:cs typeface="Arial"/>
              </a:rPr>
              <a:t>МЕСТ</a:t>
            </a:r>
          </a:p>
          <a:p>
            <a:pPr marL="12700">
              <a:spcBef>
                <a:spcPts val="10"/>
              </a:spcBef>
            </a:pPr>
            <a:r>
              <a:rPr lang="ru-RU" sz="1400" i="1" spc="-30" dirty="0" err="1">
                <a:latin typeface="Arial"/>
                <a:cs typeface="Arial"/>
              </a:rPr>
              <a:t>ул.Ратушного</a:t>
            </a:r>
            <a:r>
              <a:rPr lang="ru-RU" sz="1400" i="1" spc="-30" dirty="0">
                <a:latin typeface="Arial"/>
                <a:cs typeface="Arial"/>
              </a:rPr>
              <a:t>, 131</a:t>
            </a:r>
          </a:p>
          <a:p>
            <a:pPr marL="12700">
              <a:spcBef>
                <a:spcPts val="10"/>
              </a:spcBef>
            </a:pPr>
            <a:endParaRPr lang="ru-RU" sz="1000" i="1" spc="-5" dirty="0">
              <a:latin typeface="Arial"/>
              <a:cs typeface="Arial"/>
            </a:endParaRPr>
          </a:p>
          <a:p>
            <a:pPr marL="12700">
              <a:spcBef>
                <a:spcPts val="10"/>
              </a:spcBef>
            </a:pPr>
            <a:r>
              <a:rPr lang="ru-RU" sz="1500" b="1" spc="-20" dirty="0">
                <a:latin typeface="Arial"/>
                <a:cs typeface="Arial"/>
              </a:rPr>
              <a:t>ЗАВЕРШЕНИЕ</a:t>
            </a:r>
            <a:r>
              <a:rPr lang="ru-RU" sz="1500" b="1" spc="-45" dirty="0">
                <a:latin typeface="Arial"/>
                <a:cs typeface="Arial"/>
              </a:rPr>
              <a:t> </a:t>
            </a:r>
            <a:r>
              <a:rPr lang="ru-RU" sz="1500" b="1" spc="-10" dirty="0">
                <a:latin typeface="Arial"/>
                <a:cs typeface="Arial"/>
              </a:rPr>
              <a:t>СМР</a:t>
            </a:r>
            <a:r>
              <a:rPr lang="ru-RU" sz="1500" b="1" spc="-25" dirty="0">
                <a:latin typeface="Arial"/>
                <a:cs typeface="Arial"/>
              </a:rPr>
              <a:t> – </a:t>
            </a:r>
            <a:r>
              <a:rPr lang="ru-RU" sz="1500" b="1" spc="-20" dirty="0">
                <a:solidFill>
                  <a:srgbClr val="C00000"/>
                </a:solidFill>
                <a:latin typeface="Arial"/>
                <a:cs typeface="Arial"/>
              </a:rPr>
              <a:t>НОЯБРЬ </a:t>
            </a:r>
            <a:r>
              <a:rPr lang="ru-RU" sz="2000" b="1" spc="-20" dirty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lang="ru-RU" sz="15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500" b="1" spc="-105" dirty="0">
                <a:solidFill>
                  <a:srgbClr val="C00000"/>
                </a:solidFill>
                <a:latin typeface="Arial"/>
                <a:cs typeface="Arial"/>
              </a:rPr>
              <a:t>г.</a:t>
            </a:r>
            <a:endParaRPr lang="ru-RU" sz="1500" i="1" dirty="0"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8961" y="-878160"/>
            <a:ext cx="2210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20" dirty="0">
                <a:latin typeface="Arial"/>
                <a:cs typeface="Arial"/>
              </a:rPr>
              <a:t>СТРОИТЕЛЬСТВО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4" y="5171945"/>
            <a:ext cx="2191979" cy="1415072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2363889" y="5217761"/>
            <a:ext cx="37522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НОВОЙ ШКОЛЫ </a:t>
            </a:r>
          </a:p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spc="-20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latin typeface="Arial"/>
                <a:cs typeface="Arial"/>
              </a:rPr>
              <a:t>200</a:t>
            </a:r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</a:p>
          <a:p>
            <a:pPr marL="12700">
              <a:spcBef>
                <a:spcPts val="10"/>
              </a:spcBef>
            </a:pPr>
            <a:r>
              <a:rPr lang="ru-RU" sz="1400" i="1" spc="-30" dirty="0" err="1">
                <a:latin typeface="Arial"/>
                <a:cs typeface="Arial"/>
              </a:rPr>
              <a:t>ул.Бурундайская</a:t>
            </a:r>
            <a:r>
              <a:rPr lang="ru-RU" sz="1400" i="1" spc="-30" dirty="0">
                <a:latin typeface="Arial"/>
                <a:cs typeface="Arial"/>
              </a:rPr>
              <a:t>, 91</a:t>
            </a:r>
          </a:p>
          <a:p>
            <a:pPr marL="12700">
              <a:spcBef>
                <a:spcPts val="10"/>
              </a:spcBef>
            </a:pPr>
            <a:endParaRPr lang="ru-RU" sz="1000" i="1" spc="-5" dirty="0">
              <a:latin typeface="Arial"/>
              <a:cs typeface="Arial"/>
            </a:endParaRPr>
          </a:p>
          <a:p>
            <a:pPr algn="just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РЕАЛИЗАЦИЯ – </a:t>
            </a:r>
            <a:r>
              <a:rPr lang="kk-KZ" sz="2000" b="1" spc="-20" dirty="0">
                <a:solidFill>
                  <a:srgbClr val="C00000"/>
                </a:solidFill>
                <a:latin typeface="Arial"/>
                <a:cs typeface="Arial"/>
              </a:rPr>
              <a:t>2024 </a:t>
            </a:r>
            <a:r>
              <a:rPr lang="kk-KZ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B45A4A6F-DCF5-4311-AD95-336232C26016}"/>
              </a:ext>
            </a:extLst>
          </p:cNvPr>
          <p:cNvSpPr/>
          <p:nvPr/>
        </p:nvSpPr>
        <p:spPr>
          <a:xfrm>
            <a:off x="0" y="6792881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bject 5"/>
          <p:cNvSpPr/>
          <p:nvPr/>
        </p:nvSpPr>
        <p:spPr>
          <a:xfrm>
            <a:off x="0" y="336139"/>
            <a:ext cx="5381705" cy="6293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680" rIns="0" bIns="0">
            <a:spAutoFit/>
          </a:bodyPr>
          <a:lstStyle/>
          <a:p>
            <a:pPr lvl="0" algn="ctr">
              <a:defRPr/>
            </a:pPr>
            <a:r>
              <a:rPr lang="kk-KZ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ЗАМАНАУИ ӘЛЕУМЕТТІК </a:t>
            </a:r>
            <a:br>
              <a:rPr lang="kk-KZ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ИНФРАҚҰРЫЛЫМДЫ ҚҰРУ</a:t>
            </a: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16165" y="320298"/>
            <a:ext cx="46149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СОВРЕМЕННОЙ </a:t>
            </a:r>
          </a:p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ИНФРАСТРУКТУРЫ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60" y="3579951"/>
            <a:ext cx="2176924" cy="1327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61" y="1796532"/>
            <a:ext cx="2176923" cy="1485835"/>
          </a:xfrm>
          <a:prstGeom prst="rect">
            <a:avLst/>
          </a:prstGeom>
        </p:spPr>
      </p:pic>
      <p:pic>
        <p:nvPicPr>
          <p:cNvPr id="42" name="Рисунок 18">
            <a:extLst>
              <a:ext uri="{FF2B5EF4-FFF2-40B4-BE49-F238E27FC236}">
                <a16:creationId xmlns="" xmlns:a16="http://schemas.microsoft.com/office/drawing/2014/main" id="{D2D26D9E-BBF2-E9A5-C45A-2F377666AA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90" y="1918276"/>
            <a:ext cx="2169849" cy="1335601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8728460" y="1857404"/>
            <a:ext cx="329549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ДЕТСКИЙ САД НА </a:t>
            </a:r>
            <a:r>
              <a:rPr lang="ru-RU" sz="2000" b="1" spc="-20" dirty="0">
                <a:solidFill>
                  <a:srgbClr val="C00000"/>
                </a:solidFill>
                <a:latin typeface="Arial"/>
                <a:cs typeface="Arial"/>
              </a:rPr>
              <a:t>160</a:t>
            </a:r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</a:p>
          <a:p>
            <a:pPr algn="just"/>
            <a:r>
              <a:rPr lang="ru-RU" sz="1500" i="1" spc="-30" dirty="0">
                <a:latin typeface="Arial"/>
                <a:cs typeface="Arial"/>
              </a:rPr>
              <a:t>мкр.Айнабулак-4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718158" y="2641416"/>
            <a:ext cx="3572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ОТКРЫТИЕ – </a:t>
            </a:r>
            <a:r>
              <a:rPr lang="ru-RU" sz="1600" b="1" spc="-20" dirty="0">
                <a:solidFill>
                  <a:srgbClr val="C00000"/>
                </a:solidFill>
                <a:latin typeface="Arial"/>
                <a:cs typeface="Arial"/>
              </a:rPr>
              <a:t>МАЙ</a:t>
            </a:r>
            <a:r>
              <a:rPr lang="ru-RU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lang="ru-RU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b="1" spc="-105" dirty="0">
                <a:solidFill>
                  <a:srgbClr val="C00000"/>
                </a:solidFill>
                <a:latin typeface="Arial"/>
                <a:cs typeface="Arial"/>
              </a:rPr>
              <a:t>г.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843ABF6B-B6AC-48D8-817C-A29092453BA6}"/>
              </a:ext>
            </a:extLst>
          </p:cNvPr>
          <p:cNvSpPr/>
          <p:nvPr/>
        </p:nvSpPr>
        <p:spPr>
          <a:xfrm>
            <a:off x="5109285" y="1259553"/>
            <a:ext cx="2365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29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ПЛАНЫ </a:t>
            </a:r>
            <a:r>
              <a:rPr lang="ru-RU" b="1" spc="29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НА </a:t>
            </a:r>
            <a:r>
              <a:rPr lang="ru-RU" sz="2000" b="1" spc="29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2024</a:t>
            </a:r>
            <a:r>
              <a:rPr lang="ru-RU" b="1" spc="29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г.</a:t>
            </a:r>
            <a:endParaRPr lang="ru-RU" spc="-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1011499B-9DC5-4B23-8FE7-7579E4983F0C}"/>
              </a:ext>
            </a:extLst>
          </p:cNvPr>
          <p:cNvCxnSpPr>
            <a:cxnSpLocks/>
          </p:cNvCxnSpPr>
          <p:nvPr/>
        </p:nvCxnSpPr>
        <p:spPr>
          <a:xfrm>
            <a:off x="6250134" y="1664776"/>
            <a:ext cx="0" cy="491382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57" y="4121688"/>
            <a:ext cx="2191979" cy="145455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756403" y="3649674"/>
            <a:ext cx="32675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«ШКОЛЬНЫЙ АВТОБУС»</a:t>
            </a:r>
          </a:p>
          <a:p>
            <a:r>
              <a:rPr lang="ru-RU" sz="2000" b="1" spc="-20" dirty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ЕД. АВТОБУСОВ </a:t>
            </a:r>
          </a:p>
          <a:p>
            <a:r>
              <a:rPr lang="ru-RU" sz="2000" b="1" spc="-20" dirty="0">
                <a:solidFill>
                  <a:srgbClr val="C00000"/>
                </a:solidFill>
                <a:latin typeface="Arial"/>
                <a:cs typeface="Arial"/>
              </a:rPr>
              <a:t>1796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УЧАЩИХСЯ</a:t>
            </a:r>
          </a:p>
          <a:p>
            <a:r>
              <a:rPr lang="ru-RU" sz="2000" b="1" spc="-20" dirty="0">
                <a:solidFill>
                  <a:srgbClr val="C00000"/>
                </a:solidFill>
                <a:latin typeface="Arial"/>
                <a:cs typeface="Arial"/>
              </a:rPr>
              <a:t>6</a:t>
            </a:r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ШКОЛ</a:t>
            </a:r>
          </a:p>
          <a:p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В СЕНТЯБРЕ ЕЩЕ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ШКОЛЬНЫХ АВТОБУСА БУДЕТ ОРГАНИЗОВАНО ДЛЯ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ДЕТЕЙ ШКОЛЫ №109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D576C4A8-83C5-4404-94AF-146565759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7742" y1="18750" x2="27742" y2="18750"/>
                        <a14:foregroundMark x1="46774" y1="18438" x2="46774" y2="18438"/>
                        <a14:foregroundMark x1="67097" y1="16875" x2="67097" y2="16875"/>
                        <a14:foregroundMark x1="65484" y1="41875" x2="65484" y2="41875"/>
                        <a14:foregroundMark x1="54839" y1="44063" x2="54839" y2="44063"/>
                        <a14:foregroundMark x1="53226" y1="51563" x2="53226" y2="51563"/>
                        <a14:foregroundMark x1="59032" y1="53438" x2="59032" y2="53438"/>
                        <a14:foregroundMark x1="64516" y1="52188" x2="64516" y2="52188"/>
                        <a14:foregroundMark x1="67419" y1="50938" x2="67419" y2="50938"/>
                        <a14:foregroundMark x1="71935" y1="50938" x2="71935" y2="50938"/>
                        <a14:foregroundMark x1="70323" y1="66563" x2="70323" y2="66563"/>
                        <a14:foregroundMark x1="70000" y1="56875" x2="70000" y2="56875"/>
                        <a14:foregroundMark x1="77419" y1="59062" x2="77419" y2="59062"/>
                        <a14:foregroundMark x1="82903" y1="64375" x2="82903" y2="64375"/>
                        <a14:foregroundMark x1="85806" y1="71875" x2="85806" y2="71875"/>
                        <a14:foregroundMark x1="82903" y1="79375" x2="82903" y2="79375"/>
                        <a14:foregroundMark x1="77097" y1="85625" x2="77097" y2="85625"/>
                        <a14:foregroundMark x1="70323" y1="87813" x2="70323" y2="87813"/>
                        <a14:foregroundMark x1="49355" y1="64375" x2="49355" y2="64375"/>
                        <a14:foregroundMark x1="49032" y1="71563" x2="49032" y2="71563"/>
                        <a14:foregroundMark x1="49355" y1="80000" x2="49355" y2="80000"/>
                        <a14:foregroundMark x1="53548" y1="85313" x2="53548" y2="85313"/>
                        <a14:foregroundMark x1="60968" y1="89688" x2="60968" y2="89688"/>
                        <a14:foregroundMark x1="70968" y1="91875" x2="70968" y2="91875"/>
                        <a14:foregroundMark x1="62258" y1="84375" x2="62258" y2="84375"/>
                        <a14:foregroundMark x1="56129" y1="78750" x2="56129" y2="78750"/>
                        <a14:foregroundMark x1="53871" y1="71875" x2="53871" y2="71875"/>
                        <a14:foregroundMark x1="56452" y1="64375" x2="56452" y2="64375"/>
                        <a14:foregroundMark x1="61290" y1="58750" x2="61290" y2="58750"/>
                        <a14:foregroundMark x1="70645" y1="73125" x2="70645" y2="73125"/>
                        <a14:foregroundMark x1="73871" y1="74063" x2="73871" y2="74063"/>
                        <a14:foregroundMark x1="40645" y1="66250" x2="40645" y2="66250"/>
                        <a14:foregroundMark x1="40968" y1="54375" x2="40968" y2="54375"/>
                        <a14:foregroundMark x1="39032" y1="42188" x2="39032" y2="42188"/>
                        <a14:foregroundMark x1="27097" y1="42813" x2="27097" y2="42813"/>
                        <a14:foregroundMark x1="26452" y1="53438" x2="26452" y2="53438"/>
                        <a14:foregroundMark x1="24194" y1="65625" x2="24194" y2="65625"/>
                        <a14:foregroundMark x1="90000" y1="65938" x2="90000" y2="65938"/>
                        <a14:foregroundMark x1="89677" y1="76563" x2="896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2456" y="1262270"/>
            <a:ext cx="363404" cy="41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246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25930</TotalTime>
  <Words>770</Words>
  <Application>Microsoft Office PowerPoint</Application>
  <PresentationFormat>Широкоэкранный</PresentationFormat>
  <Paragraphs>196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 Unicode MS</vt:lpstr>
      <vt:lpstr>Arial</vt:lpstr>
      <vt:lpstr>Calibri</vt:lpstr>
      <vt:lpstr>Calibri Light</vt:lpstr>
      <vt:lpstr>Cambria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Mussazhan Abakov</dc:creator>
  <cp:lastModifiedBy>Zhanna Abdukasovna</cp:lastModifiedBy>
  <cp:revision>2950</cp:revision>
  <cp:lastPrinted>2024-02-19T05:15:05Z</cp:lastPrinted>
  <dcterms:created xsi:type="dcterms:W3CDTF">2022-07-16T04:29:15Z</dcterms:created>
  <dcterms:modified xsi:type="dcterms:W3CDTF">2024-05-13T04:31:57Z</dcterms:modified>
</cp:coreProperties>
</file>