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317" r:id="rId3"/>
    <p:sldId id="329" r:id="rId4"/>
    <p:sldId id="330" r:id="rId5"/>
    <p:sldId id="315" r:id="rId6"/>
    <p:sldId id="322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B2"/>
    <a:srgbClr val="CCE5FF"/>
    <a:srgbClr val="FFB2B6"/>
    <a:srgbClr val="309040"/>
    <a:srgbClr val="FFE9B2"/>
    <a:srgbClr val="FFBFFC"/>
    <a:srgbClr val="CFCCFF"/>
    <a:srgbClr val="B2FFF1"/>
    <a:srgbClr val="FE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5461" autoAdjust="0"/>
  </p:normalViewPr>
  <p:slideViewPr>
    <p:cSldViewPr snapToGrid="0">
      <p:cViewPr>
        <p:scale>
          <a:sx n="95" d="100"/>
          <a:sy n="95" d="100"/>
        </p:scale>
        <p:origin x="-355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7371432842285"/>
          <c:y val="4.5768079339908611E-2"/>
          <c:w val="0.84278787832329449"/>
          <c:h val="0.82128827947706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Лист1!$B$40</c:f>
              <c:strCache>
                <c:ptCount val="1"/>
                <c:pt idx="0">
                  <c:v>2022г (план)</c:v>
                </c:pt>
              </c:strCache>
            </c:strRef>
          </c:tx>
          <c:spPr>
            <a:solidFill>
              <a:srgbClr val="30904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Лист1!$A$41:$A$43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Убыток</c:v>
                </c:pt>
              </c:strCache>
            </c:strRef>
          </c:cat>
          <c:val>
            <c:numRef>
              <c:f>Лист1!$B$41:$B$43</c:f>
              <c:numCache>
                <c:formatCode>#,##0</c:formatCode>
                <c:ptCount val="3"/>
                <c:pt idx="0">
                  <c:v>2424884</c:v>
                </c:pt>
                <c:pt idx="1">
                  <c:v>5445052</c:v>
                </c:pt>
                <c:pt idx="2">
                  <c:v>-3020168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6-4C1D-95AB-E52426A660ED}"/>
            </c:ext>
          </c:extLst>
        </c:ser>
        <c:ser>
          <c:idx val="1"/>
          <c:order val="1"/>
          <c:tx>
            <c:strRef>
              <c:f>Лист1!$C$40</c:f>
              <c:strCache>
                <c:ptCount val="1"/>
                <c:pt idx="0">
                  <c:v>2022г (факт)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206088817939131E-2"/>
                  <c:y val="-2.3894540411092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6-4C1D-95AB-E52426A660ED}"/>
                </c:ext>
              </c:extLst>
            </c:dLbl>
            <c:dLbl>
              <c:idx val="2"/>
              <c:layout>
                <c:manualLayout>
                  <c:x val="7.3015222044847828E-3"/>
                  <c:y val="0.15531451267210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6-4C1D-95AB-E52426A660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Лист1!$A$41:$A$43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Убыток</c:v>
                </c:pt>
              </c:strCache>
            </c:strRef>
          </c:cat>
          <c:val>
            <c:numRef>
              <c:f>Лист1!$C$41:$C$43</c:f>
              <c:numCache>
                <c:formatCode>#,##0</c:formatCode>
                <c:ptCount val="3"/>
                <c:pt idx="0">
                  <c:v>2284893</c:v>
                </c:pt>
                <c:pt idx="1">
                  <c:v>3125094</c:v>
                </c:pt>
                <c:pt idx="2">
                  <c:v>-840200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D6-4C1D-95AB-E52426A660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228800"/>
        <c:axId val="51409984"/>
      </c:barChart>
      <c:catAx>
        <c:axId val="16122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409984"/>
        <c:crosses val="autoZero"/>
        <c:auto val="1"/>
        <c:lblAlgn val="ctr"/>
        <c:lblOffset val="100"/>
        <c:noMultiLvlLbl val="0"/>
      </c:catAx>
      <c:valAx>
        <c:axId val="514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1228800"/>
        <c:crosses val="autoZero"/>
        <c:crossBetween val="between"/>
      </c:valAx>
      <c:spPr>
        <a:solidFill>
          <a:srgbClr val="CCE5FF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E9B2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8537356482327"/>
          <c:y val="4.1998708137075368E-2"/>
          <c:w val="0.82057152230971131"/>
          <c:h val="0.79224482356372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Лист1!$B$32</c:f>
              <c:strCache>
                <c:ptCount val="1"/>
                <c:pt idx="0">
                  <c:v>2023г (план)</c:v>
                </c:pt>
              </c:strCache>
            </c:strRef>
          </c:tx>
          <c:spPr>
            <a:solidFill>
              <a:srgbClr val="30904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Лист1!$A$33:$A$35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Убыток</c:v>
                </c:pt>
              </c:strCache>
            </c:strRef>
          </c:cat>
          <c:val>
            <c:numRef>
              <c:f>Лист1!$B$33:$B$35</c:f>
              <c:numCache>
                <c:formatCode>#,##0</c:formatCode>
                <c:ptCount val="3"/>
                <c:pt idx="0">
                  <c:v>2909561</c:v>
                </c:pt>
                <c:pt idx="1">
                  <c:v>5769388.1600000001</c:v>
                </c:pt>
                <c:pt idx="2">
                  <c:v>-2859827.16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B0-4E3B-AC21-48A65AD989FB}"/>
            </c:ext>
          </c:extLst>
        </c:ser>
        <c:ser>
          <c:idx val="1"/>
          <c:order val="1"/>
          <c:tx>
            <c:strRef>
              <c:f>Лист1!$C$32</c:f>
              <c:strCache>
                <c:ptCount val="1"/>
                <c:pt idx="0">
                  <c:v>1-полугодие 2023 год (факт)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111111111111009E-2"/>
                  <c:y val="0.106481481481481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0-4E3B-AC21-48A65AD989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Лист1!$A$33:$A$35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Убыток</c:v>
                </c:pt>
              </c:strCache>
            </c:strRef>
          </c:cat>
          <c:val>
            <c:numRef>
              <c:f>Лист1!$C$33:$C$35</c:f>
              <c:numCache>
                <c:formatCode>#,##0</c:formatCode>
                <c:ptCount val="3"/>
                <c:pt idx="0">
                  <c:v>1244277</c:v>
                </c:pt>
                <c:pt idx="1">
                  <c:v>1506762</c:v>
                </c:pt>
                <c:pt idx="2">
                  <c:v>-262485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B0-4E3B-AC21-48A65AD989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1601920"/>
        <c:axId val="134681088"/>
      </c:barChart>
      <c:catAx>
        <c:axId val="61160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681088"/>
        <c:crosses val="autoZero"/>
        <c:auto val="1"/>
        <c:lblAlgn val="ctr"/>
        <c:lblOffset val="100"/>
        <c:noMultiLvlLbl val="0"/>
      </c:catAx>
      <c:valAx>
        <c:axId val="13468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1601920"/>
        <c:crosses val="autoZero"/>
        <c:crossBetween val="between"/>
      </c:valAx>
      <c:spPr>
        <a:solidFill>
          <a:srgbClr val="CCE5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91426071741033"/>
          <c:y val="0.8616892680081657"/>
          <c:w val="0.583060367454068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E9B2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A101-077C-4844-9340-44295BDA5B7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15B86-42E6-4550-9E4D-F580F28E8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3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A481C-FE36-4E26-AC37-F8EC1D85B1A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0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8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2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0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6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0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9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EC213-C4C6-47EA-A313-C6173DC1E7B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0B21-9B4F-4FBE-B8F2-2F252D65C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0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257EE98-8471-4E62-AD09-AD6C5B57F3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36000" y="724788"/>
            <a:ext cx="2520000" cy="252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353" y="3268002"/>
            <a:ext cx="11777295" cy="74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Наружное освещение города Алматы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6000" y="6190831"/>
            <a:ext cx="280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2023 г.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xmlns="" id="{BF0296CE-9A54-44BD-B5F7-299C888F0F6D}"/>
              </a:ext>
            </a:extLst>
          </p:cNvPr>
          <p:cNvSpPr/>
          <p:nvPr/>
        </p:nvSpPr>
        <p:spPr>
          <a:xfrm>
            <a:off x="0" y="4031868"/>
            <a:ext cx="12192000" cy="33655"/>
          </a:xfrm>
          <a:custGeom>
            <a:avLst/>
            <a:gdLst/>
            <a:ahLst/>
            <a:cxnLst/>
            <a:rect l="l" t="t" r="r" b="b"/>
            <a:pathLst>
              <a:path w="12192000" h="33654">
                <a:moveTo>
                  <a:pt x="0" y="33400"/>
                </a:moveTo>
                <a:lnTo>
                  <a:pt x="12192000" y="0"/>
                </a:lnTo>
              </a:path>
            </a:pathLst>
          </a:custGeom>
          <a:ln w="19812">
            <a:solidFill>
              <a:srgbClr val="309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364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4301BBE1-68F9-4056-A1FA-D4974A8F6777}"/>
              </a:ext>
            </a:extLst>
          </p:cNvPr>
          <p:cNvSpPr txBox="1">
            <a:spLocks/>
          </p:cNvSpPr>
          <p:nvPr/>
        </p:nvSpPr>
        <p:spPr>
          <a:xfrm>
            <a:off x="4299285" y="-162624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xmlns="" id="{A09E7B21-AD7B-4088-9285-C2204613E766}"/>
              </a:ext>
            </a:extLst>
          </p:cNvPr>
          <p:cNvSpPr txBox="1">
            <a:spLocks/>
          </p:cNvSpPr>
          <p:nvPr/>
        </p:nvSpPr>
        <p:spPr>
          <a:xfrm>
            <a:off x="715752" y="1461109"/>
            <a:ext cx="10760496" cy="4334383"/>
          </a:xfrm>
          <a:prstGeom prst="rect">
            <a:avLst/>
          </a:prstGeom>
          <a:solidFill>
            <a:srgbClr val="CCE5FF"/>
          </a:solidFill>
          <a:ln w="28575">
            <a:solidFill>
              <a:srgbClr val="30904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Уставной капитал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17 849 967,4 тыс тенге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2022г. 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18 442 010 тыс.тенге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2023г.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Штатная численность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 человек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государственного управления - КГУ «Управления энергетики и водоснабжения города Алматы» 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Финансируется за счет выделенных средств с 8 районных акиматов города Алматы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диспетчеризации наружного освещения является монополистом по городу Алматы</a:t>
            </a:r>
          </a:p>
        </p:txBody>
      </p:sp>
      <p:grpSp>
        <p:nvGrpSpPr>
          <p:cNvPr id="24" name="object 3">
            <a:extLst>
              <a:ext uri="{FF2B5EF4-FFF2-40B4-BE49-F238E27FC236}">
                <a16:creationId xmlns:a16="http://schemas.microsoft.com/office/drawing/2014/main" xmlns="" id="{F8372115-A800-44AD-947F-443716CC474D}"/>
              </a:ext>
            </a:extLst>
          </p:cNvPr>
          <p:cNvGrpSpPr/>
          <p:nvPr/>
        </p:nvGrpSpPr>
        <p:grpSpPr>
          <a:xfrm>
            <a:off x="0" y="51250"/>
            <a:ext cx="12212320" cy="702310"/>
            <a:chOff x="-9144" y="32306"/>
            <a:chExt cx="12212320" cy="702310"/>
          </a:xfrm>
        </p:grpSpPr>
        <p:pic>
          <p:nvPicPr>
            <p:cNvPr id="25" name="object 4">
              <a:extLst>
                <a:ext uri="{FF2B5EF4-FFF2-40B4-BE49-F238E27FC236}">
                  <a16:creationId xmlns:a16="http://schemas.microsoft.com/office/drawing/2014/main" xmlns="" id="{8C6D25E8-287C-4DAC-9507-4DB57B2064F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8794" y="32306"/>
              <a:ext cx="744787" cy="653190"/>
            </a:xfrm>
            <a:prstGeom prst="rect">
              <a:avLst/>
            </a:prstGeom>
            <a:ln>
              <a:solidFill>
                <a:srgbClr val="309040"/>
              </a:solidFill>
            </a:ln>
          </p:spPr>
        </p:pic>
        <p:sp>
          <p:nvSpPr>
            <p:cNvPr id="26" name="object 5">
              <a:extLst>
                <a:ext uri="{FF2B5EF4-FFF2-40B4-BE49-F238E27FC236}">
                  <a16:creationId xmlns:a16="http://schemas.microsoft.com/office/drawing/2014/main" xmlns="" id="{494277D2-A0A7-4A8D-8120-70B848DCDF70}"/>
                </a:ext>
              </a:extLst>
            </p:cNvPr>
            <p:cNvSpPr/>
            <p:nvPr/>
          </p:nvSpPr>
          <p:spPr>
            <a:xfrm>
              <a:off x="761" y="691133"/>
              <a:ext cx="12192000" cy="33655"/>
            </a:xfrm>
            <a:custGeom>
              <a:avLst/>
              <a:gdLst/>
              <a:ahLst/>
              <a:cxnLst/>
              <a:rect l="l" t="t" r="r" b="b"/>
              <a:pathLst>
                <a:path w="12192000" h="33654">
                  <a:moveTo>
                    <a:pt x="0" y="33400"/>
                  </a:moveTo>
                  <a:lnTo>
                    <a:pt x="12192000" y="0"/>
                  </a:lnTo>
                </a:path>
              </a:pathLst>
            </a:custGeom>
            <a:ln w="19812">
              <a:solidFill>
                <a:srgbClr val="309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1C26EEC-DBC0-4093-8D4E-55C669637CB9}"/>
              </a:ext>
            </a:extLst>
          </p:cNvPr>
          <p:cNvSpPr txBox="1"/>
          <p:nvPr/>
        </p:nvSpPr>
        <p:spPr>
          <a:xfrm>
            <a:off x="11686012" y="6514185"/>
            <a:ext cx="58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1296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C1A46A-18B7-4BF0-B2DC-E52784F1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6349" y="313610"/>
            <a:ext cx="8899302" cy="51063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Финансово-хозяйственная деятельность за 2022 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F9A932E-C539-49D3-95FC-0BB061C5264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90657" y="1393376"/>
          <a:ext cx="5705343" cy="1286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947">
                  <a:extLst>
                    <a:ext uri="{9D8B030D-6E8A-4147-A177-3AD203B41FA5}">
                      <a16:colId xmlns:a16="http://schemas.microsoft.com/office/drawing/2014/main" xmlns="" val="2575022028"/>
                    </a:ext>
                  </a:extLst>
                </a:gridCol>
                <a:gridCol w="1644744">
                  <a:extLst>
                    <a:ext uri="{9D8B030D-6E8A-4147-A177-3AD203B41FA5}">
                      <a16:colId xmlns:a16="http://schemas.microsoft.com/office/drawing/2014/main" xmlns="" val="3463109087"/>
                    </a:ext>
                  </a:extLst>
                </a:gridCol>
                <a:gridCol w="1497652">
                  <a:extLst>
                    <a:ext uri="{9D8B030D-6E8A-4147-A177-3AD203B41FA5}">
                      <a16:colId xmlns:a16="http://schemas.microsoft.com/office/drawing/2014/main" xmlns="" val="2124912735"/>
                    </a:ext>
                  </a:extLst>
                </a:gridCol>
              </a:tblGrid>
              <a:tr h="25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(план)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(факт)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2556300"/>
                  </a:ext>
                </a:extLst>
              </a:tr>
              <a:tr h="25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реализации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2 422 884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2 247 866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2177122"/>
                  </a:ext>
                </a:extLst>
              </a:tr>
              <a:tr h="25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вознаграждениям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2 000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5 906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6881992"/>
                  </a:ext>
                </a:extLst>
              </a:tr>
              <a:tr h="25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31 120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93551"/>
                  </a:ext>
                </a:extLst>
              </a:tr>
              <a:tr h="25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2 424 884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2 284 893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76000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6904DCF-657C-4B9A-8626-09C13A9F86AA}"/>
              </a:ext>
            </a:extLst>
          </p:cNvPr>
          <p:cNvSpPr txBox="1">
            <a:spLocks/>
          </p:cNvSpPr>
          <p:nvPr/>
        </p:nvSpPr>
        <p:spPr>
          <a:xfrm>
            <a:off x="6234569" y="3712536"/>
            <a:ext cx="5786372" cy="429518"/>
          </a:xfrm>
          <a:prstGeom prst="rect">
            <a:avLst/>
          </a:prstGeom>
          <a:solidFill>
            <a:srgbClr val="FFB2B6"/>
          </a:solidFill>
          <a:ln>
            <a:solidFill>
              <a:srgbClr val="30904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Убыток предприятия составило -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840 200тыс.тг.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075F1A3B-0E39-4414-A26E-89BCEA382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27573" y="4425591"/>
          <a:ext cx="4600365" cy="1708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714">
                  <a:extLst>
                    <a:ext uri="{9D8B030D-6E8A-4147-A177-3AD203B41FA5}">
                      <a16:colId xmlns:a16="http://schemas.microsoft.com/office/drawing/2014/main" xmlns="" val="2101158684"/>
                    </a:ext>
                  </a:extLst>
                </a:gridCol>
                <a:gridCol w="1453177">
                  <a:extLst>
                    <a:ext uri="{9D8B030D-6E8A-4147-A177-3AD203B41FA5}">
                      <a16:colId xmlns:a16="http://schemas.microsoft.com/office/drawing/2014/main" xmlns="" val="1029888284"/>
                    </a:ext>
                  </a:extLst>
                </a:gridCol>
                <a:gridCol w="1436474">
                  <a:extLst>
                    <a:ext uri="{9D8B030D-6E8A-4147-A177-3AD203B41FA5}">
                      <a16:colId xmlns:a16="http://schemas.microsoft.com/office/drawing/2014/main" xmlns="" val="4108953093"/>
                    </a:ext>
                  </a:extLst>
                </a:gridCol>
              </a:tblGrid>
              <a:tr h="753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(план)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(факт)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9077808"/>
                  </a:ext>
                </a:extLst>
              </a:tr>
              <a:tr h="318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2 424 884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2 284 893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8347300"/>
                  </a:ext>
                </a:extLst>
              </a:tr>
              <a:tr h="318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5 445 052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3 125 094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0953721"/>
                  </a:ext>
                </a:extLst>
              </a:tr>
              <a:tr h="318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Убыток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- 3 020 168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- 840 200  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1217877"/>
                  </a:ext>
                </a:extLst>
              </a:tr>
            </a:tbl>
          </a:graphicData>
        </a:graphic>
      </p:graphicFrame>
      <p:grpSp>
        <p:nvGrpSpPr>
          <p:cNvPr id="9" name="object 3">
            <a:extLst>
              <a:ext uri="{FF2B5EF4-FFF2-40B4-BE49-F238E27FC236}">
                <a16:creationId xmlns:a16="http://schemas.microsoft.com/office/drawing/2014/main" xmlns="" id="{BB4F6B64-30AD-4988-A495-EA797281BA53}"/>
              </a:ext>
            </a:extLst>
          </p:cNvPr>
          <p:cNvGrpSpPr/>
          <p:nvPr/>
        </p:nvGrpSpPr>
        <p:grpSpPr>
          <a:xfrm>
            <a:off x="0" y="44667"/>
            <a:ext cx="12212320" cy="702310"/>
            <a:chOff x="-9144" y="32306"/>
            <a:chExt cx="12212320" cy="702310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xmlns="" id="{E697D54E-5712-4CE6-819D-DE215E77BD7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8794" y="32306"/>
              <a:ext cx="744787" cy="653190"/>
            </a:xfrm>
            <a:prstGeom prst="rect">
              <a:avLst/>
            </a:prstGeom>
            <a:ln>
              <a:solidFill>
                <a:srgbClr val="309040"/>
              </a:solidFill>
            </a:ln>
          </p:spPr>
        </p:pic>
        <p:sp>
          <p:nvSpPr>
            <p:cNvPr id="11" name="object 5">
              <a:extLst>
                <a:ext uri="{FF2B5EF4-FFF2-40B4-BE49-F238E27FC236}">
                  <a16:creationId xmlns:a16="http://schemas.microsoft.com/office/drawing/2014/main" xmlns="" id="{6DE84993-C9CB-4373-B062-1B904814E5B2}"/>
                </a:ext>
              </a:extLst>
            </p:cNvPr>
            <p:cNvSpPr/>
            <p:nvPr/>
          </p:nvSpPr>
          <p:spPr>
            <a:xfrm>
              <a:off x="761" y="691133"/>
              <a:ext cx="12192000" cy="33655"/>
            </a:xfrm>
            <a:custGeom>
              <a:avLst/>
              <a:gdLst/>
              <a:ahLst/>
              <a:cxnLst/>
              <a:rect l="l" t="t" r="r" b="b"/>
              <a:pathLst>
                <a:path w="12192000" h="33654">
                  <a:moveTo>
                    <a:pt x="0" y="33400"/>
                  </a:moveTo>
                  <a:lnTo>
                    <a:pt x="12192000" y="0"/>
                  </a:lnTo>
                </a:path>
              </a:pathLst>
            </a:custGeom>
            <a:ln w="19812">
              <a:solidFill>
                <a:srgbClr val="309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AC6C1C43-7F00-4DF6-B30B-AC863459E94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46505" y="3429000"/>
          <a:ext cx="5218090" cy="318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FF3D507-DE75-46B4-B788-6EAB1EA3BCF5}"/>
              </a:ext>
            </a:extLst>
          </p:cNvPr>
          <p:cNvSpPr txBox="1"/>
          <p:nvPr/>
        </p:nvSpPr>
        <p:spPr>
          <a:xfrm>
            <a:off x="11686012" y="6514185"/>
            <a:ext cx="58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14BB33C0-C923-4CFC-8D7C-CBC3C47BC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23904"/>
              </p:ext>
            </p:extLst>
          </p:nvPr>
        </p:nvGraphicFramePr>
        <p:xfrm>
          <a:off x="6551138" y="1077636"/>
          <a:ext cx="4876800" cy="2085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186">
                  <a:extLst>
                    <a:ext uri="{9D8B030D-6E8A-4147-A177-3AD203B41FA5}">
                      <a16:colId xmlns:a16="http://schemas.microsoft.com/office/drawing/2014/main" xmlns="" val="4213629352"/>
                    </a:ext>
                  </a:extLst>
                </a:gridCol>
                <a:gridCol w="1492014">
                  <a:extLst>
                    <a:ext uri="{9D8B030D-6E8A-4147-A177-3AD203B41FA5}">
                      <a16:colId xmlns:a16="http://schemas.microsoft.com/office/drawing/2014/main" xmlns="" val="15072545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095122883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(план)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(факт)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76468"/>
                  </a:ext>
                </a:extLst>
              </a:tr>
              <a:tr h="6181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на содержаний ЛНО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2 274 134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1 731 658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6255786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расходы(в том числе,амортизация):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3 170 918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1 393 436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44618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5 445 052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3 125 094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64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0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C1A46A-18B7-4BF0-B2DC-E52784F1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79" y="406082"/>
            <a:ext cx="11273307" cy="51063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Финансово-хозяйственная деятельность за 1-полугодие 2023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6904DCF-657C-4B9A-8626-09C13A9F86AA}"/>
              </a:ext>
            </a:extLst>
          </p:cNvPr>
          <p:cNvSpPr txBox="1">
            <a:spLocks/>
          </p:cNvSpPr>
          <p:nvPr/>
        </p:nvSpPr>
        <p:spPr>
          <a:xfrm>
            <a:off x="6105905" y="3818436"/>
            <a:ext cx="5778319" cy="510638"/>
          </a:xfrm>
          <a:prstGeom prst="rect">
            <a:avLst/>
          </a:prstGeom>
          <a:solidFill>
            <a:srgbClr val="FFB2B6"/>
          </a:solidFill>
          <a:ln>
            <a:solidFill>
              <a:srgbClr val="30904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Убыток предприятия составило –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262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485тыс.тг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object 3">
            <a:extLst>
              <a:ext uri="{FF2B5EF4-FFF2-40B4-BE49-F238E27FC236}">
                <a16:creationId xmlns:a16="http://schemas.microsoft.com/office/drawing/2014/main" xmlns="" id="{C34E66CC-4A6F-40BA-80EE-0AC0E1AAD24E}"/>
              </a:ext>
            </a:extLst>
          </p:cNvPr>
          <p:cNvGrpSpPr/>
          <p:nvPr/>
        </p:nvGrpSpPr>
        <p:grpSpPr>
          <a:xfrm>
            <a:off x="0" y="66755"/>
            <a:ext cx="12212320" cy="702310"/>
            <a:chOff x="-9144" y="32306"/>
            <a:chExt cx="12212320" cy="702310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xmlns="" id="{3129141F-49C1-4E8F-BC80-B8B7E0B6767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8794" y="32306"/>
              <a:ext cx="744787" cy="653190"/>
            </a:xfrm>
            <a:prstGeom prst="rect">
              <a:avLst/>
            </a:prstGeom>
            <a:ln>
              <a:solidFill>
                <a:srgbClr val="309040"/>
              </a:solidFill>
            </a:ln>
          </p:spPr>
        </p:pic>
        <p:sp>
          <p:nvSpPr>
            <p:cNvPr id="11" name="object 5">
              <a:extLst>
                <a:ext uri="{FF2B5EF4-FFF2-40B4-BE49-F238E27FC236}">
                  <a16:creationId xmlns:a16="http://schemas.microsoft.com/office/drawing/2014/main" xmlns="" id="{C0D1ED33-534D-409C-9E81-48C3A98E82A8}"/>
                </a:ext>
              </a:extLst>
            </p:cNvPr>
            <p:cNvSpPr/>
            <p:nvPr/>
          </p:nvSpPr>
          <p:spPr>
            <a:xfrm>
              <a:off x="761" y="691133"/>
              <a:ext cx="12192000" cy="33655"/>
            </a:xfrm>
            <a:custGeom>
              <a:avLst/>
              <a:gdLst/>
              <a:ahLst/>
              <a:cxnLst/>
              <a:rect l="l" t="t" r="r" b="b"/>
              <a:pathLst>
                <a:path w="12192000" h="33654">
                  <a:moveTo>
                    <a:pt x="0" y="33400"/>
                  </a:moveTo>
                  <a:lnTo>
                    <a:pt x="12192000" y="0"/>
                  </a:lnTo>
                </a:path>
              </a:pathLst>
            </a:custGeom>
            <a:ln w="19812">
              <a:solidFill>
                <a:srgbClr val="309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FA859A51-CFFB-46B6-AF5A-0276D42C55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426" y="1236220"/>
          <a:ext cx="5383904" cy="151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060">
                  <a:extLst>
                    <a:ext uri="{9D8B030D-6E8A-4147-A177-3AD203B41FA5}">
                      <a16:colId xmlns:a16="http://schemas.microsoft.com/office/drawing/2014/main" xmlns="" val="2109014721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xmlns="" val="518005344"/>
                    </a:ext>
                  </a:extLst>
                </a:gridCol>
                <a:gridCol w="1475531">
                  <a:extLst>
                    <a:ext uri="{9D8B030D-6E8A-4147-A177-3AD203B41FA5}">
                      <a16:colId xmlns:a16="http://schemas.microsoft.com/office/drawing/2014/main" xmlns="" val="371467907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(план)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1-полугодие 2023 год (факт)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712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реализации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2 907 461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1 127 951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0517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вознаграждениям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2 100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5 974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9008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110 349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01104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2 909 561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1 244 277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4765173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5AD7F2AF-5FB8-4AB1-95EF-F9A293358A1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22981" y="3429000"/>
          <a:ext cx="5031349" cy="319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4C29C3D-1C26-4B2C-B320-AE3DFED6F6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7669" y="4808443"/>
          <a:ext cx="5219701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001">
                  <a:extLst>
                    <a:ext uri="{9D8B030D-6E8A-4147-A177-3AD203B41FA5}">
                      <a16:colId xmlns:a16="http://schemas.microsoft.com/office/drawing/2014/main" xmlns="" val="3371663659"/>
                    </a:ext>
                  </a:extLst>
                </a:gridCol>
                <a:gridCol w="1664850">
                  <a:extLst>
                    <a:ext uri="{9D8B030D-6E8A-4147-A177-3AD203B41FA5}">
                      <a16:colId xmlns:a16="http://schemas.microsoft.com/office/drawing/2014/main" xmlns="" val="1027110908"/>
                    </a:ext>
                  </a:extLst>
                </a:gridCol>
                <a:gridCol w="1664850">
                  <a:extLst>
                    <a:ext uri="{9D8B030D-6E8A-4147-A177-3AD203B41FA5}">
                      <a16:colId xmlns:a16="http://schemas.microsoft.com/office/drawing/2014/main" xmlns="" val="455038715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годовой (план)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1-полугодие 2023 год (факт)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31129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2 909 561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1 244 277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42789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5 769 388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1 506 762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8180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Убыток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-2 859 827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-262 485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63632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08F0FE2-D3C6-4DB4-99DC-0648B6D9383A}"/>
              </a:ext>
            </a:extLst>
          </p:cNvPr>
          <p:cNvSpPr txBox="1"/>
          <p:nvPr/>
        </p:nvSpPr>
        <p:spPr>
          <a:xfrm>
            <a:off x="11686012" y="6514185"/>
            <a:ext cx="58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CBE7D0FD-415D-4E6D-852B-7ED7BF123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89275"/>
              </p:ext>
            </p:extLst>
          </p:nvPr>
        </p:nvGraphicFramePr>
        <p:xfrm>
          <a:off x="6551138" y="1100834"/>
          <a:ext cx="4876800" cy="225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723">
                  <a:extLst>
                    <a:ext uri="{9D8B030D-6E8A-4147-A177-3AD203B41FA5}">
                      <a16:colId xmlns:a16="http://schemas.microsoft.com/office/drawing/2014/main" xmlns="" val="189685566"/>
                    </a:ext>
                  </a:extLst>
                </a:gridCol>
                <a:gridCol w="1456477">
                  <a:extLst>
                    <a:ext uri="{9D8B030D-6E8A-4147-A177-3AD203B41FA5}">
                      <a16:colId xmlns:a16="http://schemas.microsoft.com/office/drawing/2014/main" xmlns="" val="34786657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226704932"/>
                    </a:ext>
                  </a:extLst>
                </a:gridCol>
              </a:tblGrid>
              <a:tr h="6545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годовой (план)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1-полугодие 2023 год (факт)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461802"/>
                  </a:ext>
                </a:extLst>
              </a:tr>
              <a:tr h="528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на содержаний ЛНО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2 501 548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822 469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7453272"/>
                  </a:ext>
                </a:extLst>
              </a:tr>
              <a:tr h="7727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расходы(в том числе,амортизация):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3 267 840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684 293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88047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5 769 388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u="none" strike="noStrike" dirty="0">
                          <a:effectLst/>
                          <a:highlight>
                            <a:srgbClr val="CCFFB2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1 506 762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CFFB2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4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840" y="140009"/>
            <a:ext cx="7788764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проводимых работ по наружному освещению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-19675"/>
            <a:ext cx="12212320" cy="702310"/>
            <a:chOff x="-9144" y="32306"/>
            <a:chExt cx="12212320" cy="7023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8794" y="32306"/>
              <a:ext cx="744787" cy="653190"/>
            </a:xfrm>
            <a:prstGeom prst="rect">
              <a:avLst/>
            </a:prstGeom>
            <a:ln>
              <a:solidFill>
                <a:srgbClr val="309040"/>
              </a:solidFill>
            </a:ln>
          </p:spPr>
        </p:pic>
        <p:sp>
          <p:nvSpPr>
            <p:cNvPr id="5" name="object 5"/>
            <p:cNvSpPr/>
            <p:nvPr/>
          </p:nvSpPr>
          <p:spPr>
            <a:xfrm>
              <a:off x="761" y="691133"/>
              <a:ext cx="12192000" cy="33655"/>
            </a:xfrm>
            <a:custGeom>
              <a:avLst/>
              <a:gdLst/>
              <a:ahLst/>
              <a:cxnLst/>
              <a:rect l="l" t="t" r="r" b="b"/>
              <a:pathLst>
                <a:path w="12192000" h="33654">
                  <a:moveTo>
                    <a:pt x="0" y="33400"/>
                  </a:moveTo>
                  <a:lnTo>
                    <a:pt x="12192000" y="0"/>
                  </a:lnTo>
                </a:path>
              </a:pathLst>
            </a:custGeom>
            <a:ln w="19812">
              <a:solidFill>
                <a:srgbClr val="309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4087187" y="787872"/>
            <a:ext cx="0" cy="5710687"/>
          </a:xfrm>
          <a:prstGeom prst="line">
            <a:avLst/>
          </a:prstGeom>
          <a:ln w="38100" cap="flat" cmpd="sng" algn="ctr">
            <a:solidFill>
              <a:srgbClr val="30904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243299" y="787872"/>
            <a:ext cx="8626" cy="5710687"/>
          </a:xfrm>
          <a:prstGeom prst="line">
            <a:avLst/>
          </a:prstGeom>
          <a:ln w="38100" cap="flat" cmpd="sng" algn="ctr">
            <a:solidFill>
              <a:srgbClr val="30904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6181" y="1986456"/>
            <a:ext cx="3485071" cy="3416320"/>
          </a:xfrm>
          <a:prstGeom prst="rect">
            <a:avLst/>
          </a:prstGeom>
          <a:ln w="28575">
            <a:solidFill>
              <a:srgbClr val="3090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 спецтехники для обслуживания ЛНО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АГП – 26 ед.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Микроавтобус – 2 ед.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Дежурный – 12 ед.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Манипулятор – 1 ед.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млрд. тенге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Идет процесс государственных закупок техники.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1267" y="1986456"/>
            <a:ext cx="3163176" cy="3416320"/>
          </a:xfrm>
          <a:prstGeom prst="rect">
            <a:avLst/>
          </a:prstGeom>
          <a:ln w="28575">
            <a:solidFill>
              <a:srgbClr val="3090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устройств наружного освещения и автоматизация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 млрд. тенге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ФЭО на корректировке, подготавливается технические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Автокран – Бесплатные иконки: транспор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91" y="917287"/>
            <a:ext cx="906249" cy="9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становка вектора трансформатора на белый фон . Изолированную подстанция  энергии значка плана установить. Набор плана вектора Иллюстрация вектора -  иллюстрации насчитывающей промышленно, опора: 1798296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95" y="943498"/>
            <a:ext cx="913720" cy="85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934860" y="1982370"/>
            <a:ext cx="2834066" cy="3431709"/>
          </a:xfrm>
          <a:prstGeom prst="rect">
            <a:avLst/>
          </a:prstGeom>
          <a:ln w="28575">
            <a:solidFill>
              <a:srgbClr val="3090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восстановление ЛНО </a:t>
            </a:r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районов </a:t>
            </a:r>
            <a:r>
              <a:rPr lang="ru-RU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4,1млрд. тенге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будет производится по мере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582495" y="6473246"/>
            <a:ext cx="58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980" y="983060"/>
            <a:ext cx="11398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35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7D9601-D060-42AE-8D13-10B99566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828" y="160459"/>
            <a:ext cx="9864150" cy="47390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жалоб населения на 2022 год и 1-полугодие 2023 года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2643094-E730-478B-B3B4-996493619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753451"/>
              </p:ext>
            </p:extLst>
          </p:nvPr>
        </p:nvGraphicFramePr>
        <p:xfrm>
          <a:off x="954103" y="967743"/>
          <a:ext cx="10515600" cy="1491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237">
                  <a:extLst>
                    <a:ext uri="{9D8B030D-6E8A-4147-A177-3AD203B41FA5}">
                      <a16:colId xmlns:a16="http://schemas.microsoft.com/office/drawing/2014/main" xmlns="" val="578780265"/>
                    </a:ext>
                  </a:extLst>
                </a:gridCol>
                <a:gridCol w="1043188">
                  <a:extLst>
                    <a:ext uri="{9D8B030D-6E8A-4147-A177-3AD203B41FA5}">
                      <a16:colId xmlns:a16="http://schemas.microsoft.com/office/drawing/2014/main" xmlns="" val="2607408996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xmlns="" val="1444173501"/>
                    </a:ext>
                  </a:extLst>
                </a:gridCol>
                <a:gridCol w="1159099">
                  <a:extLst>
                    <a:ext uri="{9D8B030D-6E8A-4147-A177-3AD203B41FA5}">
                      <a16:colId xmlns:a16="http://schemas.microsoft.com/office/drawing/2014/main" xmlns="" val="491506859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xmlns="" val="3405443407"/>
                    </a:ext>
                  </a:extLst>
                </a:gridCol>
                <a:gridCol w="1275009">
                  <a:extLst>
                    <a:ext uri="{9D8B030D-6E8A-4147-A177-3AD203B41FA5}">
                      <a16:colId xmlns:a16="http://schemas.microsoft.com/office/drawing/2014/main" xmlns="" val="3093448666"/>
                    </a:ext>
                  </a:extLst>
                </a:gridCol>
                <a:gridCol w="1223493">
                  <a:extLst>
                    <a:ext uri="{9D8B030D-6E8A-4147-A177-3AD203B41FA5}">
                      <a16:colId xmlns:a16="http://schemas.microsoft.com/office/drawing/2014/main" xmlns="" val="2126371845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xmlns="" val="1213979416"/>
                    </a:ext>
                  </a:extLst>
                </a:gridCol>
                <a:gridCol w="1359794">
                  <a:extLst>
                    <a:ext uri="{9D8B030D-6E8A-4147-A177-3AD203B41FA5}">
                      <a16:colId xmlns:a16="http://schemas.microsoft.com/office/drawing/2014/main" xmlns="" val="1262510584"/>
                    </a:ext>
                  </a:extLst>
                </a:gridCol>
              </a:tblGrid>
              <a:tr h="647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2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Алатау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Ауэзов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Алмалы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Бостан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Медеуский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Жетысу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Туркисиб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Наурызбай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514640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3 302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2 206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2 553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1 066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8461938"/>
                  </a:ext>
                </a:extLst>
              </a:tr>
              <a:tr h="47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22 331 </a:t>
                      </a:r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звонку </a:t>
                      </a:r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17142</a:t>
                      </a:r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 «Open Almaty» </a:t>
                      </a:r>
                      <a:r>
                        <a:rPr lang="kk-KZ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5 189</a:t>
                      </a:r>
                      <a:r>
                        <a:rPr lang="kk-KZ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050582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758BE3C-CC67-4366-BF64-4B3DDB5E0864}"/>
              </a:ext>
            </a:extLst>
          </p:cNvPr>
          <p:cNvSpPr/>
          <p:nvPr/>
        </p:nvSpPr>
        <p:spPr>
          <a:xfrm>
            <a:off x="954103" y="2659158"/>
            <a:ext cx="10515600" cy="1015663"/>
          </a:xfrm>
          <a:prstGeom prst="rect">
            <a:avLst/>
          </a:prstGeom>
          <a:ln w="28575">
            <a:solidFill>
              <a:srgbClr val="30904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502025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2022 году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Диспетчерским пунктом ГКП на ПХВ акимата города Алматы «Алматы Қала Жарық»  по круглосуточным номерам было принято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17 142 заявок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через портал 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Open Almaty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5 189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заявок. В итоге составляет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22 331 заявок.  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xmlns="" id="{471EBB5E-AEF6-4395-8B2B-A2FBC4653D1C}"/>
              </a:ext>
            </a:extLst>
          </p:cNvPr>
          <p:cNvGrpSpPr/>
          <p:nvPr/>
        </p:nvGrpSpPr>
        <p:grpSpPr>
          <a:xfrm>
            <a:off x="0" y="75444"/>
            <a:ext cx="12212320" cy="702310"/>
            <a:chOff x="-9144" y="32306"/>
            <a:chExt cx="12212320" cy="702310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xmlns="" id="{D494A800-F8FD-4A68-98D2-13F39835A93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8794" y="32306"/>
              <a:ext cx="744787" cy="653190"/>
            </a:xfrm>
            <a:prstGeom prst="rect">
              <a:avLst/>
            </a:prstGeom>
            <a:ln>
              <a:solidFill>
                <a:srgbClr val="309040"/>
              </a:solidFill>
            </a:ln>
          </p:spPr>
        </p:pic>
        <p:sp>
          <p:nvSpPr>
            <p:cNvPr id="8" name="object 5">
              <a:extLst>
                <a:ext uri="{FF2B5EF4-FFF2-40B4-BE49-F238E27FC236}">
                  <a16:creationId xmlns:a16="http://schemas.microsoft.com/office/drawing/2014/main" xmlns="" id="{6D2F11B8-E79B-4D06-B2D7-A08835A7EC44}"/>
                </a:ext>
              </a:extLst>
            </p:cNvPr>
            <p:cNvSpPr/>
            <p:nvPr/>
          </p:nvSpPr>
          <p:spPr>
            <a:xfrm>
              <a:off x="761" y="691133"/>
              <a:ext cx="12192000" cy="33655"/>
            </a:xfrm>
            <a:custGeom>
              <a:avLst/>
              <a:gdLst/>
              <a:ahLst/>
              <a:cxnLst/>
              <a:rect l="l" t="t" r="r" b="b"/>
              <a:pathLst>
                <a:path w="12192000" h="33654">
                  <a:moveTo>
                    <a:pt x="0" y="33400"/>
                  </a:moveTo>
                  <a:lnTo>
                    <a:pt x="12192000" y="0"/>
                  </a:lnTo>
                </a:path>
              </a:pathLst>
            </a:custGeom>
            <a:ln w="19812">
              <a:solidFill>
                <a:srgbClr val="309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032D123-8EDB-4C11-9ADE-A5835EB2D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762578"/>
              </p:ext>
            </p:extLst>
          </p:nvPr>
        </p:nvGraphicFramePr>
        <p:xfrm>
          <a:off x="954103" y="4029184"/>
          <a:ext cx="10515600" cy="1463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365">
                  <a:extLst>
                    <a:ext uri="{9D8B030D-6E8A-4147-A177-3AD203B41FA5}">
                      <a16:colId xmlns:a16="http://schemas.microsoft.com/office/drawing/2014/main" xmlns="" val="3802938420"/>
                    </a:ext>
                  </a:extLst>
                </a:gridCol>
                <a:gridCol w="1081825">
                  <a:extLst>
                    <a:ext uri="{9D8B030D-6E8A-4147-A177-3AD203B41FA5}">
                      <a16:colId xmlns:a16="http://schemas.microsoft.com/office/drawing/2014/main" xmlns="" val="2653687266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xmlns="" val="1275795374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xmlns="" val="1600351693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xmlns="" val="3345651346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xmlns="" val="3636009451"/>
                    </a:ext>
                  </a:extLst>
                </a:gridCol>
                <a:gridCol w="1056068">
                  <a:extLst>
                    <a:ext uri="{9D8B030D-6E8A-4147-A177-3AD203B41FA5}">
                      <a16:colId xmlns:a16="http://schemas.microsoft.com/office/drawing/2014/main" xmlns="" val="859287648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xmlns="" val="3268044750"/>
                    </a:ext>
                  </a:extLst>
                </a:gridCol>
                <a:gridCol w="1308272">
                  <a:extLst>
                    <a:ext uri="{9D8B030D-6E8A-4147-A177-3AD203B41FA5}">
                      <a16:colId xmlns:a16="http://schemas.microsoft.com/office/drawing/2014/main" xmlns="" val="3183480560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1-полугодие </a:t>
                      </a:r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2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Алатау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Ауэзов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Алмалы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Бостан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Медеуский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Жетысу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Туркисиб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Наурызбай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4044445"/>
                  </a:ext>
                </a:extLst>
              </a:tr>
              <a:tr h="4041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2 049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1 655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1 429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1 376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1 614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1 232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2 128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690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235625"/>
                  </a:ext>
                </a:extLst>
              </a:tr>
              <a:tr h="3926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15 279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звонку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12 173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 «Open Almaty»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3 106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4475471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6887083-B595-4FF9-A6DD-2F735D4875A0}"/>
              </a:ext>
            </a:extLst>
          </p:cNvPr>
          <p:cNvSpPr/>
          <p:nvPr/>
        </p:nvSpPr>
        <p:spPr>
          <a:xfrm>
            <a:off x="954103" y="5615897"/>
            <a:ext cx="10515600" cy="1015663"/>
          </a:xfrm>
          <a:prstGeom prst="rect">
            <a:avLst/>
          </a:prstGeom>
          <a:ln w="28575">
            <a:solidFill>
              <a:srgbClr val="309040"/>
            </a:solidFill>
          </a:ln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1-полугодии 2023 года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Диспетчерским пунктом ГКП на ПХВ акимата города Алматы «Алматы Қала Жарық»  по круглосуточным номерам было принято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12 173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заявок, а также через портал 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Open Almaty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3 106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заявок. В итоге составляет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15 279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заявок.  </a:t>
            </a:r>
            <a:endParaRPr lang="ru-R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5BEEEED-1FF6-4FFB-B323-3D80566F4B6B}"/>
              </a:ext>
            </a:extLst>
          </p:cNvPr>
          <p:cNvSpPr txBox="1"/>
          <p:nvPr/>
        </p:nvSpPr>
        <p:spPr>
          <a:xfrm>
            <a:off x="11686012" y="6514185"/>
            <a:ext cx="58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82779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616</Words>
  <Application>Microsoft Office PowerPoint</Application>
  <PresentationFormat>Произвольный</PresentationFormat>
  <Paragraphs>169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Финансово-хозяйственная деятельность за 2022 год </vt:lpstr>
      <vt:lpstr>Финансово-хозяйственная деятельность за 1-полугодие 2023 года </vt:lpstr>
      <vt:lpstr>Виды проводимых работ по наружному освещению</vt:lpstr>
      <vt:lpstr>Показатель жалоб населения на 2022 год и 1-полугодие 2023 года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AKJ-17</dc:creator>
  <cp:lastModifiedBy>User</cp:lastModifiedBy>
  <cp:revision>270</cp:revision>
  <cp:lastPrinted>2023-10-03T11:05:52Z</cp:lastPrinted>
  <dcterms:created xsi:type="dcterms:W3CDTF">2022-12-21T04:41:18Z</dcterms:created>
  <dcterms:modified xsi:type="dcterms:W3CDTF">2023-10-04T04:43:29Z</dcterms:modified>
</cp:coreProperties>
</file>