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27"/>
  </p:notesMasterIdLst>
  <p:sldIdLst>
    <p:sldId id="341" r:id="rId2"/>
    <p:sldId id="342" r:id="rId3"/>
    <p:sldId id="343" r:id="rId4"/>
    <p:sldId id="344" r:id="rId5"/>
    <p:sldId id="322" r:id="rId6"/>
    <p:sldId id="314" r:id="rId7"/>
    <p:sldId id="326" r:id="rId8"/>
    <p:sldId id="324" r:id="rId9"/>
    <p:sldId id="347" r:id="rId10"/>
    <p:sldId id="345" r:id="rId11"/>
    <p:sldId id="346" r:id="rId12"/>
    <p:sldId id="3274" r:id="rId13"/>
    <p:sldId id="3275" r:id="rId14"/>
    <p:sldId id="459" r:id="rId15"/>
    <p:sldId id="455" r:id="rId16"/>
    <p:sldId id="456" r:id="rId17"/>
    <p:sldId id="3278" r:id="rId18"/>
    <p:sldId id="451" r:id="rId19"/>
    <p:sldId id="3276" r:id="rId20"/>
    <p:sldId id="452" r:id="rId21"/>
    <p:sldId id="3290" r:id="rId22"/>
    <p:sldId id="3286" r:id="rId23"/>
    <p:sldId id="461" r:id="rId24"/>
    <p:sldId id="3289" r:id="rId25"/>
    <p:sldId id="462" r:id="rId26"/>
  </p:sldIdLst>
  <p:sldSz cx="12192000" cy="6858000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ux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505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84" y="1062"/>
      </p:cViewPr>
      <p:guideLst>
        <p:guide orient="horz" pos="2137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commentAuthors" Target="commentAuthor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notesMaster" Target="notesMasters/notesMaster1.xml" /><Relationship Id="rId30" Type="http://schemas.openxmlformats.org/officeDocument/2006/relationships/viewProps" Target="viewProps.xml" 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 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 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 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 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 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 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47471041671089E-2"/>
          <c:y val="0.34065049590365104"/>
          <c:w val="0.82793650408632236"/>
          <c:h val="0.6057950839278244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2"/>
                <c:pt idx="0">
                  <c:v>Республиканский бюджет - 201,7 млрд.тг.</c:v>
                </c:pt>
                <c:pt idx="1">
                  <c:v>Местный бюджет - 163,1млрд.тг.</c:v>
                </c:pt>
              </c:strCache>
            </c:strRef>
          </c:cat>
          <c:val>
            <c:numRef>
              <c:f>Лист1!$B$2:$B$7</c:f>
              <c:numCache>
                <c:formatCode>0.00%</c:formatCode>
                <c:ptCount val="6"/>
                <c:pt idx="0">
                  <c:v>0.55200000000000005</c:v>
                </c:pt>
                <c:pt idx="1">
                  <c:v>0.44800000000000001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D9-4BB7-A0EF-C62F144ABC7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4.2730105982615736E-2"/>
          <c:y val="2.5453931236658678E-2"/>
          <c:w val="0.94021090065515245"/>
          <c:h val="0.3072519036374580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031747956838836E-2"/>
          <c:y val="0.40657635445177137"/>
          <c:w val="0.91396825204316112"/>
          <c:h val="0.5278612949618194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2"/>
                <c:pt idx="0">
                  <c:v>Республиканский бюджет - 272 млрд.тг.</c:v>
                </c:pt>
                <c:pt idx="1">
                  <c:v>Местный бюджет - 194,6 млрд. тг.</c:v>
                </c:pt>
              </c:strCache>
            </c:strRef>
          </c:cat>
          <c:val>
            <c:numRef>
              <c:f>Лист1!$B$2:$B$7</c:f>
              <c:numCache>
                <c:formatCode>0.00%</c:formatCode>
                <c:ptCount val="6"/>
                <c:pt idx="0">
                  <c:v>0.58199999999999996</c:v>
                </c:pt>
                <c:pt idx="1">
                  <c:v>0.41799999999999998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C6-444B-B073-17FF6395536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8.1527175163569124E-2"/>
          <c:y val="7.7429179623277347E-2"/>
          <c:w val="0.79202120258719"/>
          <c:h val="0.3066010351439055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47471041671089E-2"/>
          <c:y val="0.34065049590365104"/>
          <c:w val="0.82793650408632236"/>
          <c:h val="0.6057950839278244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Пищевая 14,1 млрд.тг</c:v>
                </c:pt>
                <c:pt idx="1">
                  <c:v>Бетонные изделия 2,9 млрд.тг.</c:v>
                </c:pt>
                <c:pt idx="2">
                  <c:v>Электроэнергия 40,7 млрд. тг.</c:v>
                </c:pt>
                <c:pt idx="3">
                  <c:v>Газоснабжение 4,1 млрд.тг.</c:v>
                </c:pt>
                <c:pt idx="4">
                  <c:v>Водоснабжение 10,9 млрд.тг.</c:v>
                </c:pt>
                <c:pt idx="5">
                  <c:v>Другое 18,6 млрд.тг.</c:v>
                </c:pt>
              </c:strCache>
            </c:strRef>
          </c:cat>
          <c:val>
            <c:numRef>
              <c:f>Лист1!$B$2:$B$7</c:f>
              <c:numCache>
                <c:formatCode>0.00%</c:formatCode>
                <c:ptCount val="6"/>
                <c:pt idx="0">
                  <c:v>0.15390000000000001</c:v>
                </c:pt>
                <c:pt idx="1">
                  <c:v>3.15E-2</c:v>
                </c:pt>
                <c:pt idx="2">
                  <c:v>0.44600000000000001</c:v>
                </c:pt>
                <c:pt idx="3">
                  <c:v>4.4699999999999997E-2</c:v>
                </c:pt>
                <c:pt idx="4">
                  <c:v>0.1193</c:v>
                </c:pt>
                <c:pt idx="5">
                  <c:v>0.2046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D9-4BB7-A0EF-C62F144ABC7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4.2730105982615736E-2"/>
          <c:y val="2.5453931236658678E-2"/>
          <c:w val="0.94021090065515245"/>
          <c:h val="0.30725190363745808"/>
        </c:manualLayout>
      </c:layout>
      <c:overlay val="0"/>
      <c:txPr>
        <a:bodyPr/>
        <a:lstStyle/>
        <a:p>
          <a:pPr>
            <a:defRPr baseline="0">
              <a:latin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031747956838836E-2"/>
          <c:y val="0.40657635445177137"/>
          <c:w val="0.91396825204316112"/>
          <c:h val="0.5278612949618194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Пищевая 6,8 млрд.тг.</c:v>
                </c:pt>
                <c:pt idx="1">
                  <c:v>Бетонные изделия 1,8 млрд.тг.</c:v>
                </c:pt>
                <c:pt idx="2">
                  <c:v>Электроэнергия 21,2 млрд. тг.</c:v>
                </c:pt>
                <c:pt idx="3">
                  <c:v>Газоснабжение  3,5 млрд. тг.</c:v>
                </c:pt>
                <c:pt idx="4">
                  <c:v>Водоснабжение 9,7 млрд.тг.</c:v>
                </c:pt>
                <c:pt idx="5">
                  <c:v>Другое 12 млрд.тг.</c:v>
                </c:pt>
              </c:strCache>
            </c:strRef>
          </c:cat>
          <c:val>
            <c:numRef>
              <c:f>Лист1!$B$2:$B$7</c:f>
              <c:numCache>
                <c:formatCode>0.00%</c:formatCode>
                <c:ptCount val="6"/>
                <c:pt idx="0">
                  <c:v>0.124</c:v>
                </c:pt>
                <c:pt idx="1">
                  <c:v>3.2500000000000001E-2</c:v>
                </c:pt>
                <c:pt idx="2">
                  <c:v>0.38500000000000001</c:v>
                </c:pt>
                <c:pt idx="3">
                  <c:v>6.4100000000000004E-2</c:v>
                </c:pt>
                <c:pt idx="4">
                  <c:v>0.17630000000000001</c:v>
                </c:pt>
                <c:pt idx="5">
                  <c:v>0.21840000000000001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C6-444B-B073-17FF6395536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8.1527175163569124E-2"/>
          <c:y val="1.7206484360728299E-2"/>
          <c:w val="0.79202120258719"/>
          <c:h val="0.36682373040645466"/>
        </c:manualLayout>
      </c:layout>
      <c:overlay val="0"/>
      <c:txPr>
        <a:bodyPr/>
        <a:lstStyle/>
        <a:p>
          <a:pPr>
            <a:defRPr baseline="0">
              <a:latin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40"/>
      <c:rotY val="50"/>
      <c:rAngAx val="0"/>
      <c:perspective val="8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5391458623063335"/>
          <c:y val="0.40953498834403496"/>
          <c:w val="0.44041458870893729"/>
          <c:h val="0.4121547175984622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2CCF-440B-8D7F-8282B6EA5D2D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3-2CCF-440B-8D7F-8282B6EA5D2D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4-2CCF-440B-8D7F-8282B6EA5D2D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6-2CCF-440B-8D7F-8282B6EA5D2D}"/>
              </c:ext>
            </c:extLst>
          </c:dPt>
          <c:dPt>
            <c:idx val="4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8-2CCF-440B-8D7F-8282B6EA5D2D}"/>
              </c:ext>
            </c:extLst>
          </c:dPt>
          <c:dPt>
            <c:idx val="5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A-2CCF-440B-8D7F-8282B6EA5D2D}"/>
              </c:ext>
            </c:extLst>
          </c:dPt>
          <c:dPt>
            <c:idx val="6"/>
            <c:bubble3D val="0"/>
            <c:spPr>
              <a:solidFill>
                <a:schemeClr val="accent5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C-2CCF-440B-8D7F-8282B6EA5D2D}"/>
              </c:ext>
            </c:extLst>
          </c:dPt>
          <c:dPt>
            <c:idx val="7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E-2CCF-440B-8D7F-8282B6EA5D2D}"/>
              </c:ext>
            </c:extLst>
          </c:dPt>
          <c:dLbls>
            <c:dLbl>
              <c:idx val="0"/>
              <c:layout>
                <c:manualLayout>
                  <c:x val="-2.7802860074541497E-2"/>
                  <c:y val="-4.21225814642113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CF-440B-8D7F-8282B6EA5D2D}"/>
                </c:ext>
              </c:extLst>
            </c:dLbl>
            <c:dLbl>
              <c:idx val="1"/>
              <c:layout>
                <c:manualLayout>
                  <c:x val="1.722409198402397E-2"/>
                  <c:y val="-9.34191898417615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CCF-440B-8D7F-8282B6EA5D2D}"/>
                </c:ext>
              </c:extLst>
            </c:dLbl>
            <c:dLbl>
              <c:idx val="2"/>
              <c:layout>
                <c:manualLayout>
                  <c:x val="3.0067534533663554E-2"/>
                  <c:y val="-6.1795689870205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CCF-440B-8D7F-8282B6EA5D2D}"/>
                </c:ext>
              </c:extLst>
            </c:dLbl>
            <c:dLbl>
              <c:idx val="3"/>
              <c:layout>
                <c:manualLayout>
                  <c:x val="2.0131338093379188E-2"/>
                  <c:y val="-7.39532186676377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CCF-440B-8D7F-8282B6EA5D2D}"/>
                </c:ext>
              </c:extLst>
            </c:dLbl>
            <c:dLbl>
              <c:idx val="4"/>
              <c:layout>
                <c:manualLayout>
                  <c:x val="4.4831917671043151E-2"/>
                  <c:y val="-6.10487069096114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CCF-440B-8D7F-8282B6EA5D2D}"/>
                </c:ext>
              </c:extLst>
            </c:dLbl>
            <c:dLbl>
              <c:idx val="5"/>
              <c:layout>
                <c:manualLayout>
                  <c:x val="6.3856730600399925E-2"/>
                  <c:y val="0.100587501533679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CCF-440B-8D7F-8282B6EA5D2D}"/>
                </c:ext>
              </c:extLst>
            </c:dLbl>
            <c:dLbl>
              <c:idx val="6"/>
              <c:layout>
                <c:manualLayout>
                  <c:x val="2.0839532222382127E-2"/>
                  <c:y val="-1.38382404587703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CCF-440B-8D7F-8282B6EA5D2D}"/>
                </c:ext>
              </c:extLst>
            </c:dLbl>
            <c:dLbl>
              <c:idx val="7"/>
              <c:layout>
                <c:manualLayout>
                  <c:x val="-3.6314362492356686E-2"/>
                  <c:y val="-2.24445512833339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CCF-440B-8D7F-8282B6EA5D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Промышленность 8,9 млрд. тг. </c:v>
                </c:pt>
                <c:pt idx="1">
                  <c:v>Строительство 0,2 млрд.тг.</c:v>
                </c:pt>
                <c:pt idx="2">
                  <c:v>Оптовая и розничная торговля 8,4млрд. тг.</c:v>
                </c:pt>
                <c:pt idx="3">
                  <c:v>Транспорт и складирование 16,7 млрд.тг</c:v>
                </c:pt>
                <c:pt idx="4">
                  <c:v>Информация и связь 2,6 млрд.тг.</c:v>
                </c:pt>
                <c:pt idx="5">
                  <c:v>Операция с недвижимым имуществом 92,7млрд. тг.</c:v>
                </c:pt>
                <c:pt idx="6">
                  <c:v>Финансовая и страховая деятельность 9,0 млрд. тг.</c:v>
                </c:pt>
                <c:pt idx="7">
                  <c:v>Другие 20,6 млрд. тг.</c:v>
                </c:pt>
              </c:strCache>
            </c:strRef>
          </c:cat>
          <c:val>
            <c:numRef>
              <c:f>Лист1!$B$2:$B$9</c:f>
              <c:numCache>
                <c:formatCode>0.00%</c:formatCode>
                <c:ptCount val="8"/>
                <c:pt idx="0">
                  <c:v>5.5899999999999998E-2</c:v>
                </c:pt>
                <c:pt idx="1">
                  <c:v>1.1999999999999999E-3</c:v>
                </c:pt>
                <c:pt idx="2">
                  <c:v>5.2699999999999997E-2</c:v>
                </c:pt>
                <c:pt idx="3">
                  <c:v>0.10489999999999999</c:v>
                </c:pt>
                <c:pt idx="4">
                  <c:v>1.6299999999999999E-2</c:v>
                </c:pt>
                <c:pt idx="5">
                  <c:v>0.58199999999999996</c:v>
                </c:pt>
                <c:pt idx="6">
                  <c:v>5.6500000000000002E-2</c:v>
                </c:pt>
                <c:pt idx="7">
                  <c:v>0.12939999999999999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2CCF-440B-8D7F-8282B6EA5D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4.0058403861107435E-2"/>
          <c:y val="0.21018269582131494"/>
          <c:w val="0.42715626337251505"/>
          <c:h val="0.78942988016850024"/>
        </c:manualLayout>
      </c:layout>
      <c:overlay val="0"/>
      <c:txPr>
        <a:bodyPr/>
        <a:lstStyle/>
        <a:p>
          <a:pPr>
            <a:defRPr sz="1200" b="1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5846207288689189"/>
          <c:y val="0.1618076019093439"/>
          <c:w val="0.21939693801344287"/>
          <c:h val="0.7828249775480468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2CCF-440B-8D7F-8282B6EA5D2D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3-2CCF-440B-8D7F-8282B6EA5D2D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4-2CCF-440B-8D7F-8282B6EA5D2D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6-2CCF-440B-8D7F-8282B6EA5D2D}"/>
              </c:ext>
            </c:extLst>
          </c:dPt>
          <c:dPt>
            <c:idx val="4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8-2CCF-440B-8D7F-8282B6EA5D2D}"/>
              </c:ext>
            </c:extLst>
          </c:dPt>
          <c:dPt>
            <c:idx val="5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A-2CCF-440B-8D7F-8282B6EA5D2D}"/>
              </c:ext>
            </c:extLst>
          </c:dPt>
          <c:dPt>
            <c:idx val="6"/>
            <c:bubble3D val="0"/>
            <c:spPr>
              <a:solidFill>
                <a:schemeClr val="accent5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C-2CCF-440B-8D7F-8282B6EA5D2D}"/>
              </c:ext>
            </c:extLst>
          </c:dPt>
          <c:dPt>
            <c:idx val="7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E-2CCF-440B-8D7F-8282B6EA5D2D}"/>
              </c:ext>
            </c:extLst>
          </c:dPt>
          <c:dLbls>
            <c:dLbl>
              <c:idx val="0"/>
              <c:layout>
                <c:manualLayout>
                  <c:x val="-7.4784842988726485E-3"/>
                  <c:y val="-5.01800756085978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CF-440B-8D7F-8282B6EA5D2D}"/>
                </c:ext>
              </c:extLst>
            </c:dLbl>
            <c:dLbl>
              <c:idx val="1"/>
              <c:layout>
                <c:manualLayout>
                  <c:x val="1.7224118923148048E-2"/>
                  <c:y val="-6.1188591013445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CCF-440B-8D7F-8282B6EA5D2D}"/>
                </c:ext>
              </c:extLst>
            </c:dLbl>
            <c:dLbl>
              <c:idx val="2"/>
              <c:layout>
                <c:manualLayout>
                  <c:x val="1.4807247768412817E-2"/>
                  <c:y val="3.0073403849332245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CCF-440B-8D7F-8282B6EA5D2D}"/>
                </c:ext>
              </c:extLst>
            </c:dLbl>
            <c:dLbl>
              <c:idx val="3"/>
              <c:layout>
                <c:manualLayout>
                  <c:x val="9.387513780717581E-3"/>
                  <c:y val="-3.7707860991083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CCF-440B-8D7F-8282B6EA5D2D}"/>
                </c:ext>
              </c:extLst>
            </c:dLbl>
            <c:dLbl>
              <c:idx val="4"/>
              <c:layout>
                <c:manualLayout>
                  <c:x val="4.0292151214481311E-3"/>
                  <c:y val="1.47394574161552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CCF-440B-8D7F-8282B6EA5D2D}"/>
                </c:ext>
              </c:extLst>
            </c:dLbl>
            <c:dLbl>
              <c:idx val="5"/>
              <c:layout>
                <c:manualLayout>
                  <c:x val="0.10395648849532345"/>
                  <c:y val="-2.65553231669578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CCF-440B-8D7F-8282B6EA5D2D}"/>
                </c:ext>
              </c:extLst>
            </c:dLbl>
            <c:dLbl>
              <c:idx val="6"/>
              <c:layout>
                <c:manualLayout>
                  <c:x val="4.1421280984387781E-3"/>
                  <c:y val="-2.4717609786164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CCF-440B-8D7F-8282B6EA5D2D}"/>
                </c:ext>
              </c:extLst>
            </c:dLbl>
            <c:dLbl>
              <c:idx val="7"/>
              <c:layout>
                <c:manualLayout>
                  <c:x val="-2.0198620150076462E-2"/>
                  <c:y val="-3.12858569032578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CCF-440B-8D7F-8282B6EA5D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0" baseline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Промышленность 18,8 млрд.тг.</c:v>
                </c:pt>
                <c:pt idx="1">
                  <c:v>Строительство 3,3 млрд. тг.</c:v>
                </c:pt>
                <c:pt idx="2">
                  <c:v>Оптовая и розничная торговля 24,2 млрд. тг.</c:v>
                </c:pt>
                <c:pt idx="3">
                  <c:v>Транспорт и складирование 33,0 млрд. тг.</c:v>
                </c:pt>
                <c:pt idx="4">
                  <c:v>Информация и связь 7,4 млрд. тг.</c:v>
                </c:pt>
                <c:pt idx="5">
                  <c:v>Операция с недвижимым имуществом 214,7 млрд. тг.</c:v>
                </c:pt>
                <c:pt idx="6">
                  <c:v>Финансовая и страховая деятельность 51,6 млрд. тг.</c:v>
                </c:pt>
                <c:pt idx="7">
                  <c:v>Другие 34,0 млрд. тг.</c:v>
                </c:pt>
              </c:strCache>
            </c:strRef>
          </c:cat>
          <c:val>
            <c:numRef>
              <c:f>Лист1!$B$2:$B$9</c:f>
              <c:numCache>
                <c:formatCode>0.00%</c:formatCode>
                <c:ptCount val="8"/>
                <c:pt idx="0">
                  <c:v>4.8500000000000001E-2</c:v>
                </c:pt>
                <c:pt idx="1">
                  <c:v>8.5000000000000006E-3</c:v>
                </c:pt>
                <c:pt idx="2">
                  <c:v>6.25E-2</c:v>
                </c:pt>
                <c:pt idx="3">
                  <c:v>8.5199999999999998E-2</c:v>
                </c:pt>
                <c:pt idx="4">
                  <c:v>1.9099999999999999E-2</c:v>
                </c:pt>
                <c:pt idx="5">
                  <c:v>0.55469999999999997</c:v>
                </c:pt>
                <c:pt idx="6">
                  <c:v>0.13300000000000001</c:v>
                </c:pt>
                <c:pt idx="7">
                  <c:v>8.7800000000000003E-2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2CCF-440B-8D7F-8282B6EA5D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10008704707666989"/>
          <c:y val="6.7738756020628829E-2"/>
          <c:w val="0.23393701767488176"/>
          <c:h val="0.83627918397024126"/>
        </c:manualLayout>
      </c:layout>
      <c:overlay val="0"/>
      <c:txPr>
        <a:bodyPr/>
        <a:lstStyle/>
        <a:p>
          <a:pPr>
            <a:defRPr sz="1100" b="1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796049213280634"/>
          <c:y val="4.9697755752180696E-2"/>
          <c:w val="0.47495126330883097"/>
          <c:h val="0.465528041277664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Зарегистрированные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І полугодие 2022 г.</c:v>
                </c:pt>
                <c:pt idx="1">
                  <c:v>2022 г.</c:v>
                </c:pt>
                <c:pt idx="2">
                  <c:v>І полугодие 2023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60605</c:v>
                </c:pt>
                <c:pt idx="1">
                  <c:v>66182</c:v>
                </c:pt>
                <c:pt idx="2">
                  <c:v>70521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E3-489F-AA8B-49C499A9C17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Действующие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І полугодие 2022 г.</c:v>
                </c:pt>
                <c:pt idx="1">
                  <c:v>2022 г.</c:v>
                </c:pt>
                <c:pt idx="2">
                  <c:v>І полугодие 2023 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45357</c:v>
                </c:pt>
                <c:pt idx="1">
                  <c:v>53261</c:v>
                </c:pt>
                <c:pt idx="2">
                  <c:v>58975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E3-489F-AA8B-49C499A9C17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І полугодие 2022 г.</c:v>
                </c:pt>
                <c:pt idx="1">
                  <c:v>2022 г.</c:v>
                </c:pt>
                <c:pt idx="2">
                  <c:v>І полугодие 2023 г.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58E3-489F-AA8B-49C499A9C1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402304"/>
        <c:axId val="40408192"/>
      </c:barChart>
      <c:catAx>
        <c:axId val="40402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aseline="0">
                <a:latin typeface="Times New Roman" panose="02020603050405020304" pitchFamily="18" charset="0"/>
              </a:defRPr>
            </a:pPr>
            <a:endParaRPr lang="ru-RU"/>
          </a:p>
        </c:txPr>
        <c:crossAx val="40408192"/>
        <c:crosses val="autoZero"/>
        <c:auto val="1"/>
        <c:lblAlgn val="ctr"/>
        <c:lblOffset val="100"/>
        <c:noMultiLvlLbl val="0"/>
      </c:catAx>
      <c:valAx>
        <c:axId val="404081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latin typeface="Times New Roman" panose="02020603050405020304" pitchFamily="18" charset="0"/>
              </a:defRPr>
            </a:pPr>
            <a:endParaRPr lang="ru-RU"/>
          </a:p>
        </c:txPr>
        <c:crossAx val="40402304"/>
        <c:crosses val="autoZero"/>
        <c:crossBetween val="between"/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58088295683210467"/>
          <c:y val="0.12864271443466108"/>
          <c:w val="0.41695496322783476"/>
          <c:h val="0.32311976157297378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A81D7E-87CE-4CB5-AF8F-0AA1AEA97C4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5502C9-CB0B-401E-ABB8-A74513B1198E}">
      <dgm:prSet phldrT="[Текст]" custT="1"/>
      <dgm:spPr/>
      <dgm:t>
        <a:bodyPr/>
        <a:lstStyle/>
        <a:p>
          <a:pPr algn="just"/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Собрано</a:t>
          </a:r>
          <a:r>
            <a:rPr lang="ru-RU" sz="18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в бюджет всего – 672,2 </a:t>
          </a:r>
          <a:r>
            <a:rPr lang="ru-RU" sz="180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млрд.тг</a:t>
          </a:r>
          <a:r>
            <a:rPr lang="ru-RU" sz="18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B700C5-C39C-4F42-9D79-6E020FDE417B}" type="parTrans" cxnId="{21C1A402-7EDA-47D0-8E8B-60943BA1E222}">
      <dgm:prSet/>
      <dgm:spPr/>
      <dgm:t>
        <a:bodyPr/>
        <a:lstStyle/>
        <a:p>
          <a:endParaRPr lang="ru-RU" sz="2400"/>
        </a:p>
      </dgm:t>
    </dgm:pt>
    <dgm:pt modelId="{77EE0074-67D9-4131-AE39-90842DAB7A9A}" type="sibTrans" cxnId="{21C1A402-7EDA-47D0-8E8B-60943BA1E222}">
      <dgm:prSet/>
      <dgm:spPr/>
      <dgm:t>
        <a:bodyPr/>
        <a:lstStyle/>
        <a:p>
          <a:endParaRPr lang="ru-RU" sz="2400"/>
        </a:p>
      </dgm:t>
    </dgm:pt>
    <dgm:pt modelId="{C339408D-AE24-44A1-9446-F55F79807D33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Местный</a:t>
          </a:r>
          <a:r>
            <a:rPr lang="ru-RU" sz="18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– 277,1 </a:t>
          </a:r>
          <a:r>
            <a:rPr lang="ru-RU" sz="180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млрд.тг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F533C4-885D-4227-BF16-37D260860EAE}" type="parTrans" cxnId="{1F2B17F6-02DB-40CA-954D-C8748AF9EFFB}">
      <dgm:prSet/>
      <dgm:spPr/>
      <dgm:t>
        <a:bodyPr/>
        <a:lstStyle/>
        <a:p>
          <a:endParaRPr lang="ru-RU" sz="2400"/>
        </a:p>
      </dgm:t>
    </dgm:pt>
    <dgm:pt modelId="{0ABFC1AC-10EB-4404-B2B3-EFBB1F80C719}" type="sibTrans" cxnId="{1F2B17F6-02DB-40CA-954D-C8748AF9EFFB}">
      <dgm:prSet/>
      <dgm:spPr/>
      <dgm:t>
        <a:bodyPr/>
        <a:lstStyle/>
        <a:p>
          <a:endParaRPr lang="ru-RU" sz="2400"/>
        </a:p>
      </dgm:t>
    </dgm:pt>
    <dgm:pt modelId="{2BBD7256-D72A-45FF-B8C3-FCFB0A531BBB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Республиканский</a:t>
          </a:r>
          <a:r>
            <a:rPr lang="ru-RU" sz="18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– 395,1 </a:t>
          </a:r>
          <a:r>
            <a:rPr lang="ru-RU" sz="180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млрд.тг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9FECE0-658A-4270-AB17-9A412B54F8FC}" type="parTrans" cxnId="{A9AE5637-89E2-4110-BA52-1107D2ED85CF}">
      <dgm:prSet/>
      <dgm:spPr/>
      <dgm:t>
        <a:bodyPr/>
        <a:lstStyle/>
        <a:p>
          <a:endParaRPr lang="ru-RU" sz="2400"/>
        </a:p>
      </dgm:t>
    </dgm:pt>
    <dgm:pt modelId="{1FDD9276-7FB1-4DCD-AF82-4691DD08178F}" type="sibTrans" cxnId="{A9AE5637-89E2-4110-BA52-1107D2ED85CF}">
      <dgm:prSet/>
      <dgm:spPr/>
      <dgm:t>
        <a:bodyPr/>
        <a:lstStyle/>
        <a:p>
          <a:endParaRPr lang="ru-RU" sz="2400"/>
        </a:p>
      </dgm:t>
    </dgm:pt>
    <dgm:pt modelId="{FA97DEA7-0279-4589-BB91-6C7DA5E47E90}" type="pres">
      <dgm:prSet presAssocID="{55A81D7E-87CE-4CB5-AF8F-0AA1AEA97C4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A1E79F7-E4FE-4BB0-94B3-981868A64D43}" type="pres">
      <dgm:prSet presAssocID="{F85502C9-CB0B-401E-ABB8-A74513B1198E}" presName="hierRoot1" presStyleCnt="0"/>
      <dgm:spPr/>
    </dgm:pt>
    <dgm:pt modelId="{510E7F7B-7CAD-488D-BF2E-4F6FD8A8FC34}" type="pres">
      <dgm:prSet presAssocID="{F85502C9-CB0B-401E-ABB8-A74513B1198E}" presName="composite" presStyleCnt="0"/>
      <dgm:spPr/>
    </dgm:pt>
    <dgm:pt modelId="{ECAC7841-6968-4542-B574-EFF1E5A2C3F3}" type="pres">
      <dgm:prSet presAssocID="{F85502C9-CB0B-401E-ABB8-A74513B1198E}" presName="background" presStyleLbl="node0" presStyleIdx="0" presStyleCnt="1"/>
      <dgm:spPr/>
    </dgm:pt>
    <dgm:pt modelId="{1C26DB45-65DD-4627-8CA7-B8888BBE6035}" type="pres">
      <dgm:prSet presAssocID="{F85502C9-CB0B-401E-ABB8-A74513B1198E}" presName="text" presStyleLbl="fgAcc0" presStyleIdx="0" presStyleCnt="1" custScaleX="106075" custLinFactNeighborX="-2295" custLinFactNeighborY="-4817">
        <dgm:presLayoutVars>
          <dgm:chPref val="3"/>
        </dgm:presLayoutVars>
      </dgm:prSet>
      <dgm:spPr/>
    </dgm:pt>
    <dgm:pt modelId="{001BDE78-1425-4D20-AD9D-93E1E19AE155}" type="pres">
      <dgm:prSet presAssocID="{F85502C9-CB0B-401E-ABB8-A74513B1198E}" presName="hierChild2" presStyleCnt="0"/>
      <dgm:spPr/>
    </dgm:pt>
    <dgm:pt modelId="{128F3694-C99F-469E-B984-59C42294F9B5}" type="pres">
      <dgm:prSet presAssocID="{D4F533C4-885D-4227-BF16-37D260860EAE}" presName="Name10" presStyleLbl="parChTrans1D2" presStyleIdx="0" presStyleCnt="2"/>
      <dgm:spPr/>
    </dgm:pt>
    <dgm:pt modelId="{D3E580DB-756C-4234-BDDE-B886E3BB8F5D}" type="pres">
      <dgm:prSet presAssocID="{C339408D-AE24-44A1-9446-F55F79807D33}" presName="hierRoot2" presStyleCnt="0"/>
      <dgm:spPr/>
    </dgm:pt>
    <dgm:pt modelId="{37635923-68EF-4112-A704-4F9704B62603}" type="pres">
      <dgm:prSet presAssocID="{C339408D-AE24-44A1-9446-F55F79807D33}" presName="composite2" presStyleCnt="0"/>
      <dgm:spPr/>
    </dgm:pt>
    <dgm:pt modelId="{79F94B6C-3225-4B78-92B4-0E42ED0A9181}" type="pres">
      <dgm:prSet presAssocID="{C339408D-AE24-44A1-9446-F55F79807D33}" presName="background2" presStyleLbl="node2" presStyleIdx="0" presStyleCnt="2"/>
      <dgm:spPr/>
    </dgm:pt>
    <dgm:pt modelId="{99513436-97E0-46F9-BCDE-C9C108226FF0}" type="pres">
      <dgm:prSet presAssocID="{C339408D-AE24-44A1-9446-F55F79807D33}" presName="text2" presStyleLbl="fgAcc2" presStyleIdx="0" presStyleCnt="2" custScaleX="106235" custScaleY="131378" custLinFactNeighborX="-2294" custLinFactNeighborY="19271">
        <dgm:presLayoutVars>
          <dgm:chPref val="3"/>
        </dgm:presLayoutVars>
      </dgm:prSet>
      <dgm:spPr/>
    </dgm:pt>
    <dgm:pt modelId="{6D2E6598-03CE-413F-96C3-2DD252DA9889}" type="pres">
      <dgm:prSet presAssocID="{C339408D-AE24-44A1-9446-F55F79807D33}" presName="hierChild3" presStyleCnt="0"/>
      <dgm:spPr/>
    </dgm:pt>
    <dgm:pt modelId="{74F725D1-AFED-4F3B-A486-32826BA97FA1}" type="pres">
      <dgm:prSet presAssocID="{659FECE0-658A-4270-AB17-9A412B54F8FC}" presName="Name10" presStyleLbl="parChTrans1D2" presStyleIdx="1" presStyleCnt="2"/>
      <dgm:spPr/>
    </dgm:pt>
    <dgm:pt modelId="{1C42BAEE-C1D8-4FA8-A571-2BAE58B5DD77}" type="pres">
      <dgm:prSet presAssocID="{2BBD7256-D72A-45FF-B8C3-FCFB0A531BBB}" presName="hierRoot2" presStyleCnt="0"/>
      <dgm:spPr/>
    </dgm:pt>
    <dgm:pt modelId="{A41F4EDF-0294-4558-954A-598E672F27FB}" type="pres">
      <dgm:prSet presAssocID="{2BBD7256-D72A-45FF-B8C3-FCFB0A531BBB}" presName="composite2" presStyleCnt="0"/>
      <dgm:spPr/>
    </dgm:pt>
    <dgm:pt modelId="{E6E424D2-2085-4F0A-88CC-F89E1E1EEFB0}" type="pres">
      <dgm:prSet presAssocID="{2BBD7256-D72A-45FF-B8C3-FCFB0A531BBB}" presName="background2" presStyleLbl="node2" presStyleIdx="1" presStyleCnt="2"/>
      <dgm:spPr/>
    </dgm:pt>
    <dgm:pt modelId="{EC36AB7D-8D88-426B-88C8-6A098FFA1F94}" type="pres">
      <dgm:prSet presAssocID="{2BBD7256-D72A-45FF-B8C3-FCFB0A531BBB}" presName="text2" presStyleLbl="fgAcc2" presStyleIdx="1" presStyleCnt="2" custScaleY="134991" custLinFactNeighborX="-4207" custLinFactNeighborY="20745">
        <dgm:presLayoutVars>
          <dgm:chPref val="3"/>
        </dgm:presLayoutVars>
      </dgm:prSet>
      <dgm:spPr/>
    </dgm:pt>
    <dgm:pt modelId="{C6BAFFE5-6B84-43A0-BEA2-1A2DE52492BA}" type="pres">
      <dgm:prSet presAssocID="{2BBD7256-D72A-45FF-B8C3-FCFB0A531BBB}" presName="hierChild3" presStyleCnt="0"/>
      <dgm:spPr/>
    </dgm:pt>
  </dgm:ptLst>
  <dgm:cxnLst>
    <dgm:cxn modelId="{21C1A402-7EDA-47D0-8E8B-60943BA1E222}" srcId="{55A81D7E-87CE-4CB5-AF8F-0AA1AEA97C49}" destId="{F85502C9-CB0B-401E-ABB8-A74513B1198E}" srcOrd="0" destOrd="0" parTransId="{93B700C5-C39C-4F42-9D79-6E020FDE417B}" sibTransId="{77EE0074-67D9-4131-AE39-90842DAB7A9A}"/>
    <dgm:cxn modelId="{A9AE5637-89E2-4110-BA52-1107D2ED85CF}" srcId="{F85502C9-CB0B-401E-ABB8-A74513B1198E}" destId="{2BBD7256-D72A-45FF-B8C3-FCFB0A531BBB}" srcOrd="1" destOrd="0" parTransId="{659FECE0-658A-4270-AB17-9A412B54F8FC}" sibTransId="{1FDD9276-7FB1-4DCD-AF82-4691DD08178F}"/>
    <dgm:cxn modelId="{0C01F339-0593-45C9-A24F-52409C2CF6C1}" type="presOf" srcId="{659FECE0-658A-4270-AB17-9A412B54F8FC}" destId="{74F725D1-AFED-4F3B-A486-32826BA97FA1}" srcOrd="0" destOrd="0" presId="urn:microsoft.com/office/officeart/2005/8/layout/hierarchy1"/>
    <dgm:cxn modelId="{9AA64678-4517-4B3E-A1ED-CDD5A67C1BB5}" type="presOf" srcId="{C339408D-AE24-44A1-9446-F55F79807D33}" destId="{99513436-97E0-46F9-BCDE-C9C108226FF0}" srcOrd="0" destOrd="0" presId="urn:microsoft.com/office/officeart/2005/8/layout/hierarchy1"/>
    <dgm:cxn modelId="{CF2E3C7A-7B2B-4D8F-8F97-A2F75116BB6C}" type="presOf" srcId="{55A81D7E-87CE-4CB5-AF8F-0AA1AEA97C49}" destId="{FA97DEA7-0279-4589-BB91-6C7DA5E47E90}" srcOrd="0" destOrd="0" presId="urn:microsoft.com/office/officeart/2005/8/layout/hierarchy1"/>
    <dgm:cxn modelId="{2ECB0A81-DBD4-4BAF-A9FB-1A9C5B6D27E3}" type="presOf" srcId="{F85502C9-CB0B-401E-ABB8-A74513B1198E}" destId="{1C26DB45-65DD-4627-8CA7-B8888BBE6035}" srcOrd="0" destOrd="0" presId="urn:microsoft.com/office/officeart/2005/8/layout/hierarchy1"/>
    <dgm:cxn modelId="{942C5E99-9A4E-4B06-BD0F-7FADC5498C6E}" type="presOf" srcId="{D4F533C4-885D-4227-BF16-37D260860EAE}" destId="{128F3694-C99F-469E-B984-59C42294F9B5}" srcOrd="0" destOrd="0" presId="urn:microsoft.com/office/officeart/2005/8/layout/hierarchy1"/>
    <dgm:cxn modelId="{81B0EBB6-217E-4F34-BEB7-AF92180166F8}" type="presOf" srcId="{2BBD7256-D72A-45FF-B8C3-FCFB0A531BBB}" destId="{EC36AB7D-8D88-426B-88C8-6A098FFA1F94}" srcOrd="0" destOrd="0" presId="urn:microsoft.com/office/officeart/2005/8/layout/hierarchy1"/>
    <dgm:cxn modelId="{1F2B17F6-02DB-40CA-954D-C8748AF9EFFB}" srcId="{F85502C9-CB0B-401E-ABB8-A74513B1198E}" destId="{C339408D-AE24-44A1-9446-F55F79807D33}" srcOrd="0" destOrd="0" parTransId="{D4F533C4-885D-4227-BF16-37D260860EAE}" sibTransId="{0ABFC1AC-10EB-4404-B2B3-EFBB1F80C719}"/>
    <dgm:cxn modelId="{7B9138E5-7500-45CD-ADBC-685C2A29C99D}" type="presParOf" srcId="{FA97DEA7-0279-4589-BB91-6C7DA5E47E90}" destId="{CA1E79F7-E4FE-4BB0-94B3-981868A64D43}" srcOrd="0" destOrd="0" presId="urn:microsoft.com/office/officeart/2005/8/layout/hierarchy1"/>
    <dgm:cxn modelId="{B91166F9-116C-4844-AD81-FBC1FBC8FC3A}" type="presParOf" srcId="{CA1E79F7-E4FE-4BB0-94B3-981868A64D43}" destId="{510E7F7B-7CAD-488D-BF2E-4F6FD8A8FC34}" srcOrd="0" destOrd="0" presId="urn:microsoft.com/office/officeart/2005/8/layout/hierarchy1"/>
    <dgm:cxn modelId="{513B5F4D-0B91-4C95-82B4-5491B25C6A8A}" type="presParOf" srcId="{510E7F7B-7CAD-488D-BF2E-4F6FD8A8FC34}" destId="{ECAC7841-6968-4542-B574-EFF1E5A2C3F3}" srcOrd="0" destOrd="0" presId="urn:microsoft.com/office/officeart/2005/8/layout/hierarchy1"/>
    <dgm:cxn modelId="{2F93713E-FB1C-4346-B4A9-6E99C8007D59}" type="presParOf" srcId="{510E7F7B-7CAD-488D-BF2E-4F6FD8A8FC34}" destId="{1C26DB45-65DD-4627-8CA7-B8888BBE6035}" srcOrd="1" destOrd="0" presId="urn:microsoft.com/office/officeart/2005/8/layout/hierarchy1"/>
    <dgm:cxn modelId="{B98782B6-5F93-4184-A496-225F126ACECE}" type="presParOf" srcId="{CA1E79F7-E4FE-4BB0-94B3-981868A64D43}" destId="{001BDE78-1425-4D20-AD9D-93E1E19AE155}" srcOrd="1" destOrd="0" presId="urn:microsoft.com/office/officeart/2005/8/layout/hierarchy1"/>
    <dgm:cxn modelId="{1367B27B-8986-4922-A11E-93647B65560C}" type="presParOf" srcId="{001BDE78-1425-4D20-AD9D-93E1E19AE155}" destId="{128F3694-C99F-469E-B984-59C42294F9B5}" srcOrd="0" destOrd="0" presId="urn:microsoft.com/office/officeart/2005/8/layout/hierarchy1"/>
    <dgm:cxn modelId="{59E0AE4A-AAD1-4FC9-B5AC-4FE5087ADFC0}" type="presParOf" srcId="{001BDE78-1425-4D20-AD9D-93E1E19AE155}" destId="{D3E580DB-756C-4234-BDDE-B886E3BB8F5D}" srcOrd="1" destOrd="0" presId="urn:microsoft.com/office/officeart/2005/8/layout/hierarchy1"/>
    <dgm:cxn modelId="{5AA90669-CB60-49CB-8F13-B91FC2CB4727}" type="presParOf" srcId="{D3E580DB-756C-4234-BDDE-B886E3BB8F5D}" destId="{37635923-68EF-4112-A704-4F9704B62603}" srcOrd="0" destOrd="0" presId="urn:microsoft.com/office/officeart/2005/8/layout/hierarchy1"/>
    <dgm:cxn modelId="{C5A5A0C6-3DFC-4221-A31C-626DEF7140D1}" type="presParOf" srcId="{37635923-68EF-4112-A704-4F9704B62603}" destId="{79F94B6C-3225-4B78-92B4-0E42ED0A9181}" srcOrd="0" destOrd="0" presId="urn:microsoft.com/office/officeart/2005/8/layout/hierarchy1"/>
    <dgm:cxn modelId="{65041497-2C43-4546-96E2-1486F04871C3}" type="presParOf" srcId="{37635923-68EF-4112-A704-4F9704B62603}" destId="{99513436-97E0-46F9-BCDE-C9C108226FF0}" srcOrd="1" destOrd="0" presId="urn:microsoft.com/office/officeart/2005/8/layout/hierarchy1"/>
    <dgm:cxn modelId="{AFF55F96-7491-40EE-94F2-E354C78B9A8C}" type="presParOf" srcId="{D3E580DB-756C-4234-BDDE-B886E3BB8F5D}" destId="{6D2E6598-03CE-413F-96C3-2DD252DA9889}" srcOrd="1" destOrd="0" presId="urn:microsoft.com/office/officeart/2005/8/layout/hierarchy1"/>
    <dgm:cxn modelId="{2F2E1EED-8854-4263-BAB5-F32CB05F151F}" type="presParOf" srcId="{001BDE78-1425-4D20-AD9D-93E1E19AE155}" destId="{74F725D1-AFED-4F3B-A486-32826BA97FA1}" srcOrd="2" destOrd="0" presId="urn:microsoft.com/office/officeart/2005/8/layout/hierarchy1"/>
    <dgm:cxn modelId="{30E82FDE-2F08-414B-AEB7-DDABEC510474}" type="presParOf" srcId="{001BDE78-1425-4D20-AD9D-93E1E19AE155}" destId="{1C42BAEE-C1D8-4FA8-A571-2BAE58B5DD77}" srcOrd="3" destOrd="0" presId="urn:microsoft.com/office/officeart/2005/8/layout/hierarchy1"/>
    <dgm:cxn modelId="{B39E0417-0331-4035-B669-FBF720D5C9A5}" type="presParOf" srcId="{1C42BAEE-C1D8-4FA8-A571-2BAE58B5DD77}" destId="{A41F4EDF-0294-4558-954A-598E672F27FB}" srcOrd="0" destOrd="0" presId="urn:microsoft.com/office/officeart/2005/8/layout/hierarchy1"/>
    <dgm:cxn modelId="{FA986F6A-B70F-4E4E-9CC8-B1D41E6825E7}" type="presParOf" srcId="{A41F4EDF-0294-4558-954A-598E672F27FB}" destId="{E6E424D2-2085-4F0A-88CC-F89E1E1EEFB0}" srcOrd="0" destOrd="0" presId="urn:microsoft.com/office/officeart/2005/8/layout/hierarchy1"/>
    <dgm:cxn modelId="{4FD03ED9-71E7-4B9F-BBB1-EE16C1C06D4A}" type="presParOf" srcId="{A41F4EDF-0294-4558-954A-598E672F27FB}" destId="{EC36AB7D-8D88-426B-88C8-6A098FFA1F94}" srcOrd="1" destOrd="0" presId="urn:microsoft.com/office/officeart/2005/8/layout/hierarchy1"/>
    <dgm:cxn modelId="{7F00A850-784C-4265-86ED-7B38E3D67FF9}" type="presParOf" srcId="{1C42BAEE-C1D8-4FA8-A571-2BAE58B5DD77}" destId="{C6BAFFE5-6B84-43A0-BEA2-1A2DE52492B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871BADA-1282-4ACA-B91A-A3011AB7643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KZ"/>
        </a:p>
      </dgm:t>
    </dgm:pt>
    <dgm:pt modelId="{5D28A654-6920-420B-B2C1-DE3527F18C57}">
      <dgm:prSet/>
      <dgm:spPr/>
      <dgm:t>
        <a:bodyPr/>
        <a:lstStyle/>
        <a:p>
          <a:r>
            <a:rPr lang="ru-RU" dirty="0"/>
            <a:t>ЗА 2022 ГОД (8 </a:t>
          </a:r>
          <a:r>
            <a:rPr lang="ru-RU" dirty="0" err="1"/>
            <a:t>мес</a:t>
          </a:r>
          <a:r>
            <a:rPr lang="ru-RU" dirty="0"/>
            <a:t>)</a:t>
          </a:r>
          <a:endParaRPr lang="ru-KZ" dirty="0"/>
        </a:p>
      </dgm:t>
    </dgm:pt>
    <dgm:pt modelId="{400E408B-5ED6-4A6B-851A-3A40231809BA}" type="parTrans" cxnId="{E6E489AD-6208-407D-9493-591B01655E8F}">
      <dgm:prSet/>
      <dgm:spPr/>
      <dgm:t>
        <a:bodyPr/>
        <a:lstStyle/>
        <a:p>
          <a:endParaRPr lang="ru-KZ"/>
        </a:p>
      </dgm:t>
    </dgm:pt>
    <dgm:pt modelId="{E6E06D51-4B15-409B-98F1-573CFDE47712}" type="sibTrans" cxnId="{E6E489AD-6208-407D-9493-591B01655E8F}">
      <dgm:prSet/>
      <dgm:spPr/>
      <dgm:t>
        <a:bodyPr/>
        <a:lstStyle/>
        <a:p>
          <a:endParaRPr lang="ru-KZ"/>
        </a:p>
      </dgm:t>
    </dgm:pt>
    <dgm:pt modelId="{6CFE5453-58CE-4B4F-989F-53C3F599FA38}" type="pres">
      <dgm:prSet presAssocID="{9871BADA-1282-4ACA-B91A-A3011AB76437}" presName="linear" presStyleCnt="0">
        <dgm:presLayoutVars>
          <dgm:animLvl val="lvl"/>
          <dgm:resizeHandles val="exact"/>
        </dgm:presLayoutVars>
      </dgm:prSet>
      <dgm:spPr/>
    </dgm:pt>
    <dgm:pt modelId="{94F17DF5-612C-4334-9765-5CBE9658B8B0}" type="pres">
      <dgm:prSet presAssocID="{5D28A654-6920-420B-B2C1-DE3527F18C57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B5A990D-F23B-4804-8AEA-C6EBC0225162}" type="presOf" srcId="{5D28A654-6920-420B-B2C1-DE3527F18C57}" destId="{94F17DF5-612C-4334-9765-5CBE9658B8B0}" srcOrd="0" destOrd="0" presId="urn:microsoft.com/office/officeart/2005/8/layout/vList2"/>
    <dgm:cxn modelId="{76516994-4521-4F21-89CB-1215FAEB890B}" type="presOf" srcId="{9871BADA-1282-4ACA-B91A-A3011AB76437}" destId="{6CFE5453-58CE-4B4F-989F-53C3F599FA38}" srcOrd="0" destOrd="0" presId="urn:microsoft.com/office/officeart/2005/8/layout/vList2"/>
    <dgm:cxn modelId="{E6E489AD-6208-407D-9493-591B01655E8F}" srcId="{9871BADA-1282-4ACA-B91A-A3011AB76437}" destId="{5D28A654-6920-420B-B2C1-DE3527F18C57}" srcOrd="0" destOrd="0" parTransId="{400E408B-5ED6-4A6B-851A-3A40231809BA}" sibTransId="{E6E06D51-4B15-409B-98F1-573CFDE47712}"/>
    <dgm:cxn modelId="{60A2D11C-0286-4169-9DC8-44BF5515529B}" type="presParOf" srcId="{6CFE5453-58CE-4B4F-989F-53C3F599FA38}" destId="{94F17DF5-612C-4334-9765-5CBE9658B8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871BADA-1282-4ACA-B91A-A3011AB7643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KZ"/>
        </a:p>
      </dgm:t>
    </dgm:pt>
    <dgm:pt modelId="{5D28A654-6920-420B-B2C1-DE3527F18C57}">
      <dgm:prSet/>
      <dgm:spPr/>
      <dgm:t>
        <a:bodyPr/>
        <a:lstStyle/>
        <a:p>
          <a:r>
            <a:rPr lang="ru-RU" dirty="0"/>
            <a:t>ЗА 2023 ГОД (8 </a:t>
          </a:r>
          <a:r>
            <a:rPr lang="ru-RU" dirty="0" err="1"/>
            <a:t>мес</a:t>
          </a:r>
          <a:r>
            <a:rPr lang="ru-RU" dirty="0"/>
            <a:t>)</a:t>
          </a:r>
          <a:endParaRPr lang="ru-KZ" dirty="0"/>
        </a:p>
      </dgm:t>
    </dgm:pt>
    <dgm:pt modelId="{400E408B-5ED6-4A6B-851A-3A40231809BA}" type="parTrans" cxnId="{E6E489AD-6208-407D-9493-591B01655E8F}">
      <dgm:prSet/>
      <dgm:spPr/>
      <dgm:t>
        <a:bodyPr/>
        <a:lstStyle/>
        <a:p>
          <a:endParaRPr lang="ru-KZ"/>
        </a:p>
      </dgm:t>
    </dgm:pt>
    <dgm:pt modelId="{E6E06D51-4B15-409B-98F1-573CFDE47712}" type="sibTrans" cxnId="{E6E489AD-6208-407D-9493-591B01655E8F}">
      <dgm:prSet/>
      <dgm:spPr/>
      <dgm:t>
        <a:bodyPr/>
        <a:lstStyle/>
        <a:p>
          <a:endParaRPr lang="ru-KZ"/>
        </a:p>
      </dgm:t>
    </dgm:pt>
    <dgm:pt modelId="{6CFE5453-58CE-4B4F-989F-53C3F599FA38}" type="pres">
      <dgm:prSet presAssocID="{9871BADA-1282-4ACA-B91A-A3011AB76437}" presName="linear" presStyleCnt="0">
        <dgm:presLayoutVars>
          <dgm:animLvl val="lvl"/>
          <dgm:resizeHandles val="exact"/>
        </dgm:presLayoutVars>
      </dgm:prSet>
      <dgm:spPr/>
    </dgm:pt>
    <dgm:pt modelId="{94F17DF5-612C-4334-9765-5CBE9658B8B0}" type="pres">
      <dgm:prSet presAssocID="{5D28A654-6920-420B-B2C1-DE3527F18C57}" presName="parentText" presStyleLbl="node1" presStyleIdx="0" presStyleCnt="1" custLinFactX="100000" custLinFactNeighborX="175244" custLinFactNeighborY="-35584">
        <dgm:presLayoutVars>
          <dgm:chMax val="0"/>
          <dgm:bulletEnabled val="1"/>
        </dgm:presLayoutVars>
      </dgm:prSet>
      <dgm:spPr/>
    </dgm:pt>
  </dgm:ptLst>
  <dgm:cxnLst>
    <dgm:cxn modelId="{5B5A990D-F23B-4804-8AEA-C6EBC0225162}" type="presOf" srcId="{5D28A654-6920-420B-B2C1-DE3527F18C57}" destId="{94F17DF5-612C-4334-9765-5CBE9658B8B0}" srcOrd="0" destOrd="0" presId="urn:microsoft.com/office/officeart/2005/8/layout/vList2"/>
    <dgm:cxn modelId="{76516994-4521-4F21-89CB-1215FAEB890B}" type="presOf" srcId="{9871BADA-1282-4ACA-B91A-A3011AB76437}" destId="{6CFE5453-58CE-4B4F-989F-53C3F599FA38}" srcOrd="0" destOrd="0" presId="urn:microsoft.com/office/officeart/2005/8/layout/vList2"/>
    <dgm:cxn modelId="{E6E489AD-6208-407D-9493-591B01655E8F}" srcId="{9871BADA-1282-4ACA-B91A-A3011AB76437}" destId="{5D28A654-6920-420B-B2C1-DE3527F18C57}" srcOrd="0" destOrd="0" parTransId="{400E408B-5ED6-4A6B-851A-3A40231809BA}" sibTransId="{E6E06D51-4B15-409B-98F1-573CFDE47712}"/>
    <dgm:cxn modelId="{60A2D11C-0286-4169-9DC8-44BF5515529B}" type="presParOf" srcId="{6CFE5453-58CE-4B4F-989F-53C3F599FA38}" destId="{94F17DF5-612C-4334-9765-5CBE9658B8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06659A9-E5CE-49C4-A616-429E87D4175D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KZ"/>
        </a:p>
      </dgm:t>
    </dgm:pt>
    <dgm:pt modelId="{24DCADFF-1EEE-43A7-9E0C-8D4C913D16E3}">
      <dgm:prSet/>
      <dgm:spPr/>
      <dgm:t>
        <a:bodyPr/>
        <a:lstStyle/>
        <a:p>
          <a:r>
            <a:rPr lang="ru-RU"/>
            <a:t>ПКСК из них – за 2022 (8мес) – 120 ед, за 2023 (8мес) -120</a:t>
          </a:r>
          <a:endParaRPr lang="ru-KZ"/>
        </a:p>
      </dgm:t>
    </dgm:pt>
    <dgm:pt modelId="{0636C559-939C-441C-844D-7CACD6C30B6E}" type="parTrans" cxnId="{8618C10B-CE63-4331-A980-3FD774B326F0}">
      <dgm:prSet/>
      <dgm:spPr/>
      <dgm:t>
        <a:bodyPr/>
        <a:lstStyle/>
        <a:p>
          <a:endParaRPr lang="ru-KZ"/>
        </a:p>
      </dgm:t>
    </dgm:pt>
    <dgm:pt modelId="{91DE6A58-14E1-4CC7-BF62-353F8C8FCE2F}" type="sibTrans" cxnId="{8618C10B-CE63-4331-A980-3FD774B326F0}">
      <dgm:prSet/>
      <dgm:spPr/>
      <dgm:t>
        <a:bodyPr/>
        <a:lstStyle/>
        <a:p>
          <a:endParaRPr lang="ru-KZ"/>
        </a:p>
      </dgm:t>
    </dgm:pt>
    <dgm:pt modelId="{4FA79D60-8083-40B2-B58E-DD8C73C82912}">
      <dgm:prSet/>
      <dgm:spPr/>
      <dgm:t>
        <a:bodyPr/>
        <a:lstStyle/>
        <a:p>
          <a:r>
            <a:rPr lang="ru-RU" dirty="0"/>
            <a:t>Домостроения из них – за 2022 (8мес) -8506, за 2023 (8мес) -8569</a:t>
          </a:r>
          <a:endParaRPr lang="ru-KZ" dirty="0"/>
        </a:p>
      </dgm:t>
    </dgm:pt>
    <dgm:pt modelId="{110CA34F-FD3E-4206-BBA7-26DDEA89FAA7}" type="parTrans" cxnId="{9B450B08-FF60-4007-AC01-CE201BA8E70A}">
      <dgm:prSet/>
      <dgm:spPr/>
      <dgm:t>
        <a:bodyPr/>
        <a:lstStyle/>
        <a:p>
          <a:endParaRPr lang="ru-KZ"/>
        </a:p>
      </dgm:t>
    </dgm:pt>
    <dgm:pt modelId="{1B791D91-5B01-49D3-A772-8764BC1049DF}" type="sibTrans" cxnId="{9B450B08-FF60-4007-AC01-CE201BA8E70A}">
      <dgm:prSet/>
      <dgm:spPr/>
      <dgm:t>
        <a:bodyPr/>
        <a:lstStyle/>
        <a:p>
          <a:endParaRPr lang="ru-KZ"/>
        </a:p>
      </dgm:t>
    </dgm:pt>
    <dgm:pt modelId="{6524072E-F07F-45A8-90C4-3DB9BCD22917}">
      <dgm:prSet/>
      <dgm:spPr/>
      <dgm:t>
        <a:bodyPr/>
        <a:lstStyle/>
        <a:p>
          <a:r>
            <a:rPr lang="ru-RU"/>
            <a:t>Частные дома – за 2022 (8мес) -6606, за 2023 (8мес) -6606</a:t>
          </a:r>
          <a:endParaRPr lang="ru-KZ"/>
        </a:p>
      </dgm:t>
    </dgm:pt>
    <dgm:pt modelId="{543E6D73-AF3C-412C-865E-C6776B3D7199}" type="parTrans" cxnId="{2DE5BDC2-FE15-4621-A48D-8EB02647B699}">
      <dgm:prSet/>
      <dgm:spPr/>
      <dgm:t>
        <a:bodyPr/>
        <a:lstStyle/>
        <a:p>
          <a:endParaRPr lang="ru-KZ"/>
        </a:p>
      </dgm:t>
    </dgm:pt>
    <dgm:pt modelId="{54A3B810-3858-4054-B705-89C68B5A749B}" type="sibTrans" cxnId="{2DE5BDC2-FE15-4621-A48D-8EB02647B699}">
      <dgm:prSet/>
      <dgm:spPr/>
      <dgm:t>
        <a:bodyPr/>
        <a:lstStyle/>
        <a:p>
          <a:endParaRPr lang="ru-KZ"/>
        </a:p>
      </dgm:t>
    </dgm:pt>
    <dgm:pt modelId="{9C309F05-CB70-4125-8FCB-3795EA386C7B}" type="pres">
      <dgm:prSet presAssocID="{006659A9-E5CE-49C4-A616-429E87D4175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3F50C7E-CB6A-4962-A2FC-14ABDA7A99BF}" type="pres">
      <dgm:prSet presAssocID="{24DCADFF-1EEE-43A7-9E0C-8D4C913D16E3}" presName="vertOne" presStyleCnt="0"/>
      <dgm:spPr/>
    </dgm:pt>
    <dgm:pt modelId="{032DD365-F054-4ED3-99E0-0A188D918428}" type="pres">
      <dgm:prSet presAssocID="{24DCADFF-1EEE-43A7-9E0C-8D4C913D16E3}" presName="txOne" presStyleLbl="node0" presStyleIdx="0" presStyleCnt="3">
        <dgm:presLayoutVars>
          <dgm:chPref val="3"/>
        </dgm:presLayoutVars>
      </dgm:prSet>
      <dgm:spPr/>
    </dgm:pt>
    <dgm:pt modelId="{2D569CFD-1A96-4164-ABA3-B072F2180697}" type="pres">
      <dgm:prSet presAssocID="{24DCADFF-1EEE-43A7-9E0C-8D4C913D16E3}" presName="horzOne" presStyleCnt="0"/>
      <dgm:spPr/>
    </dgm:pt>
    <dgm:pt modelId="{EE64506F-5624-4088-99B4-D99A5BD082C0}" type="pres">
      <dgm:prSet presAssocID="{91DE6A58-14E1-4CC7-BF62-353F8C8FCE2F}" presName="sibSpaceOne" presStyleCnt="0"/>
      <dgm:spPr/>
    </dgm:pt>
    <dgm:pt modelId="{6A9F5317-04D1-4B83-A161-64D532800BE2}" type="pres">
      <dgm:prSet presAssocID="{4FA79D60-8083-40B2-B58E-DD8C73C82912}" presName="vertOne" presStyleCnt="0"/>
      <dgm:spPr/>
    </dgm:pt>
    <dgm:pt modelId="{4EE7C7B5-1F9C-43D2-ABE5-31B2A1397E5D}" type="pres">
      <dgm:prSet presAssocID="{4FA79D60-8083-40B2-B58E-DD8C73C82912}" presName="txOne" presStyleLbl="node0" presStyleIdx="1" presStyleCnt="3">
        <dgm:presLayoutVars>
          <dgm:chPref val="3"/>
        </dgm:presLayoutVars>
      </dgm:prSet>
      <dgm:spPr/>
    </dgm:pt>
    <dgm:pt modelId="{FF6B4BEA-F18A-465E-A647-A91FB0F8BD47}" type="pres">
      <dgm:prSet presAssocID="{4FA79D60-8083-40B2-B58E-DD8C73C82912}" presName="horzOne" presStyleCnt="0"/>
      <dgm:spPr/>
    </dgm:pt>
    <dgm:pt modelId="{4E0524ED-EC42-4DF3-A7EF-60B0951B6B36}" type="pres">
      <dgm:prSet presAssocID="{1B791D91-5B01-49D3-A772-8764BC1049DF}" presName="sibSpaceOne" presStyleCnt="0"/>
      <dgm:spPr/>
    </dgm:pt>
    <dgm:pt modelId="{8ADC1064-B6D5-4F8A-B2BD-C0D0507E4C26}" type="pres">
      <dgm:prSet presAssocID="{6524072E-F07F-45A8-90C4-3DB9BCD22917}" presName="vertOne" presStyleCnt="0"/>
      <dgm:spPr/>
    </dgm:pt>
    <dgm:pt modelId="{673B9702-E0B9-4BBB-A5C1-5903AF00281E}" type="pres">
      <dgm:prSet presAssocID="{6524072E-F07F-45A8-90C4-3DB9BCD22917}" presName="txOne" presStyleLbl="node0" presStyleIdx="2" presStyleCnt="3">
        <dgm:presLayoutVars>
          <dgm:chPref val="3"/>
        </dgm:presLayoutVars>
      </dgm:prSet>
      <dgm:spPr/>
    </dgm:pt>
    <dgm:pt modelId="{2A0040B2-FE8C-459D-A8A2-923BEDE7961E}" type="pres">
      <dgm:prSet presAssocID="{6524072E-F07F-45A8-90C4-3DB9BCD22917}" presName="horzOne" presStyleCnt="0"/>
      <dgm:spPr/>
    </dgm:pt>
  </dgm:ptLst>
  <dgm:cxnLst>
    <dgm:cxn modelId="{9B450B08-FF60-4007-AC01-CE201BA8E70A}" srcId="{006659A9-E5CE-49C4-A616-429E87D4175D}" destId="{4FA79D60-8083-40B2-B58E-DD8C73C82912}" srcOrd="1" destOrd="0" parTransId="{110CA34F-FD3E-4206-BBA7-26DDEA89FAA7}" sibTransId="{1B791D91-5B01-49D3-A772-8764BC1049DF}"/>
    <dgm:cxn modelId="{8618C10B-CE63-4331-A980-3FD774B326F0}" srcId="{006659A9-E5CE-49C4-A616-429E87D4175D}" destId="{24DCADFF-1EEE-43A7-9E0C-8D4C913D16E3}" srcOrd="0" destOrd="0" parTransId="{0636C559-939C-441C-844D-7CACD6C30B6E}" sibTransId="{91DE6A58-14E1-4CC7-BF62-353F8C8FCE2F}"/>
    <dgm:cxn modelId="{2425D540-7F56-4033-9C02-85A7E376A34D}" type="presOf" srcId="{006659A9-E5CE-49C4-A616-429E87D4175D}" destId="{9C309F05-CB70-4125-8FCB-3795EA386C7B}" srcOrd="0" destOrd="0" presId="urn:microsoft.com/office/officeart/2005/8/layout/hierarchy4"/>
    <dgm:cxn modelId="{3D6FCD6C-DB85-494F-BB39-5804DD56EA10}" type="presOf" srcId="{6524072E-F07F-45A8-90C4-3DB9BCD22917}" destId="{673B9702-E0B9-4BBB-A5C1-5903AF00281E}" srcOrd="0" destOrd="0" presId="urn:microsoft.com/office/officeart/2005/8/layout/hierarchy4"/>
    <dgm:cxn modelId="{2DE5BDC2-FE15-4621-A48D-8EB02647B699}" srcId="{006659A9-E5CE-49C4-A616-429E87D4175D}" destId="{6524072E-F07F-45A8-90C4-3DB9BCD22917}" srcOrd="2" destOrd="0" parTransId="{543E6D73-AF3C-412C-865E-C6776B3D7199}" sibTransId="{54A3B810-3858-4054-B705-89C68B5A749B}"/>
    <dgm:cxn modelId="{85430ECE-37EC-4391-9049-12FEA79B113C}" type="presOf" srcId="{24DCADFF-1EEE-43A7-9E0C-8D4C913D16E3}" destId="{032DD365-F054-4ED3-99E0-0A188D918428}" srcOrd="0" destOrd="0" presId="urn:microsoft.com/office/officeart/2005/8/layout/hierarchy4"/>
    <dgm:cxn modelId="{5497F8E3-021F-447F-A214-14E67C71DBAE}" type="presOf" srcId="{4FA79D60-8083-40B2-B58E-DD8C73C82912}" destId="{4EE7C7B5-1F9C-43D2-ABE5-31B2A1397E5D}" srcOrd="0" destOrd="0" presId="urn:microsoft.com/office/officeart/2005/8/layout/hierarchy4"/>
    <dgm:cxn modelId="{21C87CE0-F7A6-4863-9AE6-95BFC244F73E}" type="presParOf" srcId="{9C309F05-CB70-4125-8FCB-3795EA386C7B}" destId="{93F50C7E-CB6A-4962-A2FC-14ABDA7A99BF}" srcOrd="0" destOrd="0" presId="urn:microsoft.com/office/officeart/2005/8/layout/hierarchy4"/>
    <dgm:cxn modelId="{89174818-F747-461B-AC28-75102E989F93}" type="presParOf" srcId="{93F50C7E-CB6A-4962-A2FC-14ABDA7A99BF}" destId="{032DD365-F054-4ED3-99E0-0A188D918428}" srcOrd="0" destOrd="0" presId="urn:microsoft.com/office/officeart/2005/8/layout/hierarchy4"/>
    <dgm:cxn modelId="{CE9DCFC9-D2D7-4219-8C38-7C0C6AFFFE34}" type="presParOf" srcId="{93F50C7E-CB6A-4962-A2FC-14ABDA7A99BF}" destId="{2D569CFD-1A96-4164-ABA3-B072F2180697}" srcOrd="1" destOrd="0" presId="urn:microsoft.com/office/officeart/2005/8/layout/hierarchy4"/>
    <dgm:cxn modelId="{98324DDB-3B43-42BE-A5E5-75F4F927CC81}" type="presParOf" srcId="{9C309F05-CB70-4125-8FCB-3795EA386C7B}" destId="{EE64506F-5624-4088-99B4-D99A5BD082C0}" srcOrd="1" destOrd="0" presId="urn:microsoft.com/office/officeart/2005/8/layout/hierarchy4"/>
    <dgm:cxn modelId="{55E56FA7-B6B5-4DEB-8923-96C0A99AC1D8}" type="presParOf" srcId="{9C309F05-CB70-4125-8FCB-3795EA386C7B}" destId="{6A9F5317-04D1-4B83-A161-64D532800BE2}" srcOrd="2" destOrd="0" presId="urn:microsoft.com/office/officeart/2005/8/layout/hierarchy4"/>
    <dgm:cxn modelId="{E696374D-78F9-4D84-B419-4F29F36421EC}" type="presParOf" srcId="{6A9F5317-04D1-4B83-A161-64D532800BE2}" destId="{4EE7C7B5-1F9C-43D2-ABE5-31B2A1397E5D}" srcOrd="0" destOrd="0" presId="urn:microsoft.com/office/officeart/2005/8/layout/hierarchy4"/>
    <dgm:cxn modelId="{615FF24B-2AFA-4AD1-BCA3-25490B232A93}" type="presParOf" srcId="{6A9F5317-04D1-4B83-A161-64D532800BE2}" destId="{FF6B4BEA-F18A-465E-A647-A91FB0F8BD47}" srcOrd="1" destOrd="0" presId="urn:microsoft.com/office/officeart/2005/8/layout/hierarchy4"/>
    <dgm:cxn modelId="{EA0DF22D-82D1-43B7-85C7-B54FB170B391}" type="presParOf" srcId="{9C309F05-CB70-4125-8FCB-3795EA386C7B}" destId="{4E0524ED-EC42-4DF3-A7EF-60B0951B6B36}" srcOrd="3" destOrd="0" presId="urn:microsoft.com/office/officeart/2005/8/layout/hierarchy4"/>
    <dgm:cxn modelId="{3A186688-3A57-4833-9365-86CA1C70A09D}" type="presParOf" srcId="{9C309F05-CB70-4125-8FCB-3795EA386C7B}" destId="{8ADC1064-B6D5-4F8A-B2BD-C0D0507E4C26}" srcOrd="4" destOrd="0" presId="urn:microsoft.com/office/officeart/2005/8/layout/hierarchy4"/>
    <dgm:cxn modelId="{B18C3DA3-9500-49BA-A3A1-F1CE22261E85}" type="presParOf" srcId="{8ADC1064-B6D5-4F8A-B2BD-C0D0507E4C26}" destId="{673B9702-E0B9-4BBB-A5C1-5903AF00281E}" srcOrd="0" destOrd="0" presId="urn:microsoft.com/office/officeart/2005/8/layout/hierarchy4"/>
    <dgm:cxn modelId="{87ECBABD-6C00-4606-83F3-7658CA6E9246}" type="presParOf" srcId="{8ADC1064-B6D5-4F8A-B2BD-C0D0507E4C26}" destId="{2A0040B2-FE8C-459D-A8A2-923BEDE7961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871BADA-1282-4ACA-B91A-A3011AB7643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KZ"/>
        </a:p>
      </dgm:t>
    </dgm:pt>
    <dgm:pt modelId="{5D28A654-6920-420B-B2C1-DE3527F18C57}">
      <dgm:prSet/>
      <dgm:spPr/>
      <dgm:t>
        <a:bodyPr/>
        <a:lstStyle/>
        <a:p>
          <a:r>
            <a:rPr lang="ru-RU" b="1" dirty="0"/>
            <a:t>ЗА 2022 ГОД (8 </a:t>
          </a:r>
          <a:r>
            <a:rPr lang="ru-RU" b="1" dirty="0" err="1"/>
            <a:t>мес</a:t>
          </a:r>
          <a:r>
            <a:rPr lang="ru-RU" dirty="0"/>
            <a:t>)</a:t>
          </a:r>
          <a:endParaRPr lang="ru-KZ" dirty="0"/>
        </a:p>
      </dgm:t>
    </dgm:pt>
    <dgm:pt modelId="{400E408B-5ED6-4A6B-851A-3A40231809BA}" type="parTrans" cxnId="{E6E489AD-6208-407D-9493-591B01655E8F}">
      <dgm:prSet/>
      <dgm:spPr/>
      <dgm:t>
        <a:bodyPr/>
        <a:lstStyle/>
        <a:p>
          <a:endParaRPr lang="ru-KZ"/>
        </a:p>
      </dgm:t>
    </dgm:pt>
    <dgm:pt modelId="{E6E06D51-4B15-409B-98F1-573CFDE47712}" type="sibTrans" cxnId="{E6E489AD-6208-407D-9493-591B01655E8F}">
      <dgm:prSet/>
      <dgm:spPr/>
      <dgm:t>
        <a:bodyPr/>
        <a:lstStyle/>
        <a:p>
          <a:endParaRPr lang="ru-KZ"/>
        </a:p>
      </dgm:t>
    </dgm:pt>
    <dgm:pt modelId="{6CFE5453-58CE-4B4F-989F-53C3F599FA38}" type="pres">
      <dgm:prSet presAssocID="{9871BADA-1282-4ACA-B91A-A3011AB76437}" presName="linear" presStyleCnt="0">
        <dgm:presLayoutVars>
          <dgm:animLvl val="lvl"/>
          <dgm:resizeHandles val="exact"/>
        </dgm:presLayoutVars>
      </dgm:prSet>
      <dgm:spPr/>
    </dgm:pt>
    <dgm:pt modelId="{94F17DF5-612C-4334-9765-5CBE9658B8B0}" type="pres">
      <dgm:prSet presAssocID="{5D28A654-6920-420B-B2C1-DE3527F18C57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B5A990D-F23B-4804-8AEA-C6EBC0225162}" type="presOf" srcId="{5D28A654-6920-420B-B2C1-DE3527F18C57}" destId="{94F17DF5-612C-4334-9765-5CBE9658B8B0}" srcOrd="0" destOrd="0" presId="urn:microsoft.com/office/officeart/2005/8/layout/vList2"/>
    <dgm:cxn modelId="{76516994-4521-4F21-89CB-1215FAEB890B}" type="presOf" srcId="{9871BADA-1282-4ACA-B91A-A3011AB76437}" destId="{6CFE5453-58CE-4B4F-989F-53C3F599FA38}" srcOrd="0" destOrd="0" presId="urn:microsoft.com/office/officeart/2005/8/layout/vList2"/>
    <dgm:cxn modelId="{E6E489AD-6208-407D-9493-591B01655E8F}" srcId="{9871BADA-1282-4ACA-B91A-A3011AB76437}" destId="{5D28A654-6920-420B-B2C1-DE3527F18C57}" srcOrd="0" destOrd="0" parTransId="{400E408B-5ED6-4A6B-851A-3A40231809BA}" sibTransId="{E6E06D51-4B15-409B-98F1-573CFDE47712}"/>
    <dgm:cxn modelId="{60A2D11C-0286-4169-9DC8-44BF5515529B}" type="presParOf" srcId="{6CFE5453-58CE-4B4F-989F-53C3F599FA38}" destId="{94F17DF5-612C-4334-9765-5CBE9658B8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871BADA-1282-4ACA-B91A-A3011AB7643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KZ"/>
        </a:p>
      </dgm:t>
    </dgm:pt>
    <dgm:pt modelId="{5D28A654-6920-420B-B2C1-DE3527F18C57}">
      <dgm:prSet/>
      <dgm:spPr/>
      <dgm:t>
        <a:bodyPr/>
        <a:lstStyle/>
        <a:p>
          <a:r>
            <a:rPr lang="ru-RU" b="1" dirty="0"/>
            <a:t>ЗА 2023 ГОД (8 </a:t>
          </a:r>
          <a:r>
            <a:rPr lang="ru-RU" b="1" dirty="0" err="1"/>
            <a:t>мес</a:t>
          </a:r>
          <a:r>
            <a:rPr lang="ru-RU" dirty="0"/>
            <a:t>)</a:t>
          </a:r>
          <a:endParaRPr lang="ru-KZ" dirty="0"/>
        </a:p>
      </dgm:t>
    </dgm:pt>
    <dgm:pt modelId="{400E408B-5ED6-4A6B-851A-3A40231809BA}" type="parTrans" cxnId="{E6E489AD-6208-407D-9493-591B01655E8F}">
      <dgm:prSet/>
      <dgm:spPr/>
      <dgm:t>
        <a:bodyPr/>
        <a:lstStyle/>
        <a:p>
          <a:endParaRPr lang="ru-KZ"/>
        </a:p>
      </dgm:t>
    </dgm:pt>
    <dgm:pt modelId="{E6E06D51-4B15-409B-98F1-573CFDE47712}" type="sibTrans" cxnId="{E6E489AD-6208-407D-9493-591B01655E8F}">
      <dgm:prSet/>
      <dgm:spPr/>
      <dgm:t>
        <a:bodyPr/>
        <a:lstStyle/>
        <a:p>
          <a:endParaRPr lang="ru-KZ"/>
        </a:p>
      </dgm:t>
    </dgm:pt>
    <dgm:pt modelId="{6CFE5453-58CE-4B4F-989F-53C3F599FA38}" type="pres">
      <dgm:prSet presAssocID="{9871BADA-1282-4ACA-B91A-A3011AB76437}" presName="linear" presStyleCnt="0">
        <dgm:presLayoutVars>
          <dgm:animLvl val="lvl"/>
          <dgm:resizeHandles val="exact"/>
        </dgm:presLayoutVars>
      </dgm:prSet>
      <dgm:spPr/>
    </dgm:pt>
    <dgm:pt modelId="{94F17DF5-612C-4334-9765-5CBE9658B8B0}" type="pres">
      <dgm:prSet presAssocID="{5D28A654-6920-420B-B2C1-DE3527F18C57}" presName="parentText" presStyleLbl="node1" presStyleIdx="0" presStyleCnt="1" custLinFactNeighborX="716" custLinFactNeighborY="-7637">
        <dgm:presLayoutVars>
          <dgm:chMax val="0"/>
          <dgm:bulletEnabled val="1"/>
        </dgm:presLayoutVars>
      </dgm:prSet>
      <dgm:spPr/>
    </dgm:pt>
  </dgm:ptLst>
  <dgm:cxnLst>
    <dgm:cxn modelId="{5B5A990D-F23B-4804-8AEA-C6EBC0225162}" type="presOf" srcId="{5D28A654-6920-420B-B2C1-DE3527F18C57}" destId="{94F17DF5-612C-4334-9765-5CBE9658B8B0}" srcOrd="0" destOrd="0" presId="urn:microsoft.com/office/officeart/2005/8/layout/vList2"/>
    <dgm:cxn modelId="{76516994-4521-4F21-89CB-1215FAEB890B}" type="presOf" srcId="{9871BADA-1282-4ACA-B91A-A3011AB76437}" destId="{6CFE5453-58CE-4B4F-989F-53C3F599FA38}" srcOrd="0" destOrd="0" presId="urn:microsoft.com/office/officeart/2005/8/layout/vList2"/>
    <dgm:cxn modelId="{E6E489AD-6208-407D-9493-591B01655E8F}" srcId="{9871BADA-1282-4ACA-B91A-A3011AB76437}" destId="{5D28A654-6920-420B-B2C1-DE3527F18C57}" srcOrd="0" destOrd="0" parTransId="{400E408B-5ED6-4A6B-851A-3A40231809BA}" sibTransId="{E6E06D51-4B15-409B-98F1-573CFDE47712}"/>
    <dgm:cxn modelId="{60A2D11C-0286-4169-9DC8-44BF5515529B}" type="presParOf" srcId="{6CFE5453-58CE-4B4F-989F-53C3F599FA38}" destId="{94F17DF5-612C-4334-9765-5CBE9658B8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116CB6C-FC6C-47CC-81AF-F50A612C4B7F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ru-KZ"/>
        </a:p>
      </dgm:t>
    </dgm:pt>
    <dgm:pt modelId="{46DF3849-401C-43DD-842F-BD9C0FE3E7C6}">
      <dgm:prSet/>
      <dgm:spPr/>
      <dgm:t>
        <a:bodyPr/>
        <a:lstStyle/>
        <a:p>
          <a:r>
            <a:rPr lang="ru-RU"/>
            <a:t>Фонари внутри дворового осв. – 6200 ед.</a:t>
          </a:r>
          <a:endParaRPr lang="ru-KZ"/>
        </a:p>
      </dgm:t>
    </dgm:pt>
    <dgm:pt modelId="{216CCBAF-3CDE-4A0D-A5DA-E9492F0C4737}" type="parTrans" cxnId="{87570D90-1838-478D-A4E3-51E7B91702AF}">
      <dgm:prSet/>
      <dgm:spPr/>
      <dgm:t>
        <a:bodyPr/>
        <a:lstStyle/>
        <a:p>
          <a:endParaRPr lang="ru-KZ"/>
        </a:p>
      </dgm:t>
    </dgm:pt>
    <dgm:pt modelId="{82014FE2-E4CA-4E2F-8CC3-1FC762A9DA3B}" type="sibTrans" cxnId="{87570D90-1838-478D-A4E3-51E7B91702AF}">
      <dgm:prSet/>
      <dgm:spPr/>
      <dgm:t>
        <a:bodyPr/>
        <a:lstStyle/>
        <a:p>
          <a:endParaRPr lang="ru-KZ"/>
        </a:p>
      </dgm:t>
    </dgm:pt>
    <dgm:pt modelId="{E15C139E-FACF-4C1C-B594-26BC944EB6E9}">
      <dgm:prSet/>
      <dgm:spPr/>
      <dgm:t>
        <a:bodyPr/>
        <a:lstStyle/>
        <a:p>
          <a:r>
            <a:rPr lang="ru-RU"/>
            <a:t>Фонари уличного осв. – 10542 ед.</a:t>
          </a:r>
          <a:endParaRPr lang="ru-KZ"/>
        </a:p>
      </dgm:t>
    </dgm:pt>
    <dgm:pt modelId="{4CA4A1E8-3853-413B-8ED5-CD2B6164B228}" type="parTrans" cxnId="{7D4FB1E5-1765-4BEE-93F2-E270BD57A090}">
      <dgm:prSet/>
      <dgm:spPr/>
      <dgm:t>
        <a:bodyPr/>
        <a:lstStyle/>
        <a:p>
          <a:endParaRPr lang="ru-KZ"/>
        </a:p>
      </dgm:t>
    </dgm:pt>
    <dgm:pt modelId="{4D9E14DA-42BB-46C5-959B-8EFDD9A09F47}" type="sibTrans" cxnId="{7D4FB1E5-1765-4BEE-93F2-E270BD57A090}">
      <dgm:prSet/>
      <dgm:spPr/>
      <dgm:t>
        <a:bodyPr/>
        <a:lstStyle/>
        <a:p>
          <a:endParaRPr lang="ru-KZ"/>
        </a:p>
      </dgm:t>
    </dgm:pt>
    <dgm:pt modelId="{08DAE7BC-9796-4B6E-B9C2-C72E1F748B3A}">
      <dgm:prSet/>
      <dgm:spPr/>
      <dgm:t>
        <a:bodyPr/>
        <a:lstStyle/>
        <a:p>
          <a:r>
            <a:rPr lang="ru-RU"/>
            <a:t>Мусоровывозящие организации – 1 ед.</a:t>
          </a:r>
          <a:endParaRPr lang="ru-KZ"/>
        </a:p>
      </dgm:t>
    </dgm:pt>
    <dgm:pt modelId="{B5EAD6CC-0D7C-413B-B053-DBDA0DFC036A}" type="parTrans" cxnId="{25061CDF-783C-4C88-803D-BB3C71CA1D6D}">
      <dgm:prSet/>
      <dgm:spPr/>
      <dgm:t>
        <a:bodyPr/>
        <a:lstStyle/>
        <a:p>
          <a:endParaRPr lang="ru-KZ"/>
        </a:p>
      </dgm:t>
    </dgm:pt>
    <dgm:pt modelId="{7E178B14-F909-4969-AF3C-AE3DD37AEBBB}" type="sibTrans" cxnId="{25061CDF-783C-4C88-803D-BB3C71CA1D6D}">
      <dgm:prSet/>
      <dgm:spPr/>
      <dgm:t>
        <a:bodyPr/>
        <a:lstStyle/>
        <a:p>
          <a:endParaRPr lang="ru-KZ"/>
        </a:p>
      </dgm:t>
    </dgm:pt>
    <dgm:pt modelId="{E45664EF-74B8-498A-A817-1EA231BE9A6E}">
      <dgm:prSet/>
      <dgm:spPr/>
      <dgm:t>
        <a:bodyPr/>
        <a:lstStyle/>
        <a:p>
          <a:r>
            <a:rPr lang="ru-RU"/>
            <a:t>Скверы, парки, аллеи – 37 ед.</a:t>
          </a:r>
          <a:endParaRPr lang="ru-KZ"/>
        </a:p>
      </dgm:t>
    </dgm:pt>
    <dgm:pt modelId="{F0D223EB-F54C-41C6-90AF-4E92FB758592}" type="parTrans" cxnId="{027A8D40-BE7F-4111-B9AD-135C50EABDF9}">
      <dgm:prSet/>
      <dgm:spPr/>
      <dgm:t>
        <a:bodyPr/>
        <a:lstStyle/>
        <a:p>
          <a:endParaRPr lang="ru-KZ"/>
        </a:p>
      </dgm:t>
    </dgm:pt>
    <dgm:pt modelId="{23C691C4-7B97-4457-94C0-F888D6BC3293}" type="sibTrans" cxnId="{027A8D40-BE7F-4111-B9AD-135C50EABDF9}">
      <dgm:prSet/>
      <dgm:spPr/>
      <dgm:t>
        <a:bodyPr/>
        <a:lstStyle/>
        <a:p>
          <a:endParaRPr lang="ru-KZ"/>
        </a:p>
      </dgm:t>
    </dgm:pt>
    <dgm:pt modelId="{483DCE20-ADF8-435B-B040-B05E741819FE}">
      <dgm:prSet/>
      <dgm:spPr/>
      <dgm:t>
        <a:bodyPr/>
        <a:lstStyle/>
        <a:p>
          <a:r>
            <a:rPr lang="ru-RU"/>
            <a:t>Фонтаны – 22 ед.</a:t>
          </a:r>
          <a:endParaRPr lang="ru-KZ"/>
        </a:p>
      </dgm:t>
    </dgm:pt>
    <dgm:pt modelId="{A7CA7D4F-BE29-446A-8300-2B2A619F6A68}" type="parTrans" cxnId="{516820D4-F3F8-42A4-B254-6A7BD54215D1}">
      <dgm:prSet/>
      <dgm:spPr/>
      <dgm:t>
        <a:bodyPr/>
        <a:lstStyle/>
        <a:p>
          <a:endParaRPr lang="ru-KZ"/>
        </a:p>
      </dgm:t>
    </dgm:pt>
    <dgm:pt modelId="{30D81DD6-5F40-4C44-AA05-EA2376F7A79C}" type="sibTrans" cxnId="{516820D4-F3F8-42A4-B254-6A7BD54215D1}">
      <dgm:prSet/>
      <dgm:spPr/>
      <dgm:t>
        <a:bodyPr/>
        <a:lstStyle/>
        <a:p>
          <a:endParaRPr lang="ru-KZ"/>
        </a:p>
      </dgm:t>
    </dgm:pt>
    <dgm:pt modelId="{06B1917D-24E2-407F-87E7-8F4A33A15309}">
      <dgm:prSet/>
      <dgm:spPr/>
      <dgm:t>
        <a:bodyPr/>
        <a:lstStyle/>
        <a:p>
          <a:r>
            <a:rPr lang="ru-RU"/>
            <a:t>Улицы – 375 ед.</a:t>
          </a:r>
          <a:endParaRPr lang="ru-KZ"/>
        </a:p>
      </dgm:t>
    </dgm:pt>
    <dgm:pt modelId="{3111A601-0E4E-4B7E-BDF3-60ECC7E36160}" type="parTrans" cxnId="{5B542804-CF96-4F83-99CF-11CE1E560C9C}">
      <dgm:prSet/>
      <dgm:spPr/>
      <dgm:t>
        <a:bodyPr/>
        <a:lstStyle/>
        <a:p>
          <a:endParaRPr lang="ru-KZ"/>
        </a:p>
      </dgm:t>
    </dgm:pt>
    <dgm:pt modelId="{1C79B118-0E1F-46C7-83F8-9EE1F677A280}" type="sibTrans" cxnId="{5B542804-CF96-4F83-99CF-11CE1E560C9C}">
      <dgm:prSet/>
      <dgm:spPr/>
      <dgm:t>
        <a:bodyPr/>
        <a:lstStyle/>
        <a:p>
          <a:endParaRPr lang="ru-KZ"/>
        </a:p>
      </dgm:t>
    </dgm:pt>
    <dgm:pt modelId="{6DFDB36C-DCC9-48B2-B09A-C13ABF22648C}">
      <dgm:prSet/>
      <dgm:spPr/>
      <dgm:t>
        <a:bodyPr/>
        <a:lstStyle/>
        <a:p>
          <a:r>
            <a:rPr lang="ru-RU"/>
            <a:t>Тротуары – 185,5 км.</a:t>
          </a:r>
          <a:endParaRPr lang="ru-KZ"/>
        </a:p>
      </dgm:t>
    </dgm:pt>
    <dgm:pt modelId="{38F85DBB-FAD1-435A-A27A-7EBD081BAB4F}" type="parTrans" cxnId="{6DA2307A-ED6F-4A61-B24D-92515F3F6E91}">
      <dgm:prSet/>
      <dgm:spPr/>
      <dgm:t>
        <a:bodyPr/>
        <a:lstStyle/>
        <a:p>
          <a:endParaRPr lang="ru-KZ"/>
        </a:p>
      </dgm:t>
    </dgm:pt>
    <dgm:pt modelId="{4BA1ABB6-BC58-43D4-ACB1-2B710C40F834}" type="sibTrans" cxnId="{6DA2307A-ED6F-4A61-B24D-92515F3F6E91}">
      <dgm:prSet/>
      <dgm:spPr/>
      <dgm:t>
        <a:bodyPr/>
        <a:lstStyle/>
        <a:p>
          <a:endParaRPr lang="ru-KZ"/>
        </a:p>
      </dgm:t>
    </dgm:pt>
    <dgm:pt modelId="{198E975A-C676-4AC8-821E-EFD48E86A789}">
      <dgm:prSet/>
      <dgm:spPr/>
      <dgm:t>
        <a:bodyPr/>
        <a:lstStyle/>
        <a:p>
          <a:r>
            <a:rPr lang="ru-RU"/>
            <a:t>Арыки – 249 ед.</a:t>
          </a:r>
          <a:endParaRPr lang="ru-KZ"/>
        </a:p>
      </dgm:t>
    </dgm:pt>
    <dgm:pt modelId="{E26C1E6B-AC7E-4CA5-A2BD-DB39DC0EB3F4}" type="parTrans" cxnId="{8478332E-6A17-429B-9C10-6FC12949C297}">
      <dgm:prSet/>
      <dgm:spPr/>
      <dgm:t>
        <a:bodyPr/>
        <a:lstStyle/>
        <a:p>
          <a:endParaRPr lang="ru-KZ"/>
        </a:p>
      </dgm:t>
    </dgm:pt>
    <dgm:pt modelId="{08F9F39F-EBA4-44FC-92A7-C9A416173A98}" type="sibTrans" cxnId="{8478332E-6A17-429B-9C10-6FC12949C297}">
      <dgm:prSet/>
      <dgm:spPr/>
      <dgm:t>
        <a:bodyPr/>
        <a:lstStyle/>
        <a:p>
          <a:endParaRPr lang="ru-KZ"/>
        </a:p>
      </dgm:t>
    </dgm:pt>
    <dgm:pt modelId="{A74900F8-3F0A-46B1-8388-EF4A75C621BC}" type="pres">
      <dgm:prSet presAssocID="{A116CB6C-FC6C-47CC-81AF-F50A612C4B7F}" presName="linear" presStyleCnt="0">
        <dgm:presLayoutVars>
          <dgm:animLvl val="lvl"/>
          <dgm:resizeHandles val="exact"/>
        </dgm:presLayoutVars>
      </dgm:prSet>
      <dgm:spPr/>
    </dgm:pt>
    <dgm:pt modelId="{54E43991-B58B-4564-B19D-CF037B79E12C}" type="pres">
      <dgm:prSet presAssocID="{46DF3849-401C-43DD-842F-BD9C0FE3E7C6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700E2A91-59B2-41A3-B956-417D1F356BE2}" type="pres">
      <dgm:prSet presAssocID="{82014FE2-E4CA-4E2F-8CC3-1FC762A9DA3B}" presName="spacer" presStyleCnt="0"/>
      <dgm:spPr/>
    </dgm:pt>
    <dgm:pt modelId="{F0B3E379-E29B-4E86-A3E8-17458AD6FAB0}" type="pres">
      <dgm:prSet presAssocID="{E15C139E-FACF-4C1C-B594-26BC944EB6E9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88BE90C1-89A5-47C2-B958-03BA8C99D7C3}" type="pres">
      <dgm:prSet presAssocID="{4D9E14DA-42BB-46C5-959B-8EFDD9A09F47}" presName="spacer" presStyleCnt="0"/>
      <dgm:spPr/>
    </dgm:pt>
    <dgm:pt modelId="{C47C7403-1C10-4E42-AFE5-04F7354BC947}" type="pres">
      <dgm:prSet presAssocID="{08DAE7BC-9796-4B6E-B9C2-C72E1F748B3A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2E17223A-AC89-49CD-AB89-6F2F263DB38E}" type="pres">
      <dgm:prSet presAssocID="{7E178B14-F909-4969-AF3C-AE3DD37AEBBB}" presName="spacer" presStyleCnt="0"/>
      <dgm:spPr/>
    </dgm:pt>
    <dgm:pt modelId="{7E230927-46B2-44B3-8405-57D03254E866}" type="pres">
      <dgm:prSet presAssocID="{E45664EF-74B8-498A-A817-1EA231BE9A6E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9A413020-D637-40A4-A26B-B0F752592A87}" type="pres">
      <dgm:prSet presAssocID="{23C691C4-7B97-4457-94C0-F888D6BC3293}" presName="spacer" presStyleCnt="0"/>
      <dgm:spPr/>
    </dgm:pt>
    <dgm:pt modelId="{C47A6D76-1BB1-48D9-A5D1-8BB521BF0B46}" type="pres">
      <dgm:prSet presAssocID="{483DCE20-ADF8-435B-B040-B05E741819FE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E9630D2F-F228-48D6-9138-38E7BE72FD80}" type="pres">
      <dgm:prSet presAssocID="{30D81DD6-5F40-4C44-AA05-EA2376F7A79C}" presName="spacer" presStyleCnt="0"/>
      <dgm:spPr/>
    </dgm:pt>
    <dgm:pt modelId="{6FB05BAA-0C2D-4FCA-83B2-23F935607586}" type="pres">
      <dgm:prSet presAssocID="{06B1917D-24E2-407F-87E7-8F4A33A15309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5C4F688A-A66A-4865-85F2-C89D1C37A2E6}" type="pres">
      <dgm:prSet presAssocID="{1C79B118-0E1F-46C7-83F8-9EE1F677A280}" presName="spacer" presStyleCnt="0"/>
      <dgm:spPr/>
    </dgm:pt>
    <dgm:pt modelId="{CD2573F9-9338-482F-9B2A-313E35C8BBEF}" type="pres">
      <dgm:prSet presAssocID="{6DFDB36C-DCC9-48B2-B09A-C13ABF22648C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5A3A4C66-4F03-4D73-BD8A-A21685DF7AE4}" type="pres">
      <dgm:prSet presAssocID="{4BA1ABB6-BC58-43D4-ACB1-2B710C40F834}" presName="spacer" presStyleCnt="0"/>
      <dgm:spPr/>
    </dgm:pt>
    <dgm:pt modelId="{67DED66B-C6BE-4198-A440-ECFF0442B8D6}" type="pres">
      <dgm:prSet presAssocID="{198E975A-C676-4AC8-821E-EFD48E86A789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5B542804-CF96-4F83-99CF-11CE1E560C9C}" srcId="{A116CB6C-FC6C-47CC-81AF-F50A612C4B7F}" destId="{06B1917D-24E2-407F-87E7-8F4A33A15309}" srcOrd="5" destOrd="0" parTransId="{3111A601-0E4E-4B7E-BDF3-60ECC7E36160}" sibTransId="{1C79B118-0E1F-46C7-83F8-9EE1F677A280}"/>
    <dgm:cxn modelId="{6D581B1E-984A-4868-B585-0A37090053B0}" type="presOf" srcId="{46DF3849-401C-43DD-842F-BD9C0FE3E7C6}" destId="{54E43991-B58B-4564-B19D-CF037B79E12C}" srcOrd="0" destOrd="0" presId="urn:microsoft.com/office/officeart/2005/8/layout/vList2"/>
    <dgm:cxn modelId="{8478332E-6A17-429B-9C10-6FC12949C297}" srcId="{A116CB6C-FC6C-47CC-81AF-F50A612C4B7F}" destId="{198E975A-C676-4AC8-821E-EFD48E86A789}" srcOrd="7" destOrd="0" parTransId="{E26C1E6B-AC7E-4CA5-A2BD-DB39DC0EB3F4}" sibTransId="{08F9F39F-EBA4-44FC-92A7-C9A416173A98}"/>
    <dgm:cxn modelId="{027A8D40-BE7F-4111-B9AD-135C50EABDF9}" srcId="{A116CB6C-FC6C-47CC-81AF-F50A612C4B7F}" destId="{E45664EF-74B8-498A-A817-1EA231BE9A6E}" srcOrd="3" destOrd="0" parTransId="{F0D223EB-F54C-41C6-90AF-4E92FB758592}" sibTransId="{23C691C4-7B97-4457-94C0-F888D6BC3293}"/>
    <dgm:cxn modelId="{DC7FC75E-C138-4958-8C7D-B6C86F65BE1E}" type="presOf" srcId="{08DAE7BC-9796-4B6E-B9C2-C72E1F748B3A}" destId="{C47C7403-1C10-4E42-AFE5-04F7354BC947}" srcOrd="0" destOrd="0" presId="urn:microsoft.com/office/officeart/2005/8/layout/vList2"/>
    <dgm:cxn modelId="{AAB09449-5AF8-416C-8EAF-031AE8D1446C}" type="presOf" srcId="{06B1917D-24E2-407F-87E7-8F4A33A15309}" destId="{6FB05BAA-0C2D-4FCA-83B2-23F935607586}" srcOrd="0" destOrd="0" presId="urn:microsoft.com/office/officeart/2005/8/layout/vList2"/>
    <dgm:cxn modelId="{A734AC4F-4172-463E-A84A-4C9253BB4F6D}" type="presOf" srcId="{A116CB6C-FC6C-47CC-81AF-F50A612C4B7F}" destId="{A74900F8-3F0A-46B1-8388-EF4A75C621BC}" srcOrd="0" destOrd="0" presId="urn:microsoft.com/office/officeart/2005/8/layout/vList2"/>
    <dgm:cxn modelId="{6DA2307A-ED6F-4A61-B24D-92515F3F6E91}" srcId="{A116CB6C-FC6C-47CC-81AF-F50A612C4B7F}" destId="{6DFDB36C-DCC9-48B2-B09A-C13ABF22648C}" srcOrd="6" destOrd="0" parTransId="{38F85DBB-FAD1-435A-A27A-7EBD081BAB4F}" sibTransId="{4BA1ABB6-BC58-43D4-ACB1-2B710C40F834}"/>
    <dgm:cxn modelId="{87570D90-1838-478D-A4E3-51E7B91702AF}" srcId="{A116CB6C-FC6C-47CC-81AF-F50A612C4B7F}" destId="{46DF3849-401C-43DD-842F-BD9C0FE3E7C6}" srcOrd="0" destOrd="0" parTransId="{216CCBAF-3CDE-4A0D-A5DA-E9492F0C4737}" sibTransId="{82014FE2-E4CA-4E2F-8CC3-1FC762A9DA3B}"/>
    <dgm:cxn modelId="{CFE6E19E-0ABB-4831-A0F3-46F687087D8F}" type="presOf" srcId="{198E975A-C676-4AC8-821E-EFD48E86A789}" destId="{67DED66B-C6BE-4198-A440-ECFF0442B8D6}" srcOrd="0" destOrd="0" presId="urn:microsoft.com/office/officeart/2005/8/layout/vList2"/>
    <dgm:cxn modelId="{516820D4-F3F8-42A4-B254-6A7BD54215D1}" srcId="{A116CB6C-FC6C-47CC-81AF-F50A612C4B7F}" destId="{483DCE20-ADF8-435B-B040-B05E741819FE}" srcOrd="4" destOrd="0" parTransId="{A7CA7D4F-BE29-446A-8300-2B2A619F6A68}" sibTransId="{30D81DD6-5F40-4C44-AA05-EA2376F7A79C}"/>
    <dgm:cxn modelId="{4EEBC0D4-F6CF-481B-B958-485796B25D73}" type="presOf" srcId="{483DCE20-ADF8-435B-B040-B05E741819FE}" destId="{C47A6D76-1BB1-48D9-A5D1-8BB521BF0B46}" srcOrd="0" destOrd="0" presId="urn:microsoft.com/office/officeart/2005/8/layout/vList2"/>
    <dgm:cxn modelId="{C163AED7-90C4-46F7-8E3D-D46FDDCD80F2}" type="presOf" srcId="{E15C139E-FACF-4C1C-B594-26BC944EB6E9}" destId="{F0B3E379-E29B-4E86-A3E8-17458AD6FAB0}" srcOrd="0" destOrd="0" presId="urn:microsoft.com/office/officeart/2005/8/layout/vList2"/>
    <dgm:cxn modelId="{25061CDF-783C-4C88-803D-BB3C71CA1D6D}" srcId="{A116CB6C-FC6C-47CC-81AF-F50A612C4B7F}" destId="{08DAE7BC-9796-4B6E-B9C2-C72E1F748B3A}" srcOrd="2" destOrd="0" parTransId="{B5EAD6CC-0D7C-413B-B053-DBDA0DFC036A}" sibTransId="{7E178B14-F909-4969-AF3C-AE3DD37AEBBB}"/>
    <dgm:cxn modelId="{7D4FB1E5-1765-4BEE-93F2-E270BD57A090}" srcId="{A116CB6C-FC6C-47CC-81AF-F50A612C4B7F}" destId="{E15C139E-FACF-4C1C-B594-26BC944EB6E9}" srcOrd="1" destOrd="0" parTransId="{4CA4A1E8-3853-413B-8ED5-CD2B6164B228}" sibTransId="{4D9E14DA-42BB-46C5-959B-8EFDD9A09F47}"/>
    <dgm:cxn modelId="{DDFF02EA-40CF-4D61-8750-3323D84C8803}" type="presOf" srcId="{E45664EF-74B8-498A-A817-1EA231BE9A6E}" destId="{7E230927-46B2-44B3-8405-57D03254E866}" srcOrd="0" destOrd="0" presId="urn:microsoft.com/office/officeart/2005/8/layout/vList2"/>
    <dgm:cxn modelId="{601C46FB-7BFF-4A59-823F-DC2EAF68E01A}" type="presOf" srcId="{6DFDB36C-DCC9-48B2-B09A-C13ABF22648C}" destId="{CD2573F9-9338-482F-9B2A-313E35C8BBEF}" srcOrd="0" destOrd="0" presId="urn:microsoft.com/office/officeart/2005/8/layout/vList2"/>
    <dgm:cxn modelId="{0424903A-5527-4E61-815B-899B8A914FC4}" type="presParOf" srcId="{A74900F8-3F0A-46B1-8388-EF4A75C621BC}" destId="{54E43991-B58B-4564-B19D-CF037B79E12C}" srcOrd="0" destOrd="0" presId="urn:microsoft.com/office/officeart/2005/8/layout/vList2"/>
    <dgm:cxn modelId="{FA35BF95-7251-4272-BA11-AF1D2DD42D7A}" type="presParOf" srcId="{A74900F8-3F0A-46B1-8388-EF4A75C621BC}" destId="{700E2A91-59B2-41A3-B956-417D1F356BE2}" srcOrd="1" destOrd="0" presId="urn:microsoft.com/office/officeart/2005/8/layout/vList2"/>
    <dgm:cxn modelId="{ABD7C0B2-A59B-4CD4-A35E-9CC95156A70E}" type="presParOf" srcId="{A74900F8-3F0A-46B1-8388-EF4A75C621BC}" destId="{F0B3E379-E29B-4E86-A3E8-17458AD6FAB0}" srcOrd="2" destOrd="0" presId="urn:microsoft.com/office/officeart/2005/8/layout/vList2"/>
    <dgm:cxn modelId="{B468D13B-129E-419E-9D43-B23B96D35980}" type="presParOf" srcId="{A74900F8-3F0A-46B1-8388-EF4A75C621BC}" destId="{88BE90C1-89A5-47C2-B958-03BA8C99D7C3}" srcOrd="3" destOrd="0" presId="urn:microsoft.com/office/officeart/2005/8/layout/vList2"/>
    <dgm:cxn modelId="{1C9D5396-4921-475D-A5B3-0C4A35CD3EB1}" type="presParOf" srcId="{A74900F8-3F0A-46B1-8388-EF4A75C621BC}" destId="{C47C7403-1C10-4E42-AFE5-04F7354BC947}" srcOrd="4" destOrd="0" presId="urn:microsoft.com/office/officeart/2005/8/layout/vList2"/>
    <dgm:cxn modelId="{B7C9DF3C-3DED-4EA1-8AF7-979E862C220A}" type="presParOf" srcId="{A74900F8-3F0A-46B1-8388-EF4A75C621BC}" destId="{2E17223A-AC89-49CD-AB89-6F2F263DB38E}" srcOrd="5" destOrd="0" presId="urn:microsoft.com/office/officeart/2005/8/layout/vList2"/>
    <dgm:cxn modelId="{5EAC87B9-C0A1-445D-96A3-440A16DEC24A}" type="presParOf" srcId="{A74900F8-3F0A-46B1-8388-EF4A75C621BC}" destId="{7E230927-46B2-44B3-8405-57D03254E866}" srcOrd="6" destOrd="0" presId="urn:microsoft.com/office/officeart/2005/8/layout/vList2"/>
    <dgm:cxn modelId="{D3BAFAC1-6AB0-4ADD-B30D-D594773F2452}" type="presParOf" srcId="{A74900F8-3F0A-46B1-8388-EF4A75C621BC}" destId="{9A413020-D637-40A4-A26B-B0F752592A87}" srcOrd="7" destOrd="0" presId="urn:microsoft.com/office/officeart/2005/8/layout/vList2"/>
    <dgm:cxn modelId="{900617EC-4CD6-4900-87FB-71A170180B24}" type="presParOf" srcId="{A74900F8-3F0A-46B1-8388-EF4A75C621BC}" destId="{C47A6D76-1BB1-48D9-A5D1-8BB521BF0B46}" srcOrd="8" destOrd="0" presId="urn:microsoft.com/office/officeart/2005/8/layout/vList2"/>
    <dgm:cxn modelId="{6B6F63DA-3ACD-4550-9E4F-0026BE023CE3}" type="presParOf" srcId="{A74900F8-3F0A-46B1-8388-EF4A75C621BC}" destId="{E9630D2F-F228-48D6-9138-38E7BE72FD80}" srcOrd="9" destOrd="0" presId="urn:microsoft.com/office/officeart/2005/8/layout/vList2"/>
    <dgm:cxn modelId="{6AB4ABBF-9899-41BD-B6DF-7FA4C60B8535}" type="presParOf" srcId="{A74900F8-3F0A-46B1-8388-EF4A75C621BC}" destId="{6FB05BAA-0C2D-4FCA-83B2-23F935607586}" srcOrd="10" destOrd="0" presId="urn:microsoft.com/office/officeart/2005/8/layout/vList2"/>
    <dgm:cxn modelId="{638F0EA5-0B43-46CD-891A-6477E90CD8FE}" type="presParOf" srcId="{A74900F8-3F0A-46B1-8388-EF4A75C621BC}" destId="{5C4F688A-A66A-4865-85F2-C89D1C37A2E6}" srcOrd="11" destOrd="0" presId="urn:microsoft.com/office/officeart/2005/8/layout/vList2"/>
    <dgm:cxn modelId="{B4E11F6E-291F-4AD6-A6EC-51147C0C8997}" type="presParOf" srcId="{A74900F8-3F0A-46B1-8388-EF4A75C621BC}" destId="{CD2573F9-9338-482F-9B2A-313E35C8BBEF}" srcOrd="12" destOrd="0" presId="urn:microsoft.com/office/officeart/2005/8/layout/vList2"/>
    <dgm:cxn modelId="{F1BE271A-A7E9-44EE-BD5E-6A3A6CA98A96}" type="presParOf" srcId="{A74900F8-3F0A-46B1-8388-EF4A75C621BC}" destId="{5A3A4C66-4F03-4D73-BD8A-A21685DF7AE4}" srcOrd="13" destOrd="0" presId="urn:microsoft.com/office/officeart/2005/8/layout/vList2"/>
    <dgm:cxn modelId="{77F2E0D4-B3A0-4C94-A043-514E2D3A1882}" type="presParOf" srcId="{A74900F8-3F0A-46B1-8388-EF4A75C621BC}" destId="{67DED66B-C6BE-4198-A440-ECFF0442B8D6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116CB6C-FC6C-47CC-81AF-F50A612C4B7F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KZ"/>
        </a:p>
      </dgm:t>
    </dgm:pt>
    <dgm:pt modelId="{46DF3849-401C-43DD-842F-BD9C0FE3E7C6}">
      <dgm:prSet/>
      <dgm:spPr/>
      <dgm:t>
        <a:bodyPr/>
        <a:lstStyle/>
        <a:p>
          <a:r>
            <a:rPr lang="ru-RU" dirty="0"/>
            <a:t>Фонари внутри дворового </a:t>
          </a:r>
          <a:r>
            <a:rPr lang="ru-RU" dirty="0" err="1"/>
            <a:t>осв</a:t>
          </a:r>
          <a:r>
            <a:rPr lang="ru-RU" dirty="0"/>
            <a:t>. – 7200 ед.</a:t>
          </a:r>
          <a:endParaRPr lang="ru-KZ" dirty="0"/>
        </a:p>
      </dgm:t>
    </dgm:pt>
    <dgm:pt modelId="{216CCBAF-3CDE-4A0D-A5DA-E9492F0C4737}" type="parTrans" cxnId="{87570D90-1838-478D-A4E3-51E7B91702AF}">
      <dgm:prSet/>
      <dgm:spPr/>
      <dgm:t>
        <a:bodyPr/>
        <a:lstStyle/>
        <a:p>
          <a:endParaRPr lang="ru-KZ"/>
        </a:p>
      </dgm:t>
    </dgm:pt>
    <dgm:pt modelId="{82014FE2-E4CA-4E2F-8CC3-1FC762A9DA3B}" type="sibTrans" cxnId="{87570D90-1838-478D-A4E3-51E7B91702AF}">
      <dgm:prSet/>
      <dgm:spPr/>
      <dgm:t>
        <a:bodyPr/>
        <a:lstStyle/>
        <a:p>
          <a:endParaRPr lang="ru-KZ"/>
        </a:p>
      </dgm:t>
    </dgm:pt>
    <dgm:pt modelId="{E15C139E-FACF-4C1C-B594-26BC944EB6E9}">
      <dgm:prSet/>
      <dgm:spPr/>
      <dgm:t>
        <a:bodyPr/>
        <a:lstStyle/>
        <a:p>
          <a:r>
            <a:rPr lang="ru-RU" dirty="0"/>
            <a:t>Фонари уличного </a:t>
          </a:r>
          <a:r>
            <a:rPr lang="ru-RU" dirty="0" err="1"/>
            <a:t>осв</a:t>
          </a:r>
          <a:r>
            <a:rPr lang="ru-RU" dirty="0"/>
            <a:t>. – 15144 ед.</a:t>
          </a:r>
          <a:endParaRPr lang="ru-KZ" dirty="0"/>
        </a:p>
      </dgm:t>
    </dgm:pt>
    <dgm:pt modelId="{4CA4A1E8-3853-413B-8ED5-CD2B6164B228}" type="parTrans" cxnId="{7D4FB1E5-1765-4BEE-93F2-E270BD57A090}">
      <dgm:prSet/>
      <dgm:spPr/>
      <dgm:t>
        <a:bodyPr/>
        <a:lstStyle/>
        <a:p>
          <a:endParaRPr lang="ru-KZ"/>
        </a:p>
      </dgm:t>
    </dgm:pt>
    <dgm:pt modelId="{4D9E14DA-42BB-46C5-959B-8EFDD9A09F47}" type="sibTrans" cxnId="{7D4FB1E5-1765-4BEE-93F2-E270BD57A090}">
      <dgm:prSet/>
      <dgm:spPr/>
      <dgm:t>
        <a:bodyPr/>
        <a:lstStyle/>
        <a:p>
          <a:endParaRPr lang="ru-KZ"/>
        </a:p>
      </dgm:t>
    </dgm:pt>
    <dgm:pt modelId="{08DAE7BC-9796-4B6E-B9C2-C72E1F748B3A}">
      <dgm:prSet/>
      <dgm:spPr/>
      <dgm:t>
        <a:bodyPr/>
        <a:lstStyle/>
        <a:p>
          <a:r>
            <a:rPr lang="ru-RU" dirty="0" err="1"/>
            <a:t>Мусоровывозящие</a:t>
          </a:r>
          <a:r>
            <a:rPr lang="ru-RU" dirty="0"/>
            <a:t> организации – 1 ед.</a:t>
          </a:r>
          <a:endParaRPr lang="ru-KZ" dirty="0"/>
        </a:p>
      </dgm:t>
    </dgm:pt>
    <dgm:pt modelId="{B5EAD6CC-0D7C-413B-B053-DBDA0DFC036A}" type="parTrans" cxnId="{25061CDF-783C-4C88-803D-BB3C71CA1D6D}">
      <dgm:prSet/>
      <dgm:spPr/>
      <dgm:t>
        <a:bodyPr/>
        <a:lstStyle/>
        <a:p>
          <a:endParaRPr lang="ru-KZ"/>
        </a:p>
      </dgm:t>
    </dgm:pt>
    <dgm:pt modelId="{7E178B14-F909-4969-AF3C-AE3DD37AEBBB}" type="sibTrans" cxnId="{25061CDF-783C-4C88-803D-BB3C71CA1D6D}">
      <dgm:prSet/>
      <dgm:spPr/>
      <dgm:t>
        <a:bodyPr/>
        <a:lstStyle/>
        <a:p>
          <a:endParaRPr lang="ru-KZ"/>
        </a:p>
      </dgm:t>
    </dgm:pt>
    <dgm:pt modelId="{E45664EF-74B8-498A-A817-1EA231BE9A6E}">
      <dgm:prSet/>
      <dgm:spPr/>
      <dgm:t>
        <a:bodyPr/>
        <a:lstStyle/>
        <a:p>
          <a:r>
            <a:rPr lang="ru-RU"/>
            <a:t>Скверы, парки, аллеи – 37 ед.</a:t>
          </a:r>
          <a:endParaRPr lang="ru-KZ"/>
        </a:p>
      </dgm:t>
    </dgm:pt>
    <dgm:pt modelId="{F0D223EB-F54C-41C6-90AF-4E92FB758592}" type="parTrans" cxnId="{027A8D40-BE7F-4111-B9AD-135C50EABDF9}">
      <dgm:prSet/>
      <dgm:spPr/>
      <dgm:t>
        <a:bodyPr/>
        <a:lstStyle/>
        <a:p>
          <a:endParaRPr lang="ru-KZ"/>
        </a:p>
      </dgm:t>
    </dgm:pt>
    <dgm:pt modelId="{23C691C4-7B97-4457-94C0-F888D6BC3293}" type="sibTrans" cxnId="{027A8D40-BE7F-4111-B9AD-135C50EABDF9}">
      <dgm:prSet/>
      <dgm:spPr/>
      <dgm:t>
        <a:bodyPr/>
        <a:lstStyle/>
        <a:p>
          <a:endParaRPr lang="ru-KZ"/>
        </a:p>
      </dgm:t>
    </dgm:pt>
    <dgm:pt modelId="{483DCE20-ADF8-435B-B040-B05E741819FE}">
      <dgm:prSet/>
      <dgm:spPr/>
      <dgm:t>
        <a:bodyPr/>
        <a:lstStyle/>
        <a:p>
          <a:r>
            <a:rPr lang="ru-RU"/>
            <a:t>Фонтаны – 22 ед.</a:t>
          </a:r>
          <a:endParaRPr lang="ru-KZ"/>
        </a:p>
      </dgm:t>
    </dgm:pt>
    <dgm:pt modelId="{A7CA7D4F-BE29-446A-8300-2B2A619F6A68}" type="parTrans" cxnId="{516820D4-F3F8-42A4-B254-6A7BD54215D1}">
      <dgm:prSet/>
      <dgm:spPr/>
      <dgm:t>
        <a:bodyPr/>
        <a:lstStyle/>
        <a:p>
          <a:endParaRPr lang="ru-KZ"/>
        </a:p>
      </dgm:t>
    </dgm:pt>
    <dgm:pt modelId="{30D81DD6-5F40-4C44-AA05-EA2376F7A79C}" type="sibTrans" cxnId="{516820D4-F3F8-42A4-B254-6A7BD54215D1}">
      <dgm:prSet/>
      <dgm:spPr/>
      <dgm:t>
        <a:bodyPr/>
        <a:lstStyle/>
        <a:p>
          <a:endParaRPr lang="ru-KZ"/>
        </a:p>
      </dgm:t>
    </dgm:pt>
    <dgm:pt modelId="{06B1917D-24E2-407F-87E7-8F4A33A15309}">
      <dgm:prSet/>
      <dgm:spPr/>
      <dgm:t>
        <a:bodyPr/>
        <a:lstStyle/>
        <a:p>
          <a:r>
            <a:rPr lang="ru-RU"/>
            <a:t>Улицы – 375 ед.</a:t>
          </a:r>
          <a:endParaRPr lang="ru-KZ"/>
        </a:p>
      </dgm:t>
    </dgm:pt>
    <dgm:pt modelId="{3111A601-0E4E-4B7E-BDF3-60ECC7E36160}" type="parTrans" cxnId="{5B542804-CF96-4F83-99CF-11CE1E560C9C}">
      <dgm:prSet/>
      <dgm:spPr/>
      <dgm:t>
        <a:bodyPr/>
        <a:lstStyle/>
        <a:p>
          <a:endParaRPr lang="ru-KZ"/>
        </a:p>
      </dgm:t>
    </dgm:pt>
    <dgm:pt modelId="{1C79B118-0E1F-46C7-83F8-9EE1F677A280}" type="sibTrans" cxnId="{5B542804-CF96-4F83-99CF-11CE1E560C9C}">
      <dgm:prSet/>
      <dgm:spPr/>
      <dgm:t>
        <a:bodyPr/>
        <a:lstStyle/>
        <a:p>
          <a:endParaRPr lang="ru-KZ"/>
        </a:p>
      </dgm:t>
    </dgm:pt>
    <dgm:pt modelId="{6DFDB36C-DCC9-48B2-B09A-C13ABF22648C}">
      <dgm:prSet/>
      <dgm:spPr/>
      <dgm:t>
        <a:bodyPr/>
        <a:lstStyle/>
        <a:p>
          <a:r>
            <a:rPr lang="ru-RU"/>
            <a:t>Тротуары – 185,5 км.</a:t>
          </a:r>
          <a:endParaRPr lang="ru-KZ"/>
        </a:p>
      </dgm:t>
    </dgm:pt>
    <dgm:pt modelId="{38F85DBB-FAD1-435A-A27A-7EBD081BAB4F}" type="parTrans" cxnId="{6DA2307A-ED6F-4A61-B24D-92515F3F6E91}">
      <dgm:prSet/>
      <dgm:spPr/>
      <dgm:t>
        <a:bodyPr/>
        <a:lstStyle/>
        <a:p>
          <a:endParaRPr lang="ru-KZ"/>
        </a:p>
      </dgm:t>
    </dgm:pt>
    <dgm:pt modelId="{4BA1ABB6-BC58-43D4-ACB1-2B710C40F834}" type="sibTrans" cxnId="{6DA2307A-ED6F-4A61-B24D-92515F3F6E91}">
      <dgm:prSet/>
      <dgm:spPr/>
      <dgm:t>
        <a:bodyPr/>
        <a:lstStyle/>
        <a:p>
          <a:endParaRPr lang="ru-KZ"/>
        </a:p>
      </dgm:t>
    </dgm:pt>
    <dgm:pt modelId="{198E975A-C676-4AC8-821E-EFD48E86A789}">
      <dgm:prSet/>
      <dgm:spPr/>
      <dgm:t>
        <a:bodyPr/>
        <a:lstStyle/>
        <a:p>
          <a:r>
            <a:rPr lang="ru-RU" dirty="0"/>
            <a:t>Арыки – 272 ед.</a:t>
          </a:r>
          <a:endParaRPr lang="ru-KZ" dirty="0"/>
        </a:p>
      </dgm:t>
    </dgm:pt>
    <dgm:pt modelId="{E26C1E6B-AC7E-4CA5-A2BD-DB39DC0EB3F4}" type="parTrans" cxnId="{8478332E-6A17-429B-9C10-6FC12949C297}">
      <dgm:prSet/>
      <dgm:spPr/>
      <dgm:t>
        <a:bodyPr/>
        <a:lstStyle/>
        <a:p>
          <a:endParaRPr lang="ru-KZ"/>
        </a:p>
      </dgm:t>
    </dgm:pt>
    <dgm:pt modelId="{08F9F39F-EBA4-44FC-92A7-C9A416173A98}" type="sibTrans" cxnId="{8478332E-6A17-429B-9C10-6FC12949C297}">
      <dgm:prSet/>
      <dgm:spPr/>
      <dgm:t>
        <a:bodyPr/>
        <a:lstStyle/>
        <a:p>
          <a:endParaRPr lang="ru-KZ"/>
        </a:p>
      </dgm:t>
    </dgm:pt>
    <dgm:pt modelId="{A74900F8-3F0A-46B1-8388-EF4A75C621BC}" type="pres">
      <dgm:prSet presAssocID="{A116CB6C-FC6C-47CC-81AF-F50A612C4B7F}" presName="linear" presStyleCnt="0">
        <dgm:presLayoutVars>
          <dgm:animLvl val="lvl"/>
          <dgm:resizeHandles val="exact"/>
        </dgm:presLayoutVars>
      </dgm:prSet>
      <dgm:spPr/>
    </dgm:pt>
    <dgm:pt modelId="{54E43991-B58B-4564-B19D-CF037B79E12C}" type="pres">
      <dgm:prSet presAssocID="{46DF3849-401C-43DD-842F-BD9C0FE3E7C6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700E2A91-59B2-41A3-B956-417D1F356BE2}" type="pres">
      <dgm:prSet presAssocID="{82014FE2-E4CA-4E2F-8CC3-1FC762A9DA3B}" presName="spacer" presStyleCnt="0"/>
      <dgm:spPr/>
    </dgm:pt>
    <dgm:pt modelId="{F0B3E379-E29B-4E86-A3E8-17458AD6FAB0}" type="pres">
      <dgm:prSet presAssocID="{E15C139E-FACF-4C1C-B594-26BC944EB6E9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88BE90C1-89A5-47C2-B958-03BA8C99D7C3}" type="pres">
      <dgm:prSet presAssocID="{4D9E14DA-42BB-46C5-959B-8EFDD9A09F47}" presName="spacer" presStyleCnt="0"/>
      <dgm:spPr/>
    </dgm:pt>
    <dgm:pt modelId="{C47C7403-1C10-4E42-AFE5-04F7354BC947}" type="pres">
      <dgm:prSet presAssocID="{08DAE7BC-9796-4B6E-B9C2-C72E1F748B3A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2E17223A-AC89-49CD-AB89-6F2F263DB38E}" type="pres">
      <dgm:prSet presAssocID="{7E178B14-F909-4969-AF3C-AE3DD37AEBBB}" presName="spacer" presStyleCnt="0"/>
      <dgm:spPr/>
    </dgm:pt>
    <dgm:pt modelId="{7E230927-46B2-44B3-8405-57D03254E866}" type="pres">
      <dgm:prSet presAssocID="{E45664EF-74B8-498A-A817-1EA231BE9A6E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9A413020-D637-40A4-A26B-B0F752592A87}" type="pres">
      <dgm:prSet presAssocID="{23C691C4-7B97-4457-94C0-F888D6BC3293}" presName="spacer" presStyleCnt="0"/>
      <dgm:spPr/>
    </dgm:pt>
    <dgm:pt modelId="{C47A6D76-1BB1-48D9-A5D1-8BB521BF0B46}" type="pres">
      <dgm:prSet presAssocID="{483DCE20-ADF8-435B-B040-B05E741819FE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E9630D2F-F228-48D6-9138-38E7BE72FD80}" type="pres">
      <dgm:prSet presAssocID="{30D81DD6-5F40-4C44-AA05-EA2376F7A79C}" presName="spacer" presStyleCnt="0"/>
      <dgm:spPr/>
    </dgm:pt>
    <dgm:pt modelId="{6FB05BAA-0C2D-4FCA-83B2-23F935607586}" type="pres">
      <dgm:prSet presAssocID="{06B1917D-24E2-407F-87E7-8F4A33A15309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5C4F688A-A66A-4865-85F2-C89D1C37A2E6}" type="pres">
      <dgm:prSet presAssocID="{1C79B118-0E1F-46C7-83F8-9EE1F677A280}" presName="spacer" presStyleCnt="0"/>
      <dgm:spPr/>
    </dgm:pt>
    <dgm:pt modelId="{CD2573F9-9338-482F-9B2A-313E35C8BBEF}" type="pres">
      <dgm:prSet presAssocID="{6DFDB36C-DCC9-48B2-B09A-C13ABF22648C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5A3A4C66-4F03-4D73-BD8A-A21685DF7AE4}" type="pres">
      <dgm:prSet presAssocID="{4BA1ABB6-BC58-43D4-ACB1-2B710C40F834}" presName="spacer" presStyleCnt="0"/>
      <dgm:spPr/>
    </dgm:pt>
    <dgm:pt modelId="{67DED66B-C6BE-4198-A440-ECFF0442B8D6}" type="pres">
      <dgm:prSet presAssocID="{198E975A-C676-4AC8-821E-EFD48E86A789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5B542804-CF96-4F83-99CF-11CE1E560C9C}" srcId="{A116CB6C-FC6C-47CC-81AF-F50A612C4B7F}" destId="{06B1917D-24E2-407F-87E7-8F4A33A15309}" srcOrd="5" destOrd="0" parTransId="{3111A601-0E4E-4B7E-BDF3-60ECC7E36160}" sibTransId="{1C79B118-0E1F-46C7-83F8-9EE1F677A280}"/>
    <dgm:cxn modelId="{6D581B1E-984A-4868-B585-0A37090053B0}" type="presOf" srcId="{46DF3849-401C-43DD-842F-BD9C0FE3E7C6}" destId="{54E43991-B58B-4564-B19D-CF037B79E12C}" srcOrd="0" destOrd="0" presId="urn:microsoft.com/office/officeart/2005/8/layout/vList2"/>
    <dgm:cxn modelId="{8478332E-6A17-429B-9C10-6FC12949C297}" srcId="{A116CB6C-FC6C-47CC-81AF-F50A612C4B7F}" destId="{198E975A-C676-4AC8-821E-EFD48E86A789}" srcOrd="7" destOrd="0" parTransId="{E26C1E6B-AC7E-4CA5-A2BD-DB39DC0EB3F4}" sibTransId="{08F9F39F-EBA4-44FC-92A7-C9A416173A98}"/>
    <dgm:cxn modelId="{027A8D40-BE7F-4111-B9AD-135C50EABDF9}" srcId="{A116CB6C-FC6C-47CC-81AF-F50A612C4B7F}" destId="{E45664EF-74B8-498A-A817-1EA231BE9A6E}" srcOrd="3" destOrd="0" parTransId="{F0D223EB-F54C-41C6-90AF-4E92FB758592}" sibTransId="{23C691C4-7B97-4457-94C0-F888D6BC3293}"/>
    <dgm:cxn modelId="{DC7FC75E-C138-4958-8C7D-B6C86F65BE1E}" type="presOf" srcId="{08DAE7BC-9796-4B6E-B9C2-C72E1F748B3A}" destId="{C47C7403-1C10-4E42-AFE5-04F7354BC947}" srcOrd="0" destOrd="0" presId="urn:microsoft.com/office/officeart/2005/8/layout/vList2"/>
    <dgm:cxn modelId="{AAB09449-5AF8-416C-8EAF-031AE8D1446C}" type="presOf" srcId="{06B1917D-24E2-407F-87E7-8F4A33A15309}" destId="{6FB05BAA-0C2D-4FCA-83B2-23F935607586}" srcOrd="0" destOrd="0" presId="urn:microsoft.com/office/officeart/2005/8/layout/vList2"/>
    <dgm:cxn modelId="{A734AC4F-4172-463E-A84A-4C9253BB4F6D}" type="presOf" srcId="{A116CB6C-FC6C-47CC-81AF-F50A612C4B7F}" destId="{A74900F8-3F0A-46B1-8388-EF4A75C621BC}" srcOrd="0" destOrd="0" presId="urn:microsoft.com/office/officeart/2005/8/layout/vList2"/>
    <dgm:cxn modelId="{6DA2307A-ED6F-4A61-B24D-92515F3F6E91}" srcId="{A116CB6C-FC6C-47CC-81AF-F50A612C4B7F}" destId="{6DFDB36C-DCC9-48B2-B09A-C13ABF22648C}" srcOrd="6" destOrd="0" parTransId="{38F85DBB-FAD1-435A-A27A-7EBD081BAB4F}" sibTransId="{4BA1ABB6-BC58-43D4-ACB1-2B710C40F834}"/>
    <dgm:cxn modelId="{87570D90-1838-478D-A4E3-51E7B91702AF}" srcId="{A116CB6C-FC6C-47CC-81AF-F50A612C4B7F}" destId="{46DF3849-401C-43DD-842F-BD9C0FE3E7C6}" srcOrd="0" destOrd="0" parTransId="{216CCBAF-3CDE-4A0D-A5DA-E9492F0C4737}" sibTransId="{82014FE2-E4CA-4E2F-8CC3-1FC762A9DA3B}"/>
    <dgm:cxn modelId="{CFE6E19E-0ABB-4831-A0F3-46F687087D8F}" type="presOf" srcId="{198E975A-C676-4AC8-821E-EFD48E86A789}" destId="{67DED66B-C6BE-4198-A440-ECFF0442B8D6}" srcOrd="0" destOrd="0" presId="urn:microsoft.com/office/officeart/2005/8/layout/vList2"/>
    <dgm:cxn modelId="{516820D4-F3F8-42A4-B254-6A7BD54215D1}" srcId="{A116CB6C-FC6C-47CC-81AF-F50A612C4B7F}" destId="{483DCE20-ADF8-435B-B040-B05E741819FE}" srcOrd="4" destOrd="0" parTransId="{A7CA7D4F-BE29-446A-8300-2B2A619F6A68}" sibTransId="{30D81DD6-5F40-4C44-AA05-EA2376F7A79C}"/>
    <dgm:cxn modelId="{4EEBC0D4-F6CF-481B-B958-485796B25D73}" type="presOf" srcId="{483DCE20-ADF8-435B-B040-B05E741819FE}" destId="{C47A6D76-1BB1-48D9-A5D1-8BB521BF0B46}" srcOrd="0" destOrd="0" presId="urn:microsoft.com/office/officeart/2005/8/layout/vList2"/>
    <dgm:cxn modelId="{C163AED7-90C4-46F7-8E3D-D46FDDCD80F2}" type="presOf" srcId="{E15C139E-FACF-4C1C-B594-26BC944EB6E9}" destId="{F0B3E379-E29B-4E86-A3E8-17458AD6FAB0}" srcOrd="0" destOrd="0" presId="urn:microsoft.com/office/officeart/2005/8/layout/vList2"/>
    <dgm:cxn modelId="{25061CDF-783C-4C88-803D-BB3C71CA1D6D}" srcId="{A116CB6C-FC6C-47CC-81AF-F50A612C4B7F}" destId="{08DAE7BC-9796-4B6E-B9C2-C72E1F748B3A}" srcOrd="2" destOrd="0" parTransId="{B5EAD6CC-0D7C-413B-B053-DBDA0DFC036A}" sibTransId="{7E178B14-F909-4969-AF3C-AE3DD37AEBBB}"/>
    <dgm:cxn modelId="{7D4FB1E5-1765-4BEE-93F2-E270BD57A090}" srcId="{A116CB6C-FC6C-47CC-81AF-F50A612C4B7F}" destId="{E15C139E-FACF-4C1C-B594-26BC944EB6E9}" srcOrd="1" destOrd="0" parTransId="{4CA4A1E8-3853-413B-8ED5-CD2B6164B228}" sibTransId="{4D9E14DA-42BB-46C5-959B-8EFDD9A09F47}"/>
    <dgm:cxn modelId="{DDFF02EA-40CF-4D61-8750-3323D84C8803}" type="presOf" srcId="{E45664EF-74B8-498A-A817-1EA231BE9A6E}" destId="{7E230927-46B2-44B3-8405-57D03254E866}" srcOrd="0" destOrd="0" presId="urn:microsoft.com/office/officeart/2005/8/layout/vList2"/>
    <dgm:cxn modelId="{601C46FB-7BFF-4A59-823F-DC2EAF68E01A}" type="presOf" srcId="{6DFDB36C-DCC9-48B2-B09A-C13ABF22648C}" destId="{CD2573F9-9338-482F-9B2A-313E35C8BBEF}" srcOrd="0" destOrd="0" presId="urn:microsoft.com/office/officeart/2005/8/layout/vList2"/>
    <dgm:cxn modelId="{0424903A-5527-4E61-815B-899B8A914FC4}" type="presParOf" srcId="{A74900F8-3F0A-46B1-8388-EF4A75C621BC}" destId="{54E43991-B58B-4564-B19D-CF037B79E12C}" srcOrd="0" destOrd="0" presId="urn:microsoft.com/office/officeart/2005/8/layout/vList2"/>
    <dgm:cxn modelId="{FA35BF95-7251-4272-BA11-AF1D2DD42D7A}" type="presParOf" srcId="{A74900F8-3F0A-46B1-8388-EF4A75C621BC}" destId="{700E2A91-59B2-41A3-B956-417D1F356BE2}" srcOrd="1" destOrd="0" presId="urn:microsoft.com/office/officeart/2005/8/layout/vList2"/>
    <dgm:cxn modelId="{ABD7C0B2-A59B-4CD4-A35E-9CC95156A70E}" type="presParOf" srcId="{A74900F8-3F0A-46B1-8388-EF4A75C621BC}" destId="{F0B3E379-E29B-4E86-A3E8-17458AD6FAB0}" srcOrd="2" destOrd="0" presId="urn:microsoft.com/office/officeart/2005/8/layout/vList2"/>
    <dgm:cxn modelId="{B468D13B-129E-419E-9D43-B23B96D35980}" type="presParOf" srcId="{A74900F8-3F0A-46B1-8388-EF4A75C621BC}" destId="{88BE90C1-89A5-47C2-B958-03BA8C99D7C3}" srcOrd="3" destOrd="0" presId="urn:microsoft.com/office/officeart/2005/8/layout/vList2"/>
    <dgm:cxn modelId="{1C9D5396-4921-475D-A5B3-0C4A35CD3EB1}" type="presParOf" srcId="{A74900F8-3F0A-46B1-8388-EF4A75C621BC}" destId="{C47C7403-1C10-4E42-AFE5-04F7354BC947}" srcOrd="4" destOrd="0" presId="urn:microsoft.com/office/officeart/2005/8/layout/vList2"/>
    <dgm:cxn modelId="{B7C9DF3C-3DED-4EA1-8AF7-979E862C220A}" type="presParOf" srcId="{A74900F8-3F0A-46B1-8388-EF4A75C621BC}" destId="{2E17223A-AC89-49CD-AB89-6F2F263DB38E}" srcOrd="5" destOrd="0" presId="urn:microsoft.com/office/officeart/2005/8/layout/vList2"/>
    <dgm:cxn modelId="{5EAC87B9-C0A1-445D-96A3-440A16DEC24A}" type="presParOf" srcId="{A74900F8-3F0A-46B1-8388-EF4A75C621BC}" destId="{7E230927-46B2-44B3-8405-57D03254E866}" srcOrd="6" destOrd="0" presId="urn:microsoft.com/office/officeart/2005/8/layout/vList2"/>
    <dgm:cxn modelId="{D3BAFAC1-6AB0-4ADD-B30D-D594773F2452}" type="presParOf" srcId="{A74900F8-3F0A-46B1-8388-EF4A75C621BC}" destId="{9A413020-D637-40A4-A26B-B0F752592A87}" srcOrd="7" destOrd="0" presId="urn:microsoft.com/office/officeart/2005/8/layout/vList2"/>
    <dgm:cxn modelId="{900617EC-4CD6-4900-87FB-71A170180B24}" type="presParOf" srcId="{A74900F8-3F0A-46B1-8388-EF4A75C621BC}" destId="{C47A6D76-1BB1-48D9-A5D1-8BB521BF0B46}" srcOrd="8" destOrd="0" presId="urn:microsoft.com/office/officeart/2005/8/layout/vList2"/>
    <dgm:cxn modelId="{6B6F63DA-3ACD-4550-9E4F-0026BE023CE3}" type="presParOf" srcId="{A74900F8-3F0A-46B1-8388-EF4A75C621BC}" destId="{E9630D2F-F228-48D6-9138-38E7BE72FD80}" srcOrd="9" destOrd="0" presId="urn:microsoft.com/office/officeart/2005/8/layout/vList2"/>
    <dgm:cxn modelId="{6AB4ABBF-9899-41BD-B6DF-7FA4C60B8535}" type="presParOf" srcId="{A74900F8-3F0A-46B1-8388-EF4A75C621BC}" destId="{6FB05BAA-0C2D-4FCA-83B2-23F935607586}" srcOrd="10" destOrd="0" presId="urn:microsoft.com/office/officeart/2005/8/layout/vList2"/>
    <dgm:cxn modelId="{638F0EA5-0B43-46CD-891A-6477E90CD8FE}" type="presParOf" srcId="{A74900F8-3F0A-46B1-8388-EF4A75C621BC}" destId="{5C4F688A-A66A-4865-85F2-C89D1C37A2E6}" srcOrd="11" destOrd="0" presId="urn:microsoft.com/office/officeart/2005/8/layout/vList2"/>
    <dgm:cxn modelId="{B4E11F6E-291F-4AD6-A6EC-51147C0C8997}" type="presParOf" srcId="{A74900F8-3F0A-46B1-8388-EF4A75C621BC}" destId="{CD2573F9-9338-482F-9B2A-313E35C8BBEF}" srcOrd="12" destOrd="0" presId="urn:microsoft.com/office/officeart/2005/8/layout/vList2"/>
    <dgm:cxn modelId="{F1BE271A-A7E9-44EE-BD5E-6A3A6CA98A96}" type="presParOf" srcId="{A74900F8-3F0A-46B1-8388-EF4A75C621BC}" destId="{5A3A4C66-4F03-4D73-BD8A-A21685DF7AE4}" srcOrd="13" destOrd="0" presId="urn:microsoft.com/office/officeart/2005/8/layout/vList2"/>
    <dgm:cxn modelId="{77F2E0D4-B3A0-4C94-A043-514E2D3A1882}" type="presParOf" srcId="{A74900F8-3F0A-46B1-8388-EF4A75C621BC}" destId="{67DED66B-C6BE-4198-A440-ECFF0442B8D6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A81D7E-87CE-4CB5-AF8F-0AA1AEA97C4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5502C9-CB0B-401E-ABB8-A74513B1198E}">
      <dgm:prSet phldrT="[Текст]" custT="1"/>
      <dgm:spPr/>
      <dgm:t>
        <a:bodyPr/>
        <a:lstStyle/>
        <a:p>
          <a:pPr algn="just"/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Собрано в госбюджет, всего- 482, 1 </a:t>
          </a: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млрд.тг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	</a:t>
          </a:r>
          <a:b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B700C5-C39C-4F42-9D79-6E020FDE417B}" type="parTrans" cxnId="{21C1A402-7EDA-47D0-8E8B-60943BA1E222}">
      <dgm:prSet/>
      <dgm:spPr/>
      <dgm:t>
        <a:bodyPr/>
        <a:lstStyle/>
        <a:p>
          <a:endParaRPr lang="ru-RU" sz="1800"/>
        </a:p>
      </dgm:t>
    </dgm:pt>
    <dgm:pt modelId="{77EE0074-67D9-4131-AE39-90842DAB7A9A}" type="sibTrans" cxnId="{21C1A402-7EDA-47D0-8E8B-60943BA1E222}">
      <dgm:prSet/>
      <dgm:spPr/>
      <dgm:t>
        <a:bodyPr/>
        <a:lstStyle/>
        <a:p>
          <a:endParaRPr lang="ru-RU" sz="1800"/>
        </a:p>
      </dgm:t>
    </dgm:pt>
    <dgm:pt modelId="{C339408D-AE24-44A1-9446-F55F79807D33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Местный</a:t>
          </a:r>
          <a:r>
            <a:rPr lang="ru-RU" sz="18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– 207, 7 </a:t>
          </a:r>
          <a:r>
            <a:rPr lang="ru-RU" sz="180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млрд.тг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F533C4-885D-4227-BF16-37D260860EAE}" type="parTrans" cxnId="{1F2B17F6-02DB-40CA-954D-C8748AF9EFFB}">
      <dgm:prSet/>
      <dgm:spPr/>
      <dgm:t>
        <a:bodyPr/>
        <a:lstStyle/>
        <a:p>
          <a:endParaRPr lang="ru-RU" sz="1800"/>
        </a:p>
      </dgm:t>
    </dgm:pt>
    <dgm:pt modelId="{0ABFC1AC-10EB-4404-B2B3-EFBB1F80C719}" type="sibTrans" cxnId="{1F2B17F6-02DB-40CA-954D-C8748AF9EFFB}">
      <dgm:prSet/>
      <dgm:spPr/>
      <dgm:t>
        <a:bodyPr/>
        <a:lstStyle/>
        <a:p>
          <a:endParaRPr lang="ru-RU" sz="1800"/>
        </a:p>
      </dgm:t>
    </dgm:pt>
    <dgm:pt modelId="{2BBD7256-D72A-45FF-B8C3-FCFB0A531BBB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Республиканский – 274, </a:t>
          </a: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млрд.тг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9FECE0-658A-4270-AB17-9A412B54F8FC}" type="parTrans" cxnId="{A9AE5637-89E2-4110-BA52-1107D2ED85CF}">
      <dgm:prSet/>
      <dgm:spPr/>
      <dgm:t>
        <a:bodyPr/>
        <a:lstStyle/>
        <a:p>
          <a:endParaRPr lang="ru-RU" sz="1800"/>
        </a:p>
      </dgm:t>
    </dgm:pt>
    <dgm:pt modelId="{1FDD9276-7FB1-4DCD-AF82-4691DD08178F}" type="sibTrans" cxnId="{A9AE5637-89E2-4110-BA52-1107D2ED85CF}">
      <dgm:prSet/>
      <dgm:spPr/>
      <dgm:t>
        <a:bodyPr/>
        <a:lstStyle/>
        <a:p>
          <a:endParaRPr lang="ru-RU" sz="1800"/>
        </a:p>
      </dgm:t>
    </dgm:pt>
    <dgm:pt modelId="{FA97DEA7-0279-4589-BB91-6C7DA5E47E90}" type="pres">
      <dgm:prSet presAssocID="{55A81D7E-87CE-4CB5-AF8F-0AA1AEA97C4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A1E79F7-E4FE-4BB0-94B3-981868A64D43}" type="pres">
      <dgm:prSet presAssocID="{F85502C9-CB0B-401E-ABB8-A74513B1198E}" presName="hierRoot1" presStyleCnt="0"/>
      <dgm:spPr/>
    </dgm:pt>
    <dgm:pt modelId="{510E7F7B-7CAD-488D-BF2E-4F6FD8A8FC34}" type="pres">
      <dgm:prSet presAssocID="{F85502C9-CB0B-401E-ABB8-A74513B1198E}" presName="composite" presStyleCnt="0"/>
      <dgm:spPr/>
    </dgm:pt>
    <dgm:pt modelId="{ECAC7841-6968-4542-B574-EFF1E5A2C3F3}" type="pres">
      <dgm:prSet presAssocID="{F85502C9-CB0B-401E-ABB8-A74513B1198E}" presName="background" presStyleLbl="node0" presStyleIdx="0" presStyleCnt="1"/>
      <dgm:spPr/>
    </dgm:pt>
    <dgm:pt modelId="{1C26DB45-65DD-4627-8CA7-B8888BBE6035}" type="pres">
      <dgm:prSet presAssocID="{F85502C9-CB0B-401E-ABB8-A74513B1198E}" presName="text" presStyleLbl="fgAcc0" presStyleIdx="0" presStyleCnt="1" custScaleX="130605" custScaleY="111404" custLinFactNeighborX="-12406" custLinFactNeighborY="-19408">
        <dgm:presLayoutVars>
          <dgm:chPref val="3"/>
        </dgm:presLayoutVars>
      </dgm:prSet>
      <dgm:spPr/>
    </dgm:pt>
    <dgm:pt modelId="{001BDE78-1425-4D20-AD9D-93E1E19AE155}" type="pres">
      <dgm:prSet presAssocID="{F85502C9-CB0B-401E-ABB8-A74513B1198E}" presName="hierChild2" presStyleCnt="0"/>
      <dgm:spPr/>
    </dgm:pt>
    <dgm:pt modelId="{128F3694-C99F-469E-B984-59C42294F9B5}" type="pres">
      <dgm:prSet presAssocID="{D4F533C4-885D-4227-BF16-37D260860EAE}" presName="Name10" presStyleLbl="parChTrans1D2" presStyleIdx="0" presStyleCnt="2"/>
      <dgm:spPr/>
    </dgm:pt>
    <dgm:pt modelId="{D3E580DB-756C-4234-BDDE-B886E3BB8F5D}" type="pres">
      <dgm:prSet presAssocID="{C339408D-AE24-44A1-9446-F55F79807D33}" presName="hierRoot2" presStyleCnt="0"/>
      <dgm:spPr/>
    </dgm:pt>
    <dgm:pt modelId="{37635923-68EF-4112-A704-4F9704B62603}" type="pres">
      <dgm:prSet presAssocID="{C339408D-AE24-44A1-9446-F55F79807D33}" presName="composite2" presStyleCnt="0"/>
      <dgm:spPr/>
    </dgm:pt>
    <dgm:pt modelId="{79F94B6C-3225-4B78-92B4-0E42ED0A9181}" type="pres">
      <dgm:prSet presAssocID="{C339408D-AE24-44A1-9446-F55F79807D33}" presName="background2" presStyleLbl="node2" presStyleIdx="0" presStyleCnt="2"/>
      <dgm:spPr/>
    </dgm:pt>
    <dgm:pt modelId="{99513436-97E0-46F9-BCDE-C9C108226FF0}" type="pres">
      <dgm:prSet presAssocID="{C339408D-AE24-44A1-9446-F55F79807D33}" presName="text2" presStyleLbl="fgAcc2" presStyleIdx="0" presStyleCnt="2" custScaleX="106235" custScaleY="134380">
        <dgm:presLayoutVars>
          <dgm:chPref val="3"/>
        </dgm:presLayoutVars>
      </dgm:prSet>
      <dgm:spPr/>
    </dgm:pt>
    <dgm:pt modelId="{6D2E6598-03CE-413F-96C3-2DD252DA9889}" type="pres">
      <dgm:prSet presAssocID="{C339408D-AE24-44A1-9446-F55F79807D33}" presName="hierChild3" presStyleCnt="0"/>
      <dgm:spPr/>
    </dgm:pt>
    <dgm:pt modelId="{74F725D1-AFED-4F3B-A486-32826BA97FA1}" type="pres">
      <dgm:prSet presAssocID="{659FECE0-658A-4270-AB17-9A412B54F8FC}" presName="Name10" presStyleLbl="parChTrans1D2" presStyleIdx="1" presStyleCnt="2"/>
      <dgm:spPr/>
    </dgm:pt>
    <dgm:pt modelId="{1C42BAEE-C1D8-4FA8-A571-2BAE58B5DD77}" type="pres">
      <dgm:prSet presAssocID="{2BBD7256-D72A-45FF-B8C3-FCFB0A531BBB}" presName="hierRoot2" presStyleCnt="0"/>
      <dgm:spPr/>
    </dgm:pt>
    <dgm:pt modelId="{A41F4EDF-0294-4558-954A-598E672F27FB}" type="pres">
      <dgm:prSet presAssocID="{2BBD7256-D72A-45FF-B8C3-FCFB0A531BBB}" presName="composite2" presStyleCnt="0"/>
      <dgm:spPr/>
    </dgm:pt>
    <dgm:pt modelId="{E6E424D2-2085-4F0A-88CC-F89E1E1EEFB0}" type="pres">
      <dgm:prSet presAssocID="{2BBD7256-D72A-45FF-B8C3-FCFB0A531BBB}" presName="background2" presStyleLbl="node2" presStyleIdx="1" presStyleCnt="2"/>
      <dgm:spPr/>
    </dgm:pt>
    <dgm:pt modelId="{EC36AB7D-8D88-426B-88C8-6A098FFA1F94}" type="pres">
      <dgm:prSet presAssocID="{2BBD7256-D72A-45FF-B8C3-FCFB0A531BBB}" presName="text2" presStyleLbl="fgAcc2" presStyleIdx="1" presStyleCnt="2" custScaleY="127642">
        <dgm:presLayoutVars>
          <dgm:chPref val="3"/>
        </dgm:presLayoutVars>
      </dgm:prSet>
      <dgm:spPr/>
    </dgm:pt>
    <dgm:pt modelId="{C6BAFFE5-6B84-43A0-BEA2-1A2DE52492BA}" type="pres">
      <dgm:prSet presAssocID="{2BBD7256-D72A-45FF-B8C3-FCFB0A531BBB}" presName="hierChild3" presStyleCnt="0"/>
      <dgm:spPr/>
    </dgm:pt>
  </dgm:ptLst>
  <dgm:cxnLst>
    <dgm:cxn modelId="{21C1A402-7EDA-47D0-8E8B-60943BA1E222}" srcId="{55A81D7E-87CE-4CB5-AF8F-0AA1AEA97C49}" destId="{F85502C9-CB0B-401E-ABB8-A74513B1198E}" srcOrd="0" destOrd="0" parTransId="{93B700C5-C39C-4F42-9D79-6E020FDE417B}" sibTransId="{77EE0074-67D9-4131-AE39-90842DAB7A9A}"/>
    <dgm:cxn modelId="{A9AE5637-89E2-4110-BA52-1107D2ED85CF}" srcId="{F85502C9-CB0B-401E-ABB8-A74513B1198E}" destId="{2BBD7256-D72A-45FF-B8C3-FCFB0A531BBB}" srcOrd="1" destOrd="0" parTransId="{659FECE0-658A-4270-AB17-9A412B54F8FC}" sibTransId="{1FDD9276-7FB1-4DCD-AF82-4691DD08178F}"/>
    <dgm:cxn modelId="{0C01F339-0593-45C9-A24F-52409C2CF6C1}" type="presOf" srcId="{659FECE0-658A-4270-AB17-9A412B54F8FC}" destId="{74F725D1-AFED-4F3B-A486-32826BA97FA1}" srcOrd="0" destOrd="0" presId="urn:microsoft.com/office/officeart/2005/8/layout/hierarchy1"/>
    <dgm:cxn modelId="{9AA64678-4517-4B3E-A1ED-CDD5A67C1BB5}" type="presOf" srcId="{C339408D-AE24-44A1-9446-F55F79807D33}" destId="{99513436-97E0-46F9-BCDE-C9C108226FF0}" srcOrd="0" destOrd="0" presId="urn:microsoft.com/office/officeart/2005/8/layout/hierarchy1"/>
    <dgm:cxn modelId="{CF2E3C7A-7B2B-4D8F-8F97-A2F75116BB6C}" type="presOf" srcId="{55A81D7E-87CE-4CB5-AF8F-0AA1AEA97C49}" destId="{FA97DEA7-0279-4589-BB91-6C7DA5E47E90}" srcOrd="0" destOrd="0" presId="urn:microsoft.com/office/officeart/2005/8/layout/hierarchy1"/>
    <dgm:cxn modelId="{2ECB0A81-DBD4-4BAF-A9FB-1A9C5B6D27E3}" type="presOf" srcId="{F85502C9-CB0B-401E-ABB8-A74513B1198E}" destId="{1C26DB45-65DD-4627-8CA7-B8888BBE6035}" srcOrd="0" destOrd="0" presId="urn:microsoft.com/office/officeart/2005/8/layout/hierarchy1"/>
    <dgm:cxn modelId="{942C5E99-9A4E-4B06-BD0F-7FADC5498C6E}" type="presOf" srcId="{D4F533C4-885D-4227-BF16-37D260860EAE}" destId="{128F3694-C99F-469E-B984-59C42294F9B5}" srcOrd="0" destOrd="0" presId="urn:microsoft.com/office/officeart/2005/8/layout/hierarchy1"/>
    <dgm:cxn modelId="{81B0EBB6-217E-4F34-BEB7-AF92180166F8}" type="presOf" srcId="{2BBD7256-D72A-45FF-B8C3-FCFB0A531BBB}" destId="{EC36AB7D-8D88-426B-88C8-6A098FFA1F94}" srcOrd="0" destOrd="0" presId="urn:microsoft.com/office/officeart/2005/8/layout/hierarchy1"/>
    <dgm:cxn modelId="{1F2B17F6-02DB-40CA-954D-C8748AF9EFFB}" srcId="{F85502C9-CB0B-401E-ABB8-A74513B1198E}" destId="{C339408D-AE24-44A1-9446-F55F79807D33}" srcOrd="0" destOrd="0" parTransId="{D4F533C4-885D-4227-BF16-37D260860EAE}" sibTransId="{0ABFC1AC-10EB-4404-B2B3-EFBB1F80C719}"/>
    <dgm:cxn modelId="{7B9138E5-7500-45CD-ADBC-685C2A29C99D}" type="presParOf" srcId="{FA97DEA7-0279-4589-BB91-6C7DA5E47E90}" destId="{CA1E79F7-E4FE-4BB0-94B3-981868A64D43}" srcOrd="0" destOrd="0" presId="urn:microsoft.com/office/officeart/2005/8/layout/hierarchy1"/>
    <dgm:cxn modelId="{B91166F9-116C-4844-AD81-FBC1FBC8FC3A}" type="presParOf" srcId="{CA1E79F7-E4FE-4BB0-94B3-981868A64D43}" destId="{510E7F7B-7CAD-488D-BF2E-4F6FD8A8FC34}" srcOrd="0" destOrd="0" presId="urn:microsoft.com/office/officeart/2005/8/layout/hierarchy1"/>
    <dgm:cxn modelId="{513B5F4D-0B91-4C95-82B4-5491B25C6A8A}" type="presParOf" srcId="{510E7F7B-7CAD-488D-BF2E-4F6FD8A8FC34}" destId="{ECAC7841-6968-4542-B574-EFF1E5A2C3F3}" srcOrd="0" destOrd="0" presId="urn:microsoft.com/office/officeart/2005/8/layout/hierarchy1"/>
    <dgm:cxn modelId="{2F93713E-FB1C-4346-B4A9-6E99C8007D59}" type="presParOf" srcId="{510E7F7B-7CAD-488D-BF2E-4F6FD8A8FC34}" destId="{1C26DB45-65DD-4627-8CA7-B8888BBE6035}" srcOrd="1" destOrd="0" presId="urn:microsoft.com/office/officeart/2005/8/layout/hierarchy1"/>
    <dgm:cxn modelId="{B98782B6-5F93-4184-A496-225F126ACECE}" type="presParOf" srcId="{CA1E79F7-E4FE-4BB0-94B3-981868A64D43}" destId="{001BDE78-1425-4D20-AD9D-93E1E19AE155}" srcOrd="1" destOrd="0" presId="urn:microsoft.com/office/officeart/2005/8/layout/hierarchy1"/>
    <dgm:cxn modelId="{1367B27B-8986-4922-A11E-93647B65560C}" type="presParOf" srcId="{001BDE78-1425-4D20-AD9D-93E1E19AE155}" destId="{128F3694-C99F-469E-B984-59C42294F9B5}" srcOrd="0" destOrd="0" presId="urn:microsoft.com/office/officeart/2005/8/layout/hierarchy1"/>
    <dgm:cxn modelId="{59E0AE4A-AAD1-4FC9-B5AC-4FE5087ADFC0}" type="presParOf" srcId="{001BDE78-1425-4D20-AD9D-93E1E19AE155}" destId="{D3E580DB-756C-4234-BDDE-B886E3BB8F5D}" srcOrd="1" destOrd="0" presId="urn:microsoft.com/office/officeart/2005/8/layout/hierarchy1"/>
    <dgm:cxn modelId="{5AA90669-CB60-49CB-8F13-B91FC2CB4727}" type="presParOf" srcId="{D3E580DB-756C-4234-BDDE-B886E3BB8F5D}" destId="{37635923-68EF-4112-A704-4F9704B62603}" srcOrd="0" destOrd="0" presId="urn:microsoft.com/office/officeart/2005/8/layout/hierarchy1"/>
    <dgm:cxn modelId="{C5A5A0C6-3DFC-4221-A31C-626DEF7140D1}" type="presParOf" srcId="{37635923-68EF-4112-A704-4F9704B62603}" destId="{79F94B6C-3225-4B78-92B4-0E42ED0A9181}" srcOrd="0" destOrd="0" presId="urn:microsoft.com/office/officeart/2005/8/layout/hierarchy1"/>
    <dgm:cxn modelId="{65041497-2C43-4546-96E2-1486F04871C3}" type="presParOf" srcId="{37635923-68EF-4112-A704-4F9704B62603}" destId="{99513436-97E0-46F9-BCDE-C9C108226FF0}" srcOrd="1" destOrd="0" presId="urn:microsoft.com/office/officeart/2005/8/layout/hierarchy1"/>
    <dgm:cxn modelId="{AFF55F96-7491-40EE-94F2-E354C78B9A8C}" type="presParOf" srcId="{D3E580DB-756C-4234-BDDE-B886E3BB8F5D}" destId="{6D2E6598-03CE-413F-96C3-2DD252DA9889}" srcOrd="1" destOrd="0" presId="urn:microsoft.com/office/officeart/2005/8/layout/hierarchy1"/>
    <dgm:cxn modelId="{2F2E1EED-8854-4263-BAB5-F32CB05F151F}" type="presParOf" srcId="{001BDE78-1425-4D20-AD9D-93E1E19AE155}" destId="{74F725D1-AFED-4F3B-A486-32826BA97FA1}" srcOrd="2" destOrd="0" presId="urn:microsoft.com/office/officeart/2005/8/layout/hierarchy1"/>
    <dgm:cxn modelId="{30E82FDE-2F08-414B-AEB7-DDABEC510474}" type="presParOf" srcId="{001BDE78-1425-4D20-AD9D-93E1E19AE155}" destId="{1C42BAEE-C1D8-4FA8-A571-2BAE58B5DD77}" srcOrd="3" destOrd="0" presId="urn:microsoft.com/office/officeart/2005/8/layout/hierarchy1"/>
    <dgm:cxn modelId="{B39E0417-0331-4035-B669-FBF720D5C9A5}" type="presParOf" srcId="{1C42BAEE-C1D8-4FA8-A571-2BAE58B5DD77}" destId="{A41F4EDF-0294-4558-954A-598E672F27FB}" srcOrd="0" destOrd="0" presId="urn:microsoft.com/office/officeart/2005/8/layout/hierarchy1"/>
    <dgm:cxn modelId="{FA986F6A-B70F-4E4E-9CC8-B1D41E6825E7}" type="presParOf" srcId="{A41F4EDF-0294-4558-954A-598E672F27FB}" destId="{E6E424D2-2085-4F0A-88CC-F89E1E1EEFB0}" srcOrd="0" destOrd="0" presId="urn:microsoft.com/office/officeart/2005/8/layout/hierarchy1"/>
    <dgm:cxn modelId="{4FD03ED9-71E7-4B9F-BBB1-EE16C1C06D4A}" type="presParOf" srcId="{A41F4EDF-0294-4558-954A-598E672F27FB}" destId="{EC36AB7D-8D88-426B-88C8-6A098FFA1F94}" srcOrd="1" destOrd="0" presId="urn:microsoft.com/office/officeart/2005/8/layout/hierarchy1"/>
    <dgm:cxn modelId="{7F00A850-784C-4265-86ED-7B38E3D67FF9}" type="presParOf" srcId="{1C42BAEE-C1D8-4FA8-A571-2BAE58B5DD77}" destId="{C6BAFFE5-6B84-43A0-BEA2-1A2DE52492B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A81D7E-87CE-4CB5-AF8F-0AA1AEA97C4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5502C9-CB0B-401E-ABB8-A74513B1198E}">
      <dgm:prSet phldrT="[Текст]"/>
      <dgm:spPr/>
      <dgm:t>
        <a:bodyPr/>
        <a:lstStyle/>
        <a:p>
          <a:pPr algn="just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Выполнение</a:t>
          </a:r>
          <a:r>
            <a:rPr lang="ru-RU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бюджета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B700C5-C39C-4F42-9D79-6E020FDE417B}" type="parTrans" cxnId="{21C1A402-7EDA-47D0-8E8B-60943BA1E222}">
      <dgm:prSet/>
      <dgm:spPr/>
      <dgm:t>
        <a:bodyPr/>
        <a:lstStyle/>
        <a:p>
          <a:endParaRPr lang="ru-RU"/>
        </a:p>
      </dgm:t>
    </dgm:pt>
    <dgm:pt modelId="{77EE0074-67D9-4131-AE39-90842DAB7A9A}" type="sibTrans" cxnId="{21C1A402-7EDA-47D0-8E8B-60943BA1E222}">
      <dgm:prSet/>
      <dgm:spPr/>
      <dgm:t>
        <a:bodyPr/>
        <a:lstStyle/>
        <a:p>
          <a:endParaRPr lang="ru-RU"/>
        </a:p>
      </dgm:t>
    </dgm:pt>
    <dgm:pt modelId="{C339408D-AE24-44A1-9446-F55F79807D33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За</a:t>
          </a:r>
          <a:r>
            <a:rPr lang="ru-RU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2022 г. (8 мес.) – 20%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F533C4-885D-4227-BF16-37D260860EAE}" type="parTrans" cxnId="{1F2B17F6-02DB-40CA-954D-C8748AF9EFFB}">
      <dgm:prSet/>
      <dgm:spPr/>
      <dgm:t>
        <a:bodyPr/>
        <a:lstStyle/>
        <a:p>
          <a:endParaRPr lang="ru-RU"/>
        </a:p>
      </dgm:t>
    </dgm:pt>
    <dgm:pt modelId="{0ABFC1AC-10EB-4404-B2B3-EFBB1F80C719}" type="sibTrans" cxnId="{1F2B17F6-02DB-40CA-954D-C8748AF9EFFB}">
      <dgm:prSet/>
      <dgm:spPr/>
      <dgm:t>
        <a:bodyPr/>
        <a:lstStyle/>
        <a:p>
          <a:endParaRPr lang="ru-RU"/>
        </a:p>
      </dgm:t>
    </dgm:pt>
    <dgm:pt modelId="{2BBD7256-D72A-45FF-B8C3-FCFB0A531BBB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За</a:t>
          </a:r>
          <a:r>
            <a:rPr lang="ru-RU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2023 г. (8 мес.) – 17,8%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9FECE0-658A-4270-AB17-9A412B54F8FC}" type="parTrans" cxnId="{A9AE5637-89E2-4110-BA52-1107D2ED85CF}">
      <dgm:prSet/>
      <dgm:spPr/>
      <dgm:t>
        <a:bodyPr/>
        <a:lstStyle/>
        <a:p>
          <a:endParaRPr lang="ru-RU"/>
        </a:p>
      </dgm:t>
    </dgm:pt>
    <dgm:pt modelId="{1FDD9276-7FB1-4DCD-AF82-4691DD08178F}" type="sibTrans" cxnId="{A9AE5637-89E2-4110-BA52-1107D2ED85CF}">
      <dgm:prSet/>
      <dgm:spPr/>
      <dgm:t>
        <a:bodyPr/>
        <a:lstStyle/>
        <a:p>
          <a:endParaRPr lang="ru-RU"/>
        </a:p>
      </dgm:t>
    </dgm:pt>
    <dgm:pt modelId="{FA97DEA7-0279-4589-BB91-6C7DA5E47E90}" type="pres">
      <dgm:prSet presAssocID="{55A81D7E-87CE-4CB5-AF8F-0AA1AEA97C4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A1E79F7-E4FE-4BB0-94B3-981868A64D43}" type="pres">
      <dgm:prSet presAssocID="{F85502C9-CB0B-401E-ABB8-A74513B1198E}" presName="hierRoot1" presStyleCnt="0"/>
      <dgm:spPr/>
    </dgm:pt>
    <dgm:pt modelId="{510E7F7B-7CAD-488D-BF2E-4F6FD8A8FC34}" type="pres">
      <dgm:prSet presAssocID="{F85502C9-CB0B-401E-ABB8-A74513B1198E}" presName="composite" presStyleCnt="0"/>
      <dgm:spPr/>
    </dgm:pt>
    <dgm:pt modelId="{ECAC7841-6968-4542-B574-EFF1E5A2C3F3}" type="pres">
      <dgm:prSet presAssocID="{F85502C9-CB0B-401E-ABB8-A74513B1198E}" presName="background" presStyleLbl="node0" presStyleIdx="0" presStyleCnt="1"/>
      <dgm:spPr/>
    </dgm:pt>
    <dgm:pt modelId="{1C26DB45-65DD-4627-8CA7-B8888BBE6035}" type="pres">
      <dgm:prSet presAssocID="{F85502C9-CB0B-401E-ABB8-A74513B1198E}" presName="text" presStyleLbl="fgAcc0" presStyleIdx="0" presStyleCnt="1" custScaleX="106075" custLinFactNeighborX="-3893" custLinFactNeighborY="-3369">
        <dgm:presLayoutVars>
          <dgm:chPref val="3"/>
        </dgm:presLayoutVars>
      </dgm:prSet>
      <dgm:spPr/>
    </dgm:pt>
    <dgm:pt modelId="{001BDE78-1425-4D20-AD9D-93E1E19AE155}" type="pres">
      <dgm:prSet presAssocID="{F85502C9-CB0B-401E-ABB8-A74513B1198E}" presName="hierChild2" presStyleCnt="0"/>
      <dgm:spPr/>
    </dgm:pt>
    <dgm:pt modelId="{128F3694-C99F-469E-B984-59C42294F9B5}" type="pres">
      <dgm:prSet presAssocID="{D4F533C4-885D-4227-BF16-37D260860EAE}" presName="Name10" presStyleLbl="parChTrans1D2" presStyleIdx="0" presStyleCnt="2"/>
      <dgm:spPr/>
    </dgm:pt>
    <dgm:pt modelId="{D3E580DB-756C-4234-BDDE-B886E3BB8F5D}" type="pres">
      <dgm:prSet presAssocID="{C339408D-AE24-44A1-9446-F55F79807D33}" presName="hierRoot2" presStyleCnt="0"/>
      <dgm:spPr/>
    </dgm:pt>
    <dgm:pt modelId="{37635923-68EF-4112-A704-4F9704B62603}" type="pres">
      <dgm:prSet presAssocID="{C339408D-AE24-44A1-9446-F55F79807D33}" presName="composite2" presStyleCnt="0"/>
      <dgm:spPr/>
    </dgm:pt>
    <dgm:pt modelId="{79F94B6C-3225-4B78-92B4-0E42ED0A9181}" type="pres">
      <dgm:prSet presAssocID="{C339408D-AE24-44A1-9446-F55F79807D33}" presName="background2" presStyleLbl="node2" presStyleIdx="0" presStyleCnt="2"/>
      <dgm:spPr/>
    </dgm:pt>
    <dgm:pt modelId="{99513436-97E0-46F9-BCDE-C9C108226FF0}" type="pres">
      <dgm:prSet presAssocID="{C339408D-AE24-44A1-9446-F55F79807D33}" presName="text2" presStyleLbl="fgAcc2" presStyleIdx="0" presStyleCnt="2" custScaleX="106235" custScaleY="131378" custLinFactNeighborX="-2294" custLinFactNeighborY="19271">
        <dgm:presLayoutVars>
          <dgm:chPref val="3"/>
        </dgm:presLayoutVars>
      </dgm:prSet>
      <dgm:spPr/>
    </dgm:pt>
    <dgm:pt modelId="{6D2E6598-03CE-413F-96C3-2DD252DA9889}" type="pres">
      <dgm:prSet presAssocID="{C339408D-AE24-44A1-9446-F55F79807D33}" presName="hierChild3" presStyleCnt="0"/>
      <dgm:spPr/>
    </dgm:pt>
    <dgm:pt modelId="{74F725D1-AFED-4F3B-A486-32826BA97FA1}" type="pres">
      <dgm:prSet presAssocID="{659FECE0-658A-4270-AB17-9A412B54F8FC}" presName="Name10" presStyleLbl="parChTrans1D2" presStyleIdx="1" presStyleCnt="2"/>
      <dgm:spPr/>
    </dgm:pt>
    <dgm:pt modelId="{1C42BAEE-C1D8-4FA8-A571-2BAE58B5DD77}" type="pres">
      <dgm:prSet presAssocID="{2BBD7256-D72A-45FF-B8C3-FCFB0A531BBB}" presName="hierRoot2" presStyleCnt="0"/>
      <dgm:spPr/>
    </dgm:pt>
    <dgm:pt modelId="{A41F4EDF-0294-4558-954A-598E672F27FB}" type="pres">
      <dgm:prSet presAssocID="{2BBD7256-D72A-45FF-B8C3-FCFB0A531BBB}" presName="composite2" presStyleCnt="0"/>
      <dgm:spPr/>
    </dgm:pt>
    <dgm:pt modelId="{E6E424D2-2085-4F0A-88CC-F89E1E1EEFB0}" type="pres">
      <dgm:prSet presAssocID="{2BBD7256-D72A-45FF-B8C3-FCFB0A531BBB}" presName="background2" presStyleLbl="node2" presStyleIdx="1" presStyleCnt="2"/>
      <dgm:spPr/>
    </dgm:pt>
    <dgm:pt modelId="{EC36AB7D-8D88-426B-88C8-6A098FFA1F94}" type="pres">
      <dgm:prSet presAssocID="{2BBD7256-D72A-45FF-B8C3-FCFB0A531BBB}" presName="text2" presStyleLbl="fgAcc2" presStyleIdx="1" presStyleCnt="2" custScaleY="134991" custLinFactNeighborX="-4207" custLinFactNeighborY="20745">
        <dgm:presLayoutVars>
          <dgm:chPref val="3"/>
        </dgm:presLayoutVars>
      </dgm:prSet>
      <dgm:spPr/>
    </dgm:pt>
    <dgm:pt modelId="{C6BAFFE5-6B84-43A0-BEA2-1A2DE52492BA}" type="pres">
      <dgm:prSet presAssocID="{2BBD7256-D72A-45FF-B8C3-FCFB0A531BBB}" presName="hierChild3" presStyleCnt="0"/>
      <dgm:spPr/>
    </dgm:pt>
  </dgm:ptLst>
  <dgm:cxnLst>
    <dgm:cxn modelId="{21C1A402-7EDA-47D0-8E8B-60943BA1E222}" srcId="{55A81D7E-87CE-4CB5-AF8F-0AA1AEA97C49}" destId="{F85502C9-CB0B-401E-ABB8-A74513B1198E}" srcOrd="0" destOrd="0" parTransId="{93B700C5-C39C-4F42-9D79-6E020FDE417B}" sibTransId="{77EE0074-67D9-4131-AE39-90842DAB7A9A}"/>
    <dgm:cxn modelId="{181ED919-3A85-4306-AEB3-E9B00101E497}" type="presOf" srcId="{659FECE0-658A-4270-AB17-9A412B54F8FC}" destId="{74F725D1-AFED-4F3B-A486-32826BA97FA1}" srcOrd="0" destOrd="0" presId="urn:microsoft.com/office/officeart/2005/8/layout/hierarchy1"/>
    <dgm:cxn modelId="{A9AE5637-89E2-4110-BA52-1107D2ED85CF}" srcId="{F85502C9-CB0B-401E-ABB8-A74513B1198E}" destId="{2BBD7256-D72A-45FF-B8C3-FCFB0A531BBB}" srcOrd="1" destOrd="0" parTransId="{659FECE0-658A-4270-AB17-9A412B54F8FC}" sibTransId="{1FDD9276-7FB1-4DCD-AF82-4691DD08178F}"/>
    <dgm:cxn modelId="{1797F73E-8885-42C2-8E4D-CE9191E03DEB}" type="presOf" srcId="{55A81D7E-87CE-4CB5-AF8F-0AA1AEA97C49}" destId="{FA97DEA7-0279-4589-BB91-6C7DA5E47E90}" srcOrd="0" destOrd="0" presId="urn:microsoft.com/office/officeart/2005/8/layout/hierarchy1"/>
    <dgm:cxn modelId="{3543664C-F01D-4D97-9DBB-AD7731C77FE6}" type="presOf" srcId="{D4F533C4-885D-4227-BF16-37D260860EAE}" destId="{128F3694-C99F-469E-B984-59C42294F9B5}" srcOrd="0" destOrd="0" presId="urn:microsoft.com/office/officeart/2005/8/layout/hierarchy1"/>
    <dgm:cxn modelId="{3608BEA8-9D1A-4D75-9F98-DB9A99ED5CB0}" type="presOf" srcId="{2BBD7256-D72A-45FF-B8C3-FCFB0A531BBB}" destId="{EC36AB7D-8D88-426B-88C8-6A098FFA1F94}" srcOrd="0" destOrd="0" presId="urn:microsoft.com/office/officeart/2005/8/layout/hierarchy1"/>
    <dgm:cxn modelId="{59C322AB-ECEA-45FC-AFB9-EB68192DDC00}" type="presOf" srcId="{F85502C9-CB0B-401E-ABB8-A74513B1198E}" destId="{1C26DB45-65DD-4627-8CA7-B8888BBE6035}" srcOrd="0" destOrd="0" presId="urn:microsoft.com/office/officeart/2005/8/layout/hierarchy1"/>
    <dgm:cxn modelId="{1F2B17F6-02DB-40CA-954D-C8748AF9EFFB}" srcId="{F85502C9-CB0B-401E-ABB8-A74513B1198E}" destId="{C339408D-AE24-44A1-9446-F55F79807D33}" srcOrd="0" destOrd="0" parTransId="{D4F533C4-885D-4227-BF16-37D260860EAE}" sibTransId="{0ABFC1AC-10EB-4404-B2B3-EFBB1F80C719}"/>
    <dgm:cxn modelId="{B29A61FF-913C-4E5E-B0CD-44A5FF70C177}" type="presOf" srcId="{C339408D-AE24-44A1-9446-F55F79807D33}" destId="{99513436-97E0-46F9-BCDE-C9C108226FF0}" srcOrd="0" destOrd="0" presId="urn:microsoft.com/office/officeart/2005/8/layout/hierarchy1"/>
    <dgm:cxn modelId="{7CAD35C2-188E-4B38-AD41-655213102F73}" type="presParOf" srcId="{FA97DEA7-0279-4589-BB91-6C7DA5E47E90}" destId="{CA1E79F7-E4FE-4BB0-94B3-981868A64D43}" srcOrd="0" destOrd="0" presId="urn:microsoft.com/office/officeart/2005/8/layout/hierarchy1"/>
    <dgm:cxn modelId="{0A4009A7-CFBF-4C26-A126-EF5499780E36}" type="presParOf" srcId="{CA1E79F7-E4FE-4BB0-94B3-981868A64D43}" destId="{510E7F7B-7CAD-488D-BF2E-4F6FD8A8FC34}" srcOrd="0" destOrd="0" presId="urn:microsoft.com/office/officeart/2005/8/layout/hierarchy1"/>
    <dgm:cxn modelId="{47772F28-D276-4C87-A942-7916D0079BFF}" type="presParOf" srcId="{510E7F7B-7CAD-488D-BF2E-4F6FD8A8FC34}" destId="{ECAC7841-6968-4542-B574-EFF1E5A2C3F3}" srcOrd="0" destOrd="0" presId="urn:microsoft.com/office/officeart/2005/8/layout/hierarchy1"/>
    <dgm:cxn modelId="{7311D115-7204-4167-A93A-6CC6691DAC98}" type="presParOf" srcId="{510E7F7B-7CAD-488D-BF2E-4F6FD8A8FC34}" destId="{1C26DB45-65DD-4627-8CA7-B8888BBE6035}" srcOrd="1" destOrd="0" presId="urn:microsoft.com/office/officeart/2005/8/layout/hierarchy1"/>
    <dgm:cxn modelId="{C51CF874-A327-474E-81A3-A89B921DE227}" type="presParOf" srcId="{CA1E79F7-E4FE-4BB0-94B3-981868A64D43}" destId="{001BDE78-1425-4D20-AD9D-93E1E19AE155}" srcOrd="1" destOrd="0" presId="urn:microsoft.com/office/officeart/2005/8/layout/hierarchy1"/>
    <dgm:cxn modelId="{ECDD1A1D-F4CD-4AB5-92E1-F30151675DDD}" type="presParOf" srcId="{001BDE78-1425-4D20-AD9D-93E1E19AE155}" destId="{128F3694-C99F-469E-B984-59C42294F9B5}" srcOrd="0" destOrd="0" presId="urn:microsoft.com/office/officeart/2005/8/layout/hierarchy1"/>
    <dgm:cxn modelId="{0532E633-4C61-419F-A6B9-A40B475227BD}" type="presParOf" srcId="{001BDE78-1425-4D20-AD9D-93E1E19AE155}" destId="{D3E580DB-756C-4234-BDDE-B886E3BB8F5D}" srcOrd="1" destOrd="0" presId="urn:microsoft.com/office/officeart/2005/8/layout/hierarchy1"/>
    <dgm:cxn modelId="{9D4BE598-F1DA-45CA-97D8-883CC19BA9BE}" type="presParOf" srcId="{D3E580DB-756C-4234-BDDE-B886E3BB8F5D}" destId="{37635923-68EF-4112-A704-4F9704B62603}" srcOrd="0" destOrd="0" presId="urn:microsoft.com/office/officeart/2005/8/layout/hierarchy1"/>
    <dgm:cxn modelId="{EDDE2ECB-C424-45BC-8F69-E890D30F74D3}" type="presParOf" srcId="{37635923-68EF-4112-A704-4F9704B62603}" destId="{79F94B6C-3225-4B78-92B4-0E42ED0A9181}" srcOrd="0" destOrd="0" presId="urn:microsoft.com/office/officeart/2005/8/layout/hierarchy1"/>
    <dgm:cxn modelId="{5F70F5B7-9678-425C-AFCF-139913569E40}" type="presParOf" srcId="{37635923-68EF-4112-A704-4F9704B62603}" destId="{99513436-97E0-46F9-BCDE-C9C108226FF0}" srcOrd="1" destOrd="0" presId="urn:microsoft.com/office/officeart/2005/8/layout/hierarchy1"/>
    <dgm:cxn modelId="{7A9BA88D-01B9-4FDD-807C-383D230AC745}" type="presParOf" srcId="{D3E580DB-756C-4234-BDDE-B886E3BB8F5D}" destId="{6D2E6598-03CE-413F-96C3-2DD252DA9889}" srcOrd="1" destOrd="0" presId="urn:microsoft.com/office/officeart/2005/8/layout/hierarchy1"/>
    <dgm:cxn modelId="{3C6BAC12-3DDC-46C0-A882-F46A99ED1338}" type="presParOf" srcId="{001BDE78-1425-4D20-AD9D-93E1E19AE155}" destId="{74F725D1-AFED-4F3B-A486-32826BA97FA1}" srcOrd="2" destOrd="0" presId="urn:microsoft.com/office/officeart/2005/8/layout/hierarchy1"/>
    <dgm:cxn modelId="{791EC81E-CD63-40B2-94CB-5A12DAB792F5}" type="presParOf" srcId="{001BDE78-1425-4D20-AD9D-93E1E19AE155}" destId="{1C42BAEE-C1D8-4FA8-A571-2BAE58B5DD77}" srcOrd="3" destOrd="0" presId="urn:microsoft.com/office/officeart/2005/8/layout/hierarchy1"/>
    <dgm:cxn modelId="{44AA2402-B240-42E4-8BB5-CA496B6DE989}" type="presParOf" srcId="{1C42BAEE-C1D8-4FA8-A571-2BAE58B5DD77}" destId="{A41F4EDF-0294-4558-954A-598E672F27FB}" srcOrd="0" destOrd="0" presId="urn:microsoft.com/office/officeart/2005/8/layout/hierarchy1"/>
    <dgm:cxn modelId="{2E290247-EC72-4644-965D-84D15700ED7C}" type="presParOf" srcId="{A41F4EDF-0294-4558-954A-598E672F27FB}" destId="{E6E424D2-2085-4F0A-88CC-F89E1E1EEFB0}" srcOrd="0" destOrd="0" presId="urn:microsoft.com/office/officeart/2005/8/layout/hierarchy1"/>
    <dgm:cxn modelId="{144D0FD1-5D1F-4553-9F6E-B2C0A2B19EF6}" type="presParOf" srcId="{A41F4EDF-0294-4558-954A-598E672F27FB}" destId="{EC36AB7D-8D88-426B-88C8-6A098FFA1F94}" srcOrd="1" destOrd="0" presId="urn:microsoft.com/office/officeart/2005/8/layout/hierarchy1"/>
    <dgm:cxn modelId="{7C5B6147-858E-484E-9BE1-380FD19A0C71}" type="presParOf" srcId="{1C42BAEE-C1D8-4FA8-A571-2BAE58B5DD77}" destId="{C6BAFFE5-6B84-43A0-BEA2-1A2DE52492B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A81D7E-87CE-4CB5-AF8F-0AA1AEA97C4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5502C9-CB0B-401E-ABB8-A74513B1198E}">
      <dgm:prSet phldrT="[Текст]"/>
      <dgm:spPr/>
      <dgm:t>
        <a:bodyPr/>
        <a:lstStyle/>
        <a:p>
          <a:pPr algn="just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Оптово-розничный товарооборот 1682 млрд.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тг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93B700C5-C39C-4F42-9D79-6E020FDE417B}" type="parTrans" cxnId="{21C1A402-7EDA-47D0-8E8B-60943BA1E222}">
      <dgm:prSet/>
      <dgm:spPr/>
      <dgm:t>
        <a:bodyPr/>
        <a:lstStyle/>
        <a:p>
          <a:endParaRPr lang="ru-RU"/>
        </a:p>
      </dgm:t>
    </dgm:pt>
    <dgm:pt modelId="{77EE0074-67D9-4131-AE39-90842DAB7A9A}" type="sibTrans" cxnId="{21C1A402-7EDA-47D0-8E8B-60943BA1E222}">
      <dgm:prSet/>
      <dgm:spPr/>
      <dgm:t>
        <a:bodyPr/>
        <a:lstStyle/>
        <a:p>
          <a:endParaRPr lang="ru-RU"/>
        </a:p>
      </dgm:t>
    </dgm:pt>
    <dgm:pt modelId="{C339408D-AE24-44A1-9446-F55F79807D33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Оптовый товарооборот 1108,9 млрд.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тг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ИФО – 102,7%</a:t>
          </a:r>
        </a:p>
      </dgm:t>
    </dgm:pt>
    <dgm:pt modelId="{D4F533C4-885D-4227-BF16-37D260860EAE}" type="parTrans" cxnId="{1F2B17F6-02DB-40CA-954D-C8748AF9EFFB}">
      <dgm:prSet/>
      <dgm:spPr/>
      <dgm:t>
        <a:bodyPr/>
        <a:lstStyle/>
        <a:p>
          <a:endParaRPr lang="ru-RU"/>
        </a:p>
      </dgm:t>
    </dgm:pt>
    <dgm:pt modelId="{0ABFC1AC-10EB-4404-B2B3-EFBB1F80C719}" type="sibTrans" cxnId="{1F2B17F6-02DB-40CA-954D-C8748AF9EFFB}">
      <dgm:prSet/>
      <dgm:spPr/>
      <dgm:t>
        <a:bodyPr/>
        <a:lstStyle/>
        <a:p>
          <a:endParaRPr lang="ru-RU"/>
        </a:p>
      </dgm:t>
    </dgm:pt>
    <dgm:pt modelId="{2BBD7256-D72A-45FF-B8C3-FCFB0A531BBB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Розничный товарооборот 573,1 млрд.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тг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ИФО – 185,6%</a:t>
          </a:r>
        </a:p>
      </dgm:t>
    </dgm:pt>
    <dgm:pt modelId="{659FECE0-658A-4270-AB17-9A412B54F8FC}" type="parTrans" cxnId="{A9AE5637-89E2-4110-BA52-1107D2ED85CF}">
      <dgm:prSet/>
      <dgm:spPr/>
      <dgm:t>
        <a:bodyPr/>
        <a:lstStyle/>
        <a:p>
          <a:endParaRPr lang="ru-RU"/>
        </a:p>
      </dgm:t>
    </dgm:pt>
    <dgm:pt modelId="{1FDD9276-7FB1-4DCD-AF82-4691DD08178F}" type="sibTrans" cxnId="{A9AE5637-89E2-4110-BA52-1107D2ED85CF}">
      <dgm:prSet/>
      <dgm:spPr/>
      <dgm:t>
        <a:bodyPr/>
        <a:lstStyle/>
        <a:p>
          <a:endParaRPr lang="ru-RU"/>
        </a:p>
      </dgm:t>
    </dgm:pt>
    <dgm:pt modelId="{FA97DEA7-0279-4589-BB91-6C7DA5E47E90}" type="pres">
      <dgm:prSet presAssocID="{55A81D7E-87CE-4CB5-AF8F-0AA1AEA97C4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A1E79F7-E4FE-4BB0-94B3-981868A64D43}" type="pres">
      <dgm:prSet presAssocID="{F85502C9-CB0B-401E-ABB8-A74513B1198E}" presName="hierRoot1" presStyleCnt="0"/>
      <dgm:spPr/>
    </dgm:pt>
    <dgm:pt modelId="{510E7F7B-7CAD-488D-BF2E-4F6FD8A8FC34}" type="pres">
      <dgm:prSet presAssocID="{F85502C9-CB0B-401E-ABB8-A74513B1198E}" presName="composite" presStyleCnt="0"/>
      <dgm:spPr/>
    </dgm:pt>
    <dgm:pt modelId="{ECAC7841-6968-4542-B574-EFF1E5A2C3F3}" type="pres">
      <dgm:prSet presAssocID="{F85502C9-CB0B-401E-ABB8-A74513B1198E}" presName="background" presStyleLbl="node0" presStyleIdx="0" presStyleCnt="1"/>
      <dgm:spPr/>
    </dgm:pt>
    <dgm:pt modelId="{1C26DB45-65DD-4627-8CA7-B8888BBE6035}" type="pres">
      <dgm:prSet presAssocID="{F85502C9-CB0B-401E-ABB8-A74513B1198E}" presName="text" presStyleLbl="fgAcc0" presStyleIdx="0" presStyleCnt="1" custScaleX="106075" custLinFactNeighborX="-2295" custLinFactNeighborY="-4817">
        <dgm:presLayoutVars>
          <dgm:chPref val="3"/>
        </dgm:presLayoutVars>
      </dgm:prSet>
      <dgm:spPr/>
    </dgm:pt>
    <dgm:pt modelId="{001BDE78-1425-4D20-AD9D-93E1E19AE155}" type="pres">
      <dgm:prSet presAssocID="{F85502C9-CB0B-401E-ABB8-A74513B1198E}" presName="hierChild2" presStyleCnt="0"/>
      <dgm:spPr/>
    </dgm:pt>
    <dgm:pt modelId="{128F3694-C99F-469E-B984-59C42294F9B5}" type="pres">
      <dgm:prSet presAssocID="{D4F533C4-885D-4227-BF16-37D260860EAE}" presName="Name10" presStyleLbl="parChTrans1D2" presStyleIdx="0" presStyleCnt="2"/>
      <dgm:spPr/>
    </dgm:pt>
    <dgm:pt modelId="{D3E580DB-756C-4234-BDDE-B886E3BB8F5D}" type="pres">
      <dgm:prSet presAssocID="{C339408D-AE24-44A1-9446-F55F79807D33}" presName="hierRoot2" presStyleCnt="0"/>
      <dgm:spPr/>
    </dgm:pt>
    <dgm:pt modelId="{37635923-68EF-4112-A704-4F9704B62603}" type="pres">
      <dgm:prSet presAssocID="{C339408D-AE24-44A1-9446-F55F79807D33}" presName="composite2" presStyleCnt="0"/>
      <dgm:spPr/>
    </dgm:pt>
    <dgm:pt modelId="{79F94B6C-3225-4B78-92B4-0E42ED0A9181}" type="pres">
      <dgm:prSet presAssocID="{C339408D-AE24-44A1-9446-F55F79807D33}" presName="background2" presStyleLbl="node2" presStyleIdx="0" presStyleCnt="2"/>
      <dgm:spPr/>
    </dgm:pt>
    <dgm:pt modelId="{99513436-97E0-46F9-BCDE-C9C108226FF0}" type="pres">
      <dgm:prSet presAssocID="{C339408D-AE24-44A1-9446-F55F79807D33}" presName="text2" presStyleLbl="fgAcc2" presStyleIdx="0" presStyleCnt="2" custScaleX="106235" custScaleY="131378" custLinFactNeighborX="-2294" custLinFactNeighborY="19271">
        <dgm:presLayoutVars>
          <dgm:chPref val="3"/>
        </dgm:presLayoutVars>
      </dgm:prSet>
      <dgm:spPr/>
    </dgm:pt>
    <dgm:pt modelId="{6D2E6598-03CE-413F-96C3-2DD252DA9889}" type="pres">
      <dgm:prSet presAssocID="{C339408D-AE24-44A1-9446-F55F79807D33}" presName="hierChild3" presStyleCnt="0"/>
      <dgm:spPr/>
    </dgm:pt>
    <dgm:pt modelId="{74F725D1-AFED-4F3B-A486-32826BA97FA1}" type="pres">
      <dgm:prSet presAssocID="{659FECE0-658A-4270-AB17-9A412B54F8FC}" presName="Name10" presStyleLbl="parChTrans1D2" presStyleIdx="1" presStyleCnt="2"/>
      <dgm:spPr/>
    </dgm:pt>
    <dgm:pt modelId="{1C42BAEE-C1D8-4FA8-A571-2BAE58B5DD77}" type="pres">
      <dgm:prSet presAssocID="{2BBD7256-D72A-45FF-B8C3-FCFB0A531BBB}" presName="hierRoot2" presStyleCnt="0"/>
      <dgm:spPr/>
    </dgm:pt>
    <dgm:pt modelId="{A41F4EDF-0294-4558-954A-598E672F27FB}" type="pres">
      <dgm:prSet presAssocID="{2BBD7256-D72A-45FF-B8C3-FCFB0A531BBB}" presName="composite2" presStyleCnt="0"/>
      <dgm:spPr/>
    </dgm:pt>
    <dgm:pt modelId="{E6E424D2-2085-4F0A-88CC-F89E1E1EEFB0}" type="pres">
      <dgm:prSet presAssocID="{2BBD7256-D72A-45FF-B8C3-FCFB0A531BBB}" presName="background2" presStyleLbl="node2" presStyleIdx="1" presStyleCnt="2"/>
      <dgm:spPr/>
    </dgm:pt>
    <dgm:pt modelId="{EC36AB7D-8D88-426B-88C8-6A098FFA1F94}" type="pres">
      <dgm:prSet presAssocID="{2BBD7256-D72A-45FF-B8C3-FCFB0A531BBB}" presName="text2" presStyleLbl="fgAcc2" presStyleIdx="1" presStyleCnt="2" custScaleY="134991" custLinFactNeighborX="-4207" custLinFactNeighborY="20745">
        <dgm:presLayoutVars>
          <dgm:chPref val="3"/>
        </dgm:presLayoutVars>
      </dgm:prSet>
      <dgm:spPr/>
    </dgm:pt>
    <dgm:pt modelId="{C6BAFFE5-6B84-43A0-BEA2-1A2DE52492BA}" type="pres">
      <dgm:prSet presAssocID="{2BBD7256-D72A-45FF-B8C3-FCFB0A531BBB}" presName="hierChild3" presStyleCnt="0"/>
      <dgm:spPr/>
    </dgm:pt>
  </dgm:ptLst>
  <dgm:cxnLst>
    <dgm:cxn modelId="{21C1A402-7EDA-47D0-8E8B-60943BA1E222}" srcId="{55A81D7E-87CE-4CB5-AF8F-0AA1AEA97C49}" destId="{F85502C9-CB0B-401E-ABB8-A74513B1198E}" srcOrd="0" destOrd="0" parTransId="{93B700C5-C39C-4F42-9D79-6E020FDE417B}" sibTransId="{77EE0074-67D9-4131-AE39-90842DAB7A9A}"/>
    <dgm:cxn modelId="{A9AE5637-89E2-4110-BA52-1107D2ED85CF}" srcId="{F85502C9-CB0B-401E-ABB8-A74513B1198E}" destId="{2BBD7256-D72A-45FF-B8C3-FCFB0A531BBB}" srcOrd="1" destOrd="0" parTransId="{659FECE0-658A-4270-AB17-9A412B54F8FC}" sibTransId="{1FDD9276-7FB1-4DCD-AF82-4691DD08178F}"/>
    <dgm:cxn modelId="{0C01F339-0593-45C9-A24F-52409C2CF6C1}" type="presOf" srcId="{659FECE0-658A-4270-AB17-9A412B54F8FC}" destId="{74F725D1-AFED-4F3B-A486-32826BA97FA1}" srcOrd="0" destOrd="0" presId="urn:microsoft.com/office/officeart/2005/8/layout/hierarchy1"/>
    <dgm:cxn modelId="{9AA64678-4517-4B3E-A1ED-CDD5A67C1BB5}" type="presOf" srcId="{C339408D-AE24-44A1-9446-F55F79807D33}" destId="{99513436-97E0-46F9-BCDE-C9C108226FF0}" srcOrd="0" destOrd="0" presId="urn:microsoft.com/office/officeart/2005/8/layout/hierarchy1"/>
    <dgm:cxn modelId="{CF2E3C7A-7B2B-4D8F-8F97-A2F75116BB6C}" type="presOf" srcId="{55A81D7E-87CE-4CB5-AF8F-0AA1AEA97C49}" destId="{FA97DEA7-0279-4589-BB91-6C7DA5E47E90}" srcOrd="0" destOrd="0" presId="urn:microsoft.com/office/officeart/2005/8/layout/hierarchy1"/>
    <dgm:cxn modelId="{2ECB0A81-DBD4-4BAF-A9FB-1A9C5B6D27E3}" type="presOf" srcId="{F85502C9-CB0B-401E-ABB8-A74513B1198E}" destId="{1C26DB45-65DD-4627-8CA7-B8888BBE6035}" srcOrd="0" destOrd="0" presId="urn:microsoft.com/office/officeart/2005/8/layout/hierarchy1"/>
    <dgm:cxn modelId="{942C5E99-9A4E-4B06-BD0F-7FADC5498C6E}" type="presOf" srcId="{D4F533C4-885D-4227-BF16-37D260860EAE}" destId="{128F3694-C99F-469E-B984-59C42294F9B5}" srcOrd="0" destOrd="0" presId="urn:microsoft.com/office/officeart/2005/8/layout/hierarchy1"/>
    <dgm:cxn modelId="{81B0EBB6-217E-4F34-BEB7-AF92180166F8}" type="presOf" srcId="{2BBD7256-D72A-45FF-B8C3-FCFB0A531BBB}" destId="{EC36AB7D-8D88-426B-88C8-6A098FFA1F94}" srcOrd="0" destOrd="0" presId="urn:microsoft.com/office/officeart/2005/8/layout/hierarchy1"/>
    <dgm:cxn modelId="{1F2B17F6-02DB-40CA-954D-C8748AF9EFFB}" srcId="{F85502C9-CB0B-401E-ABB8-A74513B1198E}" destId="{C339408D-AE24-44A1-9446-F55F79807D33}" srcOrd="0" destOrd="0" parTransId="{D4F533C4-885D-4227-BF16-37D260860EAE}" sibTransId="{0ABFC1AC-10EB-4404-B2B3-EFBB1F80C719}"/>
    <dgm:cxn modelId="{7B9138E5-7500-45CD-ADBC-685C2A29C99D}" type="presParOf" srcId="{FA97DEA7-0279-4589-BB91-6C7DA5E47E90}" destId="{CA1E79F7-E4FE-4BB0-94B3-981868A64D43}" srcOrd="0" destOrd="0" presId="urn:microsoft.com/office/officeart/2005/8/layout/hierarchy1"/>
    <dgm:cxn modelId="{B91166F9-116C-4844-AD81-FBC1FBC8FC3A}" type="presParOf" srcId="{CA1E79F7-E4FE-4BB0-94B3-981868A64D43}" destId="{510E7F7B-7CAD-488D-BF2E-4F6FD8A8FC34}" srcOrd="0" destOrd="0" presId="urn:microsoft.com/office/officeart/2005/8/layout/hierarchy1"/>
    <dgm:cxn modelId="{513B5F4D-0B91-4C95-82B4-5491B25C6A8A}" type="presParOf" srcId="{510E7F7B-7CAD-488D-BF2E-4F6FD8A8FC34}" destId="{ECAC7841-6968-4542-B574-EFF1E5A2C3F3}" srcOrd="0" destOrd="0" presId="urn:microsoft.com/office/officeart/2005/8/layout/hierarchy1"/>
    <dgm:cxn modelId="{2F93713E-FB1C-4346-B4A9-6E99C8007D59}" type="presParOf" srcId="{510E7F7B-7CAD-488D-BF2E-4F6FD8A8FC34}" destId="{1C26DB45-65DD-4627-8CA7-B8888BBE6035}" srcOrd="1" destOrd="0" presId="urn:microsoft.com/office/officeart/2005/8/layout/hierarchy1"/>
    <dgm:cxn modelId="{B98782B6-5F93-4184-A496-225F126ACECE}" type="presParOf" srcId="{CA1E79F7-E4FE-4BB0-94B3-981868A64D43}" destId="{001BDE78-1425-4D20-AD9D-93E1E19AE155}" srcOrd="1" destOrd="0" presId="urn:microsoft.com/office/officeart/2005/8/layout/hierarchy1"/>
    <dgm:cxn modelId="{1367B27B-8986-4922-A11E-93647B65560C}" type="presParOf" srcId="{001BDE78-1425-4D20-AD9D-93E1E19AE155}" destId="{128F3694-C99F-469E-B984-59C42294F9B5}" srcOrd="0" destOrd="0" presId="urn:microsoft.com/office/officeart/2005/8/layout/hierarchy1"/>
    <dgm:cxn modelId="{59E0AE4A-AAD1-4FC9-B5AC-4FE5087ADFC0}" type="presParOf" srcId="{001BDE78-1425-4D20-AD9D-93E1E19AE155}" destId="{D3E580DB-756C-4234-BDDE-B886E3BB8F5D}" srcOrd="1" destOrd="0" presId="urn:microsoft.com/office/officeart/2005/8/layout/hierarchy1"/>
    <dgm:cxn modelId="{5AA90669-CB60-49CB-8F13-B91FC2CB4727}" type="presParOf" srcId="{D3E580DB-756C-4234-BDDE-B886E3BB8F5D}" destId="{37635923-68EF-4112-A704-4F9704B62603}" srcOrd="0" destOrd="0" presId="urn:microsoft.com/office/officeart/2005/8/layout/hierarchy1"/>
    <dgm:cxn modelId="{C5A5A0C6-3DFC-4221-A31C-626DEF7140D1}" type="presParOf" srcId="{37635923-68EF-4112-A704-4F9704B62603}" destId="{79F94B6C-3225-4B78-92B4-0E42ED0A9181}" srcOrd="0" destOrd="0" presId="urn:microsoft.com/office/officeart/2005/8/layout/hierarchy1"/>
    <dgm:cxn modelId="{65041497-2C43-4546-96E2-1486F04871C3}" type="presParOf" srcId="{37635923-68EF-4112-A704-4F9704B62603}" destId="{99513436-97E0-46F9-BCDE-C9C108226FF0}" srcOrd="1" destOrd="0" presId="urn:microsoft.com/office/officeart/2005/8/layout/hierarchy1"/>
    <dgm:cxn modelId="{AFF55F96-7491-40EE-94F2-E354C78B9A8C}" type="presParOf" srcId="{D3E580DB-756C-4234-BDDE-B886E3BB8F5D}" destId="{6D2E6598-03CE-413F-96C3-2DD252DA9889}" srcOrd="1" destOrd="0" presId="urn:microsoft.com/office/officeart/2005/8/layout/hierarchy1"/>
    <dgm:cxn modelId="{2F2E1EED-8854-4263-BAB5-F32CB05F151F}" type="presParOf" srcId="{001BDE78-1425-4D20-AD9D-93E1E19AE155}" destId="{74F725D1-AFED-4F3B-A486-32826BA97FA1}" srcOrd="2" destOrd="0" presId="urn:microsoft.com/office/officeart/2005/8/layout/hierarchy1"/>
    <dgm:cxn modelId="{30E82FDE-2F08-414B-AEB7-DDABEC510474}" type="presParOf" srcId="{001BDE78-1425-4D20-AD9D-93E1E19AE155}" destId="{1C42BAEE-C1D8-4FA8-A571-2BAE58B5DD77}" srcOrd="3" destOrd="0" presId="urn:microsoft.com/office/officeart/2005/8/layout/hierarchy1"/>
    <dgm:cxn modelId="{B39E0417-0331-4035-B669-FBF720D5C9A5}" type="presParOf" srcId="{1C42BAEE-C1D8-4FA8-A571-2BAE58B5DD77}" destId="{A41F4EDF-0294-4558-954A-598E672F27FB}" srcOrd="0" destOrd="0" presId="urn:microsoft.com/office/officeart/2005/8/layout/hierarchy1"/>
    <dgm:cxn modelId="{FA986F6A-B70F-4E4E-9CC8-B1D41E6825E7}" type="presParOf" srcId="{A41F4EDF-0294-4558-954A-598E672F27FB}" destId="{E6E424D2-2085-4F0A-88CC-F89E1E1EEFB0}" srcOrd="0" destOrd="0" presId="urn:microsoft.com/office/officeart/2005/8/layout/hierarchy1"/>
    <dgm:cxn modelId="{4FD03ED9-71E7-4B9F-BBB1-EE16C1C06D4A}" type="presParOf" srcId="{A41F4EDF-0294-4558-954A-598E672F27FB}" destId="{EC36AB7D-8D88-426B-88C8-6A098FFA1F94}" srcOrd="1" destOrd="0" presId="urn:microsoft.com/office/officeart/2005/8/layout/hierarchy1"/>
    <dgm:cxn modelId="{7F00A850-784C-4265-86ED-7B38E3D67FF9}" type="presParOf" srcId="{1C42BAEE-C1D8-4FA8-A571-2BAE58B5DD77}" destId="{C6BAFFE5-6B84-43A0-BEA2-1A2DE52492B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5A81D7E-87CE-4CB5-AF8F-0AA1AEA97C4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5502C9-CB0B-401E-ABB8-A74513B1198E}">
      <dgm:prSet phldrT="[Текст]"/>
      <dgm:spPr/>
      <dgm:t>
        <a:bodyPr/>
        <a:lstStyle/>
        <a:p>
          <a:pPr algn="just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Оптово-розничный товарооборот 3025,9 млрд.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тг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.	</a:t>
          </a:r>
          <a:b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B700C5-C39C-4F42-9D79-6E020FDE417B}" type="parTrans" cxnId="{21C1A402-7EDA-47D0-8E8B-60943BA1E222}">
      <dgm:prSet/>
      <dgm:spPr/>
      <dgm:t>
        <a:bodyPr/>
        <a:lstStyle/>
        <a:p>
          <a:endParaRPr lang="ru-RU"/>
        </a:p>
      </dgm:t>
    </dgm:pt>
    <dgm:pt modelId="{77EE0074-67D9-4131-AE39-90842DAB7A9A}" type="sibTrans" cxnId="{21C1A402-7EDA-47D0-8E8B-60943BA1E222}">
      <dgm:prSet/>
      <dgm:spPr/>
      <dgm:t>
        <a:bodyPr/>
        <a:lstStyle/>
        <a:p>
          <a:endParaRPr lang="ru-RU"/>
        </a:p>
      </dgm:t>
    </dgm:pt>
    <dgm:pt modelId="{C339408D-AE24-44A1-9446-F55F79807D33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Оптовый товарооборот 2173 млрд.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тг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ИФО – 112,8%</a:t>
          </a:r>
        </a:p>
      </dgm:t>
    </dgm:pt>
    <dgm:pt modelId="{D4F533C4-885D-4227-BF16-37D260860EAE}" type="parTrans" cxnId="{1F2B17F6-02DB-40CA-954D-C8748AF9EFFB}">
      <dgm:prSet/>
      <dgm:spPr/>
      <dgm:t>
        <a:bodyPr/>
        <a:lstStyle/>
        <a:p>
          <a:endParaRPr lang="ru-RU"/>
        </a:p>
      </dgm:t>
    </dgm:pt>
    <dgm:pt modelId="{0ABFC1AC-10EB-4404-B2B3-EFBB1F80C719}" type="sibTrans" cxnId="{1F2B17F6-02DB-40CA-954D-C8748AF9EFFB}">
      <dgm:prSet/>
      <dgm:spPr/>
      <dgm:t>
        <a:bodyPr/>
        <a:lstStyle/>
        <a:p>
          <a:endParaRPr lang="ru-RU"/>
        </a:p>
      </dgm:t>
    </dgm:pt>
    <dgm:pt modelId="{2BBD7256-D72A-45FF-B8C3-FCFB0A531BBB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Розничный товарооборот 852,9 млрд.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тг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ИФО – 125,8%</a:t>
          </a:r>
        </a:p>
      </dgm:t>
    </dgm:pt>
    <dgm:pt modelId="{659FECE0-658A-4270-AB17-9A412B54F8FC}" type="parTrans" cxnId="{A9AE5637-89E2-4110-BA52-1107D2ED85CF}">
      <dgm:prSet/>
      <dgm:spPr/>
      <dgm:t>
        <a:bodyPr/>
        <a:lstStyle/>
        <a:p>
          <a:endParaRPr lang="ru-RU"/>
        </a:p>
      </dgm:t>
    </dgm:pt>
    <dgm:pt modelId="{1FDD9276-7FB1-4DCD-AF82-4691DD08178F}" type="sibTrans" cxnId="{A9AE5637-89E2-4110-BA52-1107D2ED85CF}">
      <dgm:prSet/>
      <dgm:spPr/>
      <dgm:t>
        <a:bodyPr/>
        <a:lstStyle/>
        <a:p>
          <a:endParaRPr lang="ru-RU"/>
        </a:p>
      </dgm:t>
    </dgm:pt>
    <dgm:pt modelId="{FA97DEA7-0279-4589-BB91-6C7DA5E47E90}" type="pres">
      <dgm:prSet presAssocID="{55A81D7E-87CE-4CB5-AF8F-0AA1AEA97C4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A1E79F7-E4FE-4BB0-94B3-981868A64D43}" type="pres">
      <dgm:prSet presAssocID="{F85502C9-CB0B-401E-ABB8-A74513B1198E}" presName="hierRoot1" presStyleCnt="0"/>
      <dgm:spPr/>
    </dgm:pt>
    <dgm:pt modelId="{510E7F7B-7CAD-488D-BF2E-4F6FD8A8FC34}" type="pres">
      <dgm:prSet presAssocID="{F85502C9-CB0B-401E-ABB8-A74513B1198E}" presName="composite" presStyleCnt="0"/>
      <dgm:spPr/>
    </dgm:pt>
    <dgm:pt modelId="{ECAC7841-6968-4542-B574-EFF1E5A2C3F3}" type="pres">
      <dgm:prSet presAssocID="{F85502C9-CB0B-401E-ABB8-A74513B1198E}" presName="background" presStyleLbl="node0" presStyleIdx="0" presStyleCnt="1"/>
      <dgm:spPr/>
    </dgm:pt>
    <dgm:pt modelId="{1C26DB45-65DD-4627-8CA7-B8888BBE6035}" type="pres">
      <dgm:prSet presAssocID="{F85502C9-CB0B-401E-ABB8-A74513B1198E}" presName="text" presStyleLbl="fgAcc0" presStyleIdx="0" presStyleCnt="1" custScaleX="130605" custScaleY="111404" custLinFactNeighborX="-12406" custLinFactNeighborY="-19408">
        <dgm:presLayoutVars>
          <dgm:chPref val="3"/>
        </dgm:presLayoutVars>
      </dgm:prSet>
      <dgm:spPr/>
    </dgm:pt>
    <dgm:pt modelId="{001BDE78-1425-4D20-AD9D-93E1E19AE155}" type="pres">
      <dgm:prSet presAssocID="{F85502C9-CB0B-401E-ABB8-A74513B1198E}" presName="hierChild2" presStyleCnt="0"/>
      <dgm:spPr/>
    </dgm:pt>
    <dgm:pt modelId="{128F3694-C99F-469E-B984-59C42294F9B5}" type="pres">
      <dgm:prSet presAssocID="{D4F533C4-885D-4227-BF16-37D260860EAE}" presName="Name10" presStyleLbl="parChTrans1D2" presStyleIdx="0" presStyleCnt="2"/>
      <dgm:spPr/>
    </dgm:pt>
    <dgm:pt modelId="{D3E580DB-756C-4234-BDDE-B886E3BB8F5D}" type="pres">
      <dgm:prSet presAssocID="{C339408D-AE24-44A1-9446-F55F79807D33}" presName="hierRoot2" presStyleCnt="0"/>
      <dgm:spPr/>
    </dgm:pt>
    <dgm:pt modelId="{37635923-68EF-4112-A704-4F9704B62603}" type="pres">
      <dgm:prSet presAssocID="{C339408D-AE24-44A1-9446-F55F79807D33}" presName="composite2" presStyleCnt="0"/>
      <dgm:spPr/>
    </dgm:pt>
    <dgm:pt modelId="{79F94B6C-3225-4B78-92B4-0E42ED0A9181}" type="pres">
      <dgm:prSet presAssocID="{C339408D-AE24-44A1-9446-F55F79807D33}" presName="background2" presStyleLbl="node2" presStyleIdx="0" presStyleCnt="2"/>
      <dgm:spPr/>
    </dgm:pt>
    <dgm:pt modelId="{99513436-97E0-46F9-BCDE-C9C108226FF0}" type="pres">
      <dgm:prSet presAssocID="{C339408D-AE24-44A1-9446-F55F79807D33}" presName="text2" presStyleLbl="fgAcc2" presStyleIdx="0" presStyleCnt="2" custScaleX="106235" custScaleY="134380">
        <dgm:presLayoutVars>
          <dgm:chPref val="3"/>
        </dgm:presLayoutVars>
      </dgm:prSet>
      <dgm:spPr/>
    </dgm:pt>
    <dgm:pt modelId="{6D2E6598-03CE-413F-96C3-2DD252DA9889}" type="pres">
      <dgm:prSet presAssocID="{C339408D-AE24-44A1-9446-F55F79807D33}" presName="hierChild3" presStyleCnt="0"/>
      <dgm:spPr/>
    </dgm:pt>
    <dgm:pt modelId="{74F725D1-AFED-4F3B-A486-32826BA97FA1}" type="pres">
      <dgm:prSet presAssocID="{659FECE0-658A-4270-AB17-9A412B54F8FC}" presName="Name10" presStyleLbl="parChTrans1D2" presStyleIdx="1" presStyleCnt="2"/>
      <dgm:spPr/>
    </dgm:pt>
    <dgm:pt modelId="{1C42BAEE-C1D8-4FA8-A571-2BAE58B5DD77}" type="pres">
      <dgm:prSet presAssocID="{2BBD7256-D72A-45FF-B8C3-FCFB0A531BBB}" presName="hierRoot2" presStyleCnt="0"/>
      <dgm:spPr/>
    </dgm:pt>
    <dgm:pt modelId="{A41F4EDF-0294-4558-954A-598E672F27FB}" type="pres">
      <dgm:prSet presAssocID="{2BBD7256-D72A-45FF-B8C3-FCFB0A531BBB}" presName="composite2" presStyleCnt="0"/>
      <dgm:spPr/>
    </dgm:pt>
    <dgm:pt modelId="{E6E424D2-2085-4F0A-88CC-F89E1E1EEFB0}" type="pres">
      <dgm:prSet presAssocID="{2BBD7256-D72A-45FF-B8C3-FCFB0A531BBB}" presName="background2" presStyleLbl="node2" presStyleIdx="1" presStyleCnt="2"/>
      <dgm:spPr/>
    </dgm:pt>
    <dgm:pt modelId="{EC36AB7D-8D88-426B-88C8-6A098FFA1F94}" type="pres">
      <dgm:prSet presAssocID="{2BBD7256-D72A-45FF-B8C3-FCFB0A531BBB}" presName="text2" presStyleLbl="fgAcc2" presStyleIdx="1" presStyleCnt="2" custScaleY="127642">
        <dgm:presLayoutVars>
          <dgm:chPref val="3"/>
        </dgm:presLayoutVars>
      </dgm:prSet>
      <dgm:spPr/>
    </dgm:pt>
    <dgm:pt modelId="{C6BAFFE5-6B84-43A0-BEA2-1A2DE52492BA}" type="pres">
      <dgm:prSet presAssocID="{2BBD7256-D72A-45FF-B8C3-FCFB0A531BBB}" presName="hierChild3" presStyleCnt="0"/>
      <dgm:spPr/>
    </dgm:pt>
  </dgm:ptLst>
  <dgm:cxnLst>
    <dgm:cxn modelId="{21C1A402-7EDA-47D0-8E8B-60943BA1E222}" srcId="{55A81D7E-87CE-4CB5-AF8F-0AA1AEA97C49}" destId="{F85502C9-CB0B-401E-ABB8-A74513B1198E}" srcOrd="0" destOrd="0" parTransId="{93B700C5-C39C-4F42-9D79-6E020FDE417B}" sibTransId="{77EE0074-67D9-4131-AE39-90842DAB7A9A}"/>
    <dgm:cxn modelId="{A9AE5637-89E2-4110-BA52-1107D2ED85CF}" srcId="{F85502C9-CB0B-401E-ABB8-A74513B1198E}" destId="{2BBD7256-D72A-45FF-B8C3-FCFB0A531BBB}" srcOrd="1" destOrd="0" parTransId="{659FECE0-658A-4270-AB17-9A412B54F8FC}" sibTransId="{1FDD9276-7FB1-4DCD-AF82-4691DD08178F}"/>
    <dgm:cxn modelId="{0C01F339-0593-45C9-A24F-52409C2CF6C1}" type="presOf" srcId="{659FECE0-658A-4270-AB17-9A412B54F8FC}" destId="{74F725D1-AFED-4F3B-A486-32826BA97FA1}" srcOrd="0" destOrd="0" presId="urn:microsoft.com/office/officeart/2005/8/layout/hierarchy1"/>
    <dgm:cxn modelId="{9AA64678-4517-4B3E-A1ED-CDD5A67C1BB5}" type="presOf" srcId="{C339408D-AE24-44A1-9446-F55F79807D33}" destId="{99513436-97E0-46F9-BCDE-C9C108226FF0}" srcOrd="0" destOrd="0" presId="urn:microsoft.com/office/officeart/2005/8/layout/hierarchy1"/>
    <dgm:cxn modelId="{CF2E3C7A-7B2B-4D8F-8F97-A2F75116BB6C}" type="presOf" srcId="{55A81D7E-87CE-4CB5-AF8F-0AA1AEA97C49}" destId="{FA97DEA7-0279-4589-BB91-6C7DA5E47E90}" srcOrd="0" destOrd="0" presId="urn:microsoft.com/office/officeart/2005/8/layout/hierarchy1"/>
    <dgm:cxn modelId="{2ECB0A81-DBD4-4BAF-A9FB-1A9C5B6D27E3}" type="presOf" srcId="{F85502C9-CB0B-401E-ABB8-A74513B1198E}" destId="{1C26DB45-65DD-4627-8CA7-B8888BBE6035}" srcOrd="0" destOrd="0" presId="urn:microsoft.com/office/officeart/2005/8/layout/hierarchy1"/>
    <dgm:cxn modelId="{942C5E99-9A4E-4B06-BD0F-7FADC5498C6E}" type="presOf" srcId="{D4F533C4-885D-4227-BF16-37D260860EAE}" destId="{128F3694-C99F-469E-B984-59C42294F9B5}" srcOrd="0" destOrd="0" presId="urn:microsoft.com/office/officeart/2005/8/layout/hierarchy1"/>
    <dgm:cxn modelId="{81B0EBB6-217E-4F34-BEB7-AF92180166F8}" type="presOf" srcId="{2BBD7256-D72A-45FF-B8C3-FCFB0A531BBB}" destId="{EC36AB7D-8D88-426B-88C8-6A098FFA1F94}" srcOrd="0" destOrd="0" presId="urn:microsoft.com/office/officeart/2005/8/layout/hierarchy1"/>
    <dgm:cxn modelId="{1F2B17F6-02DB-40CA-954D-C8748AF9EFFB}" srcId="{F85502C9-CB0B-401E-ABB8-A74513B1198E}" destId="{C339408D-AE24-44A1-9446-F55F79807D33}" srcOrd="0" destOrd="0" parTransId="{D4F533C4-885D-4227-BF16-37D260860EAE}" sibTransId="{0ABFC1AC-10EB-4404-B2B3-EFBB1F80C719}"/>
    <dgm:cxn modelId="{7B9138E5-7500-45CD-ADBC-685C2A29C99D}" type="presParOf" srcId="{FA97DEA7-0279-4589-BB91-6C7DA5E47E90}" destId="{CA1E79F7-E4FE-4BB0-94B3-981868A64D43}" srcOrd="0" destOrd="0" presId="urn:microsoft.com/office/officeart/2005/8/layout/hierarchy1"/>
    <dgm:cxn modelId="{B91166F9-116C-4844-AD81-FBC1FBC8FC3A}" type="presParOf" srcId="{CA1E79F7-E4FE-4BB0-94B3-981868A64D43}" destId="{510E7F7B-7CAD-488D-BF2E-4F6FD8A8FC34}" srcOrd="0" destOrd="0" presId="urn:microsoft.com/office/officeart/2005/8/layout/hierarchy1"/>
    <dgm:cxn modelId="{513B5F4D-0B91-4C95-82B4-5491B25C6A8A}" type="presParOf" srcId="{510E7F7B-7CAD-488D-BF2E-4F6FD8A8FC34}" destId="{ECAC7841-6968-4542-B574-EFF1E5A2C3F3}" srcOrd="0" destOrd="0" presId="urn:microsoft.com/office/officeart/2005/8/layout/hierarchy1"/>
    <dgm:cxn modelId="{2F93713E-FB1C-4346-B4A9-6E99C8007D59}" type="presParOf" srcId="{510E7F7B-7CAD-488D-BF2E-4F6FD8A8FC34}" destId="{1C26DB45-65DD-4627-8CA7-B8888BBE6035}" srcOrd="1" destOrd="0" presId="urn:microsoft.com/office/officeart/2005/8/layout/hierarchy1"/>
    <dgm:cxn modelId="{B98782B6-5F93-4184-A496-225F126ACECE}" type="presParOf" srcId="{CA1E79F7-E4FE-4BB0-94B3-981868A64D43}" destId="{001BDE78-1425-4D20-AD9D-93E1E19AE155}" srcOrd="1" destOrd="0" presId="urn:microsoft.com/office/officeart/2005/8/layout/hierarchy1"/>
    <dgm:cxn modelId="{1367B27B-8986-4922-A11E-93647B65560C}" type="presParOf" srcId="{001BDE78-1425-4D20-AD9D-93E1E19AE155}" destId="{128F3694-C99F-469E-B984-59C42294F9B5}" srcOrd="0" destOrd="0" presId="urn:microsoft.com/office/officeart/2005/8/layout/hierarchy1"/>
    <dgm:cxn modelId="{59E0AE4A-AAD1-4FC9-B5AC-4FE5087ADFC0}" type="presParOf" srcId="{001BDE78-1425-4D20-AD9D-93E1E19AE155}" destId="{D3E580DB-756C-4234-BDDE-B886E3BB8F5D}" srcOrd="1" destOrd="0" presId="urn:microsoft.com/office/officeart/2005/8/layout/hierarchy1"/>
    <dgm:cxn modelId="{5AA90669-CB60-49CB-8F13-B91FC2CB4727}" type="presParOf" srcId="{D3E580DB-756C-4234-BDDE-B886E3BB8F5D}" destId="{37635923-68EF-4112-A704-4F9704B62603}" srcOrd="0" destOrd="0" presId="urn:microsoft.com/office/officeart/2005/8/layout/hierarchy1"/>
    <dgm:cxn modelId="{C5A5A0C6-3DFC-4221-A31C-626DEF7140D1}" type="presParOf" srcId="{37635923-68EF-4112-A704-4F9704B62603}" destId="{79F94B6C-3225-4B78-92B4-0E42ED0A9181}" srcOrd="0" destOrd="0" presId="urn:microsoft.com/office/officeart/2005/8/layout/hierarchy1"/>
    <dgm:cxn modelId="{65041497-2C43-4546-96E2-1486F04871C3}" type="presParOf" srcId="{37635923-68EF-4112-A704-4F9704B62603}" destId="{99513436-97E0-46F9-BCDE-C9C108226FF0}" srcOrd="1" destOrd="0" presId="urn:microsoft.com/office/officeart/2005/8/layout/hierarchy1"/>
    <dgm:cxn modelId="{AFF55F96-7491-40EE-94F2-E354C78B9A8C}" type="presParOf" srcId="{D3E580DB-756C-4234-BDDE-B886E3BB8F5D}" destId="{6D2E6598-03CE-413F-96C3-2DD252DA9889}" srcOrd="1" destOrd="0" presId="urn:microsoft.com/office/officeart/2005/8/layout/hierarchy1"/>
    <dgm:cxn modelId="{2F2E1EED-8854-4263-BAB5-F32CB05F151F}" type="presParOf" srcId="{001BDE78-1425-4D20-AD9D-93E1E19AE155}" destId="{74F725D1-AFED-4F3B-A486-32826BA97FA1}" srcOrd="2" destOrd="0" presId="urn:microsoft.com/office/officeart/2005/8/layout/hierarchy1"/>
    <dgm:cxn modelId="{30E82FDE-2F08-414B-AEB7-DDABEC510474}" type="presParOf" srcId="{001BDE78-1425-4D20-AD9D-93E1E19AE155}" destId="{1C42BAEE-C1D8-4FA8-A571-2BAE58B5DD77}" srcOrd="3" destOrd="0" presId="urn:microsoft.com/office/officeart/2005/8/layout/hierarchy1"/>
    <dgm:cxn modelId="{B39E0417-0331-4035-B669-FBF720D5C9A5}" type="presParOf" srcId="{1C42BAEE-C1D8-4FA8-A571-2BAE58B5DD77}" destId="{A41F4EDF-0294-4558-954A-598E672F27FB}" srcOrd="0" destOrd="0" presId="urn:microsoft.com/office/officeart/2005/8/layout/hierarchy1"/>
    <dgm:cxn modelId="{FA986F6A-B70F-4E4E-9CC8-B1D41E6825E7}" type="presParOf" srcId="{A41F4EDF-0294-4558-954A-598E672F27FB}" destId="{E6E424D2-2085-4F0A-88CC-F89E1E1EEFB0}" srcOrd="0" destOrd="0" presId="urn:microsoft.com/office/officeart/2005/8/layout/hierarchy1"/>
    <dgm:cxn modelId="{4FD03ED9-71E7-4B9F-BBB1-EE16C1C06D4A}" type="presParOf" srcId="{A41F4EDF-0294-4558-954A-598E672F27FB}" destId="{EC36AB7D-8D88-426B-88C8-6A098FFA1F94}" srcOrd="1" destOrd="0" presId="urn:microsoft.com/office/officeart/2005/8/layout/hierarchy1"/>
    <dgm:cxn modelId="{7F00A850-784C-4265-86ED-7B38E3D67FF9}" type="presParOf" srcId="{1C42BAEE-C1D8-4FA8-A571-2BAE58B5DD77}" destId="{C6BAFFE5-6B84-43A0-BEA2-1A2DE52492B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5A81D7E-87CE-4CB5-AF8F-0AA1AEA97C4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5502C9-CB0B-401E-ABB8-A74513B1198E}">
      <dgm:prSet phldrT="[Текст]"/>
      <dgm:spPr/>
      <dgm:t>
        <a:bodyPr/>
        <a:lstStyle/>
        <a:p>
          <a:pPr algn="just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Оптово-розничный товарооборот 1281,7 млрд.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тг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93B700C5-C39C-4F42-9D79-6E020FDE417B}" type="parTrans" cxnId="{21C1A402-7EDA-47D0-8E8B-60943BA1E222}">
      <dgm:prSet/>
      <dgm:spPr/>
      <dgm:t>
        <a:bodyPr/>
        <a:lstStyle/>
        <a:p>
          <a:endParaRPr lang="ru-RU"/>
        </a:p>
      </dgm:t>
    </dgm:pt>
    <dgm:pt modelId="{77EE0074-67D9-4131-AE39-90842DAB7A9A}" type="sibTrans" cxnId="{21C1A402-7EDA-47D0-8E8B-60943BA1E222}">
      <dgm:prSet/>
      <dgm:spPr/>
      <dgm:t>
        <a:bodyPr/>
        <a:lstStyle/>
        <a:p>
          <a:endParaRPr lang="ru-RU"/>
        </a:p>
      </dgm:t>
    </dgm:pt>
    <dgm:pt modelId="{C339408D-AE24-44A1-9446-F55F79807D33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Оптовый товарооборот 1018,7 млрд.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тг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ИФО – 128,6%</a:t>
          </a:r>
        </a:p>
      </dgm:t>
    </dgm:pt>
    <dgm:pt modelId="{D4F533C4-885D-4227-BF16-37D260860EAE}" type="parTrans" cxnId="{1F2B17F6-02DB-40CA-954D-C8748AF9EFFB}">
      <dgm:prSet/>
      <dgm:spPr/>
      <dgm:t>
        <a:bodyPr/>
        <a:lstStyle/>
        <a:p>
          <a:endParaRPr lang="ru-RU"/>
        </a:p>
      </dgm:t>
    </dgm:pt>
    <dgm:pt modelId="{0ABFC1AC-10EB-4404-B2B3-EFBB1F80C719}" type="sibTrans" cxnId="{1F2B17F6-02DB-40CA-954D-C8748AF9EFFB}">
      <dgm:prSet/>
      <dgm:spPr/>
      <dgm:t>
        <a:bodyPr/>
        <a:lstStyle/>
        <a:p>
          <a:endParaRPr lang="ru-RU"/>
        </a:p>
      </dgm:t>
    </dgm:pt>
    <dgm:pt modelId="{2BBD7256-D72A-45FF-B8C3-FCFB0A531BBB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Розничный товарооборот 263 млрд.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тг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ИФО – 92,6%</a:t>
          </a:r>
        </a:p>
      </dgm:t>
    </dgm:pt>
    <dgm:pt modelId="{659FECE0-658A-4270-AB17-9A412B54F8FC}" type="parTrans" cxnId="{A9AE5637-89E2-4110-BA52-1107D2ED85CF}">
      <dgm:prSet/>
      <dgm:spPr/>
      <dgm:t>
        <a:bodyPr/>
        <a:lstStyle/>
        <a:p>
          <a:endParaRPr lang="ru-RU"/>
        </a:p>
      </dgm:t>
    </dgm:pt>
    <dgm:pt modelId="{1FDD9276-7FB1-4DCD-AF82-4691DD08178F}" type="sibTrans" cxnId="{A9AE5637-89E2-4110-BA52-1107D2ED85CF}">
      <dgm:prSet/>
      <dgm:spPr/>
      <dgm:t>
        <a:bodyPr/>
        <a:lstStyle/>
        <a:p>
          <a:endParaRPr lang="ru-RU"/>
        </a:p>
      </dgm:t>
    </dgm:pt>
    <dgm:pt modelId="{FA97DEA7-0279-4589-BB91-6C7DA5E47E90}" type="pres">
      <dgm:prSet presAssocID="{55A81D7E-87CE-4CB5-AF8F-0AA1AEA97C4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A1E79F7-E4FE-4BB0-94B3-981868A64D43}" type="pres">
      <dgm:prSet presAssocID="{F85502C9-CB0B-401E-ABB8-A74513B1198E}" presName="hierRoot1" presStyleCnt="0"/>
      <dgm:spPr/>
    </dgm:pt>
    <dgm:pt modelId="{510E7F7B-7CAD-488D-BF2E-4F6FD8A8FC34}" type="pres">
      <dgm:prSet presAssocID="{F85502C9-CB0B-401E-ABB8-A74513B1198E}" presName="composite" presStyleCnt="0"/>
      <dgm:spPr/>
    </dgm:pt>
    <dgm:pt modelId="{ECAC7841-6968-4542-B574-EFF1E5A2C3F3}" type="pres">
      <dgm:prSet presAssocID="{F85502C9-CB0B-401E-ABB8-A74513B1198E}" presName="background" presStyleLbl="node0" presStyleIdx="0" presStyleCnt="1"/>
      <dgm:spPr/>
    </dgm:pt>
    <dgm:pt modelId="{1C26DB45-65DD-4627-8CA7-B8888BBE6035}" type="pres">
      <dgm:prSet presAssocID="{F85502C9-CB0B-401E-ABB8-A74513B1198E}" presName="text" presStyleLbl="fgAcc0" presStyleIdx="0" presStyleCnt="1" custScaleX="106075" custLinFactNeighborX="-2295" custLinFactNeighborY="-4817">
        <dgm:presLayoutVars>
          <dgm:chPref val="3"/>
        </dgm:presLayoutVars>
      </dgm:prSet>
      <dgm:spPr/>
    </dgm:pt>
    <dgm:pt modelId="{001BDE78-1425-4D20-AD9D-93E1E19AE155}" type="pres">
      <dgm:prSet presAssocID="{F85502C9-CB0B-401E-ABB8-A74513B1198E}" presName="hierChild2" presStyleCnt="0"/>
      <dgm:spPr/>
    </dgm:pt>
    <dgm:pt modelId="{128F3694-C99F-469E-B984-59C42294F9B5}" type="pres">
      <dgm:prSet presAssocID="{D4F533C4-885D-4227-BF16-37D260860EAE}" presName="Name10" presStyleLbl="parChTrans1D2" presStyleIdx="0" presStyleCnt="2"/>
      <dgm:spPr/>
    </dgm:pt>
    <dgm:pt modelId="{D3E580DB-756C-4234-BDDE-B886E3BB8F5D}" type="pres">
      <dgm:prSet presAssocID="{C339408D-AE24-44A1-9446-F55F79807D33}" presName="hierRoot2" presStyleCnt="0"/>
      <dgm:spPr/>
    </dgm:pt>
    <dgm:pt modelId="{37635923-68EF-4112-A704-4F9704B62603}" type="pres">
      <dgm:prSet presAssocID="{C339408D-AE24-44A1-9446-F55F79807D33}" presName="composite2" presStyleCnt="0"/>
      <dgm:spPr/>
    </dgm:pt>
    <dgm:pt modelId="{79F94B6C-3225-4B78-92B4-0E42ED0A9181}" type="pres">
      <dgm:prSet presAssocID="{C339408D-AE24-44A1-9446-F55F79807D33}" presName="background2" presStyleLbl="node2" presStyleIdx="0" presStyleCnt="2"/>
      <dgm:spPr/>
    </dgm:pt>
    <dgm:pt modelId="{99513436-97E0-46F9-BCDE-C9C108226FF0}" type="pres">
      <dgm:prSet presAssocID="{C339408D-AE24-44A1-9446-F55F79807D33}" presName="text2" presStyleLbl="fgAcc2" presStyleIdx="0" presStyleCnt="2" custScaleX="106235" custScaleY="131378" custLinFactNeighborX="-2294" custLinFactNeighborY="19271">
        <dgm:presLayoutVars>
          <dgm:chPref val="3"/>
        </dgm:presLayoutVars>
      </dgm:prSet>
      <dgm:spPr/>
    </dgm:pt>
    <dgm:pt modelId="{6D2E6598-03CE-413F-96C3-2DD252DA9889}" type="pres">
      <dgm:prSet presAssocID="{C339408D-AE24-44A1-9446-F55F79807D33}" presName="hierChild3" presStyleCnt="0"/>
      <dgm:spPr/>
    </dgm:pt>
    <dgm:pt modelId="{74F725D1-AFED-4F3B-A486-32826BA97FA1}" type="pres">
      <dgm:prSet presAssocID="{659FECE0-658A-4270-AB17-9A412B54F8FC}" presName="Name10" presStyleLbl="parChTrans1D2" presStyleIdx="1" presStyleCnt="2"/>
      <dgm:spPr/>
    </dgm:pt>
    <dgm:pt modelId="{1C42BAEE-C1D8-4FA8-A571-2BAE58B5DD77}" type="pres">
      <dgm:prSet presAssocID="{2BBD7256-D72A-45FF-B8C3-FCFB0A531BBB}" presName="hierRoot2" presStyleCnt="0"/>
      <dgm:spPr/>
    </dgm:pt>
    <dgm:pt modelId="{A41F4EDF-0294-4558-954A-598E672F27FB}" type="pres">
      <dgm:prSet presAssocID="{2BBD7256-D72A-45FF-B8C3-FCFB0A531BBB}" presName="composite2" presStyleCnt="0"/>
      <dgm:spPr/>
    </dgm:pt>
    <dgm:pt modelId="{E6E424D2-2085-4F0A-88CC-F89E1E1EEFB0}" type="pres">
      <dgm:prSet presAssocID="{2BBD7256-D72A-45FF-B8C3-FCFB0A531BBB}" presName="background2" presStyleLbl="node2" presStyleIdx="1" presStyleCnt="2"/>
      <dgm:spPr/>
    </dgm:pt>
    <dgm:pt modelId="{EC36AB7D-8D88-426B-88C8-6A098FFA1F94}" type="pres">
      <dgm:prSet presAssocID="{2BBD7256-D72A-45FF-B8C3-FCFB0A531BBB}" presName="text2" presStyleLbl="fgAcc2" presStyleIdx="1" presStyleCnt="2" custScaleY="134991" custLinFactNeighborX="-4207" custLinFactNeighborY="20745">
        <dgm:presLayoutVars>
          <dgm:chPref val="3"/>
        </dgm:presLayoutVars>
      </dgm:prSet>
      <dgm:spPr/>
    </dgm:pt>
    <dgm:pt modelId="{C6BAFFE5-6B84-43A0-BEA2-1A2DE52492BA}" type="pres">
      <dgm:prSet presAssocID="{2BBD7256-D72A-45FF-B8C3-FCFB0A531BBB}" presName="hierChild3" presStyleCnt="0"/>
      <dgm:spPr/>
    </dgm:pt>
  </dgm:ptLst>
  <dgm:cxnLst>
    <dgm:cxn modelId="{21C1A402-7EDA-47D0-8E8B-60943BA1E222}" srcId="{55A81D7E-87CE-4CB5-AF8F-0AA1AEA97C49}" destId="{F85502C9-CB0B-401E-ABB8-A74513B1198E}" srcOrd="0" destOrd="0" parTransId="{93B700C5-C39C-4F42-9D79-6E020FDE417B}" sibTransId="{77EE0074-67D9-4131-AE39-90842DAB7A9A}"/>
    <dgm:cxn modelId="{181ED919-3A85-4306-AEB3-E9B00101E497}" type="presOf" srcId="{659FECE0-658A-4270-AB17-9A412B54F8FC}" destId="{74F725D1-AFED-4F3B-A486-32826BA97FA1}" srcOrd="0" destOrd="0" presId="urn:microsoft.com/office/officeart/2005/8/layout/hierarchy1"/>
    <dgm:cxn modelId="{A9AE5637-89E2-4110-BA52-1107D2ED85CF}" srcId="{F85502C9-CB0B-401E-ABB8-A74513B1198E}" destId="{2BBD7256-D72A-45FF-B8C3-FCFB0A531BBB}" srcOrd="1" destOrd="0" parTransId="{659FECE0-658A-4270-AB17-9A412B54F8FC}" sibTransId="{1FDD9276-7FB1-4DCD-AF82-4691DD08178F}"/>
    <dgm:cxn modelId="{1797F73E-8885-42C2-8E4D-CE9191E03DEB}" type="presOf" srcId="{55A81D7E-87CE-4CB5-AF8F-0AA1AEA97C49}" destId="{FA97DEA7-0279-4589-BB91-6C7DA5E47E90}" srcOrd="0" destOrd="0" presId="urn:microsoft.com/office/officeart/2005/8/layout/hierarchy1"/>
    <dgm:cxn modelId="{3543664C-F01D-4D97-9DBB-AD7731C77FE6}" type="presOf" srcId="{D4F533C4-885D-4227-BF16-37D260860EAE}" destId="{128F3694-C99F-469E-B984-59C42294F9B5}" srcOrd="0" destOrd="0" presId="urn:microsoft.com/office/officeart/2005/8/layout/hierarchy1"/>
    <dgm:cxn modelId="{3608BEA8-9D1A-4D75-9F98-DB9A99ED5CB0}" type="presOf" srcId="{2BBD7256-D72A-45FF-B8C3-FCFB0A531BBB}" destId="{EC36AB7D-8D88-426B-88C8-6A098FFA1F94}" srcOrd="0" destOrd="0" presId="urn:microsoft.com/office/officeart/2005/8/layout/hierarchy1"/>
    <dgm:cxn modelId="{59C322AB-ECEA-45FC-AFB9-EB68192DDC00}" type="presOf" srcId="{F85502C9-CB0B-401E-ABB8-A74513B1198E}" destId="{1C26DB45-65DD-4627-8CA7-B8888BBE6035}" srcOrd="0" destOrd="0" presId="urn:microsoft.com/office/officeart/2005/8/layout/hierarchy1"/>
    <dgm:cxn modelId="{1F2B17F6-02DB-40CA-954D-C8748AF9EFFB}" srcId="{F85502C9-CB0B-401E-ABB8-A74513B1198E}" destId="{C339408D-AE24-44A1-9446-F55F79807D33}" srcOrd="0" destOrd="0" parTransId="{D4F533C4-885D-4227-BF16-37D260860EAE}" sibTransId="{0ABFC1AC-10EB-4404-B2B3-EFBB1F80C719}"/>
    <dgm:cxn modelId="{B29A61FF-913C-4E5E-B0CD-44A5FF70C177}" type="presOf" srcId="{C339408D-AE24-44A1-9446-F55F79807D33}" destId="{99513436-97E0-46F9-BCDE-C9C108226FF0}" srcOrd="0" destOrd="0" presId="urn:microsoft.com/office/officeart/2005/8/layout/hierarchy1"/>
    <dgm:cxn modelId="{7CAD35C2-188E-4B38-AD41-655213102F73}" type="presParOf" srcId="{FA97DEA7-0279-4589-BB91-6C7DA5E47E90}" destId="{CA1E79F7-E4FE-4BB0-94B3-981868A64D43}" srcOrd="0" destOrd="0" presId="urn:microsoft.com/office/officeart/2005/8/layout/hierarchy1"/>
    <dgm:cxn modelId="{0A4009A7-CFBF-4C26-A126-EF5499780E36}" type="presParOf" srcId="{CA1E79F7-E4FE-4BB0-94B3-981868A64D43}" destId="{510E7F7B-7CAD-488D-BF2E-4F6FD8A8FC34}" srcOrd="0" destOrd="0" presId="urn:microsoft.com/office/officeart/2005/8/layout/hierarchy1"/>
    <dgm:cxn modelId="{47772F28-D276-4C87-A942-7916D0079BFF}" type="presParOf" srcId="{510E7F7B-7CAD-488D-BF2E-4F6FD8A8FC34}" destId="{ECAC7841-6968-4542-B574-EFF1E5A2C3F3}" srcOrd="0" destOrd="0" presId="urn:microsoft.com/office/officeart/2005/8/layout/hierarchy1"/>
    <dgm:cxn modelId="{7311D115-7204-4167-A93A-6CC6691DAC98}" type="presParOf" srcId="{510E7F7B-7CAD-488D-BF2E-4F6FD8A8FC34}" destId="{1C26DB45-65DD-4627-8CA7-B8888BBE6035}" srcOrd="1" destOrd="0" presId="urn:microsoft.com/office/officeart/2005/8/layout/hierarchy1"/>
    <dgm:cxn modelId="{C51CF874-A327-474E-81A3-A89B921DE227}" type="presParOf" srcId="{CA1E79F7-E4FE-4BB0-94B3-981868A64D43}" destId="{001BDE78-1425-4D20-AD9D-93E1E19AE155}" srcOrd="1" destOrd="0" presId="urn:microsoft.com/office/officeart/2005/8/layout/hierarchy1"/>
    <dgm:cxn modelId="{ECDD1A1D-F4CD-4AB5-92E1-F30151675DDD}" type="presParOf" srcId="{001BDE78-1425-4D20-AD9D-93E1E19AE155}" destId="{128F3694-C99F-469E-B984-59C42294F9B5}" srcOrd="0" destOrd="0" presId="urn:microsoft.com/office/officeart/2005/8/layout/hierarchy1"/>
    <dgm:cxn modelId="{0532E633-4C61-419F-A6B9-A40B475227BD}" type="presParOf" srcId="{001BDE78-1425-4D20-AD9D-93E1E19AE155}" destId="{D3E580DB-756C-4234-BDDE-B886E3BB8F5D}" srcOrd="1" destOrd="0" presId="urn:microsoft.com/office/officeart/2005/8/layout/hierarchy1"/>
    <dgm:cxn modelId="{9D4BE598-F1DA-45CA-97D8-883CC19BA9BE}" type="presParOf" srcId="{D3E580DB-756C-4234-BDDE-B886E3BB8F5D}" destId="{37635923-68EF-4112-A704-4F9704B62603}" srcOrd="0" destOrd="0" presId="urn:microsoft.com/office/officeart/2005/8/layout/hierarchy1"/>
    <dgm:cxn modelId="{EDDE2ECB-C424-45BC-8F69-E890D30F74D3}" type="presParOf" srcId="{37635923-68EF-4112-A704-4F9704B62603}" destId="{79F94B6C-3225-4B78-92B4-0E42ED0A9181}" srcOrd="0" destOrd="0" presId="urn:microsoft.com/office/officeart/2005/8/layout/hierarchy1"/>
    <dgm:cxn modelId="{5F70F5B7-9678-425C-AFCF-139913569E40}" type="presParOf" srcId="{37635923-68EF-4112-A704-4F9704B62603}" destId="{99513436-97E0-46F9-BCDE-C9C108226FF0}" srcOrd="1" destOrd="0" presId="urn:microsoft.com/office/officeart/2005/8/layout/hierarchy1"/>
    <dgm:cxn modelId="{7A9BA88D-01B9-4FDD-807C-383D230AC745}" type="presParOf" srcId="{D3E580DB-756C-4234-BDDE-B886E3BB8F5D}" destId="{6D2E6598-03CE-413F-96C3-2DD252DA9889}" srcOrd="1" destOrd="0" presId="urn:microsoft.com/office/officeart/2005/8/layout/hierarchy1"/>
    <dgm:cxn modelId="{3C6BAC12-3DDC-46C0-A882-F46A99ED1338}" type="presParOf" srcId="{001BDE78-1425-4D20-AD9D-93E1E19AE155}" destId="{74F725D1-AFED-4F3B-A486-32826BA97FA1}" srcOrd="2" destOrd="0" presId="urn:microsoft.com/office/officeart/2005/8/layout/hierarchy1"/>
    <dgm:cxn modelId="{791EC81E-CD63-40B2-94CB-5A12DAB792F5}" type="presParOf" srcId="{001BDE78-1425-4D20-AD9D-93E1E19AE155}" destId="{1C42BAEE-C1D8-4FA8-A571-2BAE58B5DD77}" srcOrd="3" destOrd="0" presId="urn:microsoft.com/office/officeart/2005/8/layout/hierarchy1"/>
    <dgm:cxn modelId="{44AA2402-B240-42E4-8BB5-CA496B6DE989}" type="presParOf" srcId="{1C42BAEE-C1D8-4FA8-A571-2BAE58B5DD77}" destId="{A41F4EDF-0294-4558-954A-598E672F27FB}" srcOrd="0" destOrd="0" presId="urn:microsoft.com/office/officeart/2005/8/layout/hierarchy1"/>
    <dgm:cxn modelId="{2E290247-EC72-4644-965D-84D15700ED7C}" type="presParOf" srcId="{A41F4EDF-0294-4558-954A-598E672F27FB}" destId="{E6E424D2-2085-4F0A-88CC-F89E1E1EEFB0}" srcOrd="0" destOrd="0" presId="urn:microsoft.com/office/officeart/2005/8/layout/hierarchy1"/>
    <dgm:cxn modelId="{144D0FD1-5D1F-4553-9F6E-B2C0A2B19EF6}" type="presParOf" srcId="{A41F4EDF-0294-4558-954A-598E672F27FB}" destId="{EC36AB7D-8D88-426B-88C8-6A098FFA1F94}" srcOrd="1" destOrd="0" presId="urn:microsoft.com/office/officeart/2005/8/layout/hierarchy1"/>
    <dgm:cxn modelId="{7C5B6147-858E-484E-9BE1-380FD19A0C71}" type="presParOf" srcId="{1C42BAEE-C1D8-4FA8-A571-2BAE58B5DD77}" destId="{C6BAFFE5-6B84-43A0-BEA2-1A2DE52492B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5A81D7E-87CE-4CB5-AF8F-0AA1AEA97C4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97DEA7-0279-4589-BB91-6C7DA5E47E90}" type="pres">
      <dgm:prSet presAssocID="{55A81D7E-87CE-4CB5-AF8F-0AA1AEA97C4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</dgm:ptLst>
  <dgm:cxnLst>
    <dgm:cxn modelId="{B1284F8C-53F2-4A96-A5FE-8946ED03A36B}" type="presOf" srcId="{55A81D7E-87CE-4CB5-AF8F-0AA1AEA97C49}" destId="{FA97DEA7-0279-4589-BB91-6C7DA5E47E90}" srcOrd="0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393F2BB-23CA-41D8-BB1A-64216727889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KZ"/>
        </a:p>
      </dgm:t>
    </dgm:pt>
    <dgm:pt modelId="{EAD18531-48E7-41DE-83B2-7F646B004B88}">
      <dgm:prSet/>
      <dgm:spPr/>
      <dgm:t>
        <a:bodyPr/>
        <a:lstStyle/>
        <a:p>
          <a:r>
            <a:rPr lang="ru-RU"/>
            <a:t>Всего получателей пенсий и пособий – 107 178 чел.</a:t>
          </a:r>
          <a:endParaRPr lang="ru-KZ"/>
        </a:p>
      </dgm:t>
    </dgm:pt>
    <dgm:pt modelId="{5B202FD8-8094-4524-95AF-F514D52DB21C}" type="parTrans" cxnId="{074B82E3-26F2-4F41-BFEC-053B707D3AA9}">
      <dgm:prSet/>
      <dgm:spPr/>
      <dgm:t>
        <a:bodyPr/>
        <a:lstStyle/>
        <a:p>
          <a:endParaRPr lang="ru-KZ"/>
        </a:p>
      </dgm:t>
    </dgm:pt>
    <dgm:pt modelId="{3CB34E45-F19D-43DC-8C09-0B3A8C3321E6}" type="sibTrans" cxnId="{074B82E3-26F2-4F41-BFEC-053B707D3AA9}">
      <dgm:prSet/>
      <dgm:spPr/>
      <dgm:t>
        <a:bodyPr/>
        <a:lstStyle/>
        <a:p>
          <a:endParaRPr lang="ru-KZ"/>
        </a:p>
      </dgm:t>
    </dgm:pt>
    <dgm:pt modelId="{8915D08B-E3BE-41F4-A8DE-8EAEA47381C0}">
      <dgm:prSet/>
      <dgm:spPr/>
      <dgm:t>
        <a:bodyPr/>
        <a:lstStyle/>
        <a:p>
          <a:r>
            <a:rPr lang="ru-RU"/>
            <a:t>Получатели пособий – 66 053 чел.</a:t>
          </a:r>
          <a:endParaRPr lang="ru-KZ"/>
        </a:p>
      </dgm:t>
    </dgm:pt>
    <dgm:pt modelId="{55B57592-98D9-4F53-B91A-3B2ABBA8E04D}" type="parTrans" cxnId="{9A968A71-0202-4B62-B28B-E8F8C2FE8C40}">
      <dgm:prSet/>
      <dgm:spPr/>
      <dgm:t>
        <a:bodyPr/>
        <a:lstStyle/>
        <a:p>
          <a:endParaRPr lang="ru-KZ"/>
        </a:p>
      </dgm:t>
    </dgm:pt>
    <dgm:pt modelId="{731DE50C-AE18-4A14-9967-6BD55A2A3463}" type="sibTrans" cxnId="{9A968A71-0202-4B62-B28B-E8F8C2FE8C40}">
      <dgm:prSet/>
      <dgm:spPr/>
      <dgm:t>
        <a:bodyPr/>
        <a:lstStyle/>
        <a:p>
          <a:endParaRPr lang="ru-KZ"/>
        </a:p>
      </dgm:t>
    </dgm:pt>
    <dgm:pt modelId="{8F00F29B-E4DD-4200-9E18-F7AE78D35C2D}">
      <dgm:prSet/>
      <dgm:spPr/>
      <dgm:t>
        <a:bodyPr/>
        <a:lstStyle/>
        <a:p>
          <a:r>
            <a:rPr lang="ru-RU" dirty="0"/>
            <a:t>Получатели пенсий – 41 125 чел.</a:t>
          </a:r>
          <a:endParaRPr lang="ru-KZ" dirty="0"/>
        </a:p>
      </dgm:t>
    </dgm:pt>
    <dgm:pt modelId="{1750D870-6243-4247-84F3-AE42553ACF41}" type="parTrans" cxnId="{DDB4D8A8-7B7D-42E6-9CE8-F519ADD8A7FD}">
      <dgm:prSet/>
      <dgm:spPr/>
      <dgm:t>
        <a:bodyPr/>
        <a:lstStyle/>
        <a:p>
          <a:endParaRPr lang="ru-KZ"/>
        </a:p>
      </dgm:t>
    </dgm:pt>
    <dgm:pt modelId="{4FFCD3B3-785E-4983-BEE3-46E4DB305F0E}" type="sibTrans" cxnId="{DDB4D8A8-7B7D-42E6-9CE8-F519ADD8A7FD}">
      <dgm:prSet/>
      <dgm:spPr/>
      <dgm:t>
        <a:bodyPr/>
        <a:lstStyle/>
        <a:p>
          <a:endParaRPr lang="ru-KZ"/>
        </a:p>
      </dgm:t>
    </dgm:pt>
    <dgm:pt modelId="{D364B26F-1A04-44DB-94D1-59A148F0BEC1}">
      <dgm:prSet/>
      <dgm:spPr/>
      <dgm:t>
        <a:bodyPr/>
        <a:lstStyle/>
        <a:p>
          <a:r>
            <a:rPr lang="ru-RU"/>
            <a:t>Инвалиды ВОВ – 3 чел.</a:t>
          </a:r>
          <a:endParaRPr lang="ru-KZ"/>
        </a:p>
      </dgm:t>
    </dgm:pt>
    <dgm:pt modelId="{E9D9D9FD-6182-47F3-8B2E-72038E78EA84}" type="parTrans" cxnId="{D044BF8B-4B5B-4950-BF91-A74EFF8AE476}">
      <dgm:prSet/>
      <dgm:spPr/>
      <dgm:t>
        <a:bodyPr/>
        <a:lstStyle/>
        <a:p>
          <a:endParaRPr lang="ru-KZ"/>
        </a:p>
      </dgm:t>
    </dgm:pt>
    <dgm:pt modelId="{C45A83E0-1F35-4DCB-892F-FA1ED911FF78}" type="sibTrans" cxnId="{D044BF8B-4B5B-4950-BF91-A74EFF8AE476}">
      <dgm:prSet/>
      <dgm:spPr/>
      <dgm:t>
        <a:bodyPr/>
        <a:lstStyle/>
        <a:p>
          <a:endParaRPr lang="ru-KZ"/>
        </a:p>
      </dgm:t>
    </dgm:pt>
    <dgm:pt modelId="{1516E52C-6C48-47BF-8692-CBB6F5442FE1}">
      <dgm:prSet/>
      <dgm:spPr/>
      <dgm:t>
        <a:bodyPr/>
        <a:lstStyle/>
        <a:p>
          <a:r>
            <a:rPr lang="ru-RU"/>
            <a:t>Уастники ВОВ – 15 чел</a:t>
          </a:r>
          <a:endParaRPr lang="ru-KZ"/>
        </a:p>
      </dgm:t>
    </dgm:pt>
    <dgm:pt modelId="{FE035FC3-51DB-499F-92C0-1DB8EF8C30AF}" type="parTrans" cxnId="{A77A5E0A-4E13-4E86-8552-B4AAEAA0963C}">
      <dgm:prSet/>
      <dgm:spPr/>
      <dgm:t>
        <a:bodyPr/>
        <a:lstStyle/>
        <a:p>
          <a:endParaRPr lang="ru-KZ"/>
        </a:p>
      </dgm:t>
    </dgm:pt>
    <dgm:pt modelId="{A3F676D7-56F0-49F3-8009-43675DF0A70A}" type="sibTrans" cxnId="{A77A5E0A-4E13-4E86-8552-B4AAEAA0963C}">
      <dgm:prSet/>
      <dgm:spPr/>
      <dgm:t>
        <a:bodyPr/>
        <a:lstStyle/>
        <a:p>
          <a:endParaRPr lang="ru-KZ"/>
        </a:p>
      </dgm:t>
    </dgm:pt>
    <dgm:pt modelId="{143133A6-875D-4970-A4C5-DC7334FE9B14}">
      <dgm:prSet/>
      <dgm:spPr/>
      <dgm:t>
        <a:bodyPr/>
        <a:lstStyle/>
        <a:p>
          <a:r>
            <a:rPr lang="ru-RU"/>
            <a:t>Получатели АСП – 834 (194 семей)</a:t>
          </a:r>
          <a:endParaRPr lang="ru-KZ"/>
        </a:p>
      </dgm:t>
    </dgm:pt>
    <dgm:pt modelId="{53C94601-3640-4378-B30C-AAB894FAFDFB}" type="parTrans" cxnId="{7D7E8975-2D0A-4761-9DF5-6C2F9E5E8367}">
      <dgm:prSet/>
      <dgm:spPr/>
      <dgm:t>
        <a:bodyPr/>
        <a:lstStyle/>
        <a:p>
          <a:endParaRPr lang="ru-KZ"/>
        </a:p>
      </dgm:t>
    </dgm:pt>
    <dgm:pt modelId="{B05B5AE1-916C-44F3-89F0-12E6EB98B72F}" type="sibTrans" cxnId="{7D7E8975-2D0A-4761-9DF5-6C2F9E5E8367}">
      <dgm:prSet/>
      <dgm:spPr/>
      <dgm:t>
        <a:bodyPr/>
        <a:lstStyle/>
        <a:p>
          <a:endParaRPr lang="ru-KZ"/>
        </a:p>
      </dgm:t>
    </dgm:pt>
    <dgm:pt modelId="{CD0FB35C-A3CE-4385-9618-D7296B9C14B0}" type="pres">
      <dgm:prSet presAssocID="{4393F2BB-23CA-41D8-BB1A-64216727889F}" presName="vert0" presStyleCnt="0">
        <dgm:presLayoutVars>
          <dgm:dir/>
          <dgm:animOne val="branch"/>
          <dgm:animLvl val="lvl"/>
        </dgm:presLayoutVars>
      </dgm:prSet>
      <dgm:spPr/>
    </dgm:pt>
    <dgm:pt modelId="{8E6AF2B6-16BF-442C-A35A-2E8A71C2B381}" type="pres">
      <dgm:prSet presAssocID="{EAD18531-48E7-41DE-83B2-7F646B004B88}" presName="thickLine" presStyleLbl="alignNode1" presStyleIdx="0" presStyleCnt="6"/>
      <dgm:spPr/>
    </dgm:pt>
    <dgm:pt modelId="{8FC714BD-B02A-4A56-B7E3-44B29C98E4C0}" type="pres">
      <dgm:prSet presAssocID="{EAD18531-48E7-41DE-83B2-7F646B004B88}" presName="horz1" presStyleCnt="0"/>
      <dgm:spPr/>
    </dgm:pt>
    <dgm:pt modelId="{19857BD4-4BE6-4A37-9395-B77217337706}" type="pres">
      <dgm:prSet presAssocID="{EAD18531-48E7-41DE-83B2-7F646B004B88}" presName="tx1" presStyleLbl="revTx" presStyleIdx="0" presStyleCnt="6"/>
      <dgm:spPr/>
    </dgm:pt>
    <dgm:pt modelId="{2BAE21F2-B2BB-4AD2-B795-F6A6FF025D99}" type="pres">
      <dgm:prSet presAssocID="{EAD18531-48E7-41DE-83B2-7F646B004B88}" presName="vert1" presStyleCnt="0"/>
      <dgm:spPr/>
    </dgm:pt>
    <dgm:pt modelId="{7786E6BD-5B85-4622-BABD-707CC0154F1F}" type="pres">
      <dgm:prSet presAssocID="{8915D08B-E3BE-41F4-A8DE-8EAEA47381C0}" presName="thickLine" presStyleLbl="alignNode1" presStyleIdx="1" presStyleCnt="6"/>
      <dgm:spPr/>
    </dgm:pt>
    <dgm:pt modelId="{D2153683-3CD4-4082-8CA0-637D66E3BA22}" type="pres">
      <dgm:prSet presAssocID="{8915D08B-E3BE-41F4-A8DE-8EAEA47381C0}" presName="horz1" presStyleCnt="0"/>
      <dgm:spPr/>
    </dgm:pt>
    <dgm:pt modelId="{6C4BA988-08E6-4B28-9CF5-657C011BFA7C}" type="pres">
      <dgm:prSet presAssocID="{8915D08B-E3BE-41F4-A8DE-8EAEA47381C0}" presName="tx1" presStyleLbl="revTx" presStyleIdx="1" presStyleCnt="6"/>
      <dgm:spPr/>
    </dgm:pt>
    <dgm:pt modelId="{D3F933AB-FB7B-4604-A8F9-2E3F155185F5}" type="pres">
      <dgm:prSet presAssocID="{8915D08B-E3BE-41F4-A8DE-8EAEA47381C0}" presName="vert1" presStyleCnt="0"/>
      <dgm:spPr/>
    </dgm:pt>
    <dgm:pt modelId="{90EC5465-20B0-40E4-B7EE-13563FC8F1BA}" type="pres">
      <dgm:prSet presAssocID="{8F00F29B-E4DD-4200-9E18-F7AE78D35C2D}" presName="thickLine" presStyleLbl="alignNode1" presStyleIdx="2" presStyleCnt="6"/>
      <dgm:spPr/>
    </dgm:pt>
    <dgm:pt modelId="{DBE6DB62-A9F0-4FCA-862B-C3614D0C93F5}" type="pres">
      <dgm:prSet presAssocID="{8F00F29B-E4DD-4200-9E18-F7AE78D35C2D}" presName="horz1" presStyleCnt="0"/>
      <dgm:spPr/>
    </dgm:pt>
    <dgm:pt modelId="{06DD43BE-BE2D-423D-BA26-C90EA7517747}" type="pres">
      <dgm:prSet presAssocID="{8F00F29B-E4DD-4200-9E18-F7AE78D35C2D}" presName="tx1" presStyleLbl="revTx" presStyleIdx="2" presStyleCnt="6"/>
      <dgm:spPr/>
    </dgm:pt>
    <dgm:pt modelId="{6F1A6358-FE58-453B-BAED-B111B413FC96}" type="pres">
      <dgm:prSet presAssocID="{8F00F29B-E4DD-4200-9E18-F7AE78D35C2D}" presName="vert1" presStyleCnt="0"/>
      <dgm:spPr/>
    </dgm:pt>
    <dgm:pt modelId="{CFABE53B-230D-4EBF-A290-9999C4749BCD}" type="pres">
      <dgm:prSet presAssocID="{D364B26F-1A04-44DB-94D1-59A148F0BEC1}" presName="thickLine" presStyleLbl="alignNode1" presStyleIdx="3" presStyleCnt="6"/>
      <dgm:spPr/>
    </dgm:pt>
    <dgm:pt modelId="{8AAFF345-F740-448C-881D-FFD2C7C89D34}" type="pres">
      <dgm:prSet presAssocID="{D364B26F-1A04-44DB-94D1-59A148F0BEC1}" presName="horz1" presStyleCnt="0"/>
      <dgm:spPr/>
    </dgm:pt>
    <dgm:pt modelId="{C26362EC-92AF-4D68-AAE6-2CB55220627F}" type="pres">
      <dgm:prSet presAssocID="{D364B26F-1A04-44DB-94D1-59A148F0BEC1}" presName="tx1" presStyleLbl="revTx" presStyleIdx="3" presStyleCnt="6"/>
      <dgm:spPr/>
    </dgm:pt>
    <dgm:pt modelId="{B605753B-A17A-469E-A332-87ED6925CC58}" type="pres">
      <dgm:prSet presAssocID="{D364B26F-1A04-44DB-94D1-59A148F0BEC1}" presName="vert1" presStyleCnt="0"/>
      <dgm:spPr/>
    </dgm:pt>
    <dgm:pt modelId="{86895A1F-A1AD-41DA-BEC0-5D3FD245878E}" type="pres">
      <dgm:prSet presAssocID="{1516E52C-6C48-47BF-8692-CBB6F5442FE1}" presName="thickLine" presStyleLbl="alignNode1" presStyleIdx="4" presStyleCnt="6"/>
      <dgm:spPr/>
    </dgm:pt>
    <dgm:pt modelId="{449EB776-382E-4BF4-A019-2A65054D0B10}" type="pres">
      <dgm:prSet presAssocID="{1516E52C-6C48-47BF-8692-CBB6F5442FE1}" presName="horz1" presStyleCnt="0"/>
      <dgm:spPr/>
    </dgm:pt>
    <dgm:pt modelId="{45AC1B48-6089-4EF4-BF1D-5BEE0426B59D}" type="pres">
      <dgm:prSet presAssocID="{1516E52C-6C48-47BF-8692-CBB6F5442FE1}" presName="tx1" presStyleLbl="revTx" presStyleIdx="4" presStyleCnt="6"/>
      <dgm:spPr/>
    </dgm:pt>
    <dgm:pt modelId="{EAF8F343-32AC-4045-A13C-EAC8BF0F5C08}" type="pres">
      <dgm:prSet presAssocID="{1516E52C-6C48-47BF-8692-CBB6F5442FE1}" presName="vert1" presStyleCnt="0"/>
      <dgm:spPr/>
    </dgm:pt>
    <dgm:pt modelId="{E49E9B6B-DC94-46F6-96E1-A9618013175B}" type="pres">
      <dgm:prSet presAssocID="{143133A6-875D-4970-A4C5-DC7334FE9B14}" presName="thickLine" presStyleLbl="alignNode1" presStyleIdx="5" presStyleCnt="6"/>
      <dgm:spPr/>
    </dgm:pt>
    <dgm:pt modelId="{8E37AFAD-5505-4FAB-A9E2-50EB8C5DAEDB}" type="pres">
      <dgm:prSet presAssocID="{143133A6-875D-4970-A4C5-DC7334FE9B14}" presName="horz1" presStyleCnt="0"/>
      <dgm:spPr/>
    </dgm:pt>
    <dgm:pt modelId="{19CD6789-9328-49E7-9833-6D1AD3A82013}" type="pres">
      <dgm:prSet presAssocID="{143133A6-875D-4970-A4C5-DC7334FE9B14}" presName="tx1" presStyleLbl="revTx" presStyleIdx="5" presStyleCnt="6"/>
      <dgm:spPr/>
    </dgm:pt>
    <dgm:pt modelId="{BCB22903-2FFA-498B-A9C3-A30C8434B23A}" type="pres">
      <dgm:prSet presAssocID="{143133A6-875D-4970-A4C5-DC7334FE9B14}" presName="vert1" presStyleCnt="0"/>
      <dgm:spPr/>
    </dgm:pt>
  </dgm:ptLst>
  <dgm:cxnLst>
    <dgm:cxn modelId="{0A703500-65B9-4937-B528-76E06A7DABBA}" type="presOf" srcId="{EAD18531-48E7-41DE-83B2-7F646B004B88}" destId="{19857BD4-4BE6-4A37-9395-B77217337706}" srcOrd="0" destOrd="0" presId="urn:microsoft.com/office/officeart/2008/layout/LinedList"/>
    <dgm:cxn modelId="{A77A5E0A-4E13-4E86-8552-B4AAEAA0963C}" srcId="{4393F2BB-23CA-41D8-BB1A-64216727889F}" destId="{1516E52C-6C48-47BF-8692-CBB6F5442FE1}" srcOrd="4" destOrd="0" parTransId="{FE035FC3-51DB-499F-92C0-1DB8EF8C30AF}" sibTransId="{A3F676D7-56F0-49F3-8009-43675DF0A70A}"/>
    <dgm:cxn modelId="{E6041F34-9C91-45A3-AE59-99C8CCEDA24F}" type="presOf" srcId="{8915D08B-E3BE-41F4-A8DE-8EAEA47381C0}" destId="{6C4BA988-08E6-4B28-9CF5-657C011BFA7C}" srcOrd="0" destOrd="0" presId="urn:microsoft.com/office/officeart/2008/layout/LinedList"/>
    <dgm:cxn modelId="{0E259B6F-7BC9-4E51-8C4D-F87370E721A8}" type="presOf" srcId="{D364B26F-1A04-44DB-94D1-59A148F0BEC1}" destId="{C26362EC-92AF-4D68-AAE6-2CB55220627F}" srcOrd="0" destOrd="0" presId="urn:microsoft.com/office/officeart/2008/layout/LinedList"/>
    <dgm:cxn modelId="{9A968A71-0202-4B62-B28B-E8F8C2FE8C40}" srcId="{4393F2BB-23CA-41D8-BB1A-64216727889F}" destId="{8915D08B-E3BE-41F4-A8DE-8EAEA47381C0}" srcOrd="1" destOrd="0" parTransId="{55B57592-98D9-4F53-B91A-3B2ABBA8E04D}" sibTransId="{731DE50C-AE18-4A14-9967-6BD55A2A3463}"/>
    <dgm:cxn modelId="{7D7E8975-2D0A-4761-9DF5-6C2F9E5E8367}" srcId="{4393F2BB-23CA-41D8-BB1A-64216727889F}" destId="{143133A6-875D-4970-A4C5-DC7334FE9B14}" srcOrd="5" destOrd="0" parTransId="{53C94601-3640-4378-B30C-AAB894FAFDFB}" sibTransId="{B05B5AE1-916C-44F3-89F0-12E6EB98B72F}"/>
    <dgm:cxn modelId="{62F49757-CB58-40EE-810A-68E393ED5F3E}" type="presOf" srcId="{4393F2BB-23CA-41D8-BB1A-64216727889F}" destId="{CD0FB35C-A3CE-4385-9618-D7296B9C14B0}" srcOrd="0" destOrd="0" presId="urn:microsoft.com/office/officeart/2008/layout/LinedList"/>
    <dgm:cxn modelId="{B8BFCC57-C948-4D8D-B0F8-3B3892858F36}" type="presOf" srcId="{143133A6-875D-4970-A4C5-DC7334FE9B14}" destId="{19CD6789-9328-49E7-9833-6D1AD3A82013}" srcOrd="0" destOrd="0" presId="urn:microsoft.com/office/officeart/2008/layout/LinedList"/>
    <dgm:cxn modelId="{D044BF8B-4B5B-4950-BF91-A74EFF8AE476}" srcId="{4393F2BB-23CA-41D8-BB1A-64216727889F}" destId="{D364B26F-1A04-44DB-94D1-59A148F0BEC1}" srcOrd="3" destOrd="0" parTransId="{E9D9D9FD-6182-47F3-8B2E-72038E78EA84}" sibTransId="{C45A83E0-1F35-4DCB-892F-FA1ED911FF78}"/>
    <dgm:cxn modelId="{7A76808E-810D-493F-BB17-DAFD4458E8E8}" type="presOf" srcId="{8F00F29B-E4DD-4200-9E18-F7AE78D35C2D}" destId="{06DD43BE-BE2D-423D-BA26-C90EA7517747}" srcOrd="0" destOrd="0" presId="urn:microsoft.com/office/officeart/2008/layout/LinedList"/>
    <dgm:cxn modelId="{DDB4D8A8-7B7D-42E6-9CE8-F519ADD8A7FD}" srcId="{4393F2BB-23CA-41D8-BB1A-64216727889F}" destId="{8F00F29B-E4DD-4200-9E18-F7AE78D35C2D}" srcOrd="2" destOrd="0" parTransId="{1750D870-6243-4247-84F3-AE42553ACF41}" sibTransId="{4FFCD3B3-785E-4983-BEE3-46E4DB305F0E}"/>
    <dgm:cxn modelId="{074B82E3-26F2-4F41-BFEC-053B707D3AA9}" srcId="{4393F2BB-23CA-41D8-BB1A-64216727889F}" destId="{EAD18531-48E7-41DE-83B2-7F646B004B88}" srcOrd="0" destOrd="0" parTransId="{5B202FD8-8094-4524-95AF-F514D52DB21C}" sibTransId="{3CB34E45-F19D-43DC-8C09-0B3A8C3321E6}"/>
    <dgm:cxn modelId="{C7A582E6-94ED-4E9A-8F33-EAA9F72DA8AD}" type="presOf" srcId="{1516E52C-6C48-47BF-8692-CBB6F5442FE1}" destId="{45AC1B48-6089-4EF4-BF1D-5BEE0426B59D}" srcOrd="0" destOrd="0" presId="urn:microsoft.com/office/officeart/2008/layout/LinedList"/>
    <dgm:cxn modelId="{9BD38B6C-0252-485B-8851-2469B0B9C3F2}" type="presParOf" srcId="{CD0FB35C-A3CE-4385-9618-D7296B9C14B0}" destId="{8E6AF2B6-16BF-442C-A35A-2E8A71C2B381}" srcOrd="0" destOrd="0" presId="urn:microsoft.com/office/officeart/2008/layout/LinedList"/>
    <dgm:cxn modelId="{5751E84C-1C46-4106-A154-F56A3E7D2002}" type="presParOf" srcId="{CD0FB35C-A3CE-4385-9618-D7296B9C14B0}" destId="{8FC714BD-B02A-4A56-B7E3-44B29C98E4C0}" srcOrd="1" destOrd="0" presId="urn:microsoft.com/office/officeart/2008/layout/LinedList"/>
    <dgm:cxn modelId="{14C00ED4-600D-482C-8D16-2D52E9DC7E7A}" type="presParOf" srcId="{8FC714BD-B02A-4A56-B7E3-44B29C98E4C0}" destId="{19857BD4-4BE6-4A37-9395-B77217337706}" srcOrd="0" destOrd="0" presId="urn:microsoft.com/office/officeart/2008/layout/LinedList"/>
    <dgm:cxn modelId="{A13383B4-F994-4E91-9311-64540147DB3A}" type="presParOf" srcId="{8FC714BD-B02A-4A56-B7E3-44B29C98E4C0}" destId="{2BAE21F2-B2BB-4AD2-B795-F6A6FF025D99}" srcOrd="1" destOrd="0" presId="urn:microsoft.com/office/officeart/2008/layout/LinedList"/>
    <dgm:cxn modelId="{3F0B131F-A6D8-4C72-929B-B05AB00EDB1E}" type="presParOf" srcId="{CD0FB35C-A3CE-4385-9618-D7296B9C14B0}" destId="{7786E6BD-5B85-4622-BABD-707CC0154F1F}" srcOrd="2" destOrd="0" presId="urn:microsoft.com/office/officeart/2008/layout/LinedList"/>
    <dgm:cxn modelId="{31A2C278-ED3B-4BD2-86A9-30581BF07B21}" type="presParOf" srcId="{CD0FB35C-A3CE-4385-9618-D7296B9C14B0}" destId="{D2153683-3CD4-4082-8CA0-637D66E3BA22}" srcOrd="3" destOrd="0" presId="urn:microsoft.com/office/officeart/2008/layout/LinedList"/>
    <dgm:cxn modelId="{E965E93D-FE74-4A0F-B77B-7AF4DE08218A}" type="presParOf" srcId="{D2153683-3CD4-4082-8CA0-637D66E3BA22}" destId="{6C4BA988-08E6-4B28-9CF5-657C011BFA7C}" srcOrd="0" destOrd="0" presId="urn:microsoft.com/office/officeart/2008/layout/LinedList"/>
    <dgm:cxn modelId="{1AEFBB8E-6F1B-463D-A942-7AE21D4D8595}" type="presParOf" srcId="{D2153683-3CD4-4082-8CA0-637D66E3BA22}" destId="{D3F933AB-FB7B-4604-A8F9-2E3F155185F5}" srcOrd="1" destOrd="0" presId="urn:microsoft.com/office/officeart/2008/layout/LinedList"/>
    <dgm:cxn modelId="{22FF5EB8-F460-468D-A68E-5F16BFFAB5C7}" type="presParOf" srcId="{CD0FB35C-A3CE-4385-9618-D7296B9C14B0}" destId="{90EC5465-20B0-40E4-B7EE-13563FC8F1BA}" srcOrd="4" destOrd="0" presId="urn:microsoft.com/office/officeart/2008/layout/LinedList"/>
    <dgm:cxn modelId="{9DCCD7C4-8D8B-4103-8C02-C16F46818DEB}" type="presParOf" srcId="{CD0FB35C-A3CE-4385-9618-D7296B9C14B0}" destId="{DBE6DB62-A9F0-4FCA-862B-C3614D0C93F5}" srcOrd="5" destOrd="0" presId="urn:microsoft.com/office/officeart/2008/layout/LinedList"/>
    <dgm:cxn modelId="{3BD578C5-4146-4CAB-9E45-A9709C49F597}" type="presParOf" srcId="{DBE6DB62-A9F0-4FCA-862B-C3614D0C93F5}" destId="{06DD43BE-BE2D-423D-BA26-C90EA7517747}" srcOrd="0" destOrd="0" presId="urn:microsoft.com/office/officeart/2008/layout/LinedList"/>
    <dgm:cxn modelId="{20ABD247-0DCE-4DC6-9010-62BB8CAFE846}" type="presParOf" srcId="{DBE6DB62-A9F0-4FCA-862B-C3614D0C93F5}" destId="{6F1A6358-FE58-453B-BAED-B111B413FC96}" srcOrd="1" destOrd="0" presId="urn:microsoft.com/office/officeart/2008/layout/LinedList"/>
    <dgm:cxn modelId="{02C00C42-D142-4CE5-A749-923EE0D26E43}" type="presParOf" srcId="{CD0FB35C-A3CE-4385-9618-D7296B9C14B0}" destId="{CFABE53B-230D-4EBF-A290-9999C4749BCD}" srcOrd="6" destOrd="0" presId="urn:microsoft.com/office/officeart/2008/layout/LinedList"/>
    <dgm:cxn modelId="{AD356418-0A7E-4BD1-92AE-E37168B59522}" type="presParOf" srcId="{CD0FB35C-A3CE-4385-9618-D7296B9C14B0}" destId="{8AAFF345-F740-448C-881D-FFD2C7C89D34}" srcOrd="7" destOrd="0" presId="urn:microsoft.com/office/officeart/2008/layout/LinedList"/>
    <dgm:cxn modelId="{A997312C-449E-4D1D-8B2C-57FA1A30DD45}" type="presParOf" srcId="{8AAFF345-F740-448C-881D-FFD2C7C89D34}" destId="{C26362EC-92AF-4D68-AAE6-2CB55220627F}" srcOrd="0" destOrd="0" presId="urn:microsoft.com/office/officeart/2008/layout/LinedList"/>
    <dgm:cxn modelId="{9D0D2AD2-65CA-43FF-A1CE-7749A39390F9}" type="presParOf" srcId="{8AAFF345-F740-448C-881D-FFD2C7C89D34}" destId="{B605753B-A17A-469E-A332-87ED6925CC58}" srcOrd="1" destOrd="0" presId="urn:microsoft.com/office/officeart/2008/layout/LinedList"/>
    <dgm:cxn modelId="{CFFAAABF-4243-415C-A870-CE0F650FF06C}" type="presParOf" srcId="{CD0FB35C-A3CE-4385-9618-D7296B9C14B0}" destId="{86895A1F-A1AD-41DA-BEC0-5D3FD245878E}" srcOrd="8" destOrd="0" presId="urn:microsoft.com/office/officeart/2008/layout/LinedList"/>
    <dgm:cxn modelId="{C148F865-F741-42F7-8E88-3EF34451F3E7}" type="presParOf" srcId="{CD0FB35C-A3CE-4385-9618-D7296B9C14B0}" destId="{449EB776-382E-4BF4-A019-2A65054D0B10}" srcOrd="9" destOrd="0" presId="urn:microsoft.com/office/officeart/2008/layout/LinedList"/>
    <dgm:cxn modelId="{6242054E-B189-4E46-BC8C-F83AAAC7B45A}" type="presParOf" srcId="{449EB776-382E-4BF4-A019-2A65054D0B10}" destId="{45AC1B48-6089-4EF4-BF1D-5BEE0426B59D}" srcOrd="0" destOrd="0" presId="urn:microsoft.com/office/officeart/2008/layout/LinedList"/>
    <dgm:cxn modelId="{5ED54EC1-495E-40A9-AF99-FDF701108F75}" type="presParOf" srcId="{449EB776-382E-4BF4-A019-2A65054D0B10}" destId="{EAF8F343-32AC-4045-A13C-EAC8BF0F5C08}" srcOrd="1" destOrd="0" presId="urn:microsoft.com/office/officeart/2008/layout/LinedList"/>
    <dgm:cxn modelId="{63A2639C-C12E-4CAC-AB3A-1C93554B2C70}" type="presParOf" srcId="{CD0FB35C-A3CE-4385-9618-D7296B9C14B0}" destId="{E49E9B6B-DC94-46F6-96E1-A9618013175B}" srcOrd="10" destOrd="0" presId="urn:microsoft.com/office/officeart/2008/layout/LinedList"/>
    <dgm:cxn modelId="{3AF15011-14D9-4E33-AFB6-C27015735495}" type="presParOf" srcId="{CD0FB35C-A3CE-4385-9618-D7296B9C14B0}" destId="{8E37AFAD-5505-4FAB-A9E2-50EB8C5DAEDB}" srcOrd="11" destOrd="0" presId="urn:microsoft.com/office/officeart/2008/layout/LinedList"/>
    <dgm:cxn modelId="{67E87D98-7715-42DC-AE8A-FE6BE0C710E5}" type="presParOf" srcId="{8E37AFAD-5505-4FAB-A9E2-50EB8C5DAEDB}" destId="{19CD6789-9328-49E7-9833-6D1AD3A82013}" srcOrd="0" destOrd="0" presId="urn:microsoft.com/office/officeart/2008/layout/LinedList"/>
    <dgm:cxn modelId="{A626C0D0-57CB-4F05-90B5-E2286FBCCD17}" type="presParOf" srcId="{8E37AFAD-5505-4FAB-A9E2-50EB8C5DAEDB}" destId="{BCB22903-2FFA-498B-A9C3-A30C8434B23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393F2BB-23CA-41D8-BB1A-64216727889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KZ"/>
        </a:p>
      </dgm:t>
    </dgm:pt>
    <dgm:pt modelId="{EAD18531-48E7-41DE-83B2-7F646B004B88}">
      <dgm:prSet/>
      <dgm:spPr/>
      <dgm:t>
        <a:bodyPr/>
        <a:lstStyle/>
        <a:p>
          <a:r>
            <a:rPr lang="ru-RU" dirty="0"/>
            <a:t>Всего получателей пенсий и пособий – 111 845 чел.</a:t>
          </a:r>
          <a:endParaRPr lang="ru-KZ" dirty="0"/>
        </a:p>
      </dgm:t>
    </dgm:pt>
    <dgm:pt modelId="{5B202FD8-8094-4524-95AF-F514D52DB21C}" type="parTrans" cxnId="{074B82E3-26F2-4F41-BFEC-053B707D3AA9}">
      <dgm:prSet/>
      <dgm:spPr/>
      <dgm:t>
        <a:bodyPr/>
        <a:lstStyle/>
        <a:p>
          <a:endParaRPr lang="ru-KZ"/>
        </a:p>
      </dgm:t>
    </dgm:pt>
    <dgm:pt modelId="{3CB34E45-F19D-43DC-8C09-0B3A8C3321E6}" type="sibTrans" cxnId="{074B82E3-26F2-4F41-BFEC-053B707D3AA9}">
      <dgm:prSet/>
      <dgm:spPr/>
      <dgm:t>
        <a:bodyPr/>
        <a:lstStyle/>
        <a:p>
          <a:endParaRPr lang="ru-KZ"/>
        </a:p>
      </dgm:t>
    </dgm:pt>
    <dgm:pt modelId="{8915D08B-E3BE-41F4-A8DE-8EAEA47381C0}">
      <dgm:prSet/>
      <dgm:spPr/>
      <dgm:t>
        <a:bodyPr/>
        <a:lstStyle/>
        <a:p>
          <a:r>
            <a:rPr lang="ru-RU" dirty="0"/>
            <a:t>Получатели пособий – 70 028 чел.</a:t>
          </a:r>
          <a:endParaRPr lang="ru-KZ" dirty="0"/>
        </a:p>
      </dgm:t>
    </dgm:pt>
    <dgm:pt modelId="{55B57592-98D9-4F53-B91A-3B2ABBA8E04D}" type="parTrans" cxnId="{9A968A71-0202-4B62-B28B-E8F8C2FE8C40}">
      <dgm:prSet/>
      <dgm:spPr/>
      <dgm:t>
        <a:bodyPr/>
        <a:lstStyle/>
        <a:p>
          <a:endParaRPr lang="ru-KZ"/>
        </a:p>
      </dgm:t>
    </dgm:pt>
    <dgm:pt modelId="{731DE50C-AE18-4A14-9967-6BD55A2A3463}" type="sibTrans" cxnId="{9A968A71-0202-4B62-B28B-E8F8C2FE8C40}">
      <dgm:prSet/>
      <dgm:spPr/>
      <dgm:t>
        <a:bodyPr/>
        <a:lstStyle/>
        <a:p>
          <a:endParaRPr lang="ru-KZ"/>
        </a:p>
      </dgm:t>
    </dgm:pt>
    <dgm:pt modelId="{8F00F29B-E4DD-4200-9E18-F7AE78D35C2D}">
      <dgm:prSet/>
      <dgm:spPr/>
      <dgm:t>
        <a:bodyPr/>
        <a:lstStyle/>
        <a:p>
          <a:r>
            <a:rPr lang="ru-RU" dirty="0"/>
            <a:t>Получатели пенсий – 41 817 чел.</a:t>
          </a:r>
          <a:endParaRPr lang="ru-KZ" dirty="0"/>
        </a:p>
      </dgm:t>
    </dgm:pt>
    <dgm:pt modelId="{1750D870-6243-4247-84F3-AE42553ACF41}" type="parTrans" cxnId="{DDB4D8A8-7B7D-42E6-9CE8-F519ADD8A7FD}">
      <dgm:prSet/>
      <dgm:spPr/>
      <dgm:t>
        <a:bodyPr/>
        <a:lstStyle/>
        <a:p>
          <a:endParaRPr lang="ru-KZ"/>
        </a:p>
      </dgm:t>
    </dgm:pt>
    <dgm:pt modelId="{4FFCD3B3-785E-4983-BEE3-46E4DB305F0E}" type="sibTrans" cxnId="{DDB4D8A8-7B7D-42E6-9CE8-F519ADD8A7FD}">
      <dgm:prSet/>
      <dgm:spPr/>
      <dgm:t>
        <a:bodyPr/>
        <a:lstStyle/>
        <a:p>
          <a:endParaRPr lang="ru-KZ"/>
        </a:p>
      </dgm:t>
    </dgm:pt>
    <dgm:pt modelId="{D364B26F-1A04-44DB-94D1-59A148F0BEC1}">
      <dgm:prSet/>
      <dgm:spPr/>
      <dgm:t>
        <a:bodyPr/>
        <a:lstStyle/>
        <a:p>
          <a:r>
            <a:rPr lang="ru-RU" dirty="0"/>
            <a:t>Инвалиды ВОВ – 2 чел.</a:t>
          </a:r>
          <a:endParaRPr lang="ru-KZ" dirty="0"/>
        </a:p>
      </dgm:t>
    </dgm:pt>
    <dgm:pt modelId="{E9D9D9FD-6182-47F3-8B2E-72038E78EA84}" type="parTrans" cxnId="{D044BF8B-4B5B-4950-BF91-A74EFF8AE476}">
      <dgm:prSet/>
      <dgm:spPr/>
      <dgm:t>
        <a:bodyPr/>
        <a:lstStyle/>
        <a:p>
          <a:endParaRPr lang="ru-KZ"/>
        </a:p>
      </dgm:t>
    </dgm:pt>
    <dgm:pt modelId="{C45A83E0-1F35-4DCB-892F-FA1ED911FF78}" type="sibTrans" cxnId="{D044BF8B-4B5B-4950-BF91-A74EFF8AE476}">
      <dgm:prSet/>
      <dgm:spPr/>
      <dgm:t>
        <a:bodyPr/>
        <a:lstStyle/>
        <a:p>
          <a:endParaRPr lang="ru-KZ"/>
        </a:p>
      </dgm:t>
    </dgm:pt>
    <dgm:pt modelId="{1516E52C-6C48-47BF-8692-CBB6F5442FE1}">
      <dgm:prSet/>
      <dgm:spPr/>
      <dgm:t>
        <a:bodyPr/>
        <a:lstStyle/>
        <a:p>
          <a:r>
            <a:rPr lang="ru-RU" dirty="0" err="1"/>
            <a:t>Уастники</a:t>
          </a:r>
          <a:r>
            <a:rPr lang="ru-RU" dirty="0"/>
            <a:t> ВОВ – 11 чел</a:t>
          </a:r>
          <a:endParaRPr lang="ru-KZ" dirty="0"/>
        </a:p>
      </dgm:t>
    </dgm:pt>
    <dgm:pt modelId="{FE035FC3-51DB-499F-92C0-1DB8EF8C30AF}" type="parTrans" cxnId="{A77A5E0A-4E13-4E86-8552-B4AAEAA0963C}">
      <dgm:prSet/>
      <dgm:spPr/>
      <dgm:t>
        <a:bodyPr/>
        <a:lstStyle/>
        <a:p>
          <a:endParaRPr lang="ru-KZ"/>
        </a:p>
      </dgm:t>
    </dgm:pt>
    <dgm:pt modelId="{A3F676D7-56F0-49F3-8009-43675DF0A70A}" type="sibTrans" cxnId="{A77A5E0A-4E13-4E86-8552-B4AAEAA0963C}">
      <dgm:prSet/>
      <dgm:spPr/>
      <dgm:t>
        <a:bodyPr/>
        <a:lstStyle/>
        <a:p>
          <a:endParaRPr lang="ru-KZ"/>
        </a:p>
      </dgm:t>
    </dgm:pt>
    <dgm:pt modelId="{143133A6-875D-4970-A4C5-DC7334FE9B14}">
      <dgm:prSet/>
      <dgm:spPr/>
      <dgm:t>
        <a:bodyPr/>
        <a:lstStyle/>
        <a:p>
          <a:r>
            <a:rPr lang="ru-RU" dirty="0"/>
            <a:t>Получатели АСП – 599 (127 семей)</a:t>
          </a:r>
          <a:endParaRPr lang="ru-KZ" dirty="0"/>
        </a:p>
      </dgm:t>
    </dgm:pt>
    <dgm:pt modelId="{53C94601-3640-4378-B30C-AAB894FAFDFB}" type="parTrans" cxnId="{7D7E8975-2D0A-4761-9DF5-6C2F9E5E8367}">
      <dgm:prSet/>
      <dgm:spPr/>
      <dgm:t>
        <a:bodyPr/>
        <a:lstStyle/>
        <a:p>
          <a:endParaRPr lang="ru-KZ"/>
        </a:p>
      </dgm:t>
    </dgm:pt>
    <dgm:pt modelId="{B05B5AE1-916C-44F3-89F0-12E6EB98B72F}" type="sibTrans" cxnId="{7D7E8975-2D0A-4761-9DF5-6C2F9E5E8367}">
      <dgm:prSet/>
      <dgm:spPr/>
      <dgm:t>
        <a:bodyPr/>
        <a:lstStyle/>
        <a:p>
          <a:endParaRPr lang="ru-KZ"/>
        </a:p>
      </dgm:t>
    </dgm:pt>
    <dgm:pt modelId="{CD0FB35C-A3CE-4385-9618-D7296B9C14B0}" type="pres">
      <dgm:prSet presAssocID="{4393F2BB-23CA-41D8-BB1A-64216727889F}" presName="vert0" presStyleCnt="0">
        <dgm:presLayoutVars>
          <dgm:dir/>
          <dgm:animOne val="branch"/>
          <dgm:animLvl val="lvl"/>
        </dgm:presLayoutVars>
      </dgm:prSet>
      <dgm:spPr/>
    </dgm:pt>
    <dgm:pt modelId="{8E6AF2B6-16BF-442C-A35A-2E8A71C2B381}" type="pres">
      <dgm:prSet presAssocID="{EAD18531-48E7-41DE-83B2-7F646B004B88}" presName="thickLine" presStyleLbl="alignNode1" presStyleIdx="0" presStyleCnt="6"/>
      <dgm:spPr/>
    </dgm:pt>
    <dgm:pt modelId="{8FC714BD-B02A-4A56-B7E3-44B29C98E4C0}" type="pres">
      <dgm:prSet presAssocID="{EAD18531-48E7-41DE-83B2-7F646B004B88}" presName="horz1" presStyleCnt="0"/>
      <dgm:spPr/>
    </dgm:pt>
    <dgm:pt modelId="{19857BD4-4BE6-4A37-9395-B77217337706}" type="pres">
      <dgm:prSet presAssocID="{EAD18531-48E7-41DE-83B2-7F646B004B88}" presName="tx1" presStyleLbl="revTx" presStyleIdx="0" presStyleCnt="6"/>
      <dgm:spPr/>
    </dgm:pt>
    <dgm:pt modelId="{2BAE21F2-B2BB-4AD2-B795-F6A6FF025D99}" type="pres">
      <dgm:prSet presAssocID="{EAD18531-48E7-41DE-83B2-7F646B004B88}" presName="vert1" presStyleCnt="0"/>
      <dgm:spPr/>
    </dgm:pt>
    <dgm:pt modelId="{7786E6BD-5B85-4622-BABD-707CC0154F1F}" type="pres">
      <dgm:prSet presAssocID="{8915D08B-E3BE-41F4-A8DE-8EAEA47381C0}" presName="thickLine" presStyleLbl="alignNode1" presStyleIdx="1" presStyleCnt="6"/>
      <dgm:spPr/>
    </dgm:pt>
    <dgm:pt modelId="{D2153683-3CD4-4082-8CA0-637D66E3BA22}" type="pres">
      <dgm:prSet presAssocID="{8915D08B-E3BE-41F4-A8DE-8EAEA47381C0}" presName="horz1" presStyleCnt="0"/>
      <dgm:spPr/>
    </dgm:pt>
    <dgm:pt modelId="{6C4BA988-08E6-4B28-9CF5-657C011BFA7C}" type="pres">
      <dgm:prSet presAssocID="{8915D08B-E3BE-41F4-A8DE-8EAEA47381C0}" presName="tx1" presStyleLbl="revTx" presStyleIdx="1" presStyleCnt="6"/>
      <dgm:spPr/>
    </dgm:pt>
    <dgm:pt modelId="{D3F933AB-FB7B-4604-A8F9-2E3F155185F5}" type="pres">
      <dgm:prSet presAssocID="{8915D08B-E3BE-41F4-A8DE-8EAEA47381C0}" presName="vert1" presStyleCnt="0"/>
      <dgm:spPr/>
    </dgm:pt>
    <dgm:pt modelId="{90EC5465-20B0-40E4-B7EE-13563FC8F1BA}" type="pres">
      <dgm:prSet presAssocID="{8F00F29B-E4DD-4200-9E18-F7AE78D35C2D}" presName="thickLine" presStyleLbl="alignNode1" presStyleIdx="2" presStyleCnt="6"/>
      <dgm:spPr/>
    </dgm:pt>
    <dgm:pt modelId="{DBE6DB62-A9F0-4FCA-862B-C3614D0C93F5}" type="pres">
      <dgm:prSet presAssocID="{8F00F29B-E4DD-4200-9E18-F7AE78D35C2D}" presName="horz1" presStyleCnt="0"/>
      <dgm:spPr/>
    </dgm:pt>
    <dgm:pt modelId="{06DD43BE-BE2D-423D-BA26-C90EA7517747}" type="pres">
      <dgm:prSet presAssocID="{8F00F29B-E4DD-4200-9E18-F7AE78D35C2D}" presName="tx1" presStyleLbl="revTx" presStyleIdx="2" presStyleCnt="6"/>
      <dgm:spPr/>
    </dgm:pt>
    <dgm:pt modelId="{6F1A6358-FE58-453B-BAED-B111B413FC96}" type="pres">
      <dgm:prSet presAssocID="{8F00F29B-E4DD-4200-9E18-F7AE78D35C2D}" presName="vert1" presStyleCnt="0"/>
      <dgm:spPr/>
    </dgm:pt>
    <dgm:pt modelId="{CFABE53B-230D-4EBF-A290-9999C4749BCD}" type="pres">
      <dgm:prSet presAssocID="{D364B26F-1A04-44DB-94D1-59A148F0BEC1}" presName="thickLine" presStyleLbl="alignNode1" presStyleIdx="3" presStyleCnt="6"/>
      <dgm:spPr/>
    </dgm:pt>
    <dgm:pt modelId="{8AAFF345-F740-448C-881D-FFD2C7C89D34}" type="pres">
      <dgm:prSet presAssocID="{D364B26F-1A04-44DB-94D1-59A148F0BEC1}" presName="horz1" presStyleCnt="0"/>
      <dgm:spPr/>
    </dgm:pt>
    <dgm:pt modelId="{C26362EC-92AF-4D68-AAE6-2CB55220627F}" type="pres">
      <dgm:prSet presAssocID="{D364B26F-1A04-44DB-94D1-59A148F0BEC1}" presName="tx1" presStyleLbl="revTx" presStyleIdx="3" presStyleCnt="6"/>
      <dgm:spPr/>
    </dgm:pt>
    <dgm:pt modelId="{B605753B-A17A-469E-A332-87ED6925CC58}" type="pres">
      <dgm:prSet presAssocID="{D364B26F-1A04-44DB-94D1-59A148F0BEC1}" presName="vert1" presStyleCnt="0"/>
      <dgm:spPr/>
    </dgm:pt>
    <dgm:pt modelId="{86895A1F-A1AD-41DA-BEC0-5D3FD245878E}" type="pres">
      <dgm:prSet presAssocID="{1516E52C-6C48-47BF-8692-CBB6F5442FE1}" presName="thickLine" presStyleLbl="alignNode1" presStyleIdx="4" presStyleCnt="6"/>
      <dgm:spPr/>
    </dgm:pt>
    <dgm:pt modelId="{449EB776-382E-4BF4-A019-2A65054D0B10}" type="pres">
      <dgm:prSet presAssocID="{1516E52C-6C48-47BF-8692-CBB6F5442FE1}" presName="horz1" presStyleCnt="0"/>
      <dgm:spPr/>
    </dgm:pt>
    <dgm:pt modelId="{45AC1B48-6089-4EF4-BF1D-5BEE0426B59D}" type="pres">
      <dgm:prSet presAssocID="{1516E52C-6C48-47BF-8692-CBB6F5442FE1}" presName="tx1" presStyleLbl="revTx" presStyleIdx="4" presStyleCnt="6"/>
      <dgm:spPr/>
    </dgm:pt>
    <dgm:pt modelId="{EAF8F343-32AC-4045-A13C-EAC8BF0F5C08}" type="pres">
      <dgm:prSet presAssocID="{1516E52C-6C48-47BF-8692-CBB6F5442FE1}" presName="vert1" presStyleCnt="0"/>
      <dgm:spPr/>
    </dgm:pt>
    <dgm:pt modelId="{E49E9B6B-DC94-46F6-96E1-A9618013175B}" type="pres">
      <dgm:prSet presAssocID="{143133A6-875D-4970-A4C5-DC7334FE9B14}" presName="thickLine" presStyleLbl="alignNode1" presStyleIdx="5" presStyleCnt="6"/>
      <dgm:spPr/>
    </dgm:pt>
    <dgm:pt modelId="{8E37AFAD-5505-4FAB-A9E2-50EB8C5DAEDB}" type="pres">
      <dgm:prSet presAssocID="{143133A6-875D-4970-A4C5-DC7334FE9B14}" presName="horz1" presStyleCnt="0"/>
      <dgm:spPr/>
    </dgm:pt>
    <dgm:pt modelId="{19CD6789-9328-49E7-9833-6D1AD3A82013}" type="pres">
      <dgm:prSet presAssocID="{143133A6-875D-4970-A4C5-DC7334FE9B14}" presName="tx1" presStyleLbl="revTx" presStyleIdx="5" presStyleCnt="6"/>
      <dgm:spPr/>
    </dgm:pt>
    <dgm:pt modelId="{BCB22903-2FFA-498B-A9C3-A30C8434B23A}" type="pres">
      <dgm:prSet presAssocID="{143133A6-875D-4970-A4C5-DC7334FE9B14}" presName="vert1" presStyleCnt="0"/>
      <dgm:spPr/>
    </dgm:pt>
  </dgm:ptLst>
  <dgm:cxnLst>
    <dgm:cxn modelId="{0A703500-65B9-4937-B528-76E06A7DABBA}" type="presOf" srcId="{EAD18531-48E7-41DE-83B2-7F646B004B88}" destId="{19857BD4-4BE6-4A37-9395-B77217337706}" srcOrd="0" destOrd="0" presId="urn:microsoft.com/office/officeart/2008/layout/LinedList"/>
    <dgm:cxn modelId="{A77A5E0A-4E13-4E86-8552-B4AAEAA0963C}" srcId="{4393F2BB-23CA-41D8-BB1A-64216727889F}" destId="{1516E52C-6C48-47BF-8692-CBB6F5442FE1}" srcOrd="4" destOrd="0" parTransId="{FE035FC3-51DB-499F-92C0-1DB8EF8C30AF}" sibTransId="{A3F676D7-56F0-49F3-8009-43675DF0A70A}"/>
    <dgm:cxn modelId="{E6041F34-9C91-45A3-AE59-99C8CCEDA24F}" type="presOf" srcId="{8915D08B-E3BE-41F4-A8DE-8EAEA47381C0}" destId="{6C4BA988-08E6-4B28-9CF5-657C011BFA7C}" srcOrd="0" destOrd="0" presId="urn:microsoft.com/office/officeart/2008/layout/LinedList"/>
    <dgm:cxn modelId="{0E259B6F-7BC9-4E51-8C4D-F87370E721A8}" type="presOf" srcId="{D364B26F-1A04-44DB-94D1-59A148F0BEC1}" destId="{C26362EC-92AF-4D68-AAE6-2CB55220627F}" srcOrd="0" destOrd="0" presId="urn:microsoft.com/office/officeart/2008/layout/LinedList"/>
    <dgm:cxn modelId="{9A968A71-0202-4B62-B28B-E8F8C2FE8C40}" srcId="{4393F2BB-23CA-41D8-BB1A-64216727889F}" destId="{8915D08B-E3BE-41F4-A8DE-8EAEA47381C0}" srcOrd="1" destOrd="0" parTransId="{55B57592-98D9-4F53-B91A-3B2ABBA8E04D}" sibTransId="{731DE50C-AE18-4A14-9967-6BD55A2A3463}"/>
    <dgm:cxn modelId="{7D7E8975-2D0A-4761-9DF5-6C2F9E5E8367}" srcId="{4393F2BB-23CA-41D8-BB1A-64216727889F}" destId="{143133A6-875D-4970-A4C5-DC7334FE9B14}" srcOrd="5" destOrd="0" parTransId="{53C94601-3640-4378-B30C-AAB894FAFDFB}" sibTransId="{B05B5AE1-916C-44F3-89F0-12E6EB98B72F}"/>
    <dgm:cxn modelId="{62F49757-CB58-40EE-810A-68E393ED5F3E}" type="presOf" srcId="{4393F2BB-23CA-41D8-BB1A-64216727889F}" destId="{CD0FB35C-A3CE-4385-9618-D7296B9C14B0}" srcOrd="0" destOrd="0" presId="urn:microsoft.com/office/officeart/2008/layout/LinedList"/>
    <dgm:cxn modelId="{B8BFCC57-C948-4D8D-B0F8-3B3892858F36}" type="presOf" srcId="{143133A6-875D-4970-A4C5-DC7334FE9B14}" destId="{19CD6789-9328-49E7-9833-6D1AD3A82013}" srcOrd="0" destOrd="0" presId="urn:microsoft.com/office/officeart/2008/layout/LinedList"/>
    <dgm:cxn modelId="{D044BF8B-4B5B-4950-BF91-A74EFF8AE476}" srcId="{4393F2BB-23CA-41D8-BB1A-64216727889F}" destId="{D364B26F-1A04-44DB-94D1-59A148F0BEC1}" srcOrd="3" destOrd="0" parTransId="{E9D9D9FD-6182-47F3-8B2E-72038E78EA84}" sibTransId="{C45A83E0-1F35-4DCB-892F-FA1ED911FF78}"/>
    <dgm:cxn modelId="{7A76808E-810D-493F-BB17-DAFD4458E8E8}" type="presOf" srcId="{8F00F29B-E4DD-4200-9E18-F7AE78D35C2D}" destId="{06DD43BE-BE2D-423D-BA26-C90EA7517747}" srcOrd="0" destOrd="0" presId="urn:microsoft.com/office/officeart/2008/layout/LinedList"/>
    <dgm:cxn modelId="{DDB4D8A8-7B7D-42E6-9CE8-F519ADD8A7FD}" srcId="{4393F2BB-23CA-41D8-BB1A-64216727889F}" destId="{8F00F29B-E4DD-4200-9E18-F7AE78D35C2D}" srcOrd="2" destOrd="0" parTransId="{1750D870-6243-4247-84F3-AE42553ACF41}" sibTransId="{4FFCD3B3-785E-4983-BEE3-46E4DB305F0E}"/>
    <dgm:cxn modelId="{074B82E3-26F2-4F41-BFEC-053B707D3AA9}" srcId="{4393F2BB-23CA-41D8-BB1A-64216727889F}" destId="{EAD18531-48E7-41DE-83B2-7F646B004B88}" srcOrd="0" destOrd="0" parTransId="{5B202FD8-8094-4524-95AF-F514D52DB21C}" sibTransId="{3CB34E45-F19D-43DC-8C09-0B3A8C3321E6}"/>
    <dgm:cxn modelId="{C7A582E6-94ED-4E9A-8F33-EAA9F72DA8AD}" type="presOf" srcId="{1516E52C-6C48-47BF-8692-CBB6F5442FE1}" destId="{45AC1B48-6089-4EF4-BF1D-5BEE0426B59D}" srcOrd="0" destOrd="0" presId="urn:microsoft.com/office/officeart/2008/layout/LinedList"/>
    <dgm:cxn modelId="{9BD38B6C-0252-485B-8851-2469B0B9C3F2}" type="presParOf" srcId="{CD0FB35C-A3CE-4385-9618-D7296B9C14B0}" destId="{8E6AF2B6-16BF-442C-A35A-2E8A71C2B381}" srcOrd="0" destOrd="0" presId="urn:microsoft.com/office/officeart/2008/layout/LinedList"/>
    <dgm:cxn modelId="{5751E84C-1C46-4106-A154-F56A3E7D2002}" type="presParOf" srcId="{CD0FB35C-A3CE-4385-9618-D7296B9C14B0}" destId="{8FC714BD-B02A-4A56-B7E3-44B29C98E4C0}" srcOrd="1" destOrd="0" presId="urn:microsoft.com/office/officeart/2008/layout/LinedList"/>
    <dgm:cxn modelId="{14C00ED4-600D-482C-8D16-2D52E9DC7E7A}" type="presParOf" srcId="{8FC714BD-B02A-4A56-B7E3-44B29C98E4C0}" destId="{19857BD4-4BE6-4A37-9395-B77217337706}" srcOrd="0" destOrd="0" presId="urn:microsoft.com/office/officeart/2008/layout/LinedList"/>
    <dgm:cxn modelId="{A13383B4-F994-4E91-9311-64540147DB3A}" type="presParOf" srcId="{8FC714BD-B02A-4A56-B7E3-44B29C98E4C0}" destId="{2BAE21F2-B2BB-4AD2-B795-F6A6FF025D99}" srcOrd="1" destOrd="0" presId="urn:microsoft.com/office/officeart/2008/layout/LinedList"/>
    <dgm:cxn modelId="{3F0B131F-A6D8-4C72-929B-B05AB00EDB1E}" type="presParOf" srcId="{CD0FB35C-A3CE-4385-9618-D7296B9C14B0}" destId="{7786E6BD-5B85-4622-BABD-707CC0154F1F}" srcOrd="2" destOrd="0" presId="urn:microsoft.com/office/officeart/2008/layout/LinedList"/>
    <dgm:cxn modelId="{31A2C278-ED3B-4BD2-86A9-30581BF07B21}" type="presParOf" srcId="{CD0FB35C-A3CE-4385-9618-D7296B9C14B0}" destId="{D2153683-3CD4-4082-8CA0-637D66E3BA22}" srcOrd="3" destOrd="0" presId="urn:microsoft.com/office/officeart/2008/layout/LinedList"/>
    <dgm:cxn modelId="{E965E93D-FE74-4A0F-B77B-7AF4DE08218A}" type="presParOf" srcId="{D2153683-3CD4-4082-8CA0-637D66E3BA22}" destId="{6C4BA988-08E6-4B28-9CF5-657C011BFA7C}" srcOrd="0" destOrd="0" presId="urn:microsoft.com/office/officeart/2008/layout/LinedList"/>
    <dgm:cxn modelId="{1AEFBB8E-6F1B-463D-A942-7AE21D4D8595}" type="presParOf" srcId="{D2153683-3CD4-4082-8CA0-637D66E3BA22}" destId="{D3F933AB-FB7B-4604-A8F9-2E3F155185F5}" srcOrd="1" destOrd="0" presId="urn:microsoft.com/office/officeart/2008/layout/LinedList"/>
    <dgm:cxn modelId="{22FF5EB8-F460-468D-A68E-5F16BFFAB5C7}" type="presParOf" srcId="{CD0FB35C-A3CE-4385-9618-D7296B9C14B0}" destId="{90EC5465-20B0-40E4-B7EE-13563FC8F1BA}" srcOrd="4" destOrd="0" presId="urn:microsoft.com/office/officeart/2008/layout/LinedList"/>
    <dgm:cxn modelId="{9DCCD7C4-8D8B-4103-8C02-C16F46818DEB}" type="presParOf" srcId="{CD0FB35C-A3CE-4385-9618-D7296B9C14B0}" destId="{DBE6DB62-A9F0-4FCA-862B-C3614D0C93F5}" srcOrd="5" destOrd="0" presId="urn:microsoft.com/office/officeart/2008/layout/LinedList"/>
    <dgm:cxn modelId="{3BD578C5-4146-4CAB-9E45-A9709C49F597}" type="presParOf" srcId="{DBE6DB62-A9F0-4FCA-862B-C3614D0C93F5}" destId="{06DD43BE-BE2D-423D-BA26-C90EA7517747}" srcOrd="0" destOrd="0" presId="urn:microsoft.com/office/officeart/2008/layout/LinedList"/>
    <dgm:cxn modelId="{20ABD247-0DCE-4DC6-9010-62BB8CAFE846}" type="presParOf" srcId="{DBE6DB62-A9F0-4FCA-862B-C3614D0C93F5}" destId="{6F1A6358-FE58-453B-BAED-B111B413FC96}" srcOrd="1" destOrd="0" presId="urn:microsoft.com/office/officeart/2008/layout/LinedList"/>
    <dgm:cxn modelId="{02C00C42-D142-4CE5-A749-923EE0D26E43}" type="presParOf" srcId="{CD0FB35C-A3CE-4385-9618-D7296B9C14B0}" destId="{CFABE53B-230D-4EBF-A290-9999C4749BCD}" srcOrd="6" destOrd="0" presId="urn:microsoft.com/office/officeart/2008/layout/LinedList"/>
    <dgm:cxn modelId="{AD356418-0A7E-4BD1-92AE-E37168B59522}" type="presParOf" srcId="{CD0FB35C-A3CE-4385-9618-D7296B9C14B0}" destId="{8AAFF345-F740-448C-881D-FFD2C7C89D34}" srcOrd="7" destOrd="0" presId="urn:microsoft.com/office/officeart/2008/layout/LinedList"/>
    <dgm:cxn modelId="{A997312C-449E-4D1D-8B2C-57FA1A30DD45}" type="presParOf" srcId="{8AAFF345-F740-448C-881D-FFD2C7C89D34}" destId="{C26362EC-92AF-4D68-AAE6-2CB55220627F}" srcOrd="0" destOrd="0" presId="urn:microsoft.com/office/officeart/2008/layout/LinedList"/>
    <dgm:cxn modelId="{9D0D2AD2-65CA-43FF-A1CE-7749A39390F9}" type="presParOf" srcId="{8AAFF345-F740-448C-881D-FFD2C7C89D34}" destId="{B605753B-A17A-469E-A332-87ED6925CC58}" srcOrd="1" destOrd="0" presId="urn:microsoft.com/office/officeart/2008/layout/LinedList"/>
    <dgm:cxn modelId="{CFFAAABF-4243-415C-A870-CE0F650FF06C}" type="presParOf" srcId="{CD0FB35C-A3CE-4385-9618-D7296B9C14B0}" destId="{86895A1F-A1AD-41DA-BEC0-5D3FD245878E}" srcOrd="8" destOrd="0" presId="urn:microsoft.com/office/officeart/2008/layout/LinedList"/>
    <dgm:cxn modelId="{C148F865-F741-42F7-8E88-3EF34451F3E7}" type="presParOf" srcId="{CD0FB35C-A3CE-4385-9618-D7296B9C14B0}" destId="{449EB776-382E-4BF4-A019-2A65054D0B10}" srcOrd="9" destOrd="0" presId="urn:microsoft.com/office/officeart/2008/layout/LinedList"/>
    <dgm:cxn modelId="{6242054E-B189-4E46-BC8C-F83AAAC7B45A}" type="presParOf" srcId="{449EB776-382E-4BF4-A019-2A65054D0B10}" destId="{45AC1B48-6089-4EF4-BF1D-5BEE0426B59D}" srcOrd="0" destOrd="0" presId="urn:microsoft.com/office/officeart/2008/layout/LinedList"/>
    <dgm:cxn modelId="{5ED54EC1-495E-40A9-AF99-FDF701108F75}" type="presParOf" srcId="{449EB776-382E-4BF4-A019-2A65054D0B10}" destId="{EAF8F343-32AC-4045-A13C-EAC8BF0F5C08}" srcOrd="1" destOrd="0" presId="urn:microsoft.com/office/officeart/2008/layout/LinedList"/>
    <dgm:cxn modelId="{63A2639C-C12E-4CAC-AB3A-1C93554B2C70}" type="presParOf" srcId="{CD0FB35C-A3CE-4385-9618-D7296B9C14B0}" destId="{E49E9B6B-DC94-46F6-96E1-A9618013175B}" srcOrd="10" destOrd="0" presId="urn:microsoft.com/office/officeart/2008/layout/LinedList"/>
    <dgm:cxn modelId="{3AF15011-14D9-4E33-AFB6-C27015735495}" type="presParOf" srcId="{CD0FB35C-A3CE-4385-9618-D7296B9C14B0}" destId="{8E37AFAD-5505-4FAB-A9E2-50EB8C5DAEDB}" srcOrd="11" destOrd="0" presId="urn:microsoft.com/office/officeart/2008/layout/LinedList"/>
    <dgm:cxn modelId="{67E87D98-7715-42DC-AE8A-FE6BE0C710E5}" type="presParOf" srcId="{8E37AFAD-5505-4FAB-A9E2-50EB8C5DAEDB}" destId="{19CD6789-9328-49E7-9833-6D1AD3A82013}" srcOrd="0" destOrd="0" presId="urn:microsoft.com/office/officeart/2008/layout/LinedList"/>
    <dgm:cxn modelId="{A626C0D0-57CB-4F05-90B5-E2286FBCCD17}" type="presParOf" srcId="{8E37AFAD-5505-4FAB-A9E2-50EB8C5DAEDB}" destId="{BCB22903-2FFA-498B-A9C3-A30C8434B23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F725D1-AFED-4F3B-A486-32826BA97FA1}">
      <dsp:nvSpPr>
        <dsp:cNvPr id="0" name=""/>
        <dsp:cNvSpPr/>
      </dsp:nvSpPr>
      <dsp:spPr>
        <a:xfrm>
          <a:off x="1864037" y="1626414"/>
          <a:ext cx="1036760" cy="7539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9785"/>
              </a:lnTo>
              <a:lnTo>
                <a:pt x="1036760" y="599785"/>
              </a:lnTo>
              <a:lnTo>
                <a:pt x="1036760" y="7539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8F3694-C99F-469E-B984-59C42294F9B5}">
      <dsp:nvSpPr>
        <dsp:cNvPr id="0" name=""/>
        <dsp:cNvSpPr/>
      </dsp:nvSpPr>
      <dsp:spPr>
        <a:xfrm>
          <a:off x="847348" y="1626414"/>
          <a:ext cx="1016688" cy="738336"/>
        </a:xfrm>
        <a:custGeom>
          <a:avLst/>
          <a:gdLst/>
          <a:ahLst/>
          <a:cxnLst/>
          <a:rect l="0" t="0" r="0" b="0"/>
          <a:pathLst>
            <a:path>
              <a:moveTo>
                <a:pt x="1016688" y="0"/>
              </a:moveTo>
              <a:lnTo>
                <a:pt x="1016688" y="584213"/>
              </a:lnTo>
              <a:lnTo>
                <a:pt x="0" y="584213"/>
              </a:lnTo>
              <a:lnTo>
                <a:pt x="0" y="73833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AC7841-6968-4542-B574-EFF1E5A2C3F3}">
      <dsp:nvSpPr>
        <dsp:cNvPr id="0" name=""/>
        <dsp:cNvSpPr/>
      </dsp:nvSpPr>
      <dsp:spPr>
        <a:xfrm>
          <a:off x="981652" y="569965"/>
          <a:ext cx="1764768" cy="10564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26DB45-65DD-4627-8CA7-B8888BBE6035}">
      <dsp:nvSpPr>
        <dsp:cNvPr id="0" name=""/>
        <dsp:cNvSpPr/>
      </dsp:nvSpPr>
      <dsp:spPr>
        <a:xfrm>
          <a:off x="1166508" y="745578"/>
          <a:ext cx="1764768" cy="10564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Собрано</a:t>
          </a:r>
          <a:r>
            <a:rPr lang="ru-RU" sz="180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в бюджет всего – 672,2 </a:t>
          </a:r>
          <a:r>
            <a:rPr lang="ru-RU" sz="1800" kern="120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млрд.тг</a:t>
          </a:r>
          <a:r>
            <a:rPr lang="ru-RU" sz="180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97450" y="776520"/>
        <a:ext cx="1702884" cy="994565"/>
      </dsp:txXfrm>
    </dsp:sp>
    <dsp:sp modelId="{79F94B6C-3225-4B78-92B4-0E42ED0A9181}">
      <dsp:nvSpPr>
        <dsp:cNvPr id="0" name=""/>
        <dsp:cNvSpPr/>
      </dsp:nvSpPr>
      <dsp:spPr>
        <a:xfrm>
          <a:off x="-36366" y="2364751"/>
          <a:ext cx="1767430" cy="13879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13436-97E0-46F9-BCDE-C9C108226FF0}">
      <dsp:nvSpPr>
        <dsp:cNvPr id="0" name=""/>
        <dsp:cNvSpPr/>
      </dsp:nvSpPr>
      <dsp:spPr>
        <a:xfrm>
          <a:off x="148488" y="2540364"/>
          <a:ext cx="1767430" cy="13879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Местный</a:t>
          </a:r>
          <a:r>
            <a:rPr lang="ru-RU" sz="180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– 277,1 </a:t>
          </a:r>
          <a:r>
            <a:rPr lang="ru-RU" sz="1800" kern="120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млрд.тг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9139" y="2581015"/>
        <a:ext cx="1686128" cy="1306639"/>
      </dsp:txXfrm>
    </dsp:sp>
    <dsp:sp modelId="{E6E424D2-2085-4F0A-88CC-F89E1E1EEFB0}">
      <dsp:nvSpPr>
        <dsp:cNvPr id="0" name=""/>
        <dsp:cNvSpPr/>
      </dsp:nvSpPr>
      <dsp:spPr>
        <a:xfrm>
          <a:off x="2068948" y="2380323"/>
          <a:ext cx="1663699" cy="14261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36AB7D-8D88-426B-88C8-6A098FFA1F94}">
      <dsp:nvSpPr>
        <dsp:cNvPr id="0" name=""/>
        <dsp:cNvSpPr/>
      </dsp:nvSpPr>
      <dsp:spPr>
        <a:xfrm>
          <a:off x="2253804" y="2555936"/>
          <a:ext cx="1663699" cy="14261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Республиканский</a:t>
          </a:r>
          <a:r>
            <a:rPr lang="ru-RU" sz="180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– 395,1 </a:t>
          </a:r>
          <a:r>
            <a:rPr lang="ru-RU" sz="1800" kern="120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млрд.тг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5573" y="2597705"/>
        <a:ext cx="1580161" cy="134257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F17DF5-612C-4334-9765-5CBE9658B8B0}">
      <dsp:nvSpPr>
        <dsp:cNvPr id="0" name=""/>
        <dsp:cNvSpPr/>
      </dsp:nvSpPr>
      <dsp:spPr>
        <a:xfrm>
          <a:off x="0" y="167952"/>
          <a:ext cx="2418997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ЗА 2022 ГОД (8 </a:t>
          </a:r>
          <a:r>
            <a:rPr lang="ru-RU" sz="2000" kern="1200" dirty="0" err="1"/>
            <a:t>мес</a:t>
          </a:r>
          <a:r>
            <a:rPr lang="ru-RU" sz="2000" kern="1200" dirty="0"/>
            <a:t>)</a:t>
          </a:r>
          <a:endParaRPr lang="ru-KZ" sz="2000" kern="1200" dirty="0"/>
        </a:p>
      </dsp:txBody>
      <dsp:txXfrm>
        <a:off x="23417" y="191369"/>
        <a:ext cx="2372163" cy="43286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F17DF5-612C-4334-9765-5CBE9658B8B0}">
      <dsp:nvSpPr>
        <dsp:cNvPr id="0" name=""/>
        <dsp:cNvSpPr/>
      </dsp:nvSpPr>
      <dsp:spPr>
        <a:xfrm>
          <a:off x="0" y="0"/>
          <a:ext cx="2418997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ЗА 2023 ГОД (8 </a:t>
          </a:r>
          <a:r>
            <a:rPr lang="ru-RU" sz="2000" kern="1200" dirty="0" err="1"/>
            <a:t>мес</a:t>
          </a:r>
          <a:r>
            <a:rPr lang="ru-RU" sz="2000" kern="1200" dirty="0"/>
            <a:t>)</a:t>
          </a:r>
          <a:endParaRPr lang="ru-KZ" sz="2000" kern="1200" dirty="0"/>
        </a:p>
      </dsp:txBody>
      <dsp:txXfrm>
        <a:off x="23417" y="23417"/>
        <a:ext cx="2372163" cy="43286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2DD365-F054-4ED3-99E0-0A188D918428}">
      <dsp:nvSpPr>
        <dsp:cNvPr id="0" name=""/>
        <dsp:cNvSpPr/>
      </dsp:nvSpPr>
      <dsp:spPr>
        <a:xfrm>
          <a:off x="5504" y="0"/>
          <a:ext cx="2225731" cy="21194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ПКСК из них – за 2022 (8мес) – 120 ед, за 2023 (8мес) -120</a:t>
          </a:r>
          <a:endParaRPr lang="ru-KZ" sz="2400" kern="1200"/>
        </a:p>
      </dsp:txBody>
      <dsp:txXfrm>
        <a:off x="67580" y="62076"/>
        <a:ext cx="2101579" cy="1995280"/>
      </dsp:txXfrm>
    </dsp:sp>
    <dsp:sp modelId="{4EE7C7B5-1F9C-43D2-ABE5-31B2A1397E5D}">
      <dsp:nvSpPr>
        <dsp:cNvPr id="0" name=""/>
        <dsp:cNvSpPr/>
      </dsp:nvSpPr>
      <dsp:spPr>
        <a:xfrm>
          <a:off x="2605158" y="0"/>
          <a:ext cx="2225731" cy="21194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Домостроения из них – за 2022 (8мес) -8506, за 2023 (8мес) -8569</a:t>
          </a:r>
          <a:endParaRPr lang="ru-KZ" sz="2400" kern="1200" dirty="0"/>
        </a:p>
      </dsp:txBody>
      <dsp:txXfrm>
        <a:off x="2667234" y="62076"/>
        <a:ext cx="2101579" cy="1995280"/>
      </dsp:txXfrm>
    </dsp:sp>
    <dsp:sp modelId="{673B9702-E0B9-4BBB-A5C1-5903AF00281E}">
      <dsp:nvSpPr>
        <dsp:cNvPr id="0" name=""/>
        <dsp:cNvSpPr/>
      </dsp:nvSpPr>
      <dsp:spPr>
        <a:xfrm>
          <a:off x="5204813" y="0"/>
          <a:ext cx="2225731" cy="21194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Частные дома – за 2022 (8мес) -6606, за 2023 (8мес) -6606</a:t>
          </a:r>
          <a:endParaRPr lang="ru-KZ" sz="2400" kern="1200"/>
        </a:p>
      </dsp:txBody>
      <dsp:txXfrm>
        <a:off x="5266889" y="62076"/>
        <a:ext cx="2101579" cy="199528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F17DF5-612C-4334-9765-5CBE9658B8B0}">
      <dsp:nvSpPr>
        <dsp:cNvPr id="0" name=""/>
        <dsp:cNvSpPr/>
      </dsp:nvSpPr>
      <dsp:spPr>
        <a:xfrm>
          <a:off x="0" y="167952"/>
          <a:ext cx="2418997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ЗА 2022 ГОД (8 </a:t>
          </a:r>
          <a:r>
            <a:rPr lang="ru-RU" sz="2000" b="1" kern="1200" dirty="0" err="1"/>
            <a:t>мес</a:t>
          </a:r>
          <a:r>
            <a:rPr lang="ru-RU" sz="2000" kern="1200" dirty="0"/>
            <a:t>)</a:t>
          </a:r>
          <a:endParaRPr lang="ru-KZ" sz="2000" kern="1200" dirty="0"/>
        </a:p>
      </dsp:txBody>
      <dsp:txXfrm>
        <a:off x="23417" y="191369"/>
        <a:ext cx="2372163" cy="43286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F17DF5-612C-4334-9765-5CBE9658B8B0}">
      <dsp:nvSpPr>
        <dsp:cNvPr id="0" name=""/>
        <dsp:cNvSpPr/>
      </dsp:nvSpPr>
      <dsp:spPr>
        <a:xfrm>
          <a:off x="0" y="131317"/>
          <a:ext cx="2418997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ЗА 2023 ГОД (8 </a:t>
          </a:r>
          <a:r>
            <a:rPr lang="ru-RU" sz="2000" b="1" kern="1200" dirty="0" err="1"/>
            <a:t>мес</a:t>
          </a:r>
          <a:r>
            <a:rPr lang="ru-RU" sz="2000" kern="1200" dirty="0"/>
            <a:t>)</a:t>
          </a:r>
          <a:endParaRPr lang="ru-KZ" sz="2000" kern="1200" dirty="0"/>
        </a:p>
      </dsp:txBody>
      <dsp:txXfrm>
        <a:off x="23417" y="154734"/>
        <a:ext cx="2372163" cy="43286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E43991-B58B-4564-B19D-CF037B79E12C}">
      <dsp:nvSpPr>
        <dsp:cNvPr id="0" name=""/>
        <dsp:cNvSpPr/>
      </dsp:nvSpPr>
      <dsp:spPr>
        <a:xfrm>
          <a:off x="0" y="245775"/>
          <a:ext cx="4245778" cy="43173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Фонари внутри дворового осв. – 6200 ед.</a:t>
          </a:r>
          <a:endParaRPr lang="ru-KZ" sz="1800" kern="1200"/>
        </a:p>
      </dsp:txBody>
      <dsp:txXfrm>
        <a:off x="21075" y="266850"/>
        <a:ext cx="4203628" cy="389580"/>
      </dsp:txXfrm>
    </dsp:sp>
    <dsp:sp modelId="{F0B3E379-E29B-4E86-A3E8-17458AD6FAB0}">
      <dsp:nvSpPr>
        <dsp:cNvPr id="0" name=""/>
        <dsp:cNvSpPr/>
      </dsp:nvSpPr>
      <dsp:spPr>
        <a:xfrm>
          <a:off x="0" y="729345"/>
          <a:ext cx="4245778" cy="431730"/>
        </a:xfrm>
        <a:prstGeom prst="roundRect">
          <a:avLst/>
        </a:prstGeom>
        <a:solidFill>
          <a:schemeClr val="accent4">
            <a:hueOff val="-637824"/>
            <a:satOff val="3843"/>
            <a:lumOff val="3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Фонари уличного осв. – 10542 ед.</a:t>
          </a:r>
          <a:endParaRPr lang="ru-KZ" sz="1800" kern="1200"/>
        </a:p>
      </dsp:txBody>
      <dsp:txXfrm>
        <a:off x="21075" y="750420"/>
        <a:ext cx="4203628" cy="389580"/>
      </dsp:txXfrm>
    </dsp:sp>
    <dsp:sp modelId="{C47C7403-1C10-4E42-AFE5-04F7354BC947}">
      <dsp:nvSpPr>
        <dsp:cNvPr id="0" name=""/>
        <dsp:cNvSpPr/>
      </dsp:nvSpPr>
      <dsp:spPr>
        <a:xfrm>
          <a:off x="0" y="1212916"/>
          <a:ext cx="4245778" cy="431730"/>
        </a:xfrm>
        <a:prstGeom prst="roundRect">
          <a:avLst/>
        </a:prstGeom>
        <a:solidFill>
          <a:schemeClr val="accent4">
            <a:hueOff val="-1275649"/>
            <a:satOff val="7685"/>
            <a:lumOff val="6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Мусоровывозящие организации – 1 ед.</a:t>
          </a:r>
          <a:endParaRPr lang="ru-KZ" sz="1800" kern="1200"/>
        </a:p>
      </dsp:txBody>
      <dsp:txXfrm>
        <a:off x="21075" y="1233991"/>
        <a:ext cx="4203628" cy="389580"/>
      </dsp:txXfrm>
    </dsp:sp>
    <dsp:sp modelId="{7E230927-46B2-44B3-8405-57D03254E866}">
      <dsp:nvSpPr>
        <dsp:cNvPr id="0" name=""/>
        <dsp:cNvSpPr/>
      </dsp:nvSpPr>
      <dsp:spPr>
        <a:xfrm>
          <a:off x="0" y="1696486"/>
          <a:ext cx="4245778" cy="431730"/>
        </a:xfrm>
        <a:prstGeom prst="roundRect">
          <a:avLst/>
        </a:prstGeom>
        <a:solidFill>
          <a:schemeClr val="accent4">
            <a:hueOff val="-1913473"/>
            <a:satOff val="11528"/>
            <a:lumOff val="9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Скверы, парки, аллеи – 37 ед.</a:t>
          </a:r>
          <a:endParaRPr lang="ru-KZ" sz="1800" kern="1200"/>
        </a:p>
      </dsp:txBody>
      <dsp:txXfrm>
        <a:off x="21075" y="1717561"/>
        <a:ext cx="4203628" cy="389580"/>
      </dsp:txXfrm>
    </dsp:sp>
    <dsp:sp modelId="{C47A6D76-1BB1-48D9-A5D1-8BB521BF0B46}">
      <dsp:nvSpPr>
        <dsp:cNvPr id="0" name=""/>
        <dsp:cNvSpPr/>
      </dsp:nvSpPr>
      <dsp:spPr>
        <a:xfrm>
          <a:off x="0" y="2180055"/>
          <a:ext cx="4245778" cy="431730"/>
        </a:xfrm>
        <a:prstGeom prst="roundRect">
          <a:avLst/>
        </a:prstGeom>
        <a:solidFill>
          <a:schemeClr val="accent4">
            <a:hueOff val="-2551297"/>
            <a:satOff val="15371"/>
            <a:lumOff val="12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Фонтаны – 22 ед.</a:t>
          </a:r>
          <a:endParaRPr lang="ru-KZ" sz="1800" kern="1200"/>
        </a:p>
      </dsp:txBody>
      <dsp:txXfrm>
        <a:off x="21075" y="2201130"/>
        <a:ext cx="4203628" cy="389580"/>
      </dsp:txXfrm>
    </dsp:sp>
    <dsp:sp modelId="{6FB05BAA-0C2D-4FCA-83B2-23F935607586}">
      <dsp:nvSpPr>
        <dsp:cNvPr id="0" name=""/>
        <dsp:cNvSpPr/>
      </dsp:nvSpPr>
      <dsp:spPr>
        <a:xfrm>
          <a:off x="0" y="2663625"/>
          <a:ext cx="4245778" cy="431730"/>
        </a:xfrm>
        <a:prstGeom prst="roundRect">
          <a:avLst/>
        </a:prstGeom>
        <a:solidFill>
          <a:schemeClr val="accent4">
            <a:hueOff val="-3189121"/>
            <a:satOff val="19214"/>
            <a:lumOff val="15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Улицы – 375 ед.</a:t>
          </a:r>
          <a:endParaRPr lang="ru-KZ" sz="1800" kern="1200"/>
        </a:p>
      </dsp:txBody>
      <dsp:txXfrm>
        <a:off x="21075" y="2684700"/>
        <a:ext cx="4203628" cy="389580"/>
      </dsp:txXfrm>
    </dsp:sp>
    <dsp:sp modelId="{CD2573F9-9338-482F-9B2A-313E35C8BBEF}">
      <dsp:nvSpPr>
        <dsp:cNvPr id="0" name=""/>
        <dsp:cNvSpPr/>
      </dsp:nvSpPr>
      <dsp:spPr>
        <a:xfrm>
          <a:off x="0" y="3147196"/>
          <a:ext cx="4245778" cy="431730"/>
        </a:xfrm>
        <a:prstGeom prst="roundRect">
          <a:avLst/>
        </a:prstGeom>
        <a:solidFill>
          <a:schemeClr val="accent4">
            <a:hueOff val="-3826945"/>
            <a:satOff val="23056"/>
            <a:lumOff val="184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Тротуары – 185,5 км.</a:t>
          </a:r>
          <a:endParaRPr lang="ru-KZ" sz="1800" kern="1200"/>
        </a:p>
      </dsp:txBody>
      <dsp:txXfrm>
        <a:off x="21075" y="3168271"/>
        <a:ext cx="4203628" cy="389580"/>
      </dsp:txXfrm>
    </dsp:sp>
    <dsp:sp modelId="{67DED66B-C6BE-4198-A440-ECFF0442B8D6}">
      <dsp:nvSpPr>
        <dsp:cNvPr id="0" name=""/>
        <dsp:cNvSpPr/>
      </dsp:nvSpPr>
      <dsp:spPr>
        <a:xfrm>
          <a:off x="0" y="3630766"/>
          <a:ext cx="4245778" cy="431730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Арыки – 249 ед.</a:t>
          </a:r>
          <a:endParaRPr lang="ru-KZ" sz="1800" kern="1200"/>
        </a:p>
      </dsp:txBody>
      <dsp:txXfrm>
        <a:off x="21075" y="3651841"/>
        <a:ext cx="4203628" cy="38958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E43991-B58B-4564-B19D-CF037B79E12C}">
      <dsp:nvSpPr>
        <dsp:cNvPr id="0" name=""/>
        <dsp:cNvSpPr/>
      </dsp:nvSpPr>
      <dsp:spPr>
        <a:xfrm>
          <a:off x="0" y="245775"/>
          <a:ext cx="4245778" cy="43173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Фонари внутри дворового </a:t>
          </a:r>
          <a:r>
            <a:rPr lang="ru-RU" sz="1800" kern="1200" dirty="0" err="1"/>
            <a:t>осв</a:t>
          </a:r>
          <a:r>
            <a:rPr lang="ru-RU" sz="1800" kern="1200" dirty="0"/>
            <a:t>. – 7200 ед.</a:t>
          </a:r>
          <a:endParaRPr lang="ru-KZ" sz="1800" kern="1200" dirty="0"/>
        </a:p>
      </dsp:txBody>
      <dsp:txXfrm>
        <a:off x="21075" y="266850"/>
        <a:ext cx="4203628" cy="389580"/>
      </dsp:txXfrm>
    </dsp:sp>
    <dsp:sp modelId="{F0B3E379-E29B-4E86-A3E8-17458AD6FAB0}">
      <dsp:nvSpPr>
        <dsp:cNvPr id="0" name=""/>
        <dsp:cNvSpPr/>
      </dsp:nvSpPr>
      <dsp:spPr>
        <a:xfrm>
          <a:off x="0" y="729345"/>
          <a:ext cx="4245778" cy="431730"/>
        </a:xfrm>
        <a:prstGeom prst="roundRect">
          <a:avLst/>
        </a:prstGeom>
        <a:solidFill>
          <a:schemeClr val="accent4">
            <a:hueOff val="-637824"/>
            <a:satOff val="3843"/>
            <a:lumOff val="3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Фонари уличного </a:t>
          </a:r>
          <a:r>
            <a:rPr lang="ru-RU" sz="1800" kern="1200" dirty="0" err="1"/>
            <a:t>осв</a:t>
          </a:r>
          <a:r>
            <a:rPr lang="ru-RU" sz="1800" kern="1200" dirty="0"/>
            <a:t>. – 15144 ед.</a:t>
          </a:r>
          <a:endParaRPr lang="ru-KZ" sz="1800" kern="1200" dirty="0"/>
        </a:p>
      </dsp:txBody>
      <dsp:txXfrm>
        <a:off x="21075" y="750420"/>
        <a:ext cx="4203628" cy="389580"/>
      </dsp:txXfrm>
    </dsp:sp>
    <dsp:sp modelId="{C47C7403-1C10-4E42-AFE5-04F7354BC947}">
      <dsp:nvSpPr>
        <dsp:cNvPr id="0" name=""/>
        <dsp:cNvSpPr/>
      </dsp:nvSpPr>
      <dsp:spPr>
        <a:xfrm>
          <a:off x="0" y="1212916"/>
          <a:ext cx="4245778" cy="431730"/>
        </a:xfrm>
        <a:prstGeom prst="roundRect">
          <a:avLst/>
        </a:prstGeom>
        <a:solidFill>
          <a:schemeClr val="accent4">
            <a:hueOff val="-1275649"/>
            <a:satOff val="7685"/>
            <a:lumOff val="6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 err="1"/>
            <a:t>Мусоровывозящие</a:t>
          </a:r>
          <a:r>
            <a:rPr lang="ru-RU" sz="1800" kern="1200" dirty="0"/>
            <a:t> организации – 1 ед.</a:t>
          </a:r>
          <a:endParaRPr lang="ru-KZ" sz="1800" kern="1200" dirty="0"/>
        </a:p>
      </dsp:txBody>
      <dsp:txXfrm>
        <a:off x="21075" y="1233991"/>
        <a:ext cx="4203628" cy="389580"/>
      </dsp:txXfrm>
    </dsp:sp>
    <dsp:sp modelId="{7E230927-46B2-44B3-8405-57D03254E866}">
      <dsp:nvSpPr>
        <dsp:cNvPr id="0" name=""/>
        <dsp:cNvSpPr/>
      </dsp:nvSpPr>
      <dsp:spPr>
        <a:xfrm>
          <a:off x="0" y="1696486"/>
          <a:ext cx="4245778" cy="431730"/>
        </a:xfrm>
        <a:prstGeom prst="roundRect">
          <a:avLst/>
        </a:prstGeom>
        <a:solidFill>
          <a:schemeClr val="accent4">
            <a:hueOff val="-1913473"/>
            <a:satOff val="11528"/>
            <a:lumOff val="9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Скверы, парки, аллеи – 37 ед.</a:t>
          </a:r>
          <a:endParaRPr lang="ru-KZ" sz="1800" kern="1200"/>
        </a:p>
      </dsp:txBody>
      <dsp:txXfrm>
        <a:off x="21075" y="1717561"/>
        <a:ext cx="4203628" cy="389580"/>
      </dsp:txXfrm>
    </dsp:sp>
    <dsp:sp modelId="{C47A6D76-1BB1-48D9-A5D1-8BB521BF0B46}">
      <dsp:nvSpPr>
        <dsp:cNvPr id="0" name=""/>
        <dsp:cNvSpPr/>
      </dsp:nvSpPr>
      <dsp:spPr>
        <a:xfrm>
          <a:off x="0" y="2180055"/>
          <a:ext cx="4245778" cy="431730"/>
        </a:xfrm>
        <a:prstGeom prst="roundRect">
          <a:avLst/>
        </a:prstGeom>
        <a:solidFill>
          <a:schemeClr val="accent4">
            <a:hueOff val="-2551297"/>
            <a:satOff val="15371"/>
            <a:lumOff val="12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Фонтаны – 22 ед.</a:t>
          </a:r>
          <a:endParaRPr lang="ru-KZ" sz="1800" kern="1200"/>
        </a:p>
      </dsp:txBody>
      <dsp:txXfrm>
        <a:off x="21075" y="2201130"/>
        <a:ext cx="4203628" cy="389580"/>
      </dsp:txXfrm>
    </dsp:sp>
    <dsp:sp modelId="{6FB05BAA-0C2D-4FCA-83B2-23F935607586}">
      <dsp:nvSpPr>
        <dsp:cNvPr id="0" name=""/>
        <dsp:cNvSpPr/>
      </dsp:nvSpPr>
      <dsp:spPr>
        <a:xfrm>
          <a:off x="0" y="2663625"/>
          <a:ext cx="4245778" cy="431730"/>
        </a:xfrm>
        <a:prstGeom prst="roundRect">
          <a:avLst/>
        </a:prstGeom>
        <a:solidFill>
          <a:schemeClr val="accent4">
            <a:hueOff val="-3189121"/>
            <a:satOff val="19214"/>
            <a:lumOff val="15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Улицы – 375 ед.</a:t>
          </a:r>
          <a:endParaRPr lang="ru-KZ" sz="1800" kern="1200"/>
        </a:p>
      </dsp:txBody>
      <dsp:txXfrm>
        <a:off x="21075" y="2684700"/>
        <a:ext cx="4203628" cy="389580"/>
      </dsp:txXfrm>
    </dsp:sp>
    <dsp:sp modelId="{CD2573F9-9338-482F-9B2A-313E35C8BBEF}">
      <dsp:nvSpPr>
        <dsp:cNvPr id="0" name=""/>
        <dsp:cNvSpPr/>
      </dsp:nvSpPr>
      <dsp:spPr>
        <a:xfrm>
          <a:off x="0" y="3147196"/>
          <a:ext cx="4245778" cy="431730"/>
        </a:xfrm>
        <a:prstGeom prst="roundRect">
          <a:avLst/>
        </a:prstGeom>
        <a:solidFill>
          <a:schemeClr val="accent4">
            <a:hueOff val="-3826945"/>
            <a:satOff val="23056"/>
            <a:lumOff val="184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Тротуары – 185,5 км.</a:t>
          </a:r>
          <a:endParaRPr lang="ru-KZ" sz="1800" kern="1200"/>
        </a:p>
      </dsp:txBody>
      <dsp:txXfrm>
        <a:off x="21075" y="3168271"/>
        <a:ext cx="4203628" cy="389580"/>
      </dsp:txXfrm>
    </dsp:sp>
    <dsp:sp modelId="{67DED66B-C6BE-4198-A440-ECFF0442B8D6}">
      <dsp:nvSpPr>
        <dsp:cNvPr id="0" name=""/>
        <dsp:cNvSpPr/>
      </dsp:nvSpPr>
      <dsp:spPr>
        <a:xfrm>
          <a:off x="0" y="3630766"/>
          <a:ext cx="4245778" cy="431730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Арыки – 272 ед.</a:t>
          </a:r>
          <a:endParaRPr lang="ru-KZ" sz="1800" kern="1200" dirty="0"/>
        </a:p>
      </dsp:txBody>
      <dsp:txXfrm>
        <a:off x="21075" y="3651841"/>
        <a:ext cx="4203628" cy="3895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F725D1-AFED-4F3B-A486-32826BA97FA1}">
      <dsp:nvSpPr>
        <dsp:cNvPr id="0" name=""/>
        <dsp:cNvSpPr/>
      </dsp:nvSpPr>
      <dsp:spPr>
        <a:xfrm>
          <a:off x="1585306" y="1789164"/>
          <a:ext cx="1191881" cy="6440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9921"/>
              </a:lnTo>
              <a:lnTo>
                <a:pt x="1191881" y="499921"/>
              </a:lnTo>
              <a:lnTo>
                <a:pt x="1191881" y="6440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8F3694-C99F-469E-B984-59C42294F9B5}">
      <dsp:nvSpPr>
        <dsp:cNvPr id="0" name=""/>
        <dsp:cNvSpPr/>
      </dsp:nvSpPr>
      <dsp:spPr>
        <a:xfrm>
          <a:off x="827806" y="1789164"/>
          <a:ext cx="757500" cy="644000"/>
        </a:xfrm>
        <a:custGeom>
          <a:avLst/>
          <a:gdLst/>
          <a:ahLst/>
          <a:cxnLst/>
          <a:rect l="0" t="0" r="0" b="0"/>
          <a:pathLst>
            <a:path>
              <a:moveTo>
                <a:pt x="757500" y="0"/>
              </a:moveTo>
              <a:lnTo>
                <a:pt x="757500" y="499921"/>
              </a:lnTo>
              <a:lnTo>
                <a:pt x="0" y="499921"/>
              </a:lnTo>
              <a:lnTo>
                <a:pt x="0" y="6440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AC7841-6968-4542-B574-EFF1E5A2C3F3}">
      <dsp:nvSpPr>
        <dsp:cNvPr id="0" name=""/>
        <dsp:cNvSpPr/>
      </dsp:nvSpPr>
      <dsp:spPr>
        <a:xfrm>
          <a:off x="569670" y="688936"/>
          <a:ext cx="2031271" cy="11002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26DB45-65DD-4627-8CA7-B8888BBE6035}">
      <dsp:nvSpPr>
        <dsp:cNvPr id="0" name=""/>
        <dsp:cNvSpPr/>
      </dsp:nvSpPr>
      <dsp:spPr>
        <a:xfrm>
          <a:off x="742479" y="853105"/>
          <a:ext cx="2031271" cy="11002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Собрано в госбюджет, всего- 482, 1 </a:t>
          </a: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млрд.тг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	</a:t>
          </a:r>
          <a:b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4704" y="885330"/>
        <a:ext cx="1966821" cy="1035778"/>
      </dsp:txXfrm>
    </dsp:sp>
    <dsp:sp modelId="{79F94B6C-3225-4B78-92B4-0E42ED0A9181}">
      <dsp:nvSpPr>
        <dsp:cNvPr id="0" name=""/>
        <dsp:cNvSpPr/>
      </dsp:nvSpPr>
      <dsp:spPr>
        <a:xfrm>
          <a:off x="1681" y="2433165"/>
          <a:ext cx="1652250" cy="13271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13436-97E0-46F9-BCDE-C9C108226FF0}">
      <dsp:nvSpPr>
        <dsp:cNvPr id="0" name=""/>
        <dsp:cNvSpPr/>
      </dsp:nvSpPr>
      <dsp:spPr>
        <a:xfrm>
          <a:off x="174490" y="2597333"/>
          <a:ext cx="1652250" cy="13271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Местный</a:t>
          </a:r>
          <a:r>
            <a:rPr lang="ru-RU" sz="180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– 207, 7 </a:t>
          </a:r>
          <a:r>
            <a:rPr lang="ru-RU" sz="1800" kern="120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млрд.тг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3361" y="2636204"/>
        <a:ext cx="1574508" cy="1249397"/>
      </dsp:txXfrm>
    </dsp:sp>
    <dsp:sp modelId="{E6E424D2-2085-4F0A-88CC-F89E1E1EEFB0}">
      <dsp:nvSpPr>
        <dsp:cNvPr id="0" name=""/>
        <dsp:cNvSpPr/>
      </dsp:nvSpPr>
      <dsp:spPr>
        <a:xfrm>
          <a:off x="1999549" y="2433165"/>
          <a:ext cx="1555278" cy="12605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36AB7D-8D88-426B-88C8-6A098FFA1F94}">
      <dsp:nvSpPr>
        <dsp:cNvPr id="0" name=""/>
        <dsp:cNvSpPr/>
      </dsp:nvSpPr>
      <dsp:spPr>
        <a:xfrm>
          <a:off x="2172357" y="2597333"/>
          <a:ext cx="1555278" cy="12605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Республиканский – 274, </a:t>
          </a: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млрд.тг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9279" y="2634255"/>
        <a:ext cx="1481434" cy="11867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F725D1-AFED-4F3B-A486-32826BA97FA1}">
      <dsp:nvSpPr>
        <dsp:cNvPr id="0" name=""/>
        <dsp:cNvSpPr/>
      </dsp:nvSpPr>
      <dsp:spPr>
        <a:xfrm>
          <a:off x="1861195" y="1634602"/>
          <a:ext cx="1077087" cy="748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2041"/>
              </a:lnTo>
              <a:lnTo>
                <a:pt x="1077087" y="592041"/>
              </a:lnTo>
              <a:lnTo>
                <a:pt x="1077087" y="7481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8F3694-C99F-469E-B984-59C42294F9B5}">
      <dsp:nvSpPr>
        <dsp:cNvPr id="0" name=""/>
        <dsp:cNvSpPr/>
      </dsp:nvSpPr>
      <dsp:spPr>
        <a:xfrm>
          <a:off x="858298" y="1634602"/>
          <a:ext cx="1002896" cy="732382"/>
        </a:xfrm>
        <a:custGeom>
          <a:avLst/>
          <a:gdLst/>
          <a:ahLst/>
          <a:cxnLst/>
          <a:rect l="0" t="0" r="0" b="0"/>
          <a:pathLst>
            <a:path>
              <a:moveTo>
                <a:pt x="1002896" y="0"/>
              </a:moveTo>
              <a:lnTo>
                <a:pt x="1002896" y="576267"/>
              </a:lnTo>
              <a:lnTo>
                <a:pt x="0" y="576267"/>
              </a:lnTo>
              <a:lnTo>
                <a:pt x="0" y="7323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AC7841-6968-4542-B574-EFF1E5A2C3F3}">
      <dsp:nvSpPr>
        <dsp:cNvPr id="0" name=""/>
        <dsp:cNvSpPr/>
      </dsp:nvSpPr>
      <dsp:spPr>
        <a:xfrm>
          <a:off x="967408" y="564502"/>
          <a:ext cx="1787573" cy="10701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26DB45-65DD-4627-8CA7-B8888BBE6035}">
      <dsp:nvSpPr>
        <dsp:cNvPr id="0" name=""/>
        <dsp:cNvSpPr/>
      </dsp:nvSpPr>
      <dsp:spPr>
        <a:xfrm>
          <a:off x="1154652" y="742384"/>
          <a:ext cx="1787573" cy="10701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Выполнение</a:t>
          </a:r>
          <a:r>
            <a:rPr lang="ru-RU" sz="220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бюджета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5994" y="773726"/>
        <a:ext cx="1724889" cy="1007416"/>
      </dsp:txXfrm>
    </dsp:sp>
    <dsp:sp modelId="{79F94B6C-3225-4B78-92B4-0E42ED0A9181}">
      <dsp:nvSpPr>
        <dsp:cNvPr id="0" name=""/>
        <dsp:cNvSpPr/>
      </dsp:nvSpPr>
      <dsp:spPr>
        <a:xfrm>
          <a:off x="-36836" y="2366985"/>
          <a:ext cx="1790270" cy="14058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13436-97E0-46F9-BCDE-C9C108226FF0}">
      <dsp:nvSpPr>
        <dsp:cNvPr id="0" name=""/>
        <dsp:cNvSpPr/>
      </dsp:nvSpPr>
      <dsp:spPr>
        <a:xfrm>
          <a:off x="150407" y="2544867"/>
          <a:ext cx="1790270" cy="14058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</a:t>
          </a:r>
          <a:r>
            <a:rPr lang="ru-RU" sz="220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2022 г. (8 мес.) – 20%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1584" y="2586044"/>
        <a:ext cx="1707916" cy="1323523"/>
      </dsp:txXfrm>
    </dsp:sp>
    <dsp:sp modelId="{E6E424D2-2085-4F0A-88CC-F89E1E1EEFB0}">
      <dsp:nvSpPr>
        <dsp:cNvPr id="0" name=""/>
        <dsp:cNvSpPr/>
      </dsp:nvSpPr>
      <dsp:spPr>
        <a:xfrm>
          <a:off x="2095684" y="2382758"/>
          <a:ext cx="1685198" cy="14445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36AB7D-8D88-426B-88C8-6A098FFA1F94}">
      <dsp:nvSpPr>
        <dsp:cNvPr id="0" name=""/>
        <dsp:cNvSpPr/>
      </dsp:nvSpPr>
      <dsp:spPr>
        <a:xfrm>
          <a:off x="2282928" y="2560640"/>
          <a:ext cx="1685198" cy="14445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</a:t>
          </a:r>
          <a:r>
            <a:rPr lang="ru-RU" sz="220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2023 г. (8 мес.) – 17,8%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25237" y="2602949"/>
        <a:ext cx="1600580" cy="13599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F725D1-AFED-4F3B-A486-32826BA97FA1}">
      <dsp:nvSpPr>
        <dsp:cNvPr id="0" name=""/>
        <dsp:cNvSpPr/>
      </dsp:nvSpPr>
      <dsp:spPr>
        <a:xfrm>
          <a:off x="1864037" y="1626414"/>
          <a:ext cx="1036760" cy="7539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9785"/>
              </a:lnTo>
              <a:lnTo>
                <a:pt x="1036760" y="599785"/>
              </a:lnTo>
              <a:lnTo>
                <a:pt x="1036760" y="7539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8F3694-C99F-469E-B984-59C42294F9B5}">
      <dsp:nvSpPr>
        <dsp:cNvPr id="0" name=""/>
        <dsp:cNvSpPr/>
      </dsp:nvSpPr>
      <dsp:spPr>
        <a:xfrm>
          <a:off x="847348" y="1626414"/>
          <a:ext cx="1016688" cy="738336"/>
        </a:xfrm>
        <a:custGeom>
          <a:avLst/>
          <a:gdLst/>
          <a:ahLst/>
          <a:cxnLst/>
          <a:rect l="0" t="0" r="0" b="0"/>
          <a:pathLst>
            <a:path>
              <a:moveTo>
                <a:pt x="1016688" y="0"/>
              </a:moveTo>
              <a:lnTo>
                <a:pt x="1016688" y="584213"/>
              </a:lnTo>
              <a:lnTo>
                <a:pt x="0" y="584213"/>
              </a:lnTo>
              <a:lnTo>
                <a:pt x="0" y="73833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AC7841-6968-4542-B574-EFF1E5A2C3F3}">
      <dsp:nvSpPr>
        <dsp:cNvPr id="0" name=""/>
        <dsp:cNvSpPr/>
      </dsp:nvSpPr>
      <dsp:spPr>
        <a:xfrm>
          <a:off x="981652" y="569965"/>
          <a:ext cx="1764768" cy="10564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26DB45-65DD-4627-8CA7-B8888BBE6035}">
      <dsp:nvSpPr>
        <dsp:cNvPr id="0" name=""/>
        <dsp:cNvSpPr/>
      </dsp:nvSpPr>
      <dsp:spPr>
        <a:xfrm>
          <a:off x="1166508" y="745578"/>
          <a:ext cx="1764768" cy="10564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Оптово-розничный товарооборот 1682 млрд.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тг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1197450" y="776520"/>
        <a:ext cx="1702884" cy="994565"/>
      </dsp:txXfrm>
    </dsp:sp>
    <dsp:sp modelId="{79F94B6C-3225-4B78-92B4-0E42ED0A9181}">
      <dsp:nvSpPr>
        <dsp:cNvPr id="0" name=""/>
        <dsp:cNvSpPr/>
      </dsp:nvSpPr>
      <dsp:spPr>
        <a:xfrm>
          <a:off x="-36366" y="2364751"/>
          <a:ext cx="1767430" cy="13879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13436-97E0-46F9-BCDE-C9C108226FF0}">
      <dsp:nvSpPr>
        <dsp:cNvPr id="0" name=""/>
        <dsp:cNvSpPr/>
      </dsp:nvSpPr>
      <dsp:spPr>
        <a:xfrm>
          <a:off x="148488" y="2540364"/>
          <a:ext cx="1767430" cy="13879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Оптовый товарооборот 1108,9 млрд.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тг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ИФО – 102,7%</a:t>
          </a:r>
        </a:p>
      </dsp:txBody>
      <dsp:txXfrm>
        <a:off x="189139" y="2581015"/>
        <a:ext cx="1686128" cy="1306639"/>
      </dsp:txXfrm>
    </dsp:sp>
    <dsp:sp modelId="{E6E424D2-2085-4F0A-88CC-F89E1E1EEFB0}">
      <dsp:nvSpPr>
        <dsp:cNvPr id="0" name=""/>
        <dsp:cNvSpPr/>
      </dsp:nvSpPr>
      <dsp:spPr>
        <a:xfrm>
          <a:off x="2068948" y="2380323"/>
          <a:ext cx="1663699" cy="14261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36AB7D-8D88-426B-88C8-6A098FFA1F94}">
      <dsp:nvSpPr>
        <dsp:cNvPr id="0" name=""/>
        <dsp:cNvSpPr/>
      </dsp:nvSpPr>
      <dsp:spPr>
        <a:xfrm>
          <a:off x="2253804" y="2555936"/>
          <a:ext cx="1663699" cy="14261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Розничный товарооборот 573,1 млрд.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тг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ИФО – 185,6%</a:t>
          </a:r>
        </a:p>
      </dsp:txBody>
      <dsp:txXfrm>
        <a:off x="2295573" y="2597705"/>
        <a:ext cx="1580161" cy="13425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F725D1-AFED-4F3B-A486-32826BA97FA1}">
      <dsp:nvSpPr>
        <dsp:cNvPr id="0" name=""/>
        <dsp:cNvSpPr/>
      </dsp:nvSpPr>
      <dsp:spPr>
        <a:xfrm>
          <a:off x="1585306" y="1789164"/>
          <a:ext cx="1191881" cy="6440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9921"/>
              </a:lnTo>
              <a:lnTo>
                <a:pt x="1191881" y="499921"/>
              </a:lnTo>
              <a:lnTo>
                <a:pt x="1191881" y="6440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8F3694-C99F-469E-B984-59C42294F9B5}">
      <dsp:nvSpPr>
        <dsp:cNvPr id="0" name=""/>
        <dsp:cNvSpPr/>
      </dsp:nvSpPr>
      <dsp:spPr>
        <a:xfrm>
          <a:off x="827806" y="1789164"/>
          <a:ext cx="757500" cy="644000"/>
        </a:xfrm>
        <a:custGeom>
          <a:avLst/>
          <a:gdLst/>
          <a:ahLst/>
          <a:cxnLst/>
          <a:rect l="0" t="0" r="0" b="0"/>
          <a:pathLst>
            <a:path>
              <a:moveTo>
                <a:pt x="757500" y="0"/>
              </a:moveTo>
              <a:lnTo>
                <a:pt x="757500" y="499921"/>
              </a:lnTo>
              <a:lnTo>
                <a:pt x="0" y="499921"/>
              </a:lnTo>
              <a:lnTo>
                <a:pt x="0" y="6440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AC7841-6968-4542-B574-EFF1E5A2C3F3}">
      <dsp:nvSpPr>
        <dsp:cNvPr id="0" name=""/>
        <dsp:cNvSpPr/>
      </dsp:nvSpPr>
      <dsp:spPr>
        <a:xfrm>
          <a:off x="569670" y="688936"/>
          <a:ext cx="2031271" cy="11002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26DB45-65DD-4627-8CA7-B8888BBE6035}">
      <dsp:nvSpPr>
        <dsp:cNvPr id="0" name=""/>
        <dsp:cNvSpPr/>
      </dsp:nvSpPr>
      <dsp:spPr>
        <a:xfrm>
          <a:off x="742479" y="853105"/>
          <a:ext cx="2031271" cy="11002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Оптово-розничный товарооборот 3025,9 млрд.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тг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	</a:t>
          </a:r>
          <a:b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4704" y="885330"/>
        <a:ext cx="1966821" cy="1035778"/>
      </dsp:txXfrm>
    </dsp:sp>
    <dsp:sp modelId="{79F94B6C-3225-4B78-92B4-0E42ED0A9181}">
      <dsp:nvSpPr>
        <dsp:cNvPr id="0" name=""/>
        <dsp:cNvSpPr/>
      </dsp:nvSpPr>
      <dsp:spPr>
        <a:xfrm>
          <a:off x="1681" y="2433165"/>
          <a:ext cx="1652250" cy="13271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13436-97E0-46F9-BCDE-C9C108226FF0}">
      <dsp:nvSpPr>
        <dsp:cNvPr id="0" name=""/>
        <dsp:cNvSpPr/>
      </dsp:nvSpPr>
      <dsp:spPr>
        <a:xfrm>
          <a:off x="174490" y="2597333"/>
          <a:ext cx="1652250" cy="13271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Оптовый товарооборот 2173 млрд.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тг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ИФО – 112,8%</a:t>
          </a:r>
        </a:p>
      </dsp:txBody>
      <dsp:txXfrm>
        <a:off x="213361" y="2636204"/>
        <a:ext cx="1574508" cy="1249397"/>
      </dsp:txXfrm>
    </dsp:sp>
    <dsp:sp modelId="{E6E424D2-2085-4F0A-88CC-F89E1E1EEFB0}">
      <dsp:nvSpPr>
        <dsp:cNvPr id="0" name=""/>
        <dsp:cNvSpPr/>
      </dsp:nvSpPr>
      <dsp:spPr>
        <a:xfrm>
          <a:off x="1999549" y="2433165"/>
          <a:ext cx="1555278" cy="12605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36AB7D-8D88-426B-88C8-6A098FFA1F94}">
      <dsp:nvSpPr>
        <dsp:cNvPr id="0" name=""/>
        <dsp:cNvSpPr/>
      </dsp:nvSpPr>
      <dsp:spPr>
        <a:xfrm>
          <a:off x="2172357" y="2597333"/>
          <a:ext cx="1555278" cy="12605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Розничный товарооборот 852,9 млрд.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тг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ИФО – 125,8%</a:t>
          </a:r>
        </a:p>
      </dsp:txBody>
      <dsp:txXfrm>
        <a:off x="2209279" y="2634255"/>
        <a:ext cx="1481434" cy="11867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F725D1-AFED-4F3B-A486-32826BA97FA1}">
      <dsp:nvSpPr>
        <dsp:cNvPr id="0" name=""/>
        <dsp:cNvSpPr/>
      </dsp:nvSpPr>
      <dsp:spPr>
        <a:xfrm>
          <a:off x="1888125" y="1619107"/>
          <a:ext cx="1050158" cy="7636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7536"/>
              </a:lnTo>
              <a:lnTo>
                <a:pt x="1050158" y="607536"/>
              </a:lnTo>
              <a:lnTo>
                <a:pt x="1050158" y="7636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8F3694-C99F-469E-B984-59C42294F9B5}">
      <dsp:nvSpPr>
        <dsp:cNvPr id="0" name=""/>
        <dsp:cNvSpPr/>
      </dsp:nvSpPr>
      <dsp:spPr>
        <a:xfrm>
          <a:off x="858298" y="1619107"/>
          <a:ext cx="1029826" cy="747877"/>
        </a:xfrm>
        <a:custGeom>
          <a:avLst/>
          <a:gdLst/>
          <a:ahLst/>
          <a:cxnLst/>
          <a:rect l="0" t="0" r="0" b="0"/>
          <a:pathLst>
            <a:path>
              <a:moveTo>
                <a:pt x="1029826" y="0"/>
              </a:moveTo>
              <a:lnTo>
                <a:pt x="1029826" y="591762"/>
              </a:lnTo>
              <a:lnTo>
                <a:pt x="0" y="591762"/>
              </a:lnTo>
              <a:lnTo>
                <a:pt x="0" y="7478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AC7841-6968-4542-B574-EFF1E5A2C3F3}">
      <dsp:nvSpPr>
        <dsp:cNvPr id="0" name=""/>
        <dsp:cNvSpPr/>
      </dsp:nvSpPr>
      <dsp:spPr>
        <a:xfrm>
          <a:off x="994338" y="549007"/>
          <a:ext cx="1787573" cy="10701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26DB45-65DD-4627-8CA7-B8888BBE6035}">
      <dsp:nvSpPr>
        <dsp:cNvPr id="0" name=""/>
        <dsp:cNvSpPr/>
      </dsp:nvSpPr>
      <dsp:spPr>
        <a:xfrm>
          <a:off x="1181582" y="726889"/>
          <a:ext cx="1787573" cy="10701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Оптово-розничный товарооборот 1281,7 млрд.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тг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1212924" y="758231"/>
        <a:ext cx="1724889" cy="1007416"/>
      </dsp:txXfrm>
    </dsp:sp>
    <dsp:sp modelId="{79F94B6C-3225-4B78-92B4-0E42ED0A9181}">
      <dsp:nvSpPr>
        <dsp:cNvPr id="0" name=""/>
        <dsp:cNvSpPr/>
      </dsp:nvSpPr>
      <dsp:spPr>
        <a:xfrm>
          <a:off x="-36836" y="2366985"/>
          <a:ext cx="1790270" cy="14058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13436-97E0-46F9-BCDE-C9C108226FF0}">
      <dsp:nvSpPr>
        <dsp:cNvPr id="0" name=""/>
        <dsp:cNvSpPr/>
      </dsp:nvSpPr>
      <dsp:spPr>
        <a:xfrm>
          <a:off x="150407" y="2544867"/>
          <a:ext cx="1790270" cy="14058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Оптовый товарооборот 1018,7 млрд.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тг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ИФО – 128,6%</a:t>
          </a:r>
        </a:p>
      </dsp:txBody>
      <dsp:txXfrm>
        <a:off x="191584" y="2586044"/>
        <a:ext cx="1707916" cy="1323523"/>
      </dsp:txXfrm>
    </dsp:sp>
    <dsp:sp modelId="{E6E424D2-2085-4F0A-88CC-F89E1E1EEFB0}">
      <dsp:nvSpPr>
        <dsp:cNvPr id="0" name=""/>
        <dsp:cNvSpPr/>
      </dsp:nvSpPr>
      <dsp:spPr>
        <a:xfrm>
          <a:off x="2095684" y="2382758"/>
          <a:ext cx="1685198" cy="14445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36AB7D-8D88-426B-88C8-6A098FFA1F94}">
      <dsp:nvSpPr>
        <dsp:cNvPr id="0" name=""/>
        <dsp:cNvSpPr/>
      </dsp:nvSpPr>
      <dsp:spPr>
        <a:xfrm>
          <a:off x="2282928" y="2560640"/>
          <a:ext cx="1685198" cy="14445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Розничный товарооборот 263 млрд.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тг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ИФО – 92,6%</a:t>
          </a:r>
        </a:p>
      </dsp:txBody>
      <dsp:txXfrm>
        <a:off x="2325237" y="2602949"/>
        <a:ext cx="1600580" cy="135992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6AF2B6-16BF-442C-A35A-2E8A71C2B381}">
      <dsp:nvSpPr>
        <dsp:cNvPr id="0" name=""/>
        <dsp:cNvSpPr/>
      </dsp:nvSpPr>
      <dsp:spPr>
        <a:xfrm>
          <a:off x="0" y="1156"/>
          <a:ext cx="700523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857BD4-4BE6-4A37-9395-B77217337706}">
      <dsp:nvSpPr>
        <dsp:cNvPr id="0" name=""/>
        <dsp:cNvSpPr/>
      </dsp:nvSpPr>
      <dsp:spPr>
        <a:xfrm>
          <a:off x="0" y="1156"/>
          <a:ext cx="7005235" cy="394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Всего получателей пенсий и пособий – 107 178 чел.</a:t>
          </a:r>
          <a:endParaRPr lang="ru-KZ" sz="1800" kern="1200"/>
        </a:p>
      </dsp:txBody>
      <dsp:txXfrm>
        <a:off x="0" y="1156"/>
        <a:ext cx="7005235" cy="394426"/>
      </dsp:txXfrm>
    </dsp:sp>
    <dsp:sp modelId="{7786E6BD-5B85-4622-BABD-707CC0154F1F}">
      <dsp:nvSpPr>
        <dsp:cNvPr id="0" name=""/>
        <dsp:cNvSpPr/>
      </dsp:nvSpPr>
      <dsp:spPr>
        <a:xfrm>
          <a:off x="0" y="395583"/>
          <a:ext cx="700523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4BA988-08E6-4B28-9CF5-657C011BFA7C}">
      <dsp:nvSpPr>
        <dsp:cNvPr id="0" name=""/>
        <dsp:cNvSpPr/>
      </dsp:nvSpPr>
      <dsp:spPr>
        <a:xfrm>
          <a:off x="0" y="395583"/>
          <a:ext cx="7005235" cy="394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Получатели пособий – 66 053 чел.</a:t>
          </a:r>
          <a:endParaRPr lang="ru-KZ" sz="1800" kern="1200"/>
        </a:p>
      </dsp:txBody>
      <dsp:txXfrm>
        <a:off x="0" y="395583"/>
        <a:ext cx="7005235" cy="394426"/>
      </dsp:txXfrm>
    </dsp:sp>
    <dsp:sp modelId="{90EC5465-20B0-40E4-B7EE-13563FC8F1BA}">
      <dsp:nvSpPr>
        <dsp:cNvPr id="0" name=""/>
        <dsp:cNvSpPr/>
      </dsp:nvSpPr>
      <dsp:spPr>
        <a:xfrm>
          <a:off x="0" y="790010"/>
          <a:ext cx="700523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DD43BE-BE2D-423D-BA26-C90EA7517747}">
      <dsp:nvSpPr>
        <dsp:cNvPr id="0" name=""/>
        <dsp:cNvSpPr/>
      </dsp:nvSpPr>
      <dsp:spPr>
        <a:xfrm>
          <a:off x="0" y="790010"/>
          <a:ext cx="7005235" cy="394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Получатели пенсий – 41 125 чел.</a:t>
          </a:r>
          <a:endParaRPr lang="ru-KZ" sz="1800" kern="1200" dirty="0"/>
        </a:p>
      </dsp:txBody>
      <dsp:txXfrm>
        <a:off x="0" y="790010"/>
        <a:ext cx="7005235" cy="394426"/>
      </dsp:txXfrm>
    </dsp:sp>
    <dsp:sp modelId="{CFABE53B-230D-4EBF-A290-9999C4749BCD}">
      <dsp:nvSpPr>
        <dsp:cNvPr id="0" name=""/>
        <dsp:cNvSpPr/>
      </dsp:nvSpPr>
      <dsp:spPr>
        <a:xfrm>
          <a:off x="0" y="1184437"/>
          <a:ext cx="700523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6362EC-92AF-4D68-AAE6-2CB55220627F}">
      <dsp:nvSpPr>
        <dsp:cNvPr id="0" name=""/>
        <dsp:cNvSpPr/>
      </dsp:nvSpPr>
      <dsp:spPr>
        <a:xfrm>
          <a:off x="0" y="1184437"/>
          <a:ext cx="7005235" cy="394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Инвалиды ВОВ – 3 чел.</a:t>
          </a:r>
          <a:endParaRPr lang="ru-KZ" sz="1800" kern="1200"/>
        </a:p>
      </dsp:txBody>
      <dsp:txXfrm>
        <a:off x="0" y="1184437"/>
        <a:ext cx="7005235" cy="394426"/>
      </dsp:txXfrm>
    </dsp:sp>
    <dsp:sp modelId="{86895A1F-A1AD-41DA-BEC0-5D3FD245878E}">
      <dsp:nvSpPr>
        <dsp:cNvPr id="0" name=""/>
        <dsp:cNvSpPr/>
      </dsp:nvSpPr>
      <dsp:spPr>
        <a:xfrm>
          <a:off x="0" y="1578864"/>
          <a:ext cx="700523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AC1B48-6089-4EF4-BF1D-5BEE0426B59D}">
      <dsp:nvSpPr>
        <dsp:cNvPr id="0" name=""/>
        <dsp:cNvSpPr/>
      </dsp:nvSpPr>
      <dsp:spPr>
        <a:xfrm>
          <a:off x="0" y="1578864"/>
          <a:ext cx="7005235" cy="394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Уастники ВОВ – 15 чел</a:t>
          </a:r>
          <a:endParaRPr lang="ru-KZ" sz="1800" kern="1200"/>
        </a:p>
      </dsp:txBody>
      <dsp:txXfrm>
        <a:off x="0" y="1578864"/>
        <a:ext cx="7005235" cy="394426"/>
      </dsp:txXfrm>
    </dsp:sp>
    <dsp:sp modelId="{E49E9B6B-DC94-46F6-96E1-A9618013175B}">
      <dsp:nvSpPr>
        <dsp:cNvPr id="0" name=""/>
        <dsp:cNvSpPr/>
      </dsp:nvSpPr>
      <dsp:spPr>
        <a:xfrm>
          <a:off x="0" y="1973291"/>
          <a:ext cx="700523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CD6789-9328-49E7-9833-6D1AD3A82013}">
      <dsp:nvSpPr>
        <dsp:cNvPr id="0" name=""/>
        <dsp:cNvSpPr/>
      </dsp:nvSpPr>
      <dsp:spPr>
        <a:xfrm>
          <a:off x="0" y="1973291"/>
          <a:ext cx="7005235" cy="394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Получатели АСП – 834 (194 семей)</a:t>
          </a:r>
          <a:endParaRPr lang="ru-KZ" sz="1800" kern="1200"/>
        </a:p>
      </dsp:txBody>
      <dsp:txXfrm>
        <a:off x="0" y="1973291"/>
        <a:ext cx="7005235" cy="39442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6AF2B6-16BF-442C-A35A-2E8A71C2B381}">
      <dsp:nvSpPr>
        <dsp:cNvPr id="0" name=""/>
        <dsp:cNvSpPr/>
      </dsp:nvSpPr>
      <dsp:spPr>
        <a:xfrm>
          <a:off x="0" y="1156"/>
          <a:ext cx="700523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857BD4-4BE6-4A37-9395-B77217337706}">
      <dsp:nvSpPr>
        <dsp:cNvPr id="0" name=""/>
        <dsp:cNvSpPr/>
      </dsp:nvSpPr>
      <dsp:spPr>
        <a:xfrm>
          <a:off x="0" y="1156"/>
          <a:ext cx="7005235" cy="394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Всего получателей пенсий и пособий – 111 845 чел.</a:t>
          </a:r>
          <a:endParaRPr lang="ru-KZ" sz="1800" kern="1200" dirty="0"/>
        </a:p>
      </dsp:txBody>
      <dsp:txXfrm>
        <a:off x="0" y="1156"/>
        <a:ext cx="7005235" cy="394426"/>
      </dsp:txXfrm>
    </dsp:sp>
    <dsp:sp modelId="{7786E6BD-5B85-4622-BABD-707CC0154F1F}">
      <dsp:nvSpPr>
        <dsp:cNvPr id="0" name=""/>
        <dsp:cNvSpPr/>
      </dsp:nvSpPr>
      <dsp:spPr>
        <a:xfrm>
          <a:off x="0" y="395583"/>
          <a:ext cx="700523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4BA988-08E6-4B28-9CF5-657C011BFA7C}">
      <dsp:nvSpPr>
        <dsp:cNvPr id="0" name=""/>
        <dsp:cNvSpPr/>
      </dsp:nvSpPr>
      <dsp:spPr>
        <a:xfrm>
          <a:off x="0" y="395583"/>
          <a:ext cx="7005235" cy="394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Получатели пособий – 70 028 чел.</a:t>
          </a:r>
          <a:endParaRPr lang="ru-KZ" sz="1800" kern="1200" dirty="0"/>
        </a:p>
      </dsp:txBody>
      <dsp:txXfrm>
        <a:off x="0" y="395583"/>
        <a:ext cx="7005235" cy="394426"/>
      </dsp:txXfrm>
    </dsp:sp>
    <dsp:sp modelId="{90EC5465-20B0-40E4-B7EE-13563FC8F1BA}">
      <dsp:nvSpPr>
        <dsp:cNvPr id="0" name=""/>
        <dsp:cNvSpPr/>
      </dsp:nvSpPr>
      <dsp:spPr>
        <a:xfrm>
          <a:off x="0" y="790010"/>
          <a:ext cx="700523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DD43BE-BE2D-423D-BA26-C90EA7517747}">
      <dsp:nvSpPr>
        <dsp:cNvPr id="0" name=""/>
        <dsp:cNvSpPr/>
      </dsp:nvSpPr>
      <dsp:spPr>
        <a:xfrm>
          <a:off x="0" y="790010"/>
          <a:ext cx="7005235" cy="394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Получатели пенсий – 41 817 чел.</a:t>
          </a:r>
          <a:endParaRPr lang="ru-KZ" sz="1800" kern="1200" dirty="0"/>
        </a:p>
      </dsp:txBody>
      <dsp:txXfrm>
        <a:off x="0" y="790010"/>
        <a:ext cx="7005235" cy="394426"/>
      </dsp:txXfrm>
    </dsp:sp>
    <dsp:sp modelId="{CFABE53B-230D-4EBF-A290-9999C4749BCD}">
      <dsp:nvSpPr>
        <dsp:cNvPr id="0" name=""/>
        <dsp:cNvSpPr/>
      </dsp:nvSpPr>
      <dsp:spPr>
        <a:xfrm>
          <a:off x="0" y="1184437"/>
          <a:ext cx="700523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6362EC-92AF-4D68-AAE6-2CB55220627F}">
      <dsp:nvSpPr>
        <dsp:cNvPr id="0" name=""/>
        <dsp:cNvSpPr/>
      </dsp:nvSpPr>
      <dsp:spPr>
        <a:xfrm>
          <a:off x="0" y="1184437"/>
          <a:ext cx="7005235" cy="394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Инвалиды ВОВ – 2 чел.</a:t>
          </a:r>
          <a:endParaRPr lang="ru-KZ" sz="1800" kern="1200" dirty="0"/>
        </a:p>
      </dsp:txBody>
      <dsp:txXfrm>
        <a:off x="0" y="1184437"/>
        <a:ext cx="7005235" cy="394426"/>
      </dsp:txXfrm>
    </dsp:sp>
    <dsp:sp modelId="{86895A1F-A1AD-41DA-BEC0-5D3FD245878E}">
      <dsp:nvSpPr>
        <dsp:cNvPr id="0" name=""/>
        <dsp:cNvSpPr/>
      </dsp:nvSpPr>
      <dsp:spPr>
        <a:xfrm>
          <a:off x="0" y="1578864"/>
          <a:ext cx="700523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AC1B48-6089-4EF4-BF1D-5BEE0426B59D}">
      <dsp:nvSpPr>
        <dsp:cNvPr id="0" name=""/>
        <dsp:cNvSpPr/>
      </dsp:nvSpPr>
      <dsp:spPr>
        <a:xfrm>
          <a:off x="0" y="1578864"/>
          <a:ext cx="7005235" cy="394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 err="1"/>
            <a:t>Уастники</a:t>
          </a:r>
          <a:r>
            <a:rPr lang="ru-RU" sz="1800" kern="1200" dirty="0"/>
            <a:t> ВОВ – 11 чел</a:t>
          </a:r>
          <a:endParaRPr lang="ru-KZ" sz="1800" kern="1200" dirty="0"/>
        </a:p>
      </dsp:txBody>
      <dsp:txXfrm>
        <a:off x="0" y="1578864"/>
        <a:ext cx="7005235" cy="394426"/>
      </dsp:txXfrm>
    </dsp:sp>
    <dsp:sp modelId="{E49E9B6B-DC94-46F6-96E1-A9618013175B}">
      <dsp:nvSpPr>
        <dsp:cNvPr id="0" name=""/>
        <dsp:cNvSpPr/>
      </dsp:nvSpPr>
      <dsp:spPr>
        <a:xfrm>
          <a:off x="0" y="1973291"/>
          <a:ext cx="700523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CD6789-9328-49E7-9833-6D1AD3A82013}">
      <dsp:nvSpPr>
        <dsp:cNvPr id="0" name=""/>
        <dsp:cNvSpPr/>
      </dsp:nvSpPr>
      <dsp:spPr>
        <a:xfrm>
          <a:off x="0" y="1973291"/>
          <a:ext cx="7005235" cy="394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Получатели АСП – 599 (127 семей)</a:t>
          </a:r>
          <a:endParaRPr lang="ru-KZ" sz="1800" kern="1200" dirty="0"/>
        </a:p>
      </dsp:txBody>
      <dsp:txXfrm>
        <a:off x="0" y="1973291"/>
        <a:ext cx="7005235" cy="3944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45659" cy="497976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2"/>
            <a:ext cx="2945659" cy="497976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>
              <a:defRPr sz="1200"/>
            </a:lvl1pPr>
          </a:lstStyle>
          <a:p>
            <a:fld id="{91C9B843-B5FD-4096-A02C-1EB04216A6A4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8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01" tIns="45501" rIns="91001" bIns="4550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6431"/>
            <a:ext cx="5438140" cy="3907989"/>
          </a:xfrm>
          <a:prstGeom prst="rect">
            <a:avLst/>
          </a:prstGeom>
        </p:spPr>
        <p:txBody>
          <a:bodyPr vert="horz" lIns="91001" tIns="45501" rIns="91001" bIns="4550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27075"/>
            <a:ext cx="2945659" cy="497975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427075"/>
            <a:ext cx="2945659" cy="497975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r">
              <a:defRPr sz="1200"/>
            </a:lvl1pPr>
          </a:lstStyle>
          <a:p>
            <a:fld id="{53B23F5B-A9ED-4D0C-A185-942CCD4BB3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271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2213D-BAF9-4942-BF89-D844B4C3ED35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3967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94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1048695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ED8F2-BF8C-1D41-BA88-401AF384521F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2160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94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1048695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ED8F2-BF8C-1D41-BA88-401AF384521F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26657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94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1048695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ED8F2-BF8C-1D41-BA88-401AF384521F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48912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029535-EFBC-41CE-8A2D-CE656ED460B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412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94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1048695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ED8F2-BF8C-1D41-BA88-401AF384521F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28906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FA2A-A9E8-43FC-BA42-0FD3C5A3080F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8257D-6CF4-4124-A2EC-61AE785F8C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286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FA2A-A9E8-43FC-BA42-0FD3C5A3080F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8257D-6CF4-4124-A2EC-61AE785F8C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350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FA2A-A9E8-43FC-BA42-0FD3C5A3080F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8257D-6CF4-4124-A2EC-61AE785F8C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85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162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16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162"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162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8162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85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5">
            <a:extLst>
              <a:ext uri="{FF2B5EF4-FFF2-40B4-BE49-F238E27FC236}">
                <a16:creationId xmlns:a16="http://schemas.microsoft.com/office/drawing/2014/main" id="{D8781DE0-DCB5-44D0-9AE6-23D866BB73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605" y="468684"/>
            <a:ext cx="1694792" cy="169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378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009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F5EB54A-9CE8-4717-BE33-E9A0774EEEDA}"/>
              </a:ext>
            </a:extLst>
          </p:cNvPr>
          <p:cNvSpPr/>
          <p:nvPr userDrawn="1"/>
        </p:nvSpPr>
        <p:spPr>
          <a:xfrm>
            <a:off x="11740546" y="6441410"/>
            <a:ext cx="5549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812A7484-5332-486E-B19D-B2AEB75DA3C2}" type="slidenum">
              <a:rPr lang="ru-RU" sz="2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x-none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576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FA2A-A9E8-43FC-BA42-0FD3C5A3080F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8257D-6CF4-4124-A2EC-61AE785F8C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440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FA2A-A9E8-43FC-BA42-0FD3C5A3080F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8257D-6CF4-4124-A2EC-61AE785F8C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1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FA2A-A9E8-43FC-BA42-0FD3C5A3080F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8257D-6CF4-4124-A2EC-61AE785F8C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06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FA2A-A9E8-43FC-BA42-0FD3C5A3080F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8257D-6CF4-4124-A2EC-61AE785F8C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657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FA2A-A9E8-43FC-BA42-0FD3C5A3080F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8257D-6CF4-4124-A2EC-61AE785F8C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138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FA2A-A9E8-43FC-BA42-0FD3C5A3080F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8257D-6CF4-4124-A2EC-61AE785F8C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707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FA2A-A9E8-43FC-BA42-0FD3C5A3080F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8257D-6CF4-4124-A2EC-61AE785F8C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003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FA2A-A9E8-43FC-BA42-0FD3C5A3080F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8257D-6CF4-4124-A2EC-61AE785F8C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390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6" Type="http://schemas.openxmlformats.org/officeDocument/2006/relationships/theme" Target="../theme/theme1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5FA2A-A9E8-43FC-BA42-0FD3C5A3080F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8257D-6CF4-4124-A2EC-61AE785F8C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281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684" r:id="rId13"/>
    <p:sldLayoutId id="2147483700" r:id="rId14"/>
    <p:sldLayoutId id="2147483701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4" Type="http://schemas.microsoft.com/office/2007/relationships/hdphoto" Target="../media/hdphoto1.wdp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 /><Relationship Id="rId13" Type="http://schemas.openxmlformats.org/officeDocument/2006/relationships/image" Target="../media/image13.png" /><Relationship Id="rId18" Type="http://schemas.microsoft.com/office/2007/relationships/diagramDrawing" Target="../diagrams/drawing12.xml" /><Relationship Id="rId3" Type="http://schemas.openxmlformats.org/officeDocument/2006/relationships/diagramLayout" Target="../diagrams/layout10.xml" /><Relationship Id="rId7" Type="http://schemas.openxmlformats.org/officeDocument/2006/relationships/diagramData" Target="../diagrams/data11.xml" /><Relationship Id="rId12" Type="http://schemas.openxmlformats.org/officeDocument/2006/relationships/image" Target="../media/image12.png" /><Relationship Id="rId17" Type="http://schemas.openxmlformats.org/officeDocument/2006/relationships/diagramColors" Target="../diagrams/colors12.xml" /><Relationship Id="rId2" Type="http://schemas.openxmlformats.org/officeDocument/2006/relationships/diagramData" Target="../diagrams/data10.xml" /><Relationship Id="rId16" Type="http://schemas.openxmlformats.org/officeDocument/2006/relationships/diagramQuickStyle" Target="../diagrams/quickStyle12.xml" /><Relationship Id="rId20" Type="http://schemas.openxmlformats.org/officeDocument/2006/relationships/image" Target="../media/image10.jpeg" /><Relationship Id="rId1" Type="http://schemas.openxmlformats.org/officeDocument/2006/relationships/slideLayout" Target="../slideLayouts/slideLayout12.xml" /><Relationship Id="rId6" Type="http://schemas.microsoft.com/office/2007/relationships/diagramDrawing" Target="../diagrams/drawing10.xml" /><Relationship Id="rId11" Type="http://schemas.microsoft.com/office/2007/relationships/diagramDrawing" Target="../diagrams/drawing11.xml" /><Relationship Id="rId5" Type="http://schemas.openxmlformats.org/officeDocument/2006/relationships/diagramColors" Target="../diagrams/colors10.xml" /><Relationship Id="rId15" Type="http://schemas.openxmlformats.org/officeDocument/2006/relationships/diagramLayout" Target="../diagrams/layout12.xml" /><Relationship Id="rId10" Type="http://schemas.openxmlformats.org/officeDocument/2006/relationships/diagramColors" Target="../diagrams/colors11.xml" /><Relationship Id="rId19" Type="http://schemas.openxmlformats.org/officeDocument/2006/relationships/image" Target="../media/image14.jpeg" /><Relationship Id="rId4" Type="http://schemas.openxmlformats.org/officeDocument/2006/relationships/diagramQuickStyle" Target="../diagrams/quickStyle10.xml" /><Relationship Id="rId9" Type="http://schemas.openxmlformats.org/officeDocument/2006/relationships/diagramQuickStyle" Target="../diagrams/quickStyle11.xml" /><Relationship Id="rId14" Type="http://schemas.openxmlformats.org/officeDocument/2006/relationships/diagramData" Target="../diagrams/data12.xml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 /><Relationship Id="rId13" Type="http://schemas.openxmlformats.org/officeDocument/2006/relationships/diagramLayout" Target="../diagrams/layout15.xml" /><Relationship Id="rId18" Type="http://schemas.openxmlformats.org/officeDocument/2006/relationships/diagramLayout" Target="../diagrams/layout16.xml" /><Relationship Id="rId3" Type="http://schemas.openxmlformats.org/officeDocument/2006/relationships/diagramLayout" Target="../diagrams/layout13.xml" /><Relationship Id="rId21" Type="http://schemas.microsoft.com/office/2007/relationships/diagramDrawing" Target="../diagrams/drawing16.xml" /><Relationship Id="rId7" Type="http://schemas.openxmlformats.org/officeDocument/2006/relationships/diagramData" Target="../diagrams/data14.xml" /><Relationship Id="rId12" Type="http://schemas.openxmlformats.org/officeDocument/2006/relationships/diagramData" Target="../diagrams/data15.xml" /><Relationship Id="rId17" Type="http://schemas.openxmlformats.org/officeDocument/2006/relationships/diagramData" Target="../diagrams/data16.xml" /><Relationship Id="rId2" Type="http://schemas.openxmlformats.org/officeDocument/2006/relationships/diagramData" Target="../diagrams/data13.xml" /><Relationship Id="rId16" Type="http://schemas.microsoft.com/office/2007/relationships/diagramDrawing" Target="../diagrams/drawing15.xml" /><Relationship Id="rId20" Type="http://schemas.openxmlformats.org/officeDocument/2006/relationships/diagramColors" Target="../diagrams/colors16.xml" /><Relationship Id="rId1" Type="http://schemas.openxmlformats.org/officeDocument/2006/relationships/slideLayout" Target="../slideLayouts/slideLayout12.xml" /><Relationship Id="rId6" Type="http://schemas.microsoft.com/office/2007/relationships/diagramDrawing" Target="../diagrams/drawing13.xml" /><Relationship Id="rId11" Type="http://schemas.microsoft.com/office/2007/relationships/diagramDrawing" Target="../diagrams/drawing14.xml" /><Relationship Id="rId5" Type="http://schemas.openxmlformats.org/officeDocument/2006/relationships/diagramColors" Target="../diagrams/colors13.xml" /><Relationship Id="rId15" Type="http://schemas.openxmlformats.org/officeDocument/2006/relationships/diagramColors" Target="../diagrams/colors15.xml" /><Relationship Id="rId23" Type="http://schemas.openxmlformats.org/officeDocument/2006/relationships/image" Target="../media/image10.jpeg" /><Relationship Id="rId10" Type="http://schemas.openxmlformats.org/officeDocument/2006/relationships/diagramColors" Target="../diagrams/colors14.xml" /><Relationship Id="rId19" Type="http://schemas.openxmlformats.org/officeDocument/2006/relationships/diagramQuickStyle" Target="../diagrams/quickStyle16.xml" /><Relationship Id="rId4" Type="http://schemas.openxmlformats.org/officeDocument/2006/relationships/diagramQuickStyle" Target="../diagrams/quickStyle13.xml" /><Relationship Id="rId9" Type="http://schemas.openxmlformats.org/officeDocument/2006/relationships/diagramQuickStyle" Target="../diagrams/quickStyle14.xml" /><Relationship Id="rId14" Type="http://schemas.openxmlformats.org/officeDocument/2006/relationships/diagramQuickStyle" Target="../diagrams/quickStyle15.xml" /><Relationship Id="rId22" Type="http://schemas.openxmlformats.org/officeDocument/2006/relationships/image" Target="../media/image15.png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 /><Relationship Id="rId3" Type="http://schemas.openxmlformats.org/officeDocument/2006/relationships/image" Target="../media/image17.png" /><Relationship Id="rId7" Type="http://schemas.openxmlformats.org/officeDocument/2006/relationships/image" Target="../media/image21.jpeg" /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0.jpeg" /><Relationship Id="rId5" Type="http://schemas.openxmlformats.org/officeDocument/2006/relationships/image" Target="../media/image19.jpeg" /><Relationship Id="rId4" Type="http://schemas.openxmlformats.org/officeDocument/2006/relationships/image" Target="../media/image18.jpeg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 /><Relationship Id="rId3" Type="http://schemas.openxmlformats.org/officeDocument/2006/relationships/image" Target="../media/image23.png" /><Relationship Id="rId7" Type="http://schemas.openxmlformats.org/officeDocument/2006/relationships/image" Target="../media/image26.jpe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6.jpeg" /><Relationship Id="rId5" Type="http://schemas.openxmlformats.org/officeDocument/2006/relationships/image" Target="../media/image25.png" /><Relationship Id="rId4" Type="http://schemas.openxmlformats.org/officeDocument/2006/relationships/image" Target="../media/image24.png" /><Relationship Id="rId9" Type="http://schemas.openxmlformats.org/officeDocument/2006/relationships/image" Target="../media/image10.jpeg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 /><Relationship Id="rId3" Type="http://schemas.openxmlformats.org/officeDocument/2006/relationships/image" Target="../media/image29.png" /><Relationship Id="rId7" Type="http://schemas.openxmlformats.org/officeDocument/2006/relationships/image" Target="../media/image33.png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14.xml" /><Relationship Id="rId6" Type="http://schemas.openxmlformats.org/officeDocument/2006/relationships/image" Target="../media/image32.png" /><Relationship Id="rId5" Type="http://schemas.openxmlformats.org/officeDocument/2006/relationships/image" Target="../media/image31.png" /><Relationship Id="rId4" Type="http://schemas.openxmlformats.org/officeDocument/2006/relationships/image" Target="../media/image30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7" Type="http://schemas.openxmlformats.org/officeDocument/2006/relationships/image" Target="../media/image38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7.png" /><Relationship Id="rId5" Type="http://schemas.openxmlformats.org/officeDocument/2006/relationships/image" Target="../media/image36.png" /><Relationship Id="rId4" Type="http://schemas.openxmlformats.org/officeDocument/2006/relationships/image" Target="../media/image35.jpe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7" Type="http://schemas.openxmlformats.org/officeDocument/2006/relationships/image" Target="../media/image38.jpe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1.jpg" /><Relationship Id="rId5" Type="http://schemas.openxmlformats.org/officeDocument/2006/relationships/image" Target="../media/image40.png" /><Relationship Id="rId4" Type="http://schemas.openxmlformats.org/officeDocument/2006/relationships/image" Target="../media/image39.png" 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 /><Relationship Id="rId3" Type="http://schemas.openxmlformats.org/officeDocument/2006/relationships/image" Target="../media/image43.jpeg" /><Relationship Id="rId7" Type="http://schemas.openxmlformats.org/officeDocument/2006/relationships/image" Target="../media/image47.png" /><Relationship Id="rId2" Type="http://schemas.openxmlformats.org/officeDocument/2006/relationships/image" Target="../media/image42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6.png" /><Relationship Id="rId5" Type="http://schemas.openxmlformats.org/officeDocument/2006/relationships/image" Target="../media/image45.jpeg" /><Relationship Id="rId4" Type="http://schemas.openxmlformats.org/officeDocument/2006/relationships/image" Target="../media/image44.jpeg" /><Relationship Id="rId9" Type="http://schemas.openxmlformats.org/officeDocument/2006/relationships/image" Target="../media/image38.jpeg" 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 /><Relationship Id="rId3" Type="http://schemas.openxmlformats.org/officeDocument/2006/relationships/image" Target="../media/image34.png" /><Relationship Id="rId7" Type="http://schemas.openxmlformats.org/officeDocument/2006/relationships/image" Target="../media/image51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0.png" /><Relationship Id="rId5" Type="http://schemas.openxmlformats.org/officeDocument/2006/relationships/image" Target="../media/image49.jpeg" /><Relationship Id="rId4" Type="http://schemas.openxmlformats.org/officeDocument/2006/relationships/image" Target="../media/image48.jpeg" 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 /><Relationship Id="rId3" Type="http://schemas.openxmlformats.org/officeDocument/2006/relationships/image" Target="../media/image53.png" /><Relationship Id="rId7" Type="http://schemas.openxmlformats.org/officeDocument/2006/relationships/image" Target="../media/image57.png" /><Relationship Id="rId2" Type="http://schemas.openxmlformats.org/officeDocument/2006/relationships/image" Target="../media/image52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6.png" /><Relationship Id="rId11" Type="http://schemas.openxmlformats.org/officeDocument/2006/relationships/image" Target="../media/image34.png" /><Relationship Id="rId5" Type="http://schemas.openxmlformats.org/officeDocument/2006/relationships/image" Target="../media/image55.png" /><Relationship Id="rId10" Type="http://schemas.openxmlformats.org/officeDocument/2006/relationships/image" Target="../media/image38.jpeg" /><Relationship Id="rId4" Type="http://schemas.openxmlformats.org/officeDocument/2006/relationships/image" Target="../media/image54.png" /><Relationship Id="rId9" Type="http://schemas.openxmlformats.org/officeDocument/2006/relationships/image" Target="../media/image59.pn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 /><Relationship Id="rId3" Type="http://schemas.openxmlformats.org/officeDocument/2006/relationships/image" Target="../media/image4.png" /><Relationship Id="rId7" Type="http://schemas.openxmlformats.org/officeDocument/2006/relationships/image" Target="../media/image8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7.png" /><Relationship Id="rId5" Type="http://schemas.openxmlformats.org/officeDocument/2006/relationships/image" Target="../media/image6.png" /><Relationship Id="rId4" Type="http://schemas.openxmlformats.org/officeDocument/2006/relationships/image" Target="../media/image5.png" /><Relationship Id="rId9" Type="http://schemas.openxmlformats.org/officeDocument/2006/relationships/image" Target="../media/image10.jpeg" 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 /><Relationship Id="rId3" Type="http://schemas.openxmlformats.org/officeDocument/2006/relationships/image" Target="../media/image34.png" /><Relationship Id="rId7" Type="http://schemas.openxmlformats.org/officeDocument/2006/relationships/image" Target="../media/image62.jpe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1.jpeg" /><Relationship Id="rId5" Type="http://schemas.openxmlformats.org/officeDocument/2006/relationships/image" Target="../media/image38.jpeg" /><Relationship Id="rId4" Type="http://schemas.openxmlformats.org/officeDocument/2006/relationships/image" Target="../media/image60.jpeg" /><Relationship Id="rId9" Type="http://schemas.openxmlformats.org/officeDocument/2006/relationships/image" Target="../media/image64.jpeg" 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 /><Relationship Id="rId3" Type="http://schemas.openxmlformats.org/officeDocument/2006/relationships/image" Target="../media/image66.jpeg" /><Relationship Id="rId7" Type="http://schemas.openxmlformats.org/officeDocument/2006/relationships/image" Target="../media/image70.jpeg" /><Relationship Id="rId2" Type="http://schemas.openxmlformats.org/officeDocument/2006/relationships/image" Target="../media/image65.jpeg" /><Relationship Id="rId1" Type="http://schemas.openxmlformats.org/officeDocument/2006/relationships/slideLayout" Target="../slideLayouts/slideLayout3.xml" /><Relationship Id="rId6" Type="http://schemas.openxmlformats.org/officeDocument/2006/relationships/image" Target="../media/image69.jpeg" /><Relationship Id="rId5" Type="http://schemas.openxmlformats.org/officeDocument/2006/relationships/image" Target="../media/image68.jpeg" /><Relationship Id="rId4" Type="http://schemas.openxmlformats.org/officeDocument/2006/relationships/image" Target="../media/image67.jpeg" /><Relationship Id="rId9" Type="http://schemas.openxmlformats.org/officeDocument/2006/relationships/image" Target="../media/image38.jpe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3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 /><Relationship Id="rId2" Type="http://schemas.openxmlformats.org/officeDocument/2006/relationships/image" Target="../media/image71.png" /><Relationship Id="rId1" Type="http://schemas.openxmlformats.org/officeDocument/2006/relationships/slideLayout" Target="../slideLayouts/slideLayout15.xml" /><Relationship Id="rId6" Type="http://schemas.openxmlformats.org/officeDocument/2006/relationships/image" Target="../media/image73.jpeg" /><Relationship Id="rId5" Type="http://schemas.openxmlformats.org/officeDocument/2006/relationships/image" Target="../media/image38.jpeg" /><Relationship Id="rId4" Type="http://schemas.openxmlformats.org/officeDocument/2006/relationships/image" Target="../media/image34.pn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 /><Relationship Id="rId2" Type="http://schemas.openxmlformats.org/officeDocument/2006/relationships/image" Target="../media/image74.jpeg" /><Relationship Id="rId1" Type="http://schemas.openxmlformats.org/officeDocument/2006/relationships/slideLayout" Target="../slideLayouts/slideLayout3.xml" /><Relationship Id="rId5" Type="http://schemas.openxmlformats.org/officeDocument/2006/relationships/image" Target="../media/image38.jpeg" /><Relationship Id="rId4" Type="http://schemas.openxmlformats.org/officeDocument/2006/relationships/image" Target="../media/image34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7.jpeg" /><Relationship Id="rId5" Type="http://schemas.openxmlformats.org/officeDocument/2006/relationships/image" Target="../media/image38.jpeg" /><Relationship Id="rId4" Type="http://schemas.openxmlformats.org/officeDocument/2006/relationships/image" Target="../media/image76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 /><Relationship Id="rId2" Type="http://schemas.openxmlformats.org/officeDocument/2006/relationships/chart" Target="../charts/chart1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0.jpe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 /><Relationship Id="rId13" Type="http://schemas.openxmlformats.org/officeDocument/2006/relationships/diagramLayout" Target="../diagrams/layout3.xml" /><Relationship Id="rId3" Type="http://schemas.openxmlformats.org/officeDocument/2006/relationships/diagramLayout" Target="../diagrams/layout1.xml" /><Relationship Id="rId7" Type="http://schemas.openxmlformats.org/officeDocument/2006/relationships/diagramData" Target="../diagrams/data2.xml" /><Relationship Id="rId12" Type="http://schemas.openxmlformats.org/officeDocument/2006/relationships/diagramData" Target="../diagrams/data3.xml" /><Relationship Id="rId17" Type="http://schemas.openxmlformats.org/officeDocument/2006/relationships/image" Target="../media/image10.jpeg" /><Relationship Id="rId2" Type="http://schemas.openxmlformats.org/officeDocument/2006/relationships/diagramData" Target="../diagrams/data1.xml" /><Relationship Id="rId16" Type="http://schemas.microsoft.com/office/2007/relationships/diagramDrawing" Target="../diagrams/drawing3.xml" /><Relationship Id="rId1" Type="http://schemas.openxmlformats.org/officeDocument/2006/relationships/slideLayout" Target="../slideLayouts/slideLayout7.xml" /><Relationship Id="rId6" Type="http://schemas.microsoft.com/office/2007/relationships/diagramDrawing" Target="../diagrams/drawing1.xml" /><Relationship Id="rId11" Type="http://schemas.microsoft.com/office/2007/relationships/diagramDrawing" Target="../diagrams/drawing2.xml" /><Relationship Id="rId5" Type="http://schemas.openxmlformats.org/officeDocument/2006/relationships/diagramColors" Target="../diagrams/colors1.xml" /><Relationship Id="rId15" Type="http://schemas.openxmlformats.org/officeDocument/2006/relationships/diagramColors" Target="../diagrams/colors3.xml" /><Relationship Id="rId10" Type="http://schemas.openxmlformats.org/officeDocument/2006/relationships/diagramColors" Target="../diagrams/colors2.xml" /><Relationship Id="rId4" Type="http://schemas.openxmlformats.org/officeDocument/2006/relationships/diagramQuickStyle" Target="../diagrams/quickStyle1.xml" /><Relationship Id="rId9" Type="http://schemas.openxmlformats.org/officeDocument/2006/relationships/diagramQuickStyle" Target="../diagrams/quickStyle2.xml" /><Relationship Id="rId14" Type="http://schemas.openxmlformats.org/officeDocument/2006/relationships/diagramQuickStyle" Target="../diagrams/quickStyle3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 /><Relationship Id="rId2" Type="http://schemas.openxmlformats.org/officeDocument/2006/relationships/chart" Target="../charts/chart3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0.jpe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 /><Relationship Id="rId13" Type="http://schemas.openxmlformats.org/officeDocument/2006/relationships/diagramLayout" Target="../diagrams/layout6.xml" /><Relationship Id="rId3" Type="http://schemas.openxmlformats.org/officeDocument/2006/relationships/diagramLayout" Target="../diagrams/layout4.xml" /><Relationship Id="rId7" Type="http://schemas.openxmlformats.org/officeDocument/2006/relationships/diagramData" Target="../diagrams/data5.xml" /><Relationship Id="rId12" Type="http://schemas.openxmlformats.org/officeDocument/2006/relationships/diagramData" Target="../diagrams/data6.xml" /><Relationship Id="rId17" Type="http://schemas.openxmlformats.org/officeDocument/2006/relationships/image" Target="../media/image10.jpeg" /><Relationship Id="rId2" Type="http://schemas.openxmlformats.org/officeDocument/2006/relationships/diagramData" Target="../diagrams/data4.xml" /><Relationship Id="rId16" Type="http://schemas.microsoft.com/office/2007/relationships/diagramDrawing" Target="../diagrams/drawing6.xml" /><Relationship Id="rId1" Type="http://schemas.openxmlformats.org/officeDocument/2006/relationships/slideLayout" Target="../slideLayouts/slideLayout7.xml" /><Relationship Id="rId6" Type="http://schemas.microsoft.com/office/2007/relationships/diagramDrawing" Target="../diagrams/drawing4.xml" /><Relationship Id="rId11" Type="http://schemas.microsoft.com/office/2007/relationships/diagramDrawing" Target="../diagrams/drawing5.xml" /><Relationship Id="rId5" Type="http://schemas.openxmlformats.org/officeDocument/2006/relationships/diagramColors" Target="../diagrams/colors4.xml" /><Relationship Id="rId15" Type="http://schemas.openxmlformats.org/officeDocument/2006/relationships/diagramColors" Target="../diagrams/colors6.xml" /><Relationship Id="rId10" Type="http://schemas.openxmlformats.org/officeDocument/2006/relationships/diagramColors" Target="../diagrams/colors5.xml" /><Relationship Id="rId4" Type="http://schemas.openxmlformats.org/officeDocument/2006/relationships/diagramQuickStyle" Target="../diagrams/quickStyle4.xml" /><Relationship Id="rId9" Type="http://schemas.openxmlformats.org/officeDocument/2006/relationships/diagramQuickStyle" Target="../diagrams/quickStyle5.xml" /><Relationship Id="rId14" Type="http://schemas.openxmlformats.org/officeDocument/2006/relationships/diagramQuickStyle" Target="../diagrams/quickStyle6.xml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 /><Relationship Id="rId3" Type="http://schemas.openxmlformats.org/officeDocument/2006/relationships/diagramLayout" Target="../diagrams/layout7.xml" /><Relationship Id="rId7" Type="http://schemas.openxmlformats.org/officeDocument/2006/relationships/chart" Target="../charts/chart5.xml" /><Relationship Id="rId2" Type="http://schemas.openxmlformats.org/officeDocument/2006/relationships/diagramData" Target="../diagrams/data7.xml" /><Relationship Id="rId1" Type="http://schemas.openxmlformats.org/officeDocument/2006/relationships/slideLayout" Target="../slideLayouts/slideLayout7.xml" /><Relationship Id="rId6" Type="http://schemas.microsoft.com/office/2007/relationships/diagramDrawing" Target="../diagrams/drawing7.xml" /><Relationship Id="rId5" Type="http://schemas.openxmlformats.org/officeDocument/2006/relationships/diagramColors" Target="../diagrams/colors7.xml" /><Relationship Id="rId4" Type="http://schemas.openxmlformats.org/officeDocument/2006/relationships/diagramQuickStyle" Target="../diagrams/quickStyle7.xml" /><Relationship Id="rId9" Type="http://schemas.openxmlformats.org/officeDocument/2006/relationships/image" Target="../media/image10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chart" Target="../charts/chart7.xml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 /><Relationship Id="rId13" Type="http://schemas.openxmlformats.org/officeDocument/2006/relationships/image" Target="../media/image10.jpeg" /><Relationship Id="rId3" Type="http://schemas.openxmlformats.org/officeDocument/2006/relationships/diagramLayout" Target="../diagrams/layout8.xml" /><Relationship Id="rId7" Type="http://schemas.openxmlformats.org/officeDocument/2006/relationships/diagramData" Target="../diagrams/data9.xml" /><Relationship Id="rId12" Type="http://schemas.openxmlformats.org/officeDocument/2006/relationships/image" Target="../media/image11.png" /><Relationship Id="rId2" Type="http://schemas.openxmlformats.org/officeDocument/2006/relationships/diagramData" Target="../diagrams/data8.xml" /><Relationship Id="rId1" Type="http://schemas.openxmlformats.org/officeDocument/2006/relationships/slideLayout" Target="../slideLayouts/slideLayout12.xml" /><Relationship Id="rId6" Type="http://schemas.microsoft.com/office/2007/relationships/diagramDrawing" Target="../diagrams/drawing8.xml" /><Relationship Id="rId11" Type="http://schemas.microsoft.com/office/2007/relationships/diagramDrawing" Target="../diagrams/drawing9.xml" /><Relationship Id="rId5" Type="http://schemas.openxmlformats.org/officeDocument/2006/relationships/diagramColors" Target="../diagrams/colors8.xml" /><Relationship Id="rId10" Type="http://schemas.openxmlformats.org/officeDocument/2006/relationships/diagramColors" Target="../diagrams/colors9.xml" /><Relationship Id="rId4" Type="http://schemas.openxmlformats.org/officeDocument/2006/relationships/diagramQuickStyle" Target="../diagrams/quickStyle8.xml" /><Relationship Id="rId9" Type="http://schemas.openxmlformats.org/officeDocument/2006/relationships/diagramQuickStyle" Target="../diagrams/quickStyle9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656"/>
          <a:stretch/>
        </p:blipFill>
        <p:spPr>
          <a:xfrm>
            <a:off x="0" y="-37644"/>
            <a:ext cx="12217400" cy="6877049"/>
          </a:xfrm>
          <a:prstGeom prst="rect">
            <a:avLst/>
          </a:prstGeom>
        </p:spPr>
      </p:pic>
      <p:sp>
        <p:nvSpPr>
          <p:cNvPr id="5" name="Полилиния 4"/>
          <p:cNvSpPr/>
          <p:nvPr/>
        </p:nvSpPr>
        <p:spPr>
          <a:xfrm>
            <a:off x="9282080" y="963730"/>
            <a:ext cx="2928668" cy="5894270"/>
          </a:xfrm>
          <a:custGeom>
            <a:avLst/>
            <a:gdLst>
              <a:gd name="connsiteX0" fmla="*/ 2928668 w 2928668"/>
              <a:gd name="connsiteY0" fmla="*/ 0 h 5876121"/>
              <a:gd name="connsiteX1" fmla="*/ 2928668 w 2928668"/>
              <a:gd name="connsiteY1" fmla="*/ 5876121 h 5876121"/>
              <a:gd name="connsiteX2" fmla="*/ 0 w 2928668"/>
              <a:gd name="connsiteY2" fmla="*/ 5876121 h 5876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8668" h="5876121">
                <a:moveTo>
                  <a:pt x="2928668" y="0"/>
                </a:moveTo>
                <a:lnTo>
                  <a:pt x="2928668" y="5876121"/>
                </a:lnTo>
                <a:lnTo>
                  <a:pt x="0" y="5876121"/>
                </a:lnTo>
                <a:close/>
              </a:path>
            </a:pathLst>
          </a:custGeom>
          <a:gradFill>
            <a:gsLst>
              <a:gs pos="12000">
                <a:srgbClr val="4BB8FA"/>
              </a:gs>
              <a:gs pos="80000">
                <a:srgbClr val="006392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олилиния 5"/>
          <p:cNvSpPr/>
          <p:nvPr/>
        </p:nvSpPr>
        <p:spPr>
          <a:xfrm>
            <a:off x="9712646" y="0"/>
            <a:ext cx="2498103" cy="5098653"/>
          </a:xfrm>
          <a:custGeom>
            <a:avLst/>
            <a:gdLst>
              <a:gd name="connsiteX0" fmla="*/ 0 w 2498103"/>
              <a:gd name="connsiteY0" fmla="*/ 0 h 5098653"/>
              <a:gd name="connsiteX1" fmla="*/ 1234833 w 2498103"/>
              <a:gd name="connsiteY1" fmla="*/ 0 h 5098653"/>
              <a:gd name="connsiteX2" fmla="*/ 2498103 w 2498103"/>
              <a:gd name="connsiteY2" fmla="*/ 423483 h 5098653"/>
              <a:gd name="connsiteX3" fmla="*/ 2498103 w 2498103"/>
              <a:gd name="connsiteY3" fmla="*/ 5098653 h 509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8103" h="5098653">
                <a:moveTo>
                  <a:pt x="0" y="0"/>
                </a:moveTo>
                <a:lnTo>
                  <a:pt x="1234833" y="0"/>
                </a:lnTo>
                <a:lnTo>
                  <a:pt x="2498103" y="423483"/>
                </a:lnTo>
                <a:lnTo>
                  <a:pt x="2498103" y="5098653"/>
                </a:lnTo>
                <a:close/>
              </a:path>
            </a:pathLst>
          </a:cu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7" name="Полилиния 6"/>
          <p:cNvSpPr/>
          <p:nvPr/>
        </p:nvSpPr>
        <p:spPr>
          <a:xfrm>
            <a:off x="8449902" y="-727409"/>
            <a:ext cx="3826413" cy="7612835"/>
          </a:xfrm>
          <a:custGeom>
            <a:avLst/>
            <a:gdLst>
              <a:gd name="connsiteX0" fmla="*/ 5314950 w 5353050"/>
              <a:gd name="connsiteY0" fmla="*/ 0 h 10896600"/>
              <a:gd name="connsiteX1" fmla="*/ 0 w 5353050"/>
              <a:gd name="connsiteY1" fmla="*/ 10896600 h 10896600"/>
              <a:gd name="connsiteX2" fmla="*/ 5353050 w 5353050"/>
              <a:gd name="connsiteY2" fmla="*/ 7810500 h 10896600"/>
              <a:gd name="connsiteX3" fmla="*/ 5314950 w 5353050"/>
              <a:gd name="connsiteY3" fmla="*/ 0 h 10896600"/>
              <a:gd name="connsiteX0" fmla="*/ 5939953 w 5978053"/>
              <a:gd name="connsiteY0" fmla="*/ 0 h 11893629"/>
              <a:gd name="connsiteX1" fmla="*/ 0 w 5978053"/>
              <a:gd name="connsiteY1" fmla="*/ 11893629 h 11893629"/>
              <a:gd name="connsiteX2" fmla="*/ 5978053 w 5978053"/>
              <a:gd name="connsiteY2" fmla="*/ 7810500 h 11893629"/>
              <a:gd name="connsiteX3" fmla="*/ 5939953 w 5978053"/>
              <a:gd name="connsiteY3" fmla="*/ 0 h 1189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8053" h="11893629">
                <a:moveTo>
                  <a:pt x="5939953" y="0"/>
                </a:moveTo>
                <a:lnTo>
                  <a:pt x="0" y="11893629"/>
                </a:lnTo>
                <a:lnTo>
                  <a:pt x="5978053" y="7810500"/>
                </a:lnTo>
                <a:lnTo>
                  <a:pt x="5939953" y="0"/>
                </a:lnTo>
                <a:close/>
              </a:path>
            </a:pathLst>
          </a:cu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2"/>
          <p:cNvSpPr/>
          <p:nvPr/>
        </p:nvSpPr>
        <p:spPr>
          <a:xfrm>
            <a:off x="-1" y="4337281"/>
            <a:ext cx="7130032" cy="2306634"/>
          </a:xfrm>
          <a:custGeom>
            <a:avLst/>
            <a:gdLst>
              <a:gd name="connsiteX0" fmla="*/ 0 w 3981450"/>
              <a:gd name="connsiteY0" fmla="*/ 0 h 1438275"/>
              <a:gd name="connsiteX1" fmla="*/ 3981450 w 3981450"/>
              <a:gd name="connsiteY1" fmla="*/ 0 h 1438275"/>
              <a:gd name="connsiteX2" fmla="*/ 3981450 w 3981450"/>
              <a:gd name="connsiteY2" fmla="*/ 1438275 h 1438275"/>
              <a:gd name="connsiteX3" fmla="*/ 0 w 3981450"/>
              <a:gd name="connsiteY3" fmla="*/ 1438275 h 1438275"/>
              <a:gd name="connsiteX4" fmla="*/ 0 w 3981450"/>
              <a:gd name="connsiteY4" fmla="*/ 0 h 1438275"/>
              <a:gd name="connsiteX0" fmla="*/ 0 w 3981450"/>
              <a:gd name="connsiteY0" fmla="*/ 0 h 1438275"/>
              <a:gd name="connsiteX1" fmla="*/ 3981450 w 3981450"/>
              <a:gd name="connsiteY1" fmla="*/ 0 h 1438275"/>
              <a:gd name="connsiteX2" fmla="*/ 3295650 w 3981450"/>
              <a:gd name="connsiteY2" fmla="*/ 1438275 h 1438275"/>
              <a:gd name="connsiteX3" fmla="*/ 0 w 3981450"/>
              <a:gd name="connsiteY3" fmla="*/ 1438275 h 1438275"/>
              <a:gd name="connsiteX4" fmla="*/ 0 w 3981450"/>
              <a:gd name="connsiteY4" fmla="*/ 0 h 1438275"/>
              <a:gd name="connsiteX0" fmla="*/ 0 w 3981450"/>
              <a:gd name="connsiteY0" fmla="*/ 0 h 1438275"/>
              <a:gd name="connsiteX1" fmla="*/ 3981450 w 3981450"/>
              <a:gd name="connsiteY1" fmla="*/ 0 h 1438275"/>
              <a:gd name="connsiteX2" fmla="*/ 3112391 w 3981450"/>
              <a:gd name="connsiteY2" fmla="*/ 1438275 h 1438275"/>
              <a:gd name="connsiteX3" fmla="*/ 0 w 3981450"/>
              <a:gd name="connsiteY3" fmla="*/ 1438275 h 1438275"/>
              <a:gd name="connsiteX4" fmla="*/ 0 w 3981450"/>
              <a:gd name="connsiteY4" fmla="*/ 0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1450" h="1438275">
                <a:moveTo>
                  <a:pt x="0" y="0"/>
                </a:moveTo>
                <a:lnTo>
                  <a:pt x="3981450" y="0"/>
                </a:lnTo>
                <a:lnTo>
                  <a:pt x="3112391" y="1438275"/>
                </a:lnTo>
                <a:lnTo>
                  <a:pt x="0" y="14382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олилиния 8"/>
          <p:cNvSpPr/>
          <p:nvPr/>
        </p:nvSpPr>
        <p:spPr>
          <a:xfrm>
            <a:off x="0" y="4347440"/>
            <a:ext cx="6836805" cy="1628376"/>
          </a:xfrm>
          <a:custGeom>
            <a:avLst/>
            <a:gdLst>
              <a:gd name="connsiteX0" fmla="*/ 0 w 4433686"/>
              <a:gd name="connsiteY0" fmla="*/ 0 h 1901058"/>
              <a:gd name="connsiteX1" fmla="*/ 4177177 w 4433686"/>
              <a:gd name="connsiteY1" fmla="*/ 0 h 1901058"/>
              <a:gd name="connsiteX2" fmla="*/ 3670487 w 4433686"/>
              <a:gd name="connsiteY2" fmla="*/ 1231784 h 1901058"/>
              <a:gd name="connsiteX3" fmla="*/ 3732236 w 4433686"/>
              <a:gd name="connsiteY3" fmla="*/ 1257184 h 1901058"/>
              <a:gd name="connsiteX4" fmla="*/ 4249374 w 4433686"/>
              <a:gd name="connsiteY4" fmla="*/ 0 h 1901058"/>
              <a:gd name="connsiteX5" fmla="*/ 4433686 w 4433686"/>
              <a:gd name="connsiteY5" fmla="*/ 0 h 1901058"/>
              <a:gd name="connsiteX6" fmla="*/ 3669989 w 4433686"/>
              <a:gd name="connsiteY6" fmla="*/ 1901058 h 1901058"/>
              <a:gd name="connsiteX7" fmla="*/ 0 w 4433686"/>
              <a:gd name="connsiteY7" fmla="*/ 1901058 h 1901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33686" h="1901058">
                <a:moveTo>
                  <a:pt x="0" y="0"/>
                </a:moveTo>
                <a:lnTo>
                  <a:pt x="4177177" y="0"/>
                </a:lnTo>
                <a:lnTo>
                  <a:pt x="3670487" y="1231784"/>
                </a:lnTo>
                <a:lnTo>
                  <a:pt x="3732236" y="1257184"/>
                </a:lnTo>
                <a:lnTo>
                  <a:pt x="4249374" y="0"/>
                </a:lnTo>
                <a:lnTo>
                  <a:pt x="4433686" y="0"/>
                </a:lnTo>
                <a:lnTo>
                  <a:pt x="3669989" y="1901058"/>
                </a:lnTo>
                <a:lnTo>
                  <a:pt x="0" y="1901058"/>
                </a:lnTo>
                <a:close/>
              </a:path>
            </a:pathLst>
          </a:custGeom>
          <a:solidFill>
            <a:srgbClr val="006392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олилиния 14"/>
          <p:cNvSpPr/>
          <p:nvPr/>
        </p:nvSpPr>
        <p:spPr>
          <a:xfrm rot="1525073">
            <a:off x="9673697" y="2256971"/>
            <a:ext cx="87704" cy="4835748"/>
          </a:xfrm>
          <a:custGeom>
            <a:avLst/>
            <a:gdLst>
              <a:gd name="connsiteX0" fmla="*/ 0 w 87704"/>
              <a:gd name="connsiteY0" fmla="*/ 0 h 4835748"/>
              <a:gd name="connsiteX1" fmla="*/ 87704 w 87704"/>
              <a:gd name="connsiteY1" fmla="*/ 0 h 4835748"/>
              <a:gd name="connsiteX2" fmla="*/ 87703 w 87704"/>
              <a:gd name="connsiteY2" fmla="*/ 4794070 h 4835748"/>
              <a:gd name="connsiteX3" fmla="*/ 0 w 87704"/>
              <a:gd name="connsiteY3" fmla="*/ 4835748 h 483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704" h="4835748">
                <a:moveTo>
                  <a:pt x="0" y="0"/>
                </a:moveTo>
                <a:lnTo>
                  <a:pt x="87704" y="0"/>
                </a:lnTo>
                <a:lnTo>
                  <a:pt x="87703" y="4794070"/>
                </a:lnTo>
                <a:lnTo>
                  <a:pt x="0" y="4835748"/>
                </a:lnTo>
                <a:close/>
              </a:path>
            </a:pathLst>
          </a:custGeom>
          <a:solidFill>
            <a:srgbClr val="00B3E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олилиния 15"/>
          <p:cNvSpPr/>
          <p:nvPr/>
        </p:nvSpPr>
        <p:spPr>
          <a:xfrm rot="1525073">
            <a:off x="11003856" y="-173919"/>
            <a:ext cx="87703" cy="3204542"/>
          </a:xfrm>
          <a:custGeom>
            <a:avLst/>
            <a:gdLst>
              <a:gd name="connsiteX0" fmla="*/ 0 w 87703"/>
              <a:gd name="connsiteY0" fmla="*/ 41678 h 3204542"/>
              <a:gd name="connsiteX1" fmla="*/ 87703 w 87703"/>
              <a:gd name="connsiteY1" fmla="*/ 0 h 3204542"/>
              <a:gd name="connsiteX2" fmla="*/ 87703 w 87703"/>
              <a:gd name="connsiteY2" fmla="*/ 3204541 h 3204542"/>
              <a:gd name="connsiteX3" fmla="*/ 0 w 87703"/>
              <a:gd name="connsiteY3" fmla="*/ 3204542 h 3204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703" h="3204542">
                <a:moveTo>
                  <a:pt x="0" y="41678"/>
                </a:moveTo>
                <a:lnTo>
                  <a:pt x="87703" y="0"/>
                </a:lnTo>
                <a:lnTo>
                  <a:pt x="87703" y="3204541"/>
                </a:lnTo>
                <a:lnTo>
                  <a:pt x="0" y="3204542"/>
                </a:lnTo>
                <a:close/>
              </a:path>
            </a:pathLst>
          </a:custGeom>
          <a:solidFill>
            <a:srgbClr val="00B69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202224" y="4031471"/>
            <a:ext cx="613954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b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БОСТАНДЫКСКИЙ </a:t>
            </a:r>
            <a:r>
              <a:rPr lang="ru-RU" sz="4000" b="1" dirty="0">
                <a:solidFill>
                  <a:schemeClr val="bg1"/>
                </a:solidFill>
                <a:latin typeface="Book Antiqua" panose="02040602050305030304" pitchFamily="18" charset="0"/>
              </a:rPr>
              <a:t>РАЙОН</a:t>
            </a:r>
          </a:p>
        </p:txBody>
      </p:sp>
    </p:spTree>
    <p:extLst>
      <p:ext uri="{BB962C8B-B14F-4D97-AF65-F5344CB8AC3E}">
        <p14:creationId xmlns:p14="http://schemas.microsoft.com/office/powerpoint/2010/main" val="4287430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44"/>
          <p:cNvSpPr txBox="1"/>
          <p:nvPr/>
        </p:nvSpPr>
        <p:spPr>
          <a:xfrm>
            <a:off x="3578927" y="1906852"/>
            <a:ext cx="125412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96" name="Группа 95"/>
          <p:cNvGrpSpPr/>
          <p:nvPr/>
        </p:nvGrpSpPr>
        <p:grpSpPr>
          <a:xfrm>
            <a:off x="760333" y="2494244"/>
            <a:ext cx="4372893" cy="942763"/>
            <a:chOff x="5188264" y="2551498"/>
            <a:chExt cx="3974019" cy="691003"/>
          </a:xfrm>
        </p:grpSpPr>
        <p:sp>
          <p:nvSpPr>
            <p:cNvPr id="58" name="Прямоугольник: скругленные углы 102"/>
            <p:cNvSpPr/>
            <p:nvPr/>
          </p:nvSpPr>
          <p:spPr>
            <a:xfrm>
              <a:off x="5188264" y="2588473"/>
              <a:ext cx="3438096" cy="654028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TextBox 53"/>
            <p:cNvSpPr txBox="1"/>
            <p:nvPr/>
          </p:nvSpPr>
          <p:spPr>
            <a:xfrm>
              <a:off x="5404062" y="2551498"/>
              <a:ext cx="3758221" cy="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k-KZ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СТР</a:t>
              </a:r>
              <a:r>
                <a:rPr lang="ru-RU" sz="3200" b="1" dirty="0">
                  <a:solidFill>
                    <a:srgbClr val="005892"/>
                  </a:solidFill>
                  <a:latin typeface="PT Sans Narrow" panose="020B0506020203020204" pitchFamily="34" charset="-52"/>
                  <a:cs typeface="Arial" panose="020B0604020202020204" pitchFamily="34" charset="0"/>
                </a:rPr>
                <a:t>284,7</a:t>
              </a:r>
              <a:endParaRPr lang="en-US" sz="3200" b="1" dirty="0">
                <a:solidFill>
                  <a:srgbClr val="005892"/>
                </a:solidFill>
                <a:latin typeface="PT Sans Narrow" panose="020B0506020203020204" pitchFamily="34" charset="-52"/>
              </a:endParaRPr>
            </a:p>
            <a:p>
              <a:r>
                <a:rPr lang="kk-KZ" sz="15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</a:t>
              </a:r>
              <a:r>
                <a:rPr lang="ru-RU" sz="15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52" name="Прямоугольник 51"/>
          <p:cNvSpPr/>
          <p:nvPr/>
        </p:nvSpPr>
        <p:spPr>
          <a:xfrm>
            <a:off x="11702534" y="6403307"/>
            <a:ext cx="45576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80340" algn="l"/>
              </a:tabLs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  <a:p>
            <a:pPr algn="just">
              <a:spcAft>
                <a:spcPts val="0"/>
              </a:spcAft>
              <a:tabLst>
                <a:tab pos="180340" algn="l"/>
              </a:tabLst>
            </a:pP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1583343" y="2975748"/>
            <a:ext cx="32497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 жилья,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тыс.кв.м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8" name="Группа 87"/>
          <p:cNvGrpSpPr/>
          <p:nvPr/>
        </p:nvGrpSpPr>
        <p:grpSpPr>
          <a:xfrm>
            <a:off x="7831979" y="2452063"/>
            <a:ext cx="5297276" cy="1052684"/>
            <a:chOff x="5188264" y="2588473"/>
            <a:chExt cx="4621451" cy="548183"/>
          </a:xfrm>
        </p:grpSpPr>
        <p:sp>
          <p:nvSpPr>
            <p:cNvPr id="89" name="Прямоугольник: скругленные углы 102"/>
            <p:cNvSpPr/>
            <p:nvPr/>
          </p:nvSpPr>
          <p:spPr>
            <a:xfrm>
              <a:off x="5188264" y="2588473"/>
              <a:ext cx="3438096" cy="548183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TextBox 53"/>
            <p:cNvSpPr txBox="1"/>
            <p:nvPr/>
          </p:nvSpPr>
          <p:spPr>
            <a:xfrm>
              <a:off x="6051495" y="2616479"/>
              <a:ext cx="3758220" cy="457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rgbClr val="005892"/>
                  </a:solidFill>
                  <a:latin typeface="PT Sans Narrow" panose="020B0506020203020204" pitchFamily="34" charset="-52"/>
                  <a:ea typeface="Times New Roman" panose="02020603050405020304" pitchFamily="18" charset="0"/>
                </a:rPr>
                <a:t>519,9</a:t>
              </a:r>
              <a:endParaRPr lang="en-US" sz="3200" b="1" dirty="0">
                <a:solidFill>
                  <a:srgbClr val="005892"/>
                </a:solidFill>
                <a:latin typeface="PT Sans Narrow" panose="020B0506020203020204" pitchFamily="34" charset="-52"/>
              </a:endParaRPr>
            </a:p>
            <a:p>
              <a:r>
                <a:rPr lang="kk-KZ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</a:t>
              </a:r>
              <a:r>
                <a:rPr lang="ru-RU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87" name="Прямоугольник 86"/>
          <p:cNvSpPr/>
          <p:nvPr/>
        </p:nvSpPr>
        <p:spPr>
          <a:xfrm>
            <a:off x="8889404" y="3083800"/>
            <a:ext cx="2462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 жилья,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тыс.кв.м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11586266" y="6384469"/>
            <a:ext cx="45576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80340" algn="l"/>
              </a:tabLst>
            </a:pP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  <a:tabLst>
                <a:tab pos="180340" algn="l"/>
              </a:tabLst>
            </a:pP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  <a:tabLst>
                <a:tab pos="180340" algn="l"/>
              </a:tabLst>
            </a:pP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39DB41E5-0036-4BBF-BE2E-E0890F36B6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7299243"/>
              </p:ext>
            </p:extLst>
          </p:nvPr>
        </p:nvGraphicFramePr>
        <p:xfrm>
          <a:off x="1441868" y="1387260"/>
          <a:ext cx="2418997" cy="815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8" name="Схема 37">
            <a:extLst>
              <a:ext uri="{FF2B5EF4-FFF2-40B4-BE49-F238E27FC236}">
                <a16:creationId xmlns:a16="http://schemas.microsoft.com/office/drawing/2014/main" id="{7CC41E34-B672-4033-95E5-CFBED389CB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3257650"/>
              </p:ext>
            </p:extLst>
          </p:nvPr>
        </p:nvGraphicFramePr>
        <p:xfrm>
          <a:off x="8313815" y="1384506"/>
          <a:ext cx="2418997" cy="815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4925F0-7766-4F8A-85C2-69F2D755BB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7728" y="2667253"/>
            <a:ext cx="670882" cy="670882"/>
          </a:xfrm>
          <a:prstGeom prst="rect">
            <a:avLst/>
          </a:prstGeom>
        </p:spPr>
      </p:pic>
      <p:pic>
        <p:nvPicPr>
          <p:cNvPr id="1026" name="Picture 2" descr="Дом Недвижимость Квартира, дом, угол, логотип, квартира png | PNGWing">
            <a:extLst>
              <a:ext uri="{FF2B5EF4-FFF2-40B4-BE49-F238E27FC236}">
                <a16:creationId xmlns:a16="http://schemas.microsoft.com/office/drawing/2014/main" id="{8B0870FD-F9C2-4B5C-BC75-95DDD751D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764" y="2562853"/>
            <a:ext cx="700478" cy="70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22EF059B-96C1-450C-A0D3-849CF5187F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6759478"/>
              </p:ext>
            </p:extLst>
          </p:nvPr>
        </p:nvGraphicFramePr>
        <p:xfrm>
          <a:off x="2379444" y="4097305"/>
          <a:ext cx="7436049" cy="2119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8" name="Picture 4" descr="значок дома вектор PNG , дом иконы, домашний клипарт, квартира значок PNG  картинки и пнг рисунок для бесплатной загрузки">
            <a:extLst>
              <a:ext uri="{FF2B5EF4-FFF2-40B4-BE49-F238E27FC236}">
                <a16:creationId xmlns:a16="http://schemas.microsoft.com/office/drawing/2014/main" id="{844CCF26-A2A4-4106-B76E-86C458592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394" y="1450636"/>
            <a:ext cx="2433234" cy="243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рямоугольник 34">
            <a:extLst>
              <a:ext uri="{FF2B5EF4-FFF2-40B4-BE49-F238E27FC236}">
                <a16:creationId xmlns:a16="http://schemas.microsoft.com/office/drawing/2014/main" id="{EF74D683-2F83-4121-93FB-EF9468E439EC}"/>
              </a:ext>
            </a:extLst>
          </p:cNvPr>
          <p:cNvSpPr txBox="1"/>
          <p:nvPr/>
        </p:nvSpPr>
        <p:spPr>
          <a:xfrm>
            <a:off x="0" y="124045"/>
            <a:ext cx="12192000" cy="49243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8" rIns="60957" bIns="60958">
            <a:spAutoFit/>
          </a:bodyPr>
          <a:lstStyle/>
          <a:p>
            <a:pPr algn="ctr" defTabSz="1219170">
              <a:defRPr sz="1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КОММУНАЛЬНОЕ ХОЗЯЙСТВО И БЛАГОУСТРОЙСТВО</a:t>
            </a:r>
          </a:p>
        </p:txBody>
      </p:sp>
      <p:pic>
        <p:nvPicPr>
          <p:cNvPr id="8194" name="Picture 2" descr="Герб Бостандыкского района (Алма-Ата) | Геральдика.ру">
            <a:extLst>
              <a:ext uri="{FF2B5EF4-FFF2-40B4-BE49-F238E27FC236}">
                <a16:creationId xmlns:a16="http://schemas.microsoft.com/office/drawing/2014/main" id="{2BE1738B-59C9-482E-859A-F8AC8102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939" y="5501058"/>
            <a:ext cx="1301187" cy="12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926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44"/>
          <p:cNvSpPr txBox="1"/>
          <p:nvPr/>
        </p:nvSpPr>
        <p:spPr>
          <a:xfrm>
            <a:off x="3578927" y="1906852"/>
            <a:ext cx="125412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1702534" y="6403307"/>
            <a:ext cx="45576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80340" algn="l"/>
              </a:tabLs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  <a:p>
            <a:pPr algn="just">
              <a:spcAft>
                <a:spcPts val="0"/>
              </a:spcAft>
              <a:tabLst>
                <a:tab pos="180340" algn="l"/>
              </a:tabLst>
            </a:pP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11586266" y="6384469"/>
            <a:ext cx="45576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80340" algn="l"/>
              </a:tabLst>
            </a:pP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  <a:tabLst>
                <a:tab pos="180340" algn="l"/>
              </a:tabLst>
            </a:pP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  <a:tabLst>
                <a:tab pos="180340" algn="l"/>
              </a:tabLst>
            </a:pP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39DB41E5-0036-4BBF-BE2E-E0890F36B6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79475"/>
              </p:ext>
            </p:extLst>
          </p:nvPr>
        </p:nvGraphicFramePr>
        <p:xfrm>
          <a:off x="1441868" y="1387260"/>
          <a:ext cx="2418997" cy="815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8" name="Схема 37">
            <a:extLst>
              <a:ext uri="{FF2B5EF4-FFF2-40B4-BE49-F238E27FC236}">
                <a16:creationId xmlns:a16="http://schemas.microsoft.com/office/drawing/2014/main" id="{7CC41E34-B672-4033-95E5-CFBED389CB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984192"/>
              </p:ext>
            </p:extLst>
          </p:nvPr>
        </p:nvGraphicFramePr>
        <p:xfrm>
          <a:off x="8331135" y="1384506"/>
          <a:ext cx="2418997" cy="815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A7A9E188-7741-468E-A9AC-B8ECAA1C6F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4874334"/>
              </p:ext>
            </p:extLst>
          </p:nvPr>
        </p:nvGraphicFramePr>
        <p:xfrm>
          <a:off x="602774" y="2319147"/>
          <a:ext cx="4245778" cy="430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2" name="Схема 21">
            <a:extLst>
              <a:ext uri="{FF2B5EF4-FFF2-40B4-BE49-F238E27FC236}">
                <a16:creationId xmlns:a16="http://schemas.microsoft.com/office/drawing/2014/main" id="{4A7E9CAE-4951-469E-B5BC-9674857B84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95702"/>
              </p:ext>
            </p:extLst>
          </p:nvPr>
        </p:nvGraphicFramePr>
        <p:xfrm>
          <a:off x="6652658" y="2389772"/>
          <a:ext cx="4245778" cy="430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D0529C-F7A1-4723-82D6-C73D39400F8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68127" y="1384506"/>
            <a:ext cx="3556201" cy="1222040"/>
          </a:xfrm>
          <a:prstGeom prst="rect">
            <a:avLst/>
          </a:prstGeom>
        </p:spPr>
      </p:pic>
      <p:sp>
        <p:nvSpPr>
          <p:cNvPr id="24" name="Прямоугольник 34">
            <a:extLst>
              <a:ext uri="{FF2B5EF4-FFF2-40B4-BE49-F238E27FC236}">
                <a16:creationId xmlns:a16="http://schemas.microsoft.com/office/drawing/2014/main" id="{DAD737EE-3225-4240-925B-1B2CDD98DF9E}"/>
              </a:ext>
            </a:extLst>
          </p:cNvPr>
          <p:cNvSpPr txBox="1"/>
          <p:nvPr/>
        </p:nvSpPr>
        <p:spPr>
          <a:xfrm>
            <a:off x="0" y="159956"/>
            <a:ext cx="12192000" cy="49243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8" rIns="60957" bIns="60958">
            <a:spAutoFit/>
          </a:bodyPr>
          <a:lstStyle/>
          <a:p>
            <a:pPr algn="ctr" defTabSz="1219170">
              <a:defRPr sz="1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КОММУНАЛЬНОЕ ХОЗЯЙСТВО И БЛАГОУСТРОЙСТВО</a:t>
            </a:r>
          </a:p>
        </p:txBody>
      </p:sp>
      <p:pic>
        <p:nvPicPr>
          <p:cNvPr id="9218" name="Picture 2" descr="Герб Бостандыкского района (Алма-Ата) | Геральдика.ру">
            <a:extLst>
              <a:ext uri="{FF2B5EF4-FFF2-40B4-BE49-F238E27FC236}">
                <a16:creationId xmlns:a16="http://schemas.microsoft.com/office/drawing/2014/main" id="{DA573B2C-67C0-4973-AAB7-8629A10B1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436" y="5584086"/>
            <a:ext cx="1156338" cy="114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435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4" descr="blob:https://web.whatsapp.com/9f59c899-9da2-409a-9649-e3dd12f040be"/>
          <p:cNvSpPr>
            <a:spLocks noChangeAspect="1" noChangeArrowheads="1"/>
          </p:cNvSpPr>
          <p:nvPr/>
        </p:nvSpPr>
        <p:spPr bwMode="auto">
          <a:xfrm>
            <a:off x="2120900" y="760413"/>
            <a:ext cx="274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710" tIns="54854" rIns="109710" bIns="54854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400"/>
          </a:p>
        </p:txBody>
      </p:sp>
      <p:sp>
        <p:nvSpPr>
          <p:cNvPr id="6147" name="AutoShape 4" descr="blob:https://web.whatsapp.com/9f59c899-9da2-409a-9649-e3dd12f040be"/>
          <p:cNvSpPr>
            <a:spLocks noChangeAspect="1" noChangeArrowheads="1"/>
          </p:cNvSpPr>
          <p:nvPr/>
        </p:nvSpPr>
        <p:spPr bwMode="auto">
          <a:xfrm>
            <a:off x="2120900" y="857250"/>
            <a:ext cx="274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710" tIns="54854" rIns="109710" bIns="54854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400"/>
          </a:p>
        </p:txBody>
      </p:sp>
      <p:sp>
        <p:nvSpPr>
          <p:cNvPr id="6148" name="Прямоугольник 21"/>
          <p:cNvSpPr>
            <a:spLocks noChangeArrowheads="1"/>
          </p:cNvSpPr>
          <p:nvPr/>
        </p:nvSpPr>
        <p:spPr bwMode="auto">
          <a:xfrm>
            <a:off x="9945689" y="6538914"/>
            <a:ext cx="3127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900">
                <a:latin typeface="Arial" panose="020B0604020202020204" pitchFamily="34" charset="0"/>
              </a:rPr>
              <a:t>[</a:t>
            </a:r>
            <a:r>
              <a:rPr lang="ru-RU" altLang="ru-RU" sz="900">
                <a:latin typeface="Arial" panose="020B0604020202020204" pitchFamily="34" charset="0"/>
              </a:rPr>
              <a:t>2</a:t>
            </a:r>
            <a:r>
              <a:rPr lang="en-US" altLang="ru-RU" sz="900">
                <a:latin typeface="Arial" panose="020B0604020202020204" pitchFamily="34" charset="0"/>
              </a:rPr>
              <a:t>]</a:t>
            </a:r>
            <a:endParaRPr lang="ru-RU" altLang="ru-RU" sz="900"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1594" y="4733132"/>
            <a:ext cx="773112" cy="43973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latin typeface="Book Antiqua" panose="02040602050305030304" pitchFamily="18" charset="0"/>
              </a:rPr>
              <a:t>ПЛАН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720899" y="2430245"/>
            <a:ext cx="523875" cy="3492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latin typeface="Book Antiqua" panose="02040602050305030304" pitchFamily="18" charset="0"/>
              </a:rPr>
              <a:t>ДО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611655" y="4586752"/>
            <a:ext cx="742365" cy="36512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latin typeface="Book Antiqua" panose="02040602050305030304" pitchFamily="18" charset="0"/>
              </a:rPr>
              <a:t>ПОСЛЕ</a:t>
            </a:r>
          </a:p>
        </p:txBody>
      </p:sp>
      <p:sp>
        <p:nvSpPr>
          <p:cNvPr id="6152" name="TextBox 5"/>
          <p:cNvSpPr txBox="1">
            <a:spLocks noChangeArrowheads="1"/>
          </p:cNvSpPr>
          <p:nvPr/>
        </p:nvSpPr>
        <p:spPr bwMode="auto">
          <a:xfrm>
            <a:off x="203850" y="2173983"/>
            <a:ext cx="83869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1100" b="1" dirty="0">
                <a:latin typeface="Book Antiqua" panose="02040602050305030304" pitchFamily="18" charset="0"/>
              </a:rPr>
              <a:t>ПО </a:t>
            </a:r>
          </a:p>
          <a:p>
            <a:pPr algn="r" eaLnBrk="1" hangingPunct="1"/>
            <a:r>
              <a:rPr lang="ru-RU" altLang="ru-RU" sz="1100" b="1" dirty="0">
                <a:latin typeface="Book Antiqua" panose="02040602050305030304" pitchFamily="18" charset="0"/>
              </a:rPr>
              <a:t>РАЙОНУ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37900" y="2105263"/>
            <a:ext cx="1101725" cy="56832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latin typeface="Book Antiqua" panose="02040602050305030304" pitchFamily="18" charset="0"/>
              </a:rPr>
              <a:t>6</a:t>
            </a:r>
            <a:r>
              <a:rPr lang="en-US" sz="2000" b="1" dirty="0">
                <a:latin typeface="Book Antiqua" panose="02040602050305030304" pitchFamily="18" charset="0"/>
              </a:rPr>
              <a:t>7</a:t>
            </a:r>
            <a:r>
              <a:rPr lang="ru-RU" sz="2000" b="1" dirty="0">
                <a:latin typeface="Book Antiqua" panose="02040602050305030304" pitchFamily="18" charset="0"/>
              </a:rPr>
              <a:t>0 </a:t>
            </a:r>
            <a:r>
              <a:rPr lang="ru-RU" sz="1000" b="1" dirty="0">
                <a:latin typeface="Book Antiqua" panose="02040602050305030304" pitchFamily="18" charset="0"/>
              </a:rPr>
              <a:t>ДВОРОВ </a:t>
            </a:r>
          </a:p>
        </p:txBody>
      </p:sp>
      <p:pic>
        <p:nvPicPr>
          <p:cNvPr id="6154" name="Рисунок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1" t="41698" r="80090" b="23273"/>
          <a:stretch>
            <a:fillRect/>
          </a:stretch>
        </p:blipFill>
        <p:spPr bwMode="auto">
          <a:xfrm>
            <a:off x="1535802" y="2859061"/>
            <a:ext cx="147637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12225" y="2851442"/>
            <a:ext cx="123783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dirty="0">
                <a:latin typeface="Book Antiqua" panose="02040602050305030304" pitchFamily="18" charset="0"/>
              </a:rPr>
              <a:t>47</a:t>
            </a:r>
            <a:r>
              <a:rPr lang="en-US" sz="2000" dirty="0">
                <a:latin typeface="Book Antiqua" panose="02040602050305030304" pitchFamily="18" charset="0"/>
              </a:rPr>
              <a:t>7</a:t>
            </a:r>
            <a:r>
              <a:rPr lang="ru-RU" sz="2400" dirty="0">
                <a:latin typeface="Book Antiqua" panose="02040602050305030304" pitchFamily="18" charset="0"/>
              </a:rPr>
              <a:t> </a:t>
            </a:r>
            <a:r>
              <a:rPr lang="ru-RU" sz="1050" dirty="0">
                <a:latin typeface="Book Antiqua" panose="02040602050305030304" pitchFamily="18" charset="0"/>
              </a:rPr>
              <a:t>ДВОРОВ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13928" y="3487786"/>
            <a:ext cx="1333500" cy="622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latin typeface="Book Antiqua" panose="02040602050305030304" pitchFamily="18" charset="0"/>
              </a:rPr>
              <a:t>6</a:t>
            </a:r>
            <a:r>
              <a:rPr lang="en-US" sz="2000" dirty="0">
                <a:latin typeface="Book Antiqua" panose="02040602050305030304" pitchFamily="18" charset="0"/>
              </a:rPr>
              <a:t>1</a:t>
            </a:r>
            <a:r>
              <a:rPr lang="ru-RU" sz="2400" dirty="0">
                <a:latin typeface="Book Antiqua" panose="02040602050305030304" pitchFamily="18" charset="0"/>
              </a:rPr>
              <a:t> </a:t>
            </a:r>
            <a:r>
              <a:rPr lang="ru-RU" sz="1050" dirty="0">
                <a:latin typeface="Book Antiqua" panose="02040602050305030304" pitchFamily="18" charset="0"/>
              </a:rPr>
              <a:t>ДВОРОВ </a:t>
            </a:r>
          </a:p>
          <a:p>
            <a:pPr algn="ctr">
              <a:defRPr/>
            </a:pPr>
            <a:r>
              <a:rPr lang="ru-RU" sz="1050" dirty="0">
                <a:latin typeface="Book Antiqua" panose="02040602050305030304" pitchFamily="18" charset="0"/>
              </a:rPr>
              <a:t>    НОВЫХ МЖК</a:t>
            </a:r>
          </a:p>
        </p:txBody>
      </p:sp>
      <p:sp>
        <p:nvSpPr>
          <p:cNvPr id="6157" name="TextBox 32"/>
          <p:cNvSpPr txBox="1">
            <a:spLocks noChangeArrowheads="1"/>
          </p:cNvSpPr>
          <p:nvPr/>
        </p:nvSpPr>
        <p:spPr bwMode="auto">
          <a:xfrm>
            <a:off x="1617270" y="4399427"/>
            <a:ext cx="13335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138"/>
              </a:lnSpc>
            </a:pPr>
            <a:r>
              <a:rPr lang="ru-RU" altLang="ru-RU" sz="2000" dirty="0">
                <a:latin typeface="Book Antiqua" panose="02040602050305030304" pitchFamily="18" charset="0"/>
                <a:cs typeface="Calibri" panose="020F0502020204030204" pitchFamily="34" charset="0"/>
              </a:rPr>
              <a:t>92 </a:t>
            </a:r>
            <a:r>
              <a:rPr lang="ru-RU" altLang="ru-RU" sz="1000" dirty="0">
                <a:latin typeface="Book Antiqua" panose="02040602050305030304" pitchFamily="18" charset="0"/>
                <a:cs typeface="Calibri" panose="020F0502020204030204" pitchFamily="34" charset="0"/>
              </a:rPr>
              <a:t>ДВОРА </a:t>
            </a:r>
          </a:p>
          <a:p>
            <a:pPr algn="r">
              <a:lnSpc>
                <a:spcPts val="1138"/>
              </a:lnSpc>
            </a:pPr>
            <a:r>
              <a:rPr lang="ru-RU" altLang="ru-RU" sz="1000" dirty="0">
                <a:latin typeface="Book Antiqua" panose="02040602050305030304" pitchFamily="18" charset="0"/>
                <a:cs typeface="Calibri" panose="020F0502020204030204" pitchFamily="34" charset="0"/>
              </a:rPr>
              <a:t>   ВЕТХИХ ДОМО</a:t>
            </a:r>
            <a:r>
              <a:rPr lang="ru-RU" altLang="ru-RU" sz="1000" dirty="0"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</a:p>
        </p:txBody>
      </p:sp>
      <p:sp>
        <p:nvSpPr>
          <p:cNvPr id="6158" name="TextBox 33"/>
          <p:cNvSpPr txBox="1">
            <a:spLocks noChangeArrowheads="1"/>
          </p:cNvSpPr>
          <p:nvPr/>
        </p:nvSpPr>
        <p:spPr bwMode="auto">
          <a:xfrm>
            <a:off x="1535802" y="5023078"/>
            <a:ext cx="13335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138"/>
              </a:lnSpc>
            </a:pPr>
            <a:r>
              <a:rPr lang="ru-RU" altLang="ru-RU" sz="1600" dirty="0">
                <a:latin typeface="Book Antiqua" panose="02040602050305030304" pitchFamily="18" charset="0"/>
              </a:rPr>
              <a:t>80</a:t>
            </a:r>
            <a:r>
              <a:rPr lang="ru-RU" altLang="ru-RU" dirty="0">
                <a:latin typeface="Book Antiqua" panose="02040602050305030304" pitchFamily="18" charset="0"/>
              </a:rPr>
              <a:t> </a:t>
            </a:r>
            <a:r>
              <a:rPr lang="ru-RU" altLang="ru-RU" sz="900" dirty="0">
                <a:latin typeface="Book Antiqua" panose="02040602050305030304" pitchFamily="18" charset="0"/>
              </a:rPr>
              <a:t>ДВОРОВ </a:t>
            </a:r>
          </a:p>
          <a:p>
            <a:pPr algn="ctr">
              <a:lnSpc>
                <a:spcPts val="1138"/>
              </a:lnSpc>
            </a:pPr>
            <a:r>
              <a:rPr lang="ru-RU" altLang="ru-RU" sz="900" dirty="0"/>
              <a:t>                     </a:t>
            </a:r>
          </a:p>
        </p:txBody>
      </p:sp>
      <p:sp>
        <p:nvSpPr>
          <p:cNvPr id="6159" name="TextBox 13"/>
          <p:cNvSpPr txBox="1">
            <a:spLocks noChangeArrowheads="1"/>
          </p:cNvSpPr>
          <p:nvPr/>
        </p:nvSpPr>
        <p:spPr bwMode="auto">
          <a:xfrm flipH="1">
            <a:off x="186004" y="2869907"/>
            <a:ext cx="1189037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050" dirty="0">
                <a:latin typeface="Book Antiqua" panose="02040602050305030304" pitchFamily="18" charset="0"/>
              </a:rPr>
              <a:t>до 2023 г. </a:t>
            </a:r>
          </a:p>
          <a:p>
            <a:pPr eaLnBrk="1" hangingPunct="1"/>
            <a:r>
              <a:rPr lang="ru-RU" altLang="ru-RU" sz="1050" dirty="0">
                <a:latin typeface="Book Antiqua" panose="02040602050305030304" pitchFamily="18" charset="0"/>
              </a:rPr>
              <a:t>проведен ремонт</a:t>
            </a:r>
          </a:p>
        </p:txBody>
      </p:sp>
      <p:sp>
        <p:nvSpPr>
          <p:cNvPr id="6160" name="TextBox 34"/>
          <p:cNvSpPr txBox="1">
            <a:spLocks noChangeArrowheads="1"/>
          </p:cNvSpPr>
          <p:nvPr/>
        </p:nvSpPr>
        <p:spPr bwMode="auto">
          <a:xfrm flipH="1">
            <a:off x="203823" y="3712025"/>
            <a:ext cx="1190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000" b="1" dirty="0">
                <a:latin typeface="Book Antiqua" panose="02040602050305030304" pitchFamily="18" charset="0"/>
              </a:rPr>
              <a:t>не подлежат</a:t>
            </a:r>
          </a:p>
          <a:p>
            <a:pPr eaLnBrk="1" hangingPunct="1"/>
            <a:r>
              <a:rPr lang="ru-RU" altLang="ru-RU" sz="1000" b="1" dirty="0">
                <a:latin typeface="Book Antiqua" panose="02040602050305030304" pitchFamily="18" charset="0"/>
              </a:rPr>
              <a:t>ремонту</a:t>
            </a:r>
          </a:p>
        </p:txBody>
      </p:sp>
      <p:pic>
        <p:nvPicPr>
          <p:cNvPr id="6161" name="Рисунок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t="59814" r="92397" b="31853"/>
          <a:stretch>
            <a:fillRect/>
          </a:stretch>
        </p:blipFill>
        <p:spPr bwMode="auto">
          <a:xfrm>
            <a:off x="2378564" y="2105263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 descr="Изображение выглядит как дерево, внешний, небо, земля&#10;&#10;Автоматически созданное описание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927" y="1179235"/>
            <a:ext cx="2904537" cy="23085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Рисунок 27" descr="Изображение выглядит как небо, внешний, спортивная игра, спорт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927" y="3712025"/>
            <a:ext cx="2904537" cy="2333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Рисунок 28" descr="Изображение выглядит как дерево, внешний, земля, парк&#10;&#10;Автоматически созданное описание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370" y="1210370"/>
            <a:ext cx="3216028" cy="2337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Рисунок 29" descr="Изображение выглядит как дерево, внешний, земля, грязь&#10;&#10;Автоматически созданное описание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371" y="3727968"/>
            <a:ext cx="3216027" cy="2301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3" name="Прямоугольник 32"/>
          <p:cNvSpPr/>
          <p:nvPr/>
        </p:nvSpPr>
        <p:spPr>
          <a:xfrm>
            <a:off x="0" y="185447"/>
            <a:ext cx="12192000" cy="87427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latin typeface="Book Antiqua" panose="02040602050305030304" pitchFamily="18" charset="0"/>
              </a:rPr>
              <a:t>Капитальный ремонт дворовых территорий проведенных  в 2022 году</a:t>
            </a:r>
            <a:endParaRPr lang="ru-RU" sz="2000" dirty="0">
              <a:latin typeface="Book Antiqua" panose="02040602050305030304" pitchFamily="18" charset="0"/>
            </a:endParaRPr>
          </a:p>
        </p:txBody>
      </p:sp>
      <p:pic>
        <p:nvPicPr>
          <p:cNvPr id="24" name="Picture 2" descr="Герб Бостандыкского района (Алма-Ата) | Геральдика.ру">
            <a:extLst>
              <a:ext uri="{FF2B5EF4-FFF2-40B4-BE49-F238E27FC236}">
                <a16:creationId xmlns:a16="http://schemas.microsoft.com/office/drawing/2014/main" id="{5173EC8F-6475-4DAE-BBD0-9CB0FFC90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662" y="5713226"/>
            <a:ext cx="1156338" cy="114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5DEA7926-0F10-47ED-BB23-FBB622FD5C7A}"/>
              </a:ext>
            </a:extLst>
          </p:cNvPr>
          <p:cNvSpPr/>
          <p:nvPr/>
        </p:nvSpPr>
        <p:spPr>
          <a:xfrm>
            <a:off x="0" y="216102"/>
            <a:ext cx="12192000" cy="87427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 дворовых территорий проведенных  в 2022 году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595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2670452" y="1485722"/>
            <a:ext cx="709295" cy="615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708DBE"/>
                </a:solidFill>
                <a:latin typeface="Book Antiqua" panose="02040602050305030304" pitchFamily="18" charset="0"/>
                <a:cs typeface="Calibri Light"/>
              </a:rPr>
              <a:t>1</a:t>
            </a:r>
            <a:r>
              <a:rPr sz="2400" spc="-105" dirty="0">
                <a:solidFill>
                  <a:srgbClr val="708DBE"/>
                </a:solidFill>
                <a:latin typeface="Book Antiqua" panose="02040602050305030304" pitchFamily="18" charset="0"/>
                <a:cs typeface="Calibri Light"/>
              </a:rPr>
              <a:t> </a:t>
            </a:r>
            <a:r>
              <a:rPr lang="en-US" sz="2400" spc="-105" dirty="0">
                <a:solidFill>
                  <a:srgbClr val="708DBE"/>
                </a:solidFill>
                <a:latin typeface="Book Antiqua" panose="02040602050305030304" pitchFamily="18" charset="0"/>
                <a:cs typeface="Calibri Light"/>
              </a:rPr>
              <a:t>9</a:t>
            </a:r>
            <a:r>
              <a:rPr lang="ru-RU" sz="2400" spc="-105" dirty="0">
                <a:solidFill>
                  <a:srgbClr val="708DBE"/>
                </a:solidFill>
                <a:latin typeface="Book Antiqua" panose="02040602050305030304" pitchFamily="18" charset="0"/>
                <a:cs typeface="Calibri Light"/>
              </a:rPr>
              <a:t>63</a:t>
            </a:r>
            <a:endParaRPr sz="2400" dirty="0">
              <a:latin typeface="Book Antiqua" panose="02040602050305030304" pitchFamily="18" charset="0"/>
              <a:cs typeface="Calibri Light"/>
            </a:endParaRPr>
          </a:p>
          <a:p>
            <a:pPr marL="29209">
              <a:lnSpc>
                <a:spcPct val="100000"/>
              </a:lnSpc>
              <a:spcBef>
                <a:spcPts val="85"/>
              </a:spcBef>
            </a:pPr>
            <a:r>
              <a:rPr sz="1400" dirty="0">
                <a:solidFill>
                  <a:srgbClr val="7E7E7E"/>
                </a:solidFill>
                <a:latin typeface="Book Antiqua" panose="02040602050305030304" pitchFamily="18" charset="0"/>
                <a:cs typeface="Calibri"/>
              </a:rPr>
              <a:t>МЖД</a:t>
            </a:r>
            <a:endParaRPr sz="1400" dirty="0">
              <a:latin typeface="Book Antiqua" panose="02040602050305030304" pitchFamily="18" charset="0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85805" y="1471929"/>
            <a:ext cx="487680" cy="645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-5" dirty="0">
                <a:solidFill>
                  <a:srgbClr val="708DBE"/>
                </a:solidFill>
                <a:latin typeface="Book Antiqua" panose="02040602050305030304" pitchFamily="18" charset="0"/>
                <a:cs typeface="Calibri Light"/>
              </a:rPr>
              <a:t>120</a:t>
            </a:r>
            <a:endParaRPr sz="2400" dirty="0">
              <a:latin typeface="Book Antiqua" panose="02040602050305030304" pitchFamily="18" charset="0"/>
              <a:cs typeface="Calibri Light"/>
            </a:endParaRPr>
          </a:p>
          <a:p>
            <a:pPr marL="23495">
              <a:lnSpc>
                <a:spcPct val="100000"/>
              </a:lnSpc>
              <a:spcBef>
                <a:spcPts val="75"/>
              </a:spcBef>
            </a:pPr>
            <a:r>
              <a:rPr sz="1600" spc="-25" dirty="0">
                <a:solidFill>
                  <a:srgbClr val="7E7E7E"/>
                </a:solidFill>
                <a:latin typeface="Book Antiqua" panose="02040602050305030304" pitchFamily="18" charset="0"/>
                <a:cs typeface="Calibri"/>
              </a:rPr>
              <a:t>КСК</a:t>
            </a:r>
            <a:endParaRPr sz="1600" dirty="0">
              <a:latin typeface="Book Antiqua" panose="02040602050305030304" pitchFamily="18" charset="0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8076" y="1798332"/>
            <a:ext cx="617855" cy="617220"/>
          </a:xfrm>
          <a:custGeom>
            <a:avLst/>
            <a:gdLst/>
            <a:ahLst/>
            <a:cxnLst/>
            <a:rect l="l" t="t" r="r" b="b"/>
            <a:pathLst>
              <a:path w="617855" h="617219">
                <a:moveTo>
                  <a:pt x="109550" y="298145"/>
                </a:moveTo>
                <a:lnTo>
                  <a:pt x="89636" y="298145"/>
                </a:lnTo>
                <a:lnTo>
                  <a:pt x="89636" y="318071"/>
                </a:lnTo>
                <a:lnTo>
                  <a:pt x="89636" y="337985"/>
                </a:lnTo>
                <a:lnTo>
                  <a:pt x="69710" y="337985"/>
                </a:lnTo>
                <a:lnTo>
                  <a:pt x="69710" y="318071"/>
                </a:lnTo>
                <a:lnTo>
                  <a:pt x="89636" y="318071"/>
                </a:lnTo>
                <a:lnTo>
                  <a:pt x="89636" y="298145"/>
                </a:lnTo>
                <a:lnTo>
                  <a:pt x="49796" y="298145"/>
                </a:lnTo>
                <a:lnTo>
                  <a:pt x="49796" y="357911"/>
                </a:lnTo>
                <a:lnTo>
                  <a:pt x="109550" y="357911"/>
                </a:lnTo>
                <a:lnTo>
                  <a:pt x="109550" y="337985"/>
                </a:lnTo>
                <a:lnTo>
                  <a:pt x="109550" y="318071"/>
                </a:lnTo>
                <a:lnTo>
                  <a:pt x="109550" y="298145"/>
                </a:lnTo>
                <a:close/>
              </a:path>
              <a:path w="617855" h="617219">
                <a:moveTo>
                  <a:pt x="109550" y="218478"/>
                </a:moveTo>
                <a:lnTo>
                  <a:pt x="89636" y="218478"/>
                </a:lnTo>
                <a:lnTo>
                  <a:pt x="89636" y="238391"/>
                </a:lnTo>
                <a:lnTo>
                  <a:pt x="89636" y="258318"/>
                </a:lnTo>
                <a:lnTo>
                  <a:pt x="69710" y="258318"/>
                </a:lnTo>
                <a:lnTo>
                  <a:pt x="69710" y="238391"/>
                </a:lnTo>
                <a:lnTo>
                  <a:pt x="89636" y="238391"/>
                </a:lnTo>
                <a:lnTo>
                  <a:pt x="89636" y="218478"/>
                </a:lnTo>
                <a:lnTo>
                  <a:pt x="49796" y="218478"/>
                </a:lnTo>
                <a:lnTo>
                  <a:pt x="49796" y="278231"/>
                </a:lnTo>
                <a:lnTo>
                  <a:pt x="109550" y="278231"/>
                </a:lnTo>
                <a:lnTo>
                  <a:pt x="109550" y="258318"/>
                </a:lnTo>
                <a:lnTo>
                  <a:pt x="109550" y="238391"/>
                </a:lnTo>
                <a:lnTo>
                  <a:pt x="109550" y="218478"/>
                </a:lnTo>
                <a:close/>
              </a:path>
              <a:path w="617855" h="617219">
                <a:moveTo>
                  <a:pt x="109550" y="138798"/>
                </a:moveTo>
                <a:lnTo>
                  <a:pt x="89636" y="138798"/>
                </a:lnTo>
                <a:lnTo>
                  <a:pt x="89636" y="158724"/>
                </a:lnTo>
                <a:lnTo>
                  <a:pt x="89636" y="178638"/>
                </a:lnTo>
                <a:lnTo>
                  <a:pt x="69710" y="178638"/>
                </a:lnTo>
                <a:lnTo>
                  <a:pt x="69710" y="158724"/>
                </a:lnTo>
                <a:lnTo>
                  <a:pt x="89636" y="158724"/>
                </a:lnTo>
                <a:lnTo>
                  <a:pt x="89636" y="138798"/>
                </a:lnTo>
                <a:lnTo>
                  <a:pt x="49796" y="138798"/>
                </a:lnTo>
                <a:lnTo>
                  <a:pt x="49796" y="198551"/>
                </a:lnTo>
                <a:lnTo>
                  <a:pt x="109550" y="198551"/>
                </a:lnTo>
                <a:lnTo>
                  <a:pt x="109550" y="178638"/>
                </a:lnTo>
                <a:lnTo>
                  <a:pt x="109550" y="158724"/>
                </a:lnTo>
                <a:lnTo>
                  <a:pt x="109550" y="138798"/>
                </a:lnTo>
                <a:close/>
              </a:path>
              <a:path w="617855" h="617219">
                <a:moveTo>
                  <a:pt x="189230" y="377825"/>
                </a:moveTo>
                <a:lnTo>
                  <a:pt x="169303" y="377825"/>
                </a:lnTo>
                <a:lnTo>
                  <a:pt x="169303" y="397738"/>
                </a:lnTo>
                <a:lnTo>
                  <a:pt x="169303" y="417664"/>
                </a:lnTo>
                <a:lnTo>
                  <a:pt x="149390" y="417664"/>
                </a:lnTo>
                <a:lnTo>
                  <a:pt x="149390" y="397738"/>
                </a:lnTo>
                <a:lnTo>
                  <a:pt x="169303" y="397738"/>
                </a:lnTo>
                <a:lnTo>
                  <a:pt x="169303" y="377825"/>
                </a:lnTo>
                <a:lnTo>
                  <a:pt x="129476" y="377825"/>
                </a:lnTo>
                <a:lnTo>
                  <a:pt x="129476" y="437578"/>
                </a:lnTo>
                <a:lnTo>
                  <a:pt x="189230" y="437578"/>
                </a:lnTo>
                <a:lnTo>
                  <a:pt x="189230" y="417664"/>
                </a:lnTo>
                <a:lnTo>
                  <a:pt x="189230" y="397738"/>
                </a:lnTo>
                <a:lnTo>
                  <a:pt x="189230" y="377825"/>
                </a:lnTo>
                <a:close/>
              </a:path>
              <a:path w="617855" h="617219">
                <a:moveTo>
                  <a:pt x="189230" y="298145"/>
                </a:moveTo>
                <a:lnTo>
                  <a:pt x="169303" y="298145"/>
                </a:lnTo>
                <a:lnTo>
                  <a:pt x="169303" y="318071"/>
                </a:lnTo>
                <a:lnTo>
                  <a:pt x="169303" y="337985"/>
                </a:lnTo>
                <a:lnTo>
                  <a:pt x="149390" y="337985"/>
                </a:lnTo>
                <a:lnTo>
                  <a:pt x="149390" y="318071"/>
                </a:lnTo>
                <a:lnTo>
                  <a:pt x="169303" y="318071"/>
                </a:lnTo>
                <a:lnTo>
                  <a:pt x="169303" y="298145"/>
                </a:lnTo>
                <a:lnTo>
                  <a:pt x="129476" y="298145"/>
                </a:lnTo>
                <a:lnTo>
                  <a:pt x="129476" y="357911"/>
                </a:lnTo>
                <a:lnTo>
                  <a:pt x="189230" y="357911"/>
                </a:lnTo>
                <a:lnTo>
                  <a:pt x="189230" y="337985"/>
                </a:lnTo>
                <a:lnTo>
                  <a:pt x="189230" y="318071"/>
                </a:lnTo>
                <a:lnTo>
                  <a:pt x="189230" y="298145"/>
                </a:lnTo>
                <a:close/>
              </a:path>
              <a:path w="617855" h="617219">
                <a:moveTo>
                  <a:pt x="189230" y="218478"/>
                </a:moveTo>
                <a:lnTo>
                  <a:pt x="169303" y="218478"/>
                </a:lnTo>
                <a:lnTo>
                  <a:pt x="169303" y="238391"/>
                </a:lnTo>
                <a:lnTo>
                  <a:pt x="169303" y="258318"/>
                </a:lnTo>
                <a:lnTo>
                  <a:pt x="149390" y="258318"/>
                </a:lnTo>
                <a:lnTo>
                  <a:pt x="149390" y="238391"/>
                </a:lnTo>
                <a:lnTo>
                  <a:pt x="169303" y="238391"/>
                </a:lnTo>
                <a:lnTo>
                  <a:pt x="169303" y="218478"/>
                </a:lnTo>
                <a:lnTo>
                  <a:pt x="129476" y="218478"/>
                </a:lnTo>
                <a:lnTo>
                  <a:pt x="129476" y="278231"/>
                </a:lnTo>
                <a:lnTo>
                  <a:pt x="189230" y="278231"/>
                </a:lnTo>
                <a:lnTo>
                  <a:pt x="189230" y="258318"/>
                </a:lnTo>
                <a:lnTo>
                  <a:pt x="189230" y="238391"/>
                </a:lnTo>
                <a:lnTo>
                  <a:pt x="189230" y="218478"/>
                </a:lnTo>
                <a:close/>
              </a:path>
              <a:path w="617855" h="617219">
                <a:moveTo>
                  <a:pt x="189230" y="138798"/>
                </a:moveTo>
                <a:lnTo>
                  <a:pt x="169303" y="138798"/>
                </a:lnTo>
                <a:lnTo>
                  <a:pt x="169303" y="158724"/>
                </a:lnTo>
                <a:lnTo>
                  <a:pt x="169303" y="178638"/>
                </a:lnTo>
                <a:lnTo>
                  <a:pt x="149390" y="178638"/>
                </a:lnTo>
                <a:lnTo>
                  <a:pt x="149390" y="158724"/>
                </a:lnTo>
                <a:lnTo>
                  <a:pt x="169303" y="158724"/>
                </a:lnTo>
                <a:lnTo>
                  <a:pt x="169303" y="138798"/>
                </a:lnTo>
                <a:lnTo>
                  <a:pt x="129476" y="138798"/>
                </a:lnTo>
                <a:lnTo>
                  <a:pt x="129476" y="198551"/>
                </a:lnTo>
                <a:lnTo>
                  <a:pt x="189230" y="198551"/>
                </a:lnTo>
                <a:lnTo>
                  <a:pt x="189230" y="178638"/>
                </a:lnTo>
                <a:lnTo>
                  <a:pt x="189230" y="158724"/>
                </a:lnTo>
                <a:lnTo>
                  <a:pt x="189230" y="138798"/>
                </a:lnTo>
                <a:close/>
              </a:path>
              <a:path w="617855" h="617219">
                <a:moveTo>
                  <a:pt x="268897" y="377825"/>
                </a:moveTo>
                <a:lnTo>
                  <a:pt x="248983" y="377825"/>
                </a:lnTo>
                <a:lnTo>
                  <a:pt x="248983" y="397738"/>
                </a:lnTo>
                <a:lnTo>
                  <a:pt x="248983" y="417664"/>
                </a:lnTo>
                <a:lnTo>
                  <a:pt x="229069" y="417664"/>
                </a:lnTo>
                <a:lnTo>
                  <a:pt x="229069" y="397738"/>
                </a:lnTo>
                <a:lnTo>
                  <a:pt x="248983" y="397738"/>
                </a:lnTo>
                <a:lnTo>
                  <a:pt x="248983" y="377825"/>
                </a:lnTo>
                <a:lnTo>
                  <a:pt x="209143" y="377825"/>
                </a:lnTo>
                <a:lnTo>
                  <a:pt x="209143" y="437578"/>
                </a:lnTo>
                <a:lnTo>
                  <a:pt x="268897" y="437578"/>
                </a:lnTo>
                <a:lnTo>
                  <a:pt x="268897" y="417664"/>
                </a:lnTo>
                <a:lnTo>
                  <a:pt x="268897" y="397738"/>
                </a:lnTo>
                <a:lnTo>
                  <a:pt x="268897" y="377825"/>
                </a:lnTo>
                <a:close/>
              </a:path>
              <a:path w="617855" h="617219">
                <a:moveTo>
                  <a:pt x="268897" y="298145"/>
                </a:moveTo>
                <a:lnTo>
                  <a:pt x="248983" y="298145"/>
                </a:lnTo>
                <a:lnTo>
                  <a:pt x="248983" y="318071"/>
                </a:lnTo>
                <a:lnTo>
                  <a:pt x="248983" y="337985"/>
                </a:lnTo>
                <a:lnTo>
                  <a:pt x="229069" y="337985"/>
                </a:lnTo>
                <a:lnTo>
                  <a:pt x="229069" y="318071"/>
                </a:lnTo>
                <a:lnTo>
                  <a:pt x="248983" y="318071"/>
                </a:lnTo>
                <a:lnTo>
                  <a:pt x="248983" y="298145"/>
                </a:lnTo>
                <a:lnTo>
                  <a:pt x="209143" y="298145"/>
                </a:lnTo>
                <a:lnTo>
                  <a:pt x="209143" y="357911"/>
                </a:lnTo>
                <a:lnTo>
                  <a:pt x="268897" y="357911"/>
                </a:lnTo>
                <a:lnTo>
                  <a:pt x="268897" y="337985"/>
                </a:lnTo>
                <a:lnTo>
                  <a:pt x="268897" y="318071"/>
                </a:lnTo>
                <a:lnTo>
                  <a:pt x="268897" y="298145"/>
                </a:lnTo>
                <a:close/>
              </a:path>
              <a:path w="617855" h="617219">
                <a:moveTo>
                  <a:pt x="268897" y="218478"/>
                </a:moveTo>
                <a:lnTo>
                  <a:pt x="248983" y="218478"/>
                </a:lnTo>
                <a:lnTo>
                  <a:pt x="248983" y="238391"/>
                </a:lnTo>
                <a:lnTo>
                  <a:pt x="248983" y="258318"/>
                </a:lnTo>
                <a:lnTo>
                  <a:pt x="229069" y="258318"/>
                </a:lnTo>
                <a:lnTo>
                  <a:pt x="229069" y="238391"/>
                </a:lnTo>
                <a:lnTo>
                  <a:pt x="248983" y="238391"/>
                </a:lnTo>
                <a:lnTo>
                  <a:pt x="248983" y="218478"/>
                </a:lnTo>
                <a:lnTo>
                  <a:pt x="209143" y="218478"/>
                </a:lnTo>
                <a:lnTo>
                  <a:pt x="209143" y="278231"/>
                </a:lnTo>
                <a:lnTo>
                  <a:pt x="268897" y="278231"/>
                </a:lnTo>
                <a:lnTo>
                  <a:pt x="268897" y="258318"/>
                </a:lnTo>
                <a:lnTo>
                  <a:pt x="268897" y="238391"/>
                </a:lnTo>
                <a:lnTo>
                  <a:pt x="268897" y="218478"/>
                </a:lnTo>
                <a:close/>
              </a:path>
              <a:path w="617855" h="617219">
                <a:moveTo>
                  <a:pt x="268897" y="138798"/>
                </a:moveTo>
                <a:lnTo>
                  <a:pt x="248983" y="138798"/>
                </a:lnTo>
                <a:lnTo>
                  <a:pt x="248983" y="158724"/>
                </a:lnTo>
                <a:lnTo>
                  <a:pt x="248983" y="178638"/>
                </a:lnTo>
                <a:lnTo>
                  <a:pt x="229069" y="178638"/>
                </a:lnTo>
                <a:lnTo>
                  <a:pt x="229069" y="158724"/>
                </a:lnTo>
                <a:lnTo>
                  <a:pt x="248983" y="158724"/>
                </a:lnTo>
                <a:lnTo>
                  <a:pt x="248983" y="138798"/>
                </a:lnTo>
                <a:lnTo>
                  <a:pt x="209143" y="138798"/>
                </a:lnTo>
                <a:lnTo>
                  <a:pt x="209143" y="198551"/>
                </a:lnTo>
                <a:lnTo>
                  <a:pt x="268897" y="198551"/>
                </a:lnTo>
                <a:lnTo>
                  <a:pt x="268897" y="178638"/>
                </a:lnTo>
                <a:lnTo>
                  <a:pt x="268897" y="158724"/>
                </a:lnTo>
                <a:lnTo>
                  <a:pt x="268897" y="138798"/>
                </a:lnTo>
                <a:close/>
              </a:path>
              <a:path w="617855" h="617219">
                <a:moveTo>
                  <a:pt x="268897" y="19291"/>
                </a:moveTo>
                <a:lnTo>
                  <a:pt x="248983" y="19291"/>
                </a:lnTo>
                <a:lnTo>
                  <a:pt x="248983" y="39204"/>
                </a:lnTo>
                <a:lnTo>
                  <a:pt x="268897" y="39204"/>
                </a:lnTo>
                <a:lnTo>
                  <a:pt x="268897" y="19291"/>
                </a:lnTo>
                <a:close/>
              </a:path>
              <a:path w="617855" h="617219">
                <a:moveTo>
                  <a:pt x="288823" y="39370"/>
                </a:moveTo>
                <a:lnTo>
                  <a:pt x="69710" y="39370"/>
                </a:lnTo>
                <a:lnTo>
                  <a:pt x="69710" y="19050"/>
                </a:lnTo>
                <a:lnTo>
                  <a:pt x="268897" y="19050"/>
                </a:lnTo>
                <a:lnTo>
                  <a:pt x="268897" y="0"/>
                </a:lnTo>
                <a:lnTo>
                  <a:pt x="49796" y="0"/>
                </a:lnTo>
                <a:lnTo>
                  <a:pt x="49796" y="19050"/>
                </a:lnTo>
                <a:lnTo>
                  <a:pt x="49796" y="39370"/>
                </a:lnTo>
                <a:lnTo>
                  <a:pt x="29870" y="39370"/>
                </a:lnTo>
                <a:lnTo>
                  <a:pt x="29870" y="59690"/>
                </a:lnTo>
                <a:lnTo>
                  <a:pt x="29870" y="78740"/>
                </a:lnTo>
                <a:lnTo>
                  <a:pt x="49796" y="78740"/>
                </a:lnTo>
                <a:lnTo>
                  <a:pt x="49796" y="59690"/>
                </a:lnTo>
                <a:lnTo>
                  <a:pt x="268897" y="59690"/>
                </a:lnTo>
                <a:lnTo>
                  <a:pt x="268897" y="79044"/>
                </a:lnTo>
                <a:lnTo>
                  <a:pt x="288823" y="79044"/>
                </a:lnTo>
                <a:lnTo>
                  <a:pt x="288823" y="59690"/>
                </a:lnTo>
                <a:lnTo>
                  <a:pt x="288823" y="59131"/>
                </a:lnTo>
                <a:lnTo>
                  <a:pt x="288823" y="39370"/>
                </a:lnTo>
                <a:close/>
              </a:path>
              <a:path w="617855" h="617219">
                <a:moveTo>
                  <a:pt x="318693" y="99060"/>
                </a:moveTo>
                <a:lnTo>
                  <a:pt x="0" y="99060"/>
                </a:lnTo>
                <a:lnTo>
                  <a:pt x="0" y="119380"/>
                </a:lnTo>
                <a:lnTo>
                  <a:pt x="0" y="168910"/>
                </a:lnTo>
                <a:lnTo>
                  <a:pt x="0" y="427990"/>
                </a:lnTo>
                <a:lnTo>
                  <a:pt x="19913" y="427990"/>
                </a:lnTo>
                <a:lnTo>
                  <a:pt x="19913" y="168910"/>
                </a:lnTo>
                <a:lnTo>
                  <a:pt x="19913" y="119380"/>
                </a:lnTo>
                <a:lnTo>
                  <a:pt x="298780" y="119380"/>
                </a:lnTo>
                <a:lnTo>
                  <a:pt x="298780" y="168910"/>
                </a:lnTo>
                <a:lnTo>
                  <a:pt x="318693" y="168910"/>
                </a:lnTo>
                <a:lnTo>
                  <a:pt x="318693" y="119380"/>
                </a:lnTo>
                <a:lnTo>
                  <a:pt x="318693" y="99060"/>
                </a:lnTo>
                <a:close/>
              </a:path>
              <a:path w="617855" h="617219">
                <a:moveTo>
                  <a:pt x="338620" y="318071"/>
                </a:moveTo>
                <a:lnTo>
                  <a:pt x="318693" y="318071"/>
                </a:lnTo>
                <a:lnTo>
                  <a:pt x="318693" y="397738"/>
                </a:lnTo>
                <a:lnTo>
                  <a:pt x="338620" y="397738"/>
                </a:lnTo>
                <a:lnTo>
                  <a:pt x="338620" y="318071"/>
                </a:lnTo>
                <a:close/>
              </a:path>
              <a:path w="617855" h="617219">
                <a:moveTo>
                  <a:pt x="438213" y="397738"/>
                </a:moveTo>
                <a:lnTo>
                  <a:pt x="418287" y="397738"/>
                </a:lnTo>
                <a:lnTo>
                  <a:pt x="418287" y="417664"/>
                </a:lnTo>
                <a:lnTo>
                  <a:pt x="418287" y="437578"/>
                </a:lnTo>
                <a:lnTo>
                  <a:pt x="398373" y="437578"/>
                </a:lnTo>
                <a:lnTo>
                  <a:pt x="398373" y="417664"/>
                </a:lnTo>
                <a:lnTo>
                  <a:pt x="418287" y="417664"/>
                </a:lnTo>
                <a:lnTo>
                  <a:pt x="418287" y="397738"/>
                </a:lnTo>
                <a:lnTo>
                  <a:pt x="378460" y="397738"/>
                </a:lnTo>
                <a:lnTo>
                  <a:pt x="378460" y="457504"/>
                </a:lnTo>
                <a:lnTo>
                  <a:pt x="438213" y="457504"/>
                </a:lnTo>
                <a:lnTo>
                  <a:pt x="438213" y="437578"/>
                </a:lnTo>
                <a:lnTo>
                  <a:pt x="438213" y="417664"/>
                </a:lnTo>
                <a:lnTo>
                  <a:pt x="438213" y="397738"/>
                </a:lnTo>
                <a:close/>
              </a:path>
              <a:path w="617855" h="617219">
                <a:moveTo>
                  <a:pt x="438213" y="318071"/>
                </a:moveTo>
                <a:lnTo>
                  <a:pt x="418287" y="318071"/>
                </a:lnTo>
                <a:lnTo>
                  <a:pt x="418287" y="337985"/>
                </a:lnTo>
                <a:lnTo>
                  <a:pt x="418287" y="357911"/>
                </a:lnTo>
                <a:lnTo>
                  <a:pt x="398373" y="357911"/>
                </a:lnTo>
                <a:lnTo>
                  <a:pt x="398373" y="337985"/>
                </a:lnTo>
                <a:lnTo>
                  <a:pt x="418287" y="337985"/>
                </a:lnTo>
                <a:lnTo>
                  <a:pt x="418287" y="318071"/>
                </a:lnTo>
                <a:lnTo>
                  <a:pt x="378460" y="318071"/>
                </a:lnTo>
                <a:lnTo>
                  <a:pt x="378460" y="377825"/>
                </a:lnTo>
                <a:lnTo>
                  <a:pt x="438213" y="377825"/>
                </a:lnTo>
                <a:lnTo>
                  <a:pt x="438213" y="357911"/>
                </a:lnTo>
                <a:lnTo>
                  <a:pt x="438213" y="337985"/>
                </a:lnTo>
                <a:lnTo>
                  <a:pt x="438213" y="318071"/>
                </a:lnTo>
                <a:close/>
              </a:path>
              <a:path w="617855" h="617219">
                <a:moveTo>
                  <a:pt x="537806" y="318071"/>
                </a:moveTo>
                <a:lnTo>
                  <a:pt x="517880" y="318071"/>
                </a:lnTo>
                <a:lnTo>
                  <a:pt x="517880" y="337985"/>
                </a:lnTo>
                <a:lnTo>
                  <a:pt x="517880" y="357911"/>
                </a:lnTo>
                <a:lnTo>
                  <a:pt x="497967" y="357911"/>
                </a:lnTo>
                <a:lnTo>
                  <a:pt x="497967" y="337985"/>
                </a:lnTo>
                <a:lnTo>
                  <a:pt x="517880" y="337985"/>
                </a:lnTo>
                <a:lnTo>
                  <a:pt x="517880" y="318071"/>
                </a:lnTo>
                <a:lnTo>
                  <a:pt x="478053" y="318071"/>
                </a:lnTo>
                <a:lnTo>
                  <a:pt x="478053" y="377825"/>
                </a:lnTo>
                <a:lnTo>
                  <a:pt x="537806" y="377825"/>
                </a:lnTo>
                <a:lnTo>
                  <a:pt x="537806" y="357911"/>
                </a:lnTo>
                <a:lnTo>
                  <a:pt x="537806" y="337985"/>
                </a:lnTo>
                <a:lnTo>
                  <a:pt x="537806" y="318071"/>
                </a:lnTo>
                <a:close/>
              </a:path>
              <a:path w="617855" h="617219">
                <a:moveTo>
                  <a:pt x="597560" y="318071"/>
                </a:moveTo>
                <a:lnTo>
                  <a:pt x="577646" y="318071"/>
                </a:lnTo>
                <a:lnTo>
                  <a:pt x="577646" y="397738"/>
                </a:lnTo>
                <a:lnTo>
                  <a:pt x="597560" y="397738"/>
                </a:lnTo>
                <a:lnTo>
                  <a:pt x="597560" y="318071"/>
                </a:lnTo>
                <a:close/>
              </a:path>
              <a:path w="617855" h="617219">
                <a:moveTo>
                  <a:pt x="597560" y="193662"/>
                </a:moveTo>
                <a:lnTo>
                  <a:pt x="458127" y="86398"/>
                </a:lnTo>
                <a:lnTo>
                  <a:pt x="318693" y="193662"/>
                </a:lnTo>
                <a:lnTo>
                  <a:pt x="318693" y="218478"/>
                </a:lnTo>
                <a:lnTo>
                  <a:pt x="338620" y="218478"/>
                </a:lnTo>
                <a:lnTo>
                  <a:pt x="338620" y="203466"/>
                </a:lnTo>
                <a:lnTo>
                  <a:pt x="458127" y="111544"/>
                </a:lnTo>
                <a:lnTo>
                  <a:pt x="577646" y="203466"/>
                </a:lnTo>
                <a:lnTo>
                  <a:pt x="577646" y="218478"/>
                </a:lnTo>
                <a:lnTo>
                  <a:pt x="597560" y="218478"/>
                </a:lnTo>
                <a:lnTo>
                  <a:pt x="597560" y="193662"/>
                </a:lnTo>
                <a:close/>
              </a:path>
              <a:path w="617855" h="617219">
                <a:moveTo>
                  <a:pt x="617474" y="507301"/>
                </a:moveTo>
                <a:lnTo>
                  <a:pt x="615708" y="486524"/>
                </a:lnTo>
                <a:lnTo>
                  <a:pt x="610489" y="466420"/>
                </a:lnTo>
                <a:lnTo>
                  <a:pt x="602005" y="447471"/>
                </a:lnTo>
                <a:lnTo>
                  <a:pt x="597560" y="440829"/>
                </a:lnTo>
                <a:lnTo>
                  <a:pt x="597560" y="507301"/>
                </a:lnTo>
                <a:lnTo>
                  <a:pt x="595299" y="520484"/>
                </a:lnTo>
                <a:lnTo>
                  <a:pt x="589038" y="531787"/>
                </a:lnTo>
                <a:lnTo>
                  <a:pt x="579577" y="540448"/>
                </a:lnTo>
                <a:lnTo>
                  <a:pt x="567677" y="545719"/>
                </a:lnTo>
                <a:lnTo>
                  <a:pt x="567677" y="497332"/>
                </a:lnTo>
                <a:lnTo>
                  <a:pt x="547763" y="497332"/>
                </a:lnTo>
                <a:lnTo>
                  <a:pt x="547763" y="545719"/>
                </a:lnTo>
                <a:lnTo>
                  <a:pt x="535863" y="540448"/>
                </a:lnTo>
                <a:lnTo>
                  <a:pt x="526402" y="531787"/>
                </a:lnTo>
                <a:lnTo>
                  <a:pt x="520141" y="520484"/>
                </a:lnTo>
                <a:lnTo>
                  <a:pt x="517880" y="507301"/>
                </a:lnTo>
                <a:lnTo>
                  <a:pt x="519379" y="489864"/>
                </a:lnTo>
                <a:lnTo>
                  <a:pt x="540588" y="442582"/>
                </a:lnTo>
                <a:lnTo>
                  <a:pt x="554431" y="427621"/>
                </a:lnTo>
                <a:lnTo>
                  <a:pt x="561009" y="427621"/>
                </a:lnTo>
                <a:lnTo>
                  <a:pt x="591693" y="473011"/>
                </a:lnTo>
                <a:lnTo>
                  <a:pt x="597560" y="507301"/>
                </a:lnTo>
                <a:lnTo>
                  <a:pt x="597560" y="440829"/>
                </a:lnTo>
                <a:lnTo>
                  <a:pt x="577634" y="415188"/>
                </a:lnTo>
                <a:lnTo>
                  <a:pt x="576783" y="414337"/>
                </a:lnTo>
                <a:lnTo>
                  <a:pt x="571030" y="410718"/>
                </a:lnTo>
                <a:lnTo>
                  <a:pt x="564603" y="408470"/>
                </a:lnTo>
                <a:lnTo>
                  <a:pt x="557720" y="407708"/>
                </a:lnTo>
                <a:lnTo>
                  <a:pt x="550278" y="407708"/>
                </a:lnTo>
                <a:lnTo>
                  <a:pt x="543318" y="410438"/>
                </a:lnTo>
                <a:lnTo>
                  <a:pt x="537806" y="415188"/>
                </a:lnTo>
                <a:lnTo>
                  <a:pt x="537806" y="397738"/>
                </a:lnTo>
                <a:lnTo>
                  <a:pt x="517880" y="397738"/>
                </a:lnTo>
                <a:lnTo>
                  <a:pt x="517880" y="417664"/>
                </a:lnTo>
                <a:lnTo>
                  <a:pt x="517880" y="437578"/>
                </a:lnTo>
                <a:lnTo>
                  <a:pt x="497967" y="437578"/>
                </a:lnTo>
                <a:lnTo>
                  <a:pt x="497967" y="417664"/>
                </a:lnTo>
                <a:lnTo>
                  <a:pt x="517880" y="417664"/>
                </a:lnTo>
                <a:lnTo>
                  <a:pt x="517880" y="397738"/>
                </a:lnTo>
                <a:lnTo>
                  <a:pt x="478053" y="397738"/>
                </a:lnTo>
                <a:lnTo>
                  <a:pt x="478053" y="457504"/>
                </a:lnTo>
                <a:lnTo>
                  <a:pt x="508508" y="457504"/>
                </a:lnTo>
                <a:lnTo>
                  <a:pt x="503961" y="469455"/>
                </a:lnTo>
                <a:lnTo>
                  <a:pt x="500659" y="481812"/>
                </a:lnTo>
                <a:lnTo>
                  <a:pt x="498652" y="494461"/>
                </a:lnTo>
                <a:lnTo>
                  <a:pt x="497967" y="507301"/>
                </a:lnTo>
                <a:lnTo>
                  <a:pt x="501777" y="528294"/>
                </a:lnTo>
                <a:lnTo>
                  <a:pt x="512292" y="546023"/>
                </a:lnTo>
                <a:lnTo>
                  <a:pt x="528091" y="559117"/>
                </a:lnTo>
                <a:lnTo>
                  <a:pt x="547763" y="566166"/>
                </a:lnTo>
                <a:lnTo>
                  <a:pt x="547763" y="596938"/>
                </a:lnTo>
                <a:lnTo>
                  <a:pt x="497967" y="596938"/>
                </a:lnTo>
                <a:lnTo>
                  <a:pt x="497967" y="517258"/>
                </a:lnTo>
                <a:lnTo>
                  <a:pt x="497967" y="507301"/>
                </a:lnTo>
                <a:lnTo>
                  <a:pt x="497967" y="497332"/>
                </a:lnTo>
                <a:lnTo>
                  <a:pt x="478053" y="497332"/>
                </a:lnTo>
                <a:lnTo>
                  <a:pt x="478053" y="517258"/>
                </a:lnTo>
                <a:lnTo>
                  <a:pt x="478053" y="596938"/>
                </a:lnTo>
                <a:lnTo>
                  <a:pt x="438213" y="596938"/>
                </a:lnTo>
                <a:lnTo>
                  <a:pt x="438213" y="517258"/>
                </a:lnTo>
                <a:lnTo>
                  <a:pt x="478053" y="517258"/>
                </a:lnTo>
                <a:lnTo>
                  <a:pt x="478053" y="497332"/>
                </a:lnTo>
                <a:lnTo>
                  <a:pt x="418287" y="497332"/>
                </a:lnTo>
                <a:lnTo>
                  <a:pt x="418287" y="596938"/>
                </a:lnTo>
                <a:lnTo>
                  <a:pt x="318693" y="596938"/>
                </a:lnTo>
                <a:lnTo>
                  <a:pt x="318693" y="566166"/>
                </a:lnTo>
                <a:lnTo>
                  <a:pt x="338391" y="559104"/>
                </a:lnTo>
                <a:lnTo>
                  <a:pt x="354177" y="546023"/>
                </a:lnTo>
                <a:lnTo>
                  <a:pt x="354355" y="545719"/>
                </a:lnTo>
                <a:lnTo>
                  <a:pt x="364680" y="528294"/>
                </a:lnTo>
                <a:lnTo>
                  <a:pt x="368490" y="507301"/>
                </a:lnTo>
                <a:lnTo>
                  <a:pt x="366725" y="486524"/>
                </a:lnTo>
                <a:lnTo>
                  <a:pt x="361505" y="466420"/>
                </a:lnTo>
                <a:lnTo>
                  <a:pt x="353021" y="447471"/>
                </a:lnTo>
                <a:lnTo>
                  <a:pt x="348576" y="440829"/>
                </a:lnTo>
                <a:lnTo>
                  <a:pt x="348576" y="507301"/>
                </a:lnTo>
                <a:lnTo>
                  <a:pt x="346316" y="520484"/>
                </a:lnTo>
                <a:lnTo>
                  <a:pt x="340055" y="531787"/>
                </a:lnTo>
                <a:lnTo>
                  <a:pt x="330593" y="540448"/>
                </a:lnTo>
                <a:lnTo>
                  <a:pt x="318693" y="545719"/>
                </a:lnTo>
                <a:lnTo>
                  <a:pt x="318693" y="497332"/>
                </a:lnTo>
                <a:lnTo>
                  <a:pt x="298780" y="497332"/>
                </a:lnTo>
                <a:lnTo>
                  <a:pt x="298780" y="545719"/>
                </a:lnTo>
                <a:lnTo>
                  <a:pt x="286880" y="540448"/>
                </a:lnTo>
                <a:lnTo>
                  <a:pt x="277418" y="531787"/>
                </a:lnTo>
                <a:lnTo>
                  <a:pt x="271157" y="520484"/>
                </a:lnTo>
                <a:lnTo>
                  <a:pt x="268897" y="507301"/>
                </a:lnTo>
                <a:lnTo>
                  <a:pt x="270395" y="489864"/>
                </a:lnTo>
                <a:lnTo>
                  <a:pt x="291604" y="442582"/>
                </a:lnTo>
                <a:lnTo>
                  <a:pt x="305447" y="427621"/>
                </a:lnTo>
                <a:lnTo>
                  <a:pt x="312026" y="427621"/>
                </a:lnTo>
                <a:lnTo>
                  <a:pt x="342709" y="473011"/>
                </a:lnTo>
                <a:lnTo>
                  <a:pt x="348576" y="507301"/>
                </a:lnTo>
                <a:lnTo>
                  <a:pt x="348576" y="440829"/>
                </a:lnTo>
                <a:lnTo>
                  <a:pt x="322046" y="410718"/>
                </a:lnTo>
                <a:lnTo>
                  <a:pt x="308737" y="407708"/>
                </a:lnTo>
                <a:lnTo>
                  <a:pt x="301866" y="408470"/>
                </a:lnTo>
                <a:lnTo>
                  <a:pt x="264452" y="447471"/>
                </a:lnTo>
                <a:lnTo>
                  <a:pt x="250761" y="486524"/>
                </a:lnTo>
                <a:lnTo>
                  <a:pt x="248983" y="507301"/>
                </a:lnTo>
                <a:lnTo>
                  <a:pt x="252793" y="528294"/>
                </a:lnTo>
                <a:lnTo>
                  <a:pt x="263309" y="546023"/>
                </a:lnTo>
                <a:lnTo>
                  <a:pt x="279107" y="559117"/>
                </a:lnTo>
                <a:lnTo>
                  <a:pt x="298780" y="566166"/>
                </a:lnTo>
                <a:lnTo>
                  <a:pt x="298780" y="596938"/>
                </a:lnTo>
                <a:lnTo>
                  <a:pt x="209143" y="596938"/>
                </a:lnTo>
                <a:lnTo>
                  <a:pt x="209143" y="517258"/>
                </a:lnTo>
                <a:lnTo>
                  <a:pt x="209143" y="497332"/>
                </a:lnTo>
                <a:lnTo>
                  <a:pt x="189230" y="497332"/>
                </a:lnTo>
                <a:lnTo>
                  <a:pt x="189230" y="517258"/>
                </a:lnTo>
                <a:lnTo>
                  <a:pt x="189230" y="596938"/>
                </a:lnTo>
                <a:lnTo>
                  <a:pt x="149390" y="596938"/>
                </a:lnTo>
                <a:lnTo>
                  <a:pt x="149390" y="517258"/>
                </a:lnTo>
                <a:lnTo>
                  <a:pt x="189230" y="517258"/>
                </a:lnTo>
                <a:lnTo>
                  <a:pt x="189230" y="497332"/>
                </a:lnTo>
                <a:lnTo>
                  <a:pt x="129476" y="497332"/>
                </a:lnTo>
                <a:lnTo>
                  <a:pt x="129476" y="596938"/>
                </a:lnTo>
                <a:lnTo>
                  <a:pt x="69710" y="596938"/>
                </a:lnTo>
                <a:lnTo>
                  <a:pt x="69710" y="566166"/>
                </a:lnTo>
                <a:lnTo>
                  <a:pt x="89408" y="559104"/>
                </a:lnTo>
                <a:lnTo>
                  <a:pt x="105194" y="546023"/>
                </a:lnTo>
                <a:lnTo>
                  <a:pt x="105371" y="545719"/>
                </a:lnTo>
                <a:lnTo>
                  <a:pt x="115697" y="528294"/>
                </a:lnTo>
                <a:lnTo>
                  <a:pt x="119507" y="507301"/>
                </a:lnTo>
                <a:lnTo>
                  <a:pt x="118097" y="488797"/>
                </a:lnTo>
                <a:lnTo>
                  <a:pt x="113944" y="470789"/>
                </a:lnTo>
                <a:lnTo>
                  <a:pt x="107162" y="453605"/>
                </a:lnTo>
                <a:lnTo>
                  <a:pt x="99593" y="440524"/>
                </a:lnTo>
                <a:lnTo>
                  <a:pt x="99593" y="507301"/>
                </a:lnTo>
                <a:lnTo>
                  <a:pt x="97332" y="520484"/>
                </a:lnTo>
                <a:lnTo>
                  <a:pt x="91071" y="531787"/>
                </a:lnTo>
                <a:lnTo>
                  <a:pt x="81610" y="540448"/>
                </a:lnTo>
                <a:lnTo>
                  <a:pt x="69710" y="545719"/>
                </a:lnTo>
                <a:lnTo>
                  <a:pt x="69710" y="497332"/>
                </a:lnTo>
                <a:lnTo>
                  <a:pt x="49796" y="497332"/>
                </a:lnTo>
                <a:lnTo>
                  <a:pt x="49796" y="545719"/>
                </a:lnTo>
                <a:lnTo>
                  <a:pt x="37896" y="540448"/>
                </a:lnTo>
                <a:lnTo>
                  <a:pt x="28435" y="531787"/>
                </a:lnTo>
                <a:lnTo>
                  <a:pt x="22174" y="520484"/>
                </a:lnTo>
                <a:lnTo>
                  <a:pt x="19913" y="507301"/>
                </a:lnTo>
                <a:lnTo>
                  <a:pt x="21399" y="489864"/>
                </a:lnTo>
                <a:lnTo>
                  <a:pt x="42608" y="442582"/>
                </a:lnTo>
                <a:lnTo>
                  <a:pt x="56464" y="427621"/>
                </a:lnTo>
                <a:lnTo>
                  <a:pt x="63042" y="427621"/>
                </a:lnTo>
                <a:lnTo>
                  <a:pt x="93726" y="473011"/>
                </a:lnTo>
                <a:lnTo>
                  <a:pt x="99593" y="507301"/>
                </a:lnTo>
                <a:lnTo>
                  <a:pt x="99593" y="440524"/>
                </a:lnTo>
                <a:lnTo>
                  <a:pt x="97891" y="437578"/>
                </a:lnTo>
                <a:lnTo>
                  <a:pt x="109550" y="437578"/>
                </a:lnTo>
                <a:lnTo>
                  <a:pt x="109550" y="427621"/>
                </a:lnTo>
                <a:lnTo>
                  <a:pt x="109550" y="417664"/>
                </a:lnTo>
                <a:lnTo>
                  <a:pt x="109550" y="397738"/>
                </a:lnTo>
                <a:lnTo>
                  <a:pt x="109550" y="377825"/>
                </a:lnTo>
                <a:lnTo>
                  <a:pt x="89636" y="377825"/>
                </a:lnTo>
                <a:lnTo>
                  <a:pt x="89636" y="397738"/>
                </a:lnTo>
                <a:lnTo>
                  <a:pt x="89636" y="417664"/>
                </a:lnTo>
                <a:lnTo>
                  <a:pt x="82156" y="417664"/>
                </a:lnTo>
                <a:lnTo>
                  <a:pt x="78689" y="413905"/>
                </a:lnTo>
                <a:lnTo>
                  <a:pt x="74447" y="411175"/>
                </a:lnTo>
                <a:lnTo>
                  <a:pt x="69710" y="409549"/>
                </a:lnTo>
                <a:lnTo>
                  <a:pt x="69710" y="397738"/>
                </a:lnTo>
                <a:lnTo>
                  <a:pt x="89636" y="397738"/>
                </a:lnTo>
                <a:lnTo>
                  <a:pt x="89636" y="377825"/>
                </a:lnTo>
                <a:lnTo>
                  <a:pt x="49796" y="377825"/>
                </a:lnTo>
                <a:lnTo>
                  <a:pt x="49796" y="409549"/>
                </a:lnTo>
                <a:lnTo>
                  <a:pt x="44373" y="411403"/>
                </a:lnTo>
                <a:lnTo>
                  <a:pt x="15468" y="447471"/>
                </a:lnTo>
                <a:lnTo>
                  <a:pt x="1778" y="486524"/>
                </a:lnTo>
                <a:lnTo>
                  <a:pt x="0" y="507301"/>
                </a:lnTo>
                <a:lnTo>
                  <a:pt x="3810" y="528294"/>
                </a:lnTo>
                <a:lnTo>
                  <a:pt x="14325" y="546023"/>
                </a:lnTo>
                <a:lnTo>
                  <a:pt x="30124" y="559117"/>
                </a:lnTo>
                <a:lnTo>
                  <a:pt x="49796" y="566166"/>
                </a:lnTo>
                <a:lnTo>
                  <a:pt x="49796" y="596938"/>
                </a:lnTo>
                <a:lnTo>
                  <a:pt x="19913" y="596938"/>
                </a:lnTo>
                <a:lnTo>
                  <a:pt x="19913" y="567055"/>
                </a:lnTo>
                <a:lnTo>
                  <a:pt x="0" y="567055"/>
                </a:lnTo>
                <a:lnTo>
                  <a:pt x="0" y="616851"/>
                </a:lnTo>
                <a:lnTo>
                  <a:pt x="617474" y="616851"/>
                </a:lnTo>
                <a:lnTo>
                  <a:pt x="617474" y="596938"/>
                </a:lnTo>
                <a:lnTo>
                  <a:pt x="617474" y="567055"/>
                </a:lnTo>
                <a:lnTo>
                  <a:pt x="597560" y="567055"/>
                </a:lnTo>
                <a:lnTo>
                  <a:pt x="597560" y="596938"/>
                </a:lnTo>
                <a:lnTo>
                  <a:pt x="567677" y="596938"/>
                </a:lnTo>
                <a:lnTo>
                  <a:pt x="567677" y="566166"/>
                </a:lnTo>
                <a:lnTo>
                  <a:pt x="587362" y="559104"/>
                </a:lnTo>
                <a:lnTo>
                  <a:pt x="603161" y="546023"/>
                </a:lnTo>
                <a:lnTo>
                  <a:pt x="603338" y="545719"/>
                </a:lnTo>
                <a:lnTo>
                  <a:pt x="613664" y="528294"/>
                </a:lnTo>
                <a:lnTo>
                  <a:pt x="617474" y="507301"/>
                </a:lnTo>
                <a:close/>
              </a:path>
              <a:path w="617855" h="617219">
                <a:moveTo>
                  <a:pt x="617474" y="238760"/>
                </a:moveTo>
                <a:lnTo>
                  <a:pt x="298780" y="238760"/>
                </a:lnTo>
                <a:lnTo>
                  <a:pt x="298780" y="257810"/>
                </a:lnTo>
                <a:lnTo>
                  <a:pt x="298780" y="278130"/>
                </a:lnTo>
                <a:lnTo>
                  <a:pt x="298780" y="298450"/>
                </a:lnTo>
                <a:lnTo>
                  <a:pt x="617474" y="298450"/>
                </a:lnTo>
                <a:lnTo>
                  <a:pt x="617474" y="278231"/>
                </a:lnTo>
                <a:lnTo>
                  <a:pt x="617474" y="258318"/>
                </a:lnTo>
                <a:lnTo>
                  <a:pt x="597560" y="258318"/>
                </a:lnTo>
                <a:lnTo>
                  <a:pt x="597560" y="278130"/>
                </a:lnTo>
                <a:lnTo>
                  <a:pt x="318693" y="278130"/>
                </a:lnTo>
                <a:lnTo>
                  <a:pt x="318693" y="257810"/>
                </a:lnTo>
                <a:lnTo>
                  <a:pt x="617474" y="257810"/>
                </a:lnTo>
                <a:lnTo>
                  <a:pt x="617474" y="2387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481920" y="2722356"/>
            <a:ext cx="579120" cy="580390"/>
            <a:chOff x="481920" y="2722356"/>
            <a:chExt cx="579120" cy="580390"/>
          </a:xfrm>
        </p:grpSpPr>
        <p:sp>
          <p:nvSpPr>
            <p:cNvPr id="9" name="object 9"/>
            <p:cNvSpPr/>
            <p:nvPr/>
          </p:nvSpPr>
          <p:spPr>
            <a:xfrm>
              <a:off x="481914" y="2916796"/>
              <a:ext cx="579120" cy="386080"/>
            </a:xfrm>
            <a:custGeom>
              <a:avLst/>
              <a:gdLst/>
              <a:ahLst/>
              <a:cxnLst/>
              <a:rect l="l" t="t" r="r" b="b"/>
              <a:pathLst>
                <a:path w="579119" h="386079">
                  <a:moveTo>
                    <a:pt x="96481" y="168211"/>
                  </a:moveTo>
                  <a:lnTo>
                    <a:pt x="92163" y="163893"/>
                  </a:lnTo>
                  <a:lnTo>
                    <a:pt x="81508" y="163893"/>
                  </a:lnTo>
                  <a:lnTo>
                    <a:pt x="77190" y="168211"/>
                  </a:lnTo>
                  <a:lnTo>
                    <a:pt x="77190" y="178866"/>
                  </a:lnTo>
                  <a:lnTo>
                    <a:pt x="81508" y="183184"/>
                  </a:lnTo>
                  <a:lnTo>
                    <a:pt x="92163" y="183184"/>
                  </a:lnTo>
                  <a:lnTo>
                    <a:pt x="96481" y="178866"/>
                  </a:lnTo>
                  <a:lnTo>
                    <a:pt x="96481" y="173532"/>
                  </a:lnTo>
                  <a:lnTo>
                    <a:pt x="96481" y="168211"/>
                  </a:lnTo>
                  <a:close/>
                </a:path>
                <a:path w="579119" h="386079">
                  <a:moveTo>
                    <a:pt x="173672" y="134950"/>
                  </a:moveTo>
                  <a:lnTo>
                    <a:pt x="169862" y="116179"/>
                  </a:lnTo>
                  <a:lnTo>
                    <a:pt x="163004" y="106006"/>
                  </a:lnTo>
                  <a:lnTo>
                    <a:pt x="159524" y="100863"/>
                  </a:lnTo>
                  <a:lnTo>
                    <a:pt x="154381" y="97396"/>
                  </a:lnTo>
                  <a:lnTo>
                    <a:pt x="154381" y="134950"/>
                  </a:lnTo>
                  <a:lnTo>
                    <a:pt x="154381" y="163893"/>
                  </a:lnTo>
                  <a:lnTo>
                    <a:pt x="135077" y="163893"/>
                  </a:lnTo>
                  <a:lnTo>
                    <a:pt x="131292" y="145110"/>
                  </a:lnTo>
                  <a:lnTo>
                    <a:pt x="124434" y="134950"/>
                  </a:lnTo>
                  <a:lnTo>
                    <a:pt x="120954" y="129781"/>
                  </a:lnTo>
                  <a:lnTo>
                    <a:pt x="115785" y="126301"/>
                  </a:lnTo>
                  <a:lnTo>
                    <a:pt x="115785" y="163893"/>
                  </a:lnTo>
                  <a:lnTo>
                    <a:pt x="115785" y="202476"/>
                  </a:lnTo>
                  <a:lnTo>
                    <a:pt x="57886" y="202476"/>
                  </a:lnTo>
                  <a:lnTo>
                    <a:pt x="57886" y="163893"/>
                  </a:lnTo>
                  <a:lnTo>
                    <a:pt x="60159" y="152628"/>
                  </a:lnTo>
                  <a:lnTo>
                    <a:pt x="66370" y="143421"/>
                  </a:lnTo>
                  <a:lnTo>
                    <a:pt x="75565" y="137223"/>
                  </a:lnTo>
                  <a:lnTo>
                    <a:pt x="86842" y="134950"/>
                  </a:lnTo>
                  <a:lnTo>
                    <a:pt x="98107" y="137223"/>
                  </a:lnTo>
                  <a:lnTo>
                    <a:pt x="107302" y="143421"/>
                  </a:lnTo>
                  <a:lnTo>
                    <a:pt x="113512" y="152628"/>
                  </a:lnTo>
                  <a:lnTo>
                    <a:pt x="115785" y="163893"/>
                  </a:lnTo>
                  <a:lnTo>
                    <a:pt x="115785" y="126301"/>
                  </a:lnTo>
                  <a:lnTo>
                    <a:pt x="105613" y="119443"/>
                  </a:lnTo>
                  <a:lnTo>
                    <a:pt x="86842" y="115658"/>
                  </a:lnTo>
                  <a:lnTo>
                    <a:pt x="68059" y="119443"/>
                  </a:lnTo>
                  <a:lnTo>
                    <a:pt x="52717" y="129781"/>
                  </a:lnTo>
                  <a:lnTo>
                    <a:pt x="42379" y="145110"/>
                  </a:lnTo>
                  <a:lnTo>
                    <a:pt x="38595" y="163893"/>
                  </a:lnTo>
                  <a:lnTo>
                    <a:pt x="19291" y="163893"/>
                  </a:lnTo>
                  <a:lnTo>
                    <a:pt x="19291" y="134950"/>
                  </a:lnTo>
                  <a:lnTo>
                    <a:pt x="21577" y="123685"/>
                  </a:lnTo>
                  <a:lnTo>
                    <a:pt x="27787" y="114490"/>
                  </a:lnTo>
                  <a:lnTo>
                    <a:pt x="36982" y="108292"/>
                  </a:lnTo>
                  <a:lnTo>
                    <a:pt x="48247" y="106006"/>
                  </a:lnTo>
                  <a:lnTo>
                    <a:pt x="125425" y="106006"/>
                  </a:lnTo>
                  <a:lnTo>
                    <a:pt x="136690" y="108292"/>
                  </a:lnTo>
                  <a:lnTo>
                    <a:pt x="145884" y="114490"/>
                  </a:lnTo>
                  <a:lnTo>
                    <a:pt x="152095" y="123685"/>
                  </a:lnTo>
                  <a:lnTo>
                    <a:pt x="154381" y="134950"/>
                  </a:lnTo>
                  <a:lnTo>
                    <a:pt x="154381" y="97396"/>
                  </a:lnTo>
                  <a:lnTo>
                    <a:pt x="144195" y="90512"/>
                  </a:lnTo>
                  <a:lnTo>
                    <a:pt x="125425" y="86715"/>
                  </a:lnTo>
                  <a:lnTo>
                    <a:pt x="48247" y="86715"/>
                  </a:lnTo>
                  <a:lnTo>
                    <a:pt x="29476" y="90512"/>
                  </a:lnTo>
                  <a:lnTo>
                    <a:pt x="14147" y="100863"/>
                  </a:lnTo>
                  <a:lnTo>
                    <a:pt x="3810" y="116179"/>
                  </a:lnTo>
                  <a:lnTo>
                    <a:pt x="0" y="134950"/>
                  </a:lnTo>
                  <a:lnTo>
                    <a:pt x="0" y="178866"/>
                  </a:lnTo>
                  <a:lnTo>
                    <a:pt x="4318" y="183184"/>
                  </a:lnTo>
                  <a:lnTo>
                    <a:pt x="38595" y="183184"/>
                  </a:lnTo>
                  <a:lnTo>
                    <a:pt x="38595" y="217449"/>
                  </a:lnTo>
                  <a:lnTo>
                    <a:pt x="42913" y="221780"/>
                  </a:lnTo>
                  <a:lnTo>
                    <a:pt x="130759" y="221780"/>
                  </a:lnTo>
                  <a:lnTo>
                    <a:pt x="135077" y="217449"/>
                  </a:lnTo>
                  <a:lnTo>
                    <a:pt x="135077" y="202476"/>
                  </a:lnTo>
                  <a:lnTo>
                    <a:pt x="135077" y="183184"/>
                  </a:lnTo>
                  <a:lnTo>
                    <a:pt x="169354" y="183184"/>
                  </a:lnTo>
                  <a:lnTo>
                    <a:pt x="173672" y="178866"/>
                  </a:lnTo>
                  <a:lnTo>
                    <a:pt x="173672" y="163893"/>
                  </a:lnTo>
                  <a:lnTo>
                    <a:pt x="173672" y="134950"/>
                  </a:lnTo>
                  <a:close/>
                </a:path>
                <a:path w="579119" h="386079">
                  <a:moveTo>
                    <a:pt x="578904" y="245389"/>
                  </a:moveTo>
                  <a:lnTo>
                    <a:pt x="574586" y="241071"/>
                  </a:lnTo>
                  <a:lnTo>
                    <a:pt x="559600" y="241071"/>
                  </a:lnTo>
                  <a:lnTo>
                    <a:pt x="559600" y="260362"/>
                  </a:lnTo>
                  <a:lnTo>
                    <a:pt x="559600" y="275666"/>
                  </a:lnTo>
                  <a:lnTo>
                    <a:pt x="536308" y="298958"/>
                  </a:lnTo>
                  <a:lnTo>
                    <a:pt x="492061" y="298958"/>
                  </a:lnTo>
                  <a:lnTo>
                    <a:pt x="492061" y="272935"/>
                  </a:lnTo>
                  <a:lnTo>
                    <a:pt x="502932" y="256641"/>
                  </a:lnTo>
                  <a:lnTo>
                    <a:pt x="506882" y="250723"/>
                  </a:lnTo>
                  <a:lnTo>
                    <a:pt x="511365" y="250723"/>
                  </a:lnTo>
                  <a:lnTo>
                    <a:pt x="511365" y="279666"/>
                  </a:lnTo>
                  <a:lnTo>
                    <a:pt x="530656" y="279666"/>
                  </a:lnTo>
                  <a:lnTo>
                    <a:pt x="530656" y="260362"/>
                  </a:lnTo>
                  <a:lnTo>
                    <a:pt x="559600" y="260362"/>
                  </a:lnTo>
                  <a:lnTo>
                    <a:pt x="559600" y="241071"/>
                  </a:lnTo>
                  <a:lnTo>
                    <a:pt x="530656" y="241071"/>
                  </a:lnTo>
                  <a:lnTo>
                    <a:pt x="530656" y="235750"/>
                  </a:lnTo>
                  <a:lnTo>
                    <a:pt x="526338" y="231419"/>
                  </a:lnTo>
                  <a:lnTo>
                    <a:pt x="498487" y="231419"/>
                  </a:lnTo>
                  <a:lnTo>
                    <a:pt x="495477" y="233045"/>
                  </a:lnTo>
                  <a:lnTo>
                    <a:pt x="479742" y="256641"/>
                  </a:lnTo>
                  <a:lnTo>
                    <a:pt x="472770" y="251993"/>
                  </a:lnTo>
                  <a:lnTo>
                    <a:pt x="472770" y="275183"/>
                  </a:lnTo>
                  <a:lnTo>
                    <a:pt x="472770" y="298958"/>
                  </a:lnTo>
                  <a:lnTo>
                    <a:pt x="418871" y="298958"/>
                  </a:lnTo>
                  <a:lnTo>
                    <a:pt x="413219" y="293306"/>
                  </a:lnTo>
                  <a:lnTo>
                    <a:pt x="379336" y="259435"/>
                  </a:lnTo>
                  <a:lnTo>
                    <a:pt x="373227" y="259435"/>
                  </a:lnTo>
                  <a:lnTo>
                    <a:pt x="367652" y="264998"/>
                  </a:lnTo>
                  <a:lnTo>
                    <a:pt x="366636" y="267462"/>
                  </a:lnTo>
                  <a:lnTo>
                    <a:pt x="366636" y="366483"/>
                  </a:lnTo>
                  <a:lnTo>
                    <a:pt x="212267" y="366483"/>
                  </a:lnTo>
                  <a:lnTo>
                    <a:pt x="212267" y="293306"/>
                  </a:lnTo>
                  <a:lnTo>
                    <a:pt x="212267" y="264680"/>
                  </a:lnTo>
                  <a:lnTo>
                    <a:pt x="207949" y="260362"/>
                  </a:lnTo>
                  <a:lnTo>
                    <a:pt x="200050" y="260362"/>
                  </a:lnTo>
                  <a:lnTo>
                    <a:pt x="197599" y="261378"/>
                  </a:lnTo>
                  <a:lnTo>
                    <a:pt x="160020" y="298958"/>
                  </a:lnTo>
                  <a:lnTo>
                    <a:pt x="106133" y="298958"/>
                  </a:lnTo>
                  <a:lnTo>
                    <a:pt x="106133" y="275183"/>
                  </a:lnTo>
                  <a:lnTo>
                    <a:pt x="133946" y="256641"/>
                  </a:lnTo>
                  <a:lnTo>
                    <a:pt x="160972" y="238620"/>
                  </a:lnTo>
                  <a:lnTo>
                    <a:pt x="162001" y="237515"/>
                  </a:lnTo>
                  <a:lnTo>
                    <a:pt x="185750" y="195973"/>
                  </a:lnTo>
                  <a:lnTo>
                    <a:pt x="193306" y="185267"/>
                  </a:lnTo>
                  <a:lnTo>
                    <a:pt x="202704" y="176301"/>
                  </a:lnTo>
                  <a:lnTo>
                    <a:pt x="213639" y="169316"/>
                  </a:lnTo>
                  <a:lnTo>
                    <a:pt x="225831" y="164528"/>
                  </a:lnTo>
                  <a:lnTo>
                    <a:pt x="254774" y="156260"/>
                  </a:lnTo>
                  <a:lnTo>
                    <a:pt x="269773" y="193751"/>
                  </a:lnTo>
                  <a:lnTo>
                    <a:pt x="250418" y="290588"/>
                  </a:lnTo>
                  <a:lnTo>
                    <a:pt x="251396" y="293852"/>
                  </a:lnTo>
                  <a:lnTo>
                    <a:pt x="286397" y="328841"/>
                  </a:lnTo>
                  <a:lnTo>
                    <a:pt x="292506" y="328841"/>
                  </a:lnTo>
                  <a:lnTo>
                    <a:pt x="316738" y="304609"/>
                  </a:lnTo>
                  <a:lnTo>
                    <a:pt x="327507" y="293852"/>
                  </a:lnTo>
                  <a:lnTo>
                    <a:pt x="328485" y="290588"/>
                  </a:lnTo>
                  <a:lnTo>
                    <a:pt x="310870" y="202476"/>
                  </a:lnTo>
                  <a:lnTo>
                    <a:pt x="309118" y="193751"/>
                  </a:lnTo>
                  <a:lnTo>
                    <a:pt x="313347" y="183184"/>
                  </a:lnTo>
                  <a:lnTo>
                    <a:pt x="321513" y="162788"/>
                  </a:lnTo>
                  <a:lnTo>
                    <a:pt x="324116" y="156260"/>
                  </a:lnTo>
                  <a:lnTo>
                    <a:pt x="353060" y="164528"/>
                  </a:lnTo>
                  <a:lnTo>
                    <a:pt x="385597" y="185267"/>
                  </a:lnTo>
                  <a:lnTo>
                    <a:pt x="416890" y="237515"/>
                  </a:lnTo>
                  <a:lnTo>
                    <a:pt x="417931" y="238620"/>
                  </a:lnTo>
                  <a:lnTo>
                    <a:pt x="472770" y="275183"/>
                  </a:lnTo>
                  <a:lnTo>
                    <a:pt x="472770" y="251993"/>
                  </a:lnTo>
                  <a:lnTo>
                    <a:pt x="431774" y="224663"/>
                  </a:lnTo>
                  <a:lnTo>
                    <a:pt x="409905" y="186385"/>
                  </a:lnTo>
                  <a:lnTo>
                    <a:pt x="380517" y="156260"/>
                  </a:lnTo>
                  <a:lnTo>
                    <a:pt x="336461" y="139725"/>
                  </a:lnTo>
                  <a:lnTo>
                    <a:pt x="341147" y="132016"/>
                  </a:lnTo>
                  <a:lnTo>
                    <a:pt x="344563" y="123723"/>
                  </a:lnTo>
                  <a:lnTo>
                    <a:pt x="346646" y="114998"/>
                  </a:lnTo>
                  <a:lnTo>
                    <a:pt x="347345" y="106006"/>
                  </a:lnTo>
                  <a:lnTo>
                    <a:pt x="347345" y="67411"/>
                  </a:lnTo>
                  <a:lnTo>
                    <a:pt x="347345" y="57772"/>
                  </a:lnTo>
                  <a:lnTo>
                    <a:pt x="345808" y="48120"/>
                  </a:lnTo>
                  <a:lnTo>
                    <a:pt x="344893" y="42291"/>
                  </a:lnTo>
                  <a:lnTo>
                    <a:pt x="337947" y="28638"/>
                  </a:lnTo>
                  <a:lnTo>
                    <a:pt x="328599" y="19177"/>
                  </a:lnTo>
                  <a:lnTo>
                    <a:pt x="328041" y="18618"/>
                  </a:lnTo>
                  <a:lnTo>
                    <a:pt x="328041" y="67411"/>
                  </a:lnTo>
                  <a:lnTo>
                    <a:pt x="328041" y="106006"/>
                  </a:lnTo>
                  <a:lnTo>
                    <a:pt x="325018" y="121031"/>
                  </a:lnTo>
                  <a:lnTo>
                    <a:pt x="316738" y="133299"/>
                  </a:lnTo>
                  <a:lnTo>
                    <a:pt x="307924" y="139242"/>
                  </a:lnTo>
                  <a:lnTo>
                    <a:pt x="307924" y="286143"/>
                  </a:lnTo>
                  <a:lnTo>
                    <a:pt x="289458" y="304609"/>
                  </a:lnTo>
                  <a:lnTo>
                    <a:pt x="270979" y="286143"/>
                  </a:lnTo>
                  <a:lnTo>
                    <a:pt x="287718" y="202476"/>
                  </a:lnTo>
                  <a:lnTo>
                    <a:pt x="291185" y="202476"/>
                  </a:lnTo>
                  <a:lnTo>
                    <a:pt x="307924" y="286143"/>
                  </a:lnTo>
                  <a:lnTo>
                    <a:pt x="307924" y="139242"/>
                  </a:lnTo>
                  <a:lnTo>
                    <a:pt x="304469" y="141566"/>
                  </a:lnTo>
                  <a:lnTo>
                    <a:pt x="300723" y="142328"/>
                  </a:lnTo>
                  <a:lnTo>
                    <a:pt x="300723" y="162788"/>
                  </a:lnTo>
                  <a:lnTo>
                    <a:pt x="292569" y="183184"/>
                  </a:lnTo>
                  <a:lnTo>
                    <a:pt x="286334" y="183184"/>
                  </a:lnTo>
                  <a:lnTo>
                    <a:pt x="278168" y="162788"/>
                  </a:lnTo>
                  <a:lnTo>
                    <a:pt x="285610" y="164261"/>
                  </a:lnTo>
                  <a:lnTo>
                    <a:pt x="293281" y="164261"/>
                  </a:lnTo>
                  <a:lnTo>
                    <a:pt x="300723" y="162788"/>
                  </a:lnTo>
                  <a:lnTo>
                    <a:pt x="300723" y="142328"/>
                  </a:lnTo>
                  <a:lnTo>
                    <a:pt x="289458" y="144589"/>
                  </a:lnTo>
                  <a:lnTo>
                    <a:pt x="274434" y="141566"/>
                  </a:lnTo>
                  <a:lnTo>
                    <a:pt x="262166" y="133299"/>
                  </a:lnTo>
                  <a:lnTo>
                    <a:pt x="253885" y="121031"/>
                  </a:lnTo>
                  <a:lnTo>
                    <a:pt x="250863" y="106006"/>
                  </a:lnTo>
                  <a:lnTo>
                    <a:pt x="250863" y="67411"/>
                  </a:lnTo>
                  <a:lnTo>
                    <a:pt x="328041" y="67411"/>
                  </a:lnTo>
                  <a:lnTo>
                    <a:pt x="328041" y="18618"/>
                  </a:lnTo>
                  <a:lnTo>
                    <a:pt x="327190" y="17741"/>
                  </a:lnTo>
                  <a:lnTo>
                    <a:pt x="326478" y="17373"/>
                  </a:lnTo>
                  <a:lnTo>
                    <a:pt x="326478" y="48120"/>
                  </a:lnTo>
                  <a:lnTo>
                    <a:pt x="250863" y="48120"/>
                  </a:lnTo>
                  <a:lnTo>
                    <a:pt x="274421" y="19177"/>
                  </a:lnTo>
                  <a:lnTo>
                    <a:pt x="276948" y="19177"/>
                  </a:lnTo>
                  <a:lnTo>
                    <a:pt x="313613" y="31838"/>
                  </a:lnTo>
                  <a:lnTo>
                    <a:pt x="326478" y="48120"/>
                  </a:lnTo>
                  <a:lnTo>
                    <a:pt x="326478" y="17373"/>
                  </a:lnTo>
                  <a:lnTo>
                    <a:pt x="313283" y="10528"/>
                  </a:lnTo>
                  <a:lnTo>
                    <a:pt x="287959" y="2082"/>
                  </a:lnTo>
                  <a:lnTo>
                    <a:pt x="271081" y="0"/>
                  </a:lnTo>
                  <a:lnTo>
                    <a:pt x="255257" y="4406"/>
                  </a:lnTo>
                  <a:lnTo>
                    <a:pt x="242239" y="14414"/>
                  </a:lnTo>
                  <a:lnTo>
                    <a:pt x="233768" y="29171"/>
                  </a:lnTo>
                  <a:lnTo>
                    <a:pt x="232308" y="33566"/>
                  </a:lnTo>
                  <a:lnTo>
                    <a:pt x="231559" y="38125"/>
                  </a:lnTo>
                  <a:lnTo>
                    <a:pt x="231559" y="106006"/>
                  </a:lnTo>
                  <a:lnTo>
                    <a:pt x="232257" y="114998"/>
                  </a:lnTo>
                  <a:lnTo>
                    <a:pt x="234340" y="123723"/>
                  </a:lnTo>
                  <a:lnTo>
                    <a:pt x="237756" y="132016"/>
                  </a:lnTo>
                  <a:lnTo>
                    <a:pt x="242443" y="139725"/>
                  </a:lnTo>
                  <a:lnTo>
                    <a:pt x="220535" y="145986"/>
                  </a:lnTo>
                  <a:lnTo>
                    <a:pt x="178714" y="172631"/>
                  </a:lnTo>
                  <a:lnTo>
                    <a:pt x="147129" y="224663"/>
                  </a:lnTo>
                  <a:lnTo>
                    <a:pt x="99161" y="256641"/>
                  </a:lnTo>
                  <a:lnTo>
                    <a:pt x="95211" y="250723"/>
                  </a:lnTo>
                  <a:lnTo>
                    <a:pt x="86842" y="238175"/>
                  </a:lnTo>
                  <a:lnTo>
                    <a:pt x="86842" y="272935"/>
                  </a:lnTo>
                  <a:lnTo>
                    <a:pt x="86842" y="298958"/>
                  </a:lnTo>
                  <a:lnTo>
                    <a:pt x="42595" y="298958"/>
                  </a:lnTo>
                  <a:lnTo>
                    <a:pt x="19291" y="275666"/>
                  </a:lnTo>
                  <a:lnTo>
                    <a:pt x="19291" y="260362"/>
                  </a:lnTo>
                  <a:lnTo>
                    <a:pt x="48247" y="260362"/>
                  </a:lnTo>
                  <a:lnTo>
                    <a:pt x="48247" y="279654"/>
                  </a:lnTo>
                  <a:lnTo>
                    <a:pt x="67538" y="279654"/>
                  </a:lnTo>
                  <a:lnTo>
                    <a:pt x="67538" y="260362"/>
                  </a:lnTo>
                  <a:lnTo>
                    <a:pt x="67538" y="250723"/>
                  </a:lnTo>
                  <a:lnTo>
                    <a:pt x="72021" y="250723"/>
                  </a:lnTo>
                  <a:lnTo>
                    <a:pt x="86842" y="272935"/>
                  </a:lnTo>
                  <a:lnTo>
                    <a:pt x="86842" y="238175"/>
                  </a:lnTo>
                  <a:lnTo>
                    <a:pt x="83426" y="233045"/>
                  </a:lnTo>
                  <a:lnTo>
                    <a:pt x="80416" y="231419"/>
                  </a:lnTo>
                  <a:lnTo>
                    <a:pt x="52565" y="231419"/>
                  </a:lnTo>
                  <a:lnTo>
                    <a:pt x="48247" y="235750"/>
                  </a:lnTo>
                  <a:lnTo>
                    <a:pt x="48247" y="241071"/>
                  </a:lnTo>
                  <a:lnTo>
                    <a:pt x="4318" y="241071"/>
                  </a:lnTo>
                  <a:lnTo>
                    <a:pt x="0" y="245389"/>
                  </a:lnTo>
                  <a:lnTo>
                    <a:pt x="0" y="282219"/>
                  </a:lnTo>
                  <a:lnTo>
                    <a:pt x="1016" y="284670"/>
                  </a:lnTo>
                  <a:lnTo>
                    <a:pt x="33578" y="317233"/>
                  </a:lnTo>
                  <a:lnTo>
                    <a:pt x="36029" y="318249"/>
                  </a:lnTo>
                  <a:lnTo>
                    <a:pt x="166573" y="318249"/>
                  </a:lnTo>
                  <a:lnTo>
                    <a:pt x="169037" y="317233"/>
                  </a:lnTo>
                  <a:lnTo>
                    <a:pt x="187325" y="298958"/>
                  </a:lnTo>
                  <a:lnTo>
                    <a:pt x="192963" y="293306"/>
                  </a:lnTo>
                  <a:lnTo>
                    <a:pt x="192963" y="381469"/>
                  </a:lnTo>
                  <a:lnTo>
                    <a:pt x="197294" y="385787"/>
                  </a:lnTo>
                  <a:lnTo>
                    <a:pt x="381609" y="385787"/>
                  </a:lnTo>
                  <a:lnTo>
                    <a:pt x="385940" y="381469"/>
                  </a:lnTo>
                  <a:lnTo>
                    <a:pt x="385940" y="366483"/>
                  </a:lnTo>
                  <a:lnTo>
                    <a:pt x="385940" y="293306"/>
                  </a:lnTo>
                  <a:lnTo>
                    <a:pt x="409867" y="317233"/>
                  </a:lnTo>
                  <a:lnTo>
                    <a:pt x="412318" y="318249"/>
                  </a:lnTo>
                  <a:lnTo>
                    <a:pt x="542861" y="318249"/>
                  </a:lnTo>
                  <a:lnTo>
                    <a:pt x="545325" y="317233"/>
                  </a:lnTo>
                  <a:lnTo>
                    <a:pt x="563600" y="298958"/>
                  </a:lnTo>
                  <a:lnTo>
                    <a:pt x="577888" y="284670"/>
                  </a:lnTo>
                  <a:lnTo>
                    <a:pt x="578904" y="282219"/>
                  </a:lnTo>
                  <a:lnTo>
                    <a:pt x="578904" y="260362"/>
                  </a:lnTo>
                  <a:lnTo>
                    <a:pt x="578904" y="250723"/>
                  </a:lnTo>
                  <a:lnTo>
                    <a:pt x="578904" y="24538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5394" y="2955262"/>
              <a:ext cx="115779" cy="17365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0514" y="2762292"/>
              <a:ext cx="173692" cy="22191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86558" y="2722356"/>
              <a:ext cx="247015" cy="273050"/>
            </a:xfrm>
            <a:custGeom>
              <a:avLst/>
              <a:gdLst/>
              <a:ahLst/>
              <a:cxnLst/>
              <a:rect l="l" t="t" r="r" b="b"/>
              <a:pathLst>
                <a:path w="247015" h="273050">
                  <a:moveTo>
                    <a:pt x="167870" y="0"/>
                  </a:moveTo>
                  <a:lnTo>
                    <a:pt x="162554" y="3105"/>
                  </a:lnTo>
                  <a:lnTo>
                    <a:pt x="161890" y="3607"/>
                  </a:lnTo>
                  <a:lnTo>
                    <a:pt x="65930" y="99560"/>
                  </a:lnTo>
                  <a:lnTo>
                    <a:pt x="27346" y="118855"/>
                  </a:lnTo>
                  <a:lnTo>
                    <a:pt x="26150" y="119880"/>
                  </a:lnTo>
                  <a:lnTo>
                    <a:pt x="311" y="155606"/>
                  </a:lnTo>
                  <a:lnTo>
                    <a:pt x="0" y="159444"/>
                  </a:lnTo>
                  <a:lnTo>
                    <a:pt x="16412" y="192256"/>
                  </a:lnTo>
                  <a:lnTo>
                    <a:pt x="19748" y="194316"/>
                  </a:lnTo>
                  <a:lnTo>
                    <a:pt x="56040" y="194316"/>
                  </a:lnTo>
                  <a:lnTo>
                    <a:pt x="94342" y="270934"/>
                  </a:lnTo>
                  <a:lnTo>
                    <a:pt x="100131" y="272863"/>
                  </a:lnTo>
                  <a:lnTo>
                    <a:pt x="127468" y="259196"/>
                  </a:lnTo>
                  <a:lnTo>
                    <a:pt x="129538" y="255859"/>
                  </a:lnTo>
                  <a:lnTo>
                    <a:pt x="129538" y="248905"/>
                  </a:lnTo>
                  <a:lnTo>
                    <a:pt x="104905" y="248905"/>
                  </a:lnTo>
                  <a:lnTo>
                    <a:pt x="74945" y="188990"/>
                  </a:lnTo>
                  <a:lnTo>
                    <a:pt x="96272" y="178317"/>
                  </a:lnTo>
                  <a:lnTo>
                    <a:pt x="117850" y="178317"/>
                  </a:lnTo>
                  <a:lnTo>
                    <a:pt x="116202" y="175021"/>
                  </a:lnTo>
                  <a:lnTo>
                    <a:pt x="29367" y="175021"/>
                  </a:lnTo>
                  <a:lnTo>
                    <a:pt x="21487" y="159254"/>
                  </a:lnTo>
                  <a:lnTo>
                    <a:pt x="31548" y="145335"/>
                  </a:lnTo>
                  <a:lnTo>
                    <a:pt x="53116" y="145335"/>
                  </a:lnTo>
                  <a:lnTo>
                    <a:pt x="46000" y="131105"/>
                  </a:lnTo>
                  <a:lnTo>
                    <a:pt x="67327" y="120432"/>
                  </a:lnTo>
                  <a:lnTo>
                    <a:pt x="88905" y="120432"/>
                  </a:lnTo>
                  <a:lnTo>
                    <a:pt x="83387" y="109398"/>
                  </a:lnTo>
                  <a:lnTo>
                    <a:pt x="166102" y="26691"/>
                  </a:lnTo>
                  <a:lnTo>
                    <a:pt x="188441" y="26691"/>
                  </a:lnTo>
                  <a:lnTo>
                    <a:pt x="173780" y="1557"/>
                  </a:lnTo>
                  <a:lnTo>
                    <a:pt x="167870" y="0"/>
                  </a:lnTo>
                  <a:close/>
                </a:path>
                <a:path w="247015" h="273050">
                  <a:moveTo>
                    <a:pt x="117850" y="178317"/>
                  </a:moveTo>
                  <a:lnTo>
                    <a:pt x="96272" y="178317"/>
                  </a:lnTo>
                  <a:lnTo>
                    <a:pt x="110242" y="206245"/>
                  </a:lnTo>
                  <a:lnTo>
                    <a:pt x="110242" y="246242"/>
                  </a:lnTo>
                  <a:lnTo>
                    <a:pt x="104905" y="248905"/>
                  </a:lnTo>
                  <a:lnTo>
                    <a:pt x="129538" y="248905"/>
                  </a:lnTo>
                  <a:lnTo>
                    <a:pt x="129538" y="202466"/>
                  </a:lnTo>
                  <a:lnTo>
                    <a:pt x="129187" y="200989"/>
                  </a:lnTo>
                  <a:lnTo>
                    <a:pt x="117850" y="178317"/>
                  </a:lnTo>
                  <a:close/>
                </a:path>
                <a:path w="247015" h="273050">
                  <a:moveTo>
                    <a:pt x="53116" y="145335"/>
                  </a:moveTo>
                  <a:lnTo>
                    <a:pt x="31548" y="145335"/>
                  </a:lnTo>
                  <a:lnTo>
                    <a:pt x="46392" y="175021"/>
                  </a:lnTo>
                  <a:lnTo>
                    <a:pt x="116202" y="175021"/>
                  </a:lnTo>
                  <a:lnTo>
                    <a:pt x="114553" y="171725"/>
                  </a:lnTo>
                  <a:lnTo>
                    <a:pt x="66312" y="171725"/>
                  </a:lnTo>
                  <a:lnTo>
                    <a:pt x="53116" y="145335"/>
                  </a:lnTo>
                  <a:close/>
                </a:path>
                <a:path w="247015" h="273050">
                  <a:moveTo>
                    <a:pt x="88905" y="120432"/>
                  </a:moveTo>
                  <a:lnTo>
                    <a:pt x="67327" y="120432"/>
                  </a:lnTo>
                  <a:lnTo>
                    <a:pt x="87649" y="161063"/>
                  </a:lnTo>
                  <a:lnTo>
                    <a:pt x="66312" y="171725"/>
                  </a:lnTo>
                  <a:lnTo>
                    <a:pt x="114553" y="171725"/>
                  </a:lnTo>
                  <a:lnTo>
                    <a:pt x="114423" y="171464"/>
                  </a:lnTo>
                  <a:lnTo>
                    <a:pt x="175906" y="153897"/>
                  </a:lnTo>
                  <a:lnTo>
                    <a:pt x="105639" y="153897"/>
                  </a:lnTo>
                  <a:lnTo>
                    <a:pt x="88905" y="120432"/>
                  </a:lnTo>
                  <a:close/>
                </a:path>
                <a:path w="247015" h="273050">
                  <a:moveTo>
                    <a:pt x="188441" y="26691"/>
                  </a:moveTo>
                  <a:lnTo>
                    <a:pt x="166102" y="26691"/>
                  </a:lnTo>
                  <a:lnTo>
                    <a:pt x="221077" y="120925"/>
                  </a:lnTo>
                  <a:lnTo>
                    <a:pt x="105639" y="153897"/>
                  </a:lnTo>
                  <a:lnTo>
                    <a:pt x="175906" y="153897"/>
                  </a:lnTo>
                  <a:lnTo>
                    <a:pt x="243439" y="134602"/>
                  </a:lnTo>
                  <a:lnTo>
                    <a:pt x="246414" y="129256"/>
                  </a:lnTo>
                  <a:lnTo>
                    <a:pt x="244725" y="123367"/>
                  </a:lnTo>
                  <a:lnTo>
                    <a:pt x="244404" y="122623"/>
                  </a:lnTo>
                  <a:lnTo>
                    <a:pt x="226966" y="92726"/>
                  </a:lnTo>
                  <a:lnTo>
                    <a:pt x="228373" y="91792"/>
                  </a:lnTo>
                  <a:lnTo>
                    <a:pt x="238955" y="81177"/>
                  </a:lnTo>
                  <a:lnTo>
                    <a:pt x="241068" y="76034"/>
                  </a:lnTo>
                  <a:lnTo>
                    <a:pt x="217228" y="76034"/>
                  </a:lnTo>
                  <a:lnTo>
                    <a:pt x="198645" y="44177"/>
                  </a:lnTo>
                  <a:lnTo>
                    <a:pt x="205440" y="42042"/>
                  </a:lnTo>
                  <a:lnTo>
                    <a:pt x="239915" y="42042"/>
                  </a:lnTo>
                  <a:lnTo>
                    <a:pt x="238856" y="39454"/>
                  </a:lnTo>
                  <a:lnTo>
                    <a:pt x="228852" y="29291"/>
                  </a:lnTo>
                  <a:lnTo>
                    <a:pt x="224834" y="27505"/>
                  </a:lnTo>
                  <a:lnTo>
                    <a:pt x="188916" y="27505"/>
                  </a:lnTo>
                  <a:lnTo>
                    <a:pt x="188441" y="26691"/>
                  </a:lnTo>
                  <a:close/>
                </a:path>
                <a:path w="247015" h="273050">
                  <a:moveTo>
                    <a:pt x="239915" y="42042"/>
                  </a:moveTo>
                  <a:lnTo>
                    <a:pt x="205440" y="42042"/>
                  </a:lnTo>
                  <a:lnTo>
                    <a:pt x="212304" y="42585"/>
                  </a:lnTo>
                  <a:lnTo>
                    <a:pt x="218492" y="45603"/>
                  </a:lnTo>
                  <a:lnTo>
                    <a:pt x="223258" y="50890"/>
                  </a:lnTo>
                  <a:lnTo>
                    <a:pt x="225681" y="57566"/>
                  </a:lnTo>
                  <a:lnTo>
                    <a:pt x="225446" y="64431"/>
                  </a:lnTo>
                  <a:lnTo>
                    <a:pt x="222721" y="70736"/>
                  </a:lnTo>
                  <a:lnTo>
                    <a:pt x="217670" y="75732"/>
                  </a:lnTo>
                  <a:lnTo>
                    <a:pt x="217228" y="76034"/>
                  </a:lnTo>
                  <a:lnTo>
                    <a:pt x="241068" y="76034"/>
                  </a:lnTo>
                  <a:lnTo>
                    <a:pt x="244454" y="67793"/>
                  </a:lnTo>
                  <a:lnTo>
                    <a:pt x="244533" y="53324"/>
                  </a:lnTo>
                  <a:lnTo>
                    <a:pt x="239915" y="42042"/>
                  </a:lnTo>
                  <a:close/>
                </a:path>
                <a:path w="247015" h="273050">
                  <a:moveTo>
                    <a:pt x="202441" y="22970"/>
                  </a:moveTo>
                  <a:lnTo>
                    <a:pt x="188916" y="27505"/>
                  </a:lnTo>
                  <a:lnTo>
                    <a:pt x="224834" y="27505"/>
                  </a:lnTo>
                  <a:lnTo>
                    <a:pt x="216234" y="23681"/>
                  </a:lnTo>
                  <a:lnTo>
                    <a:pt x="202441" y="229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687826" y="2232101"/>
            <a:ext cx="1040003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spc="-120" dirty="0">
                <a:solidFill>
                  <a:srgbClr val="708DBE"/>
                </a:solidFill>
                <a:latin typeface="Book Antiqua" panose="02040602050305030304" pitchFamily="18" charset="0"/>
                <a:cs typeface="Calibri Light"/>
              </a:rPr>
              <a:t>100 64</a:t>
            </a:r>
            <a:r>
              <a:rPr lang="en-US" sz="2400" spc="-120" dirty="0">
                <a:solidFill>
                  <a:srgbClr val="708DBE"/>
                </a:solidFill>
                <a:latin typeface="Book Antiqua" panose="02040602050305030304" pitchFamily="18" charset="0"/>
                <a:cs typeface="Calibri Light"/>
              </a:rPr>
              <a:t>2</a:t>
            </a:r>
            <a:endParaRPr sz="2400" dirty="0">
              <a:latin typeface="Book Antiqua" panose="02040602050305030304" pitchFamily="18" charset="0"/>
              <a:cs typeface="Calibri Light"/>
            </a:endParaRPr>
          </a:p>
          <a:p>
            <a:pPr marL="33020">
              <a:lnSpc>
                <a:spcPct val="100000"/>
              </a:lnSpc>
              <a:spcBef>
                <a:spcPts val="75"/>
              </a:spcBef>
            </a:pPr>
            <a:r>
              <a:rPr sz="1600" spc="-5" dirty="0">
                <a:solidFill>
                  <a:srgbClr val="7E7E7E"/>
                </a:solidFill>
                <a:latin typeface="Book Antiqua" panose="02040602050305030304" pitchFamily="18" charset="0"/>
                <a:cs typeface="Calibri"/>
              </a:rPr>
              <a:t>квартир</a:t>
            </a:r>
            <a:endParaRPr sz="1600" dirty="0">
              <a:latin typeface="Book Antiqua" panose="02040602050305030304" pitchFamily="18" charset="0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85163" y="1499361"/>
            <a:ext cx="779231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708DBE"/>
                </a:solidFill>
                <a:latin typeface="Book Antiqua" panose="02040602050305030304" pitchFamily="18" charset="0"/>
                <a:cs typeface="Calibri Light"/>
              </a:rPr>
              <a:t>6</a:t>
            </a:r>
            <a:r>
              <a:rPr lang="en-US" sz="2400" spc="-5" dirty="0">
                <a:solidFill>
                  <a:srgbClr val="708DBE"/>
                </a:solidFill>
                <a:latin typeface="Book Antiqua" panose="02040602050305030304" pitchFamily="18" charset="0"/>
                <a:cs typeface="Calibri Light"/>
              </a:rPr>
              <a:t>70</a:t>
            </a:r>
            <a:endParaRPr sz="2400" dirty="0">
              <a:latin typeface="Book Antiqua" panose="02040602050305030304" pitchFamily="18" charset="0"/>
              <a:cs typeface="Calibri Light"/>
            </a:endParaRPr>
          </a:p>
          <a:p>
            <a:pPr marL="24130">
              <a:lnSpc>
                <a:spcPct val="100000"/>
              </a:lnSpc>
              <a:spcBef>
                <a:spcPts val="70"/>
              </a:spcBef>
            </a:pPr>
            <a:r>
              <a:rPr sz="1600" spc="-10" dirty="0" err="1">
                <a:solidFill>
                  <a:srgbClr val="7E7E7E"/>
                </a:solidFill>
                <a:latin typeface="Book Antiqua" panose="02040602050305030304" pitchFamily="18" charset="0"/>
                <a:cs typeface="Calibri"/>
              </a:rPr>
              <a:t>дворов</a:t>
            </a:r>
            <a:endParaRPr sz="1600" dirty="0">
              <a:latin typeface="Book Antiqua" panose="02040602050305030304" pitchFamily="18" charset="0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59864" y="2248661"/>
            <a:ext cx="1206915" cy="13413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05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708DBE"/>
                </a:solidFill>
                <a:latin typeface="Book Antiqua" panose="02040602050305030304" pitchFamily="18" charset="0"/>
                <a:cs typeface="Calibri Light"/>
              </a:rPr>
              <a:t>5</a:t>
            </a:r>
            <a:r>
              <a:rPr sz="2400" spc="-60" dirty="0">
                <a:solidFill>
                  <a:srgbClr val="708DBE"/>
                </a:solidFill>
                <a:latin typeface="Book Antiqua" panose="02040602050305030304" pitchFamily="18" charset="0"/>
                <a:cs typeface="Calibri Light"/>
              </a:rPr>
              <a:t> </a:t>
            </a:r>
            <a:r>
              <a:rPr lang="ru-RU" sz="2400" spc="-60" dirty="0">
                <a:solidFill>
                  <a:srgbClr val="708DBE"/>
                </a:solidFill>
                <a:latin typeface="Book Antiqua" panose="02040602050305030304" pitchFamily="18" charset="0"/>
                <a:cs typeface="Calibri Light"/>
              </a:rPr>
              <a:t>565</a:t>
            </a:r>
            <a:endParaRPr sz="2400" dirty="0">
              <a:latin typeface="Book Antiqua" panose="02040602050305030304" pitchFamily="18" charset="0"/>
              <a:cs typeface="Calibri Light"/>
            </a:endParaRPr>
          </a:p>
          <a:p>
            <a:pPr marL="70485">
              <a:lnSpc>
                <a:spcPct val="100000"/>
              </a:lnSpc>
              <a:spcBef>
                <a:spcPts val="70"/>
              </a:spcBef>
            </a:pPr>
            <a:r>
              <a:rPr sz="1600" spc="-20" dirty="0" err="1">
                <a:solidFill>
                  <a:srgbClr val="7E7E7E"/>
                </a:solidFill>
                <a:latin typeface="Book Antiqua" panose="02040602050305030304" pitchFamily="18" charset="0"/>
                <a:cs typeface="Calibri"/>
              </a:rPr>
              <a:t>подъездов</a:t>
            </a:r>
            <a:endParaRPr sz="1600" dirty="0">
              <a:latin typeface="Book Antiqua" panose="02040602050305030304" pitchFamily="18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lang="ru-RU" sz="2400" dirty="0">
                <a:solidFill>
                  <a:srgbClr val="708DBE"/>
                </a:solidFill>
                <a:latin typeface="Book Antiqua" panose="02040602050305030304" pitchFamily="18" charset="0"/>
                <a:cs typeface="Calibri Light"/>
              </a:rPr>
              <a:t> </a:t>
            </a:r>
            <a:r>
              <a:rPr sz="2400" dirty="0">
                <a:solidFill>
                  <a:srgbClr val="708DBE"/>
                </a:solidFill>
                <a:latin typeface="Book Antiqua" panose="02040602050305030304" pitchFamily="18" charset="0"/>
                <a:cs typeface="Calibri Light"/>
              </a:rPr>
              <a:t>1</a:t>
            </a:r>
            <a:r>
              <a:rPr sz="2400" spc="-60" dirty="0">
                <a:solidFill>
                  <a:srgbClr val="708DBE"/>
                </a:solidFill>
                <a:latin typeface="Book Antiqua" panose="02040602050305030304" pitchFamily="18" charset="0"/>
                <a:cs typeface="Calibri Light"/>
              </a:rPr>
              <a:t> </a:t>
            </a:r>
            <a:r>
              <a:rPr lang="ru-RU" sz="2400" spc="-5" dirty="0">
                <a:solidFill>
                  <a:srgbClr val="708DBE"/>
                </a:solidFill>
                <a:latin typeface="Book Antiqua" panose="02040602050305030304" pitchFamily="18" charset="0"/>
                <a:cs typeface="Calibri Light"/>
              </a:rPr>
              <a:t>489</a:t>
            </a:r>
            <a:endParaRPr sz="2400" dirty="0">
              <a:latin typeface="Book Antiqua" panose="02040602050305030304" pitchFamily="18" charset="0"/>
              <a:cs typeface="Calibri Light"/>
            </a:endParaRPr>
          </a:p>
          <a:p>
            <a:pPr marL="29209">
              <a:lnSpc>
                <a:spcPct val="100000"/>
              </a:lnSpc>
              <a:spcBef>
                <a:spcPts val="80"/>
              </a:spcBef>
            </a:pPr>
            <a:r>
              <a:rPr lang="ru-RU" sz="1400" spc="-10" dirty="0">
                <a:solidFill>
                  <a:srgbClr val="7E7E7E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1400" spc="-10" dirty="0" err="1">
                <a:solidFill>
                  <a:srgbClr val="7E7E7E"/>
                </a:solidFill>
                <a:latin typeface="Book Antiqua" panose="02040602050305030304" pitchFamily="18" charset="0"/>
                <a:cs typeface="Calibri"/>
              </a:rPr>
              <a:t>лифтов</a:t>
            </a:r>
            <a:endParaRPr sz="1400" dirty="0">
              <a:latin typeface="Book Antiqua" panose="02040602050305030304" pitchFamily="18" charset="0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701052" y="2941141"/>
            <a:ext cx="1112539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k-KZ" sz="2400" spc="-10" dirty="0">
                <a:solidFill>
                  <a:srgbClr val="708DBE"/>
                </a:solidFill>
                <a:latin typeface="Book Antiqua" panose="02040602050305030304" pitchFamily="18" charset="0"/>
                <a:cs typeface="Calibri Light"/>
              </a:rPr>
              <a:t>6</a:t>
            </a:r>
            <a:r>
              <a:rPr lang="en-US" sz="2400" spc="-10" dirty="0">
                <a:solidFill>
                  <a:srgbClr val="708DBE"/>
                </a:solidFill>
                <a:latin typeface="Book Antiqua" panose="02040602050305030304" pitchFamily="18" charset="0"/>
                <a:cs typeface="Calibri Light"/>
              </a:rPr>
              <a:t>7</a:t>
            </a:r>
            <a:r>
              <a:rPr lang="kk-KZ" sz="2400" spc="-10" dirty="0">
                <a:solidFill>
                  <a:srgbClr val="708DBE"/>
                </a:solidFill>
                <a:latin typeface="Book Antiqua" panose="02040602050305030304" pitchFamily="18" charset="0"/>
                <a:cs typeface="Calibri Light"/>
              </a:rPr>
              <a:t>0</a:t>
            </a:r>
            <a:endParaRPr sz="2400" dirty="0">
              <a:latin typeface="Book Antiqua" panose="02040602050305030304" pitchFamily="18" charset="0"/>
              <a:cs typeface="Calibri Light"/>
            </a:endParaRPr>
          </a:p>
          <a:p>
            <a:pPr marL="24130">
              <a:lnSpc>
                <a:spcPct val="100000"/>
              </a:lnSpc>
              <a:spcBef>
                <a:spcPts val="75"/>
              </a:spcBef>
            </a:pPr>
            <a:r>
              <a:rPr sz="1600" spc="-10" dirty="0">
                <a:solidFill>
                  <a:srgbClr val="7E7E7E"/>
                </a:solidFill>
                <a:latin typeface="Book Antiqua" panose="02040602050305030304" pitchFamily="18" charset="0"/>
                <a:cs typeface="Calibri"/>
              </a:rPr>
              <a:t>дворников</a:t>
            </a:r>
            <a:endParaRPr sz="1600" dirty="0">
              <a:latin typeface="Book Antiqua" panose="02040602050305030304" pitchFamily="18" charset="0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86843" y="4482059"/>
            <a:ext cx="76207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ДВ</a:t>
            </a:r>
            <a:r>
              <a:rPr sz="1400" b="1" spc="-10" dirty="0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ОР</a:t>
            </a:r>
            <a:r>
              <a:rPr sz="1400" b="1" dirty="0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Ы</a:t>
            </a:r>
          </a:p>
        </p:txBody>
      </p:sp>
      <p:sp>
        <p:nvSpPr>
          <p:cNvPr id="21" name="object 21"/>
          <p:cNvSpPr/>
          <p:nvPr/>
        </p:nvSpPr>
        <p:spPr>
          <a:xfrm>
            <a:off x="1251203" y="4901184"/>
            <a:ext cx="1981200" cy="538480"/>
          </a:xfrm>
          <a:custGeom>
            <a:avLst/>
            <a:gdLst/>
            <a:ahLst/>
            <a:cxnLst/>
            <a:rect l="l" t="t" r="r" b="b"/>
            <a:pathLst>
              <a:path w="1981200" h="538479">
                <a:moveTo>
                  <a:pt x="1981200" y="0"/>
                </a:moveTo>
                <a:lnTo>
                  <a:pt x="241173" y="0"/>
                </a:lnTo>
                <a:lnTo>
                  <a:pt x="197814" y="4332"/>
                </a:lnTo>
                <a:lnTo>
                  <a:pt x="157009" y="16824"/>
                </a:lnTo>
                <a:lnTo>
                  <a:pt x="119436" y="36717"/>
                </a:lnTo>
                <a:lnTo>
                  <a:pt x="85777" y="63251"/>
                </a:lnTo>
                <a:lnTo>
                  <a:pt x="56712" y="95668"/>
                </a:lnTo>
                <a:lnTo>
                  <a:pt x="32921" y="133208"/>
                </a:lnTo>
                <a:lnTo>
                  <a:pt x="15085" y="175114"/>
                </a:lnTo>
                <a:lnTo>
                  <a:pt x="3884" y="220626"/>
                </a:lnTo>
                <a:lnTo>
                  <a:pt x="0" y="268986"/>
                </a:lnTo>
                <a:lnTo>
                  <a:pt x="3884" y="317345"/>
                </a:lnTo>
                <a:lnTo>
                  <a:pt x="15085" y="362857"/>
                </a:lnTo>
                <a:lnTo>
                  <a:pt x="32921" y="404763"/>
                </a:lnTo>
                <a:lnTo>
                  <a:pt x="56712" y="442303"/>
                </a:lnTo>
                <a:lnTo>
                  <a:pt x="85777" y="474720"/>
                </a:lnTo>
                <a:lnTo>
                  <a:pt x="119436" y="501254"/>
                </a:lnTo>
                <a:lnTo>
                  <a:pt x="157009" y="521147"/>
                </a:lnTo>
                <a:lnTo>
                  <a:pt x="197814" y="533639"/>
                </a:lnTo>
                <a:lnTo>
                  <a:pt x="241173" y="537972"/>
                </a:lnTo>
                <a:lnTo>
                  <a:pt x="1981200" y="537972"/>
                </a:lnTo>
                <a:lnTo>
                  <a:pt x="1981200" y="0"/>
                </a:lnTo>
                <a:close/>
              </a:path>
            </a:pathLst>
          </a:custGeom>
          <a:solidFill>
            <a:srgbClr val="708D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74820" y="4901184"/>
            <a:ext cx="1577340" cy="538480"/>
          </a:xfrm>
          <a:custGeom>
            <a:avLst/>
            <a:gdLst/>
            <a:ahLst/>
            <a:cxnLst/>
            <a:rect l="l" t="t" r="r" b="b"/>
            <a:pathLst>
              <a:path w="1577339" h="538479">
                <a:moveTo>
                  <a:pt x="1387855" y="0"/>
                </a:moveTo>
                <a:lnTo>
                  <a:pt x="0" y="0"/>
                </a:lnTo>
                <a:lnTo>
                  <a:pt x="0" y="537972"/>
                </a:lnTo>
                <a:lnTo>
                  <a:pt x="1387855" y="537972"/>
                </a:lnTo>
                <a:lnTo>
                  <a:pt x="1426043" y="532508"/>
                </a:lnTo>
                <a:lnTo>
                  <a:pt x="1461611" y="516838"/>
                </a:lnTo>
                <a:lnTo>
                  <a:pt x="1493797" y="492042"/>
                </a:lnTo>
                <a:lnTo>
                  <a:pt x="1521840" y="459200"/>
                </a:lnTo>
                <a:lnTo>
                  <a:pt x="1544978" y="419393"/>
                </a:lnTo>
                <a:lnTo>
                  <a:pt x="1562449" y="373701"/>
                </a:lnTo>
                <a:lnTo>
                  <a:pt x="1573490" y="323205"/>
                </a:lnTo>
                <a:lnTo>
                  <a:pt x="1577339" y="268986"/>
                </a:lnTo>
                <a:lnTo>
                  <a:pt x="1573490" y="214766"/>
                </a:lnTo>
                <a:lnTo>
                  <a:pt x="1562449" y="164270"/>
                </a:lnTo>
                <a:lnTo>
                  <a:pt x="1544978" y="118578"/>
                </a:lnTo>
                <a:lnTo>
                  <a:pt x="1521840" y="78771"/>
                </a:lnTo>
                <a:lnTo>
                  <a:pt x="1493797" y="45929"/>
                </a:lnTo>
                <a:lnTo>
                  <a:pt x="1461611" y="21133"/>
                </a:lnTo>
                <a:lnTo>
                  <a:pt x="1426043" y="5463"/>
                </a:lnTo>
                <a:lnTo>
                  <a:pt x="1387855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79195" y="5005578"/>
            <a:ext cx="211676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82650" algn="l"/>
              </a:tabLst>
            </a:pPr>
            <a:r>
              <a:rPr sz="1800" spc="-5" dirty="0">
                <a:latin typeface="Calibri"/>
                <a:cs typeface="Calibri"/>
              </a:rPr>
              <a:t>202</a:t>
            </a:r>
            <a:r>
              <a:rPr lang="ru-RU" sz="1800" spc="-5" dirty="0">
                <a:latin typeface="Calibri"/>
                <a:cs typeface="Calibri"/>
              </a:rPr>
              <a:t>1</a:t>
            </a:r>
            <a:r>
              <a:rPr sz="1800" spc="-5" dirty="0">
                <a:latin typeface="Calibri"/>
                <a:cs typeface="Calibri"/>
              </a:rPr>
              <a:t>	</a:t>
            </a:r>
            <a:r>
              <a:rPr lang="kk-KZ" sz="1800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100</a:t>
            </a:r>
            <a:r>
              <a:rPr sz="1800" spc="-70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дворов</a:t>
            </a:r>
            <a:endParaRPr sz="1800" dirty="0">
              <a:latin typeface="Book Antiqua" panose="02040602050305030304" pitchFamily="18" charset="0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882134" y="5017389"/>
            <a:ext cx="939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k-KZ" spc="-70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35</a:t>
            </a:r>
            <a:r>
              <a:rPr sz="1800" spc="-70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домов</a:t>
            </a:r>
            <a:endParaRPr sz="1800" dirty="0">
              <a:latin typeface="Book Antiqua" panose="02040602050305030304" pitchFamily="18" charset="0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327148" y="5577840"/>
            <a:ext cx="1900555" cy="392415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401955">
              <a:lnSpc>
                <a:spcPct val="100000"/>
              </a:lnSpc>
              <a:spcBef>
                <a:spcPts val="900"/>
              </a:spcBef>
            </a:pPr>
            <a:r>
              <a:rPr lang="kk-KZ" sz="1800" dirty="0">
                <a:solidFill>
                  <a:srgbClr val="FFFFFF"/>
                </a:solidFill>
                <a:latin typeface="Calibri"/>
                <a:cs typeface="Calibri"/>
              </a:rPr>
              <a:t>85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лифтов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98975" y="5679440"/>
            <a:ext cx="939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35</a:t>
            </a:r>
            <a:r>
              <a:rPr sz="18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домов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64149" y="4478629"/>
            <a:ext cx="269875" cy="271780"/>
          </a:xfrm>
          <a:custGeom>
            <a:avLst/>
            <a:gdLst/>
            <a:ahLst/>
            <a:cxnLst/>
            <a:rect l="l" t="t" r="r" b="b"/>
            <a:pathLst>
              <a:path w="269875" h="271779">
                <a:moveTo>
                  <a:pt x="0" y="135635"/>
                </a:moveTo>
                <a:lnTo>
                  <a:pt x="6870" y="92756"/>
                </a:lnTo>
                <a:lnTo>
                  <a:pt x="26005" y="55522"/>
                </a:lnTo>
                <a:lnTo>
                  <a:pt x="55193" y="26164"/>
                </a:lnTo>
                <a:lnTo>
                  <a:pt x="92220" y="6912"/>
                </a:lnTo>
                <a:lnTo>
                  <a:pt x="134874" y="0"/>
                </a:lnTo>
                <a:lnTo>
                  <a:pt x="177527" y="6912"/>
                </a:lnTo>
                <a:lnTo>
                  <a:pt x="214554" y="26164"/>
                </a:lnTo>
                <a:lnTo>
                  <a:pt x="243742" y="55522"/>
                </a:lnTo>
                <a:lnTo>
                  <a:pt x="262877" y="92756"/>
                </a:lnTo>
                <a:lnTo>
                  <a:pt x="269748" y="135635"/>
                </a:lnTo>
                <a:lnTo>
                  <a:pt x="262877" y="178515"/>
                </a:lnTo>
                <a:lnTo>
                  <a:pt x="243742" y="215749"/>
                </a:lnTo>
                <a:lnTo>
                  <a:pt x="214554" y="245107"/>
                </a:lnTo>
                <a:lnTo>
                  <a:pt x="177527" y="264359"/>
                </a:lnTo>
                <a:lnTo>
                  <a:pt x="134874" y="271271"/>
                </a:lnTo>
                <a:lnTo>
                  <a:pt x="92220" y="264359"/>
                </a:lnTo>
                <a:lnTo>
                  <a:pt x="55193" y="245107"/>
                </a:lnTo>
                <a:lnTo>
                  <a:pt x="26005" y="215749"/>
                </a:lnTo>
                <a:lnTo>
                  <a:pt x="6870" y="178515"/>
                </a:lnTo>
                <a:lnTo>
                  <a:pt x="0" y="135635"/>
                </a:lnTo>
                <a:close/>
              </a:path>
            </a:pathLst>
          </a:custGeom>
          <a:ln w="63500">
            <a:solidFill>
              <a:srgbClr val="708D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2527144" y="4498092"/>
            <a:ext cx="7571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Л</a:t>
            </a:r>
            <a:r>
              <a:rPr sz="1400" b="1" dirty="0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И</a:t>
            </a:r>
            <a:r>
              <a:rPr sz="1400" b="1" spc="-60" dirty="0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Ф</a:t>
            </a:r>
            <a:r>
              <a:rPr sz="1400" b="1" spc="-5" dirty="0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ТЫ</a:t>
            </a:r>
            <a:endParaRPr sz="1400" b="1" dirty="0">
              <a:solidFill>
                <a:srgbClr val="002060"/>
              </a:solidFill>
              <a:latin typeface="Book Antiqua" panose="02040602050305030304" pitchFamily="18" charset="0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851146" y="4437941"/>
            <a:ext cx="2558708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МЕСТ ОБЩЕГО</a:t>
            </a:r>
            <a:r>
              <a:rPr sz="1200" b="1" spc="-15" dirty="0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1200" b="1" spc="-10" dirty="0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ПОЛЬЗОВАНИЯ</a:t>
            </a:r>
            <a:endParaRPr sz="1200" b="1" dirty="0">
              <a:solidFill>
                <a:srgbClr val="002060"/>
              </a:solidFill>
              <a:latin typeface="Book Antiqua" panose="02040602050305030304" pitchFamily="18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100" b="1" i="1" spc="-5" dirty="0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(КРОВЛЯ,</a:t>
            </a:r>
            <a:r>
              <a:rPr sz="1100" b="1" i="1" dirty="0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1100" b="1" i="1" spc="-5" dirty="0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ПОДЪЕЗД,</a:t>
            </a:r>
            <a:r>
              <a:rPr sz="1100" b="1" i="1" spc="5" dirty="0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1100" b="1" i="1" spc="-10" dirty="0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ИНЖ.СЕТИ)</a:t>
            </a:r>
            <a:endParaRPr sz="1100" b="1" dirty="0">
              <a:solidFill>
                <a:srgbClr val="002060"/>
              </a:solidFill>
              <a:latin typeface="Book Antiqua" panose="02040602050305030304" pitchFamily="18" charset="0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194135" y="4465711"/>
            <a:ext cx="248922" cy="275629"/>
          </a:xfrm>
          <a:custGeom>
            <a:avLst/>
            <a:gdLst/>
            <a:ahLst/>
            <a:cxnLst/>
            <a:rect l="l" t="t" r="r" b="b"/>
            <a:pathLst>
              <a:path w="271780" h="271779">
                <a:moveTo>
                  <a:pt x="0" y="135635"/>
                </a:moveTo>
                <a:lnTo>
                  <a:pt x="6912" y="92756"/>
                </a:lnTo>
                <a:lnTo>
                  <a:pt x="26164" y="55522"/>
                </a:lnTo>
                <a:lnTo>
                  <a:pt x="55522" y="26164"/>
                </a:lnTo>
                <a:lnTo>
                  <a:pt x="92756" y="6912"/>
                </a:lnTo>
                <a:lnTo>
                  <a:pt x="135635" y="0"/>
                </a:lnTo>
                <a:lnTo>
                  <a:pt x="178515" y="6912"/>
                </a:lnTo>
                <a:lnTo>
                  <a:pt x="215749" y="26164"/>
                </a:lnTo>
                <a:lnTo>
                  <a:pt x="245107" y="55522"/>
                </a:lnTo>
                <a:lnTo>
                  <a:pt x="264359" y="92756"/>
                </a:lnTo>
                <a:lnTo>
                  <a:pt x="271271" y="135635"/>
                </a:lnTo>
                <a:lnTo>
                  <a:pt x="264359" y="178515"/>
                </a:lnTo>
                <a:lnTo>
                  <a:pt x="245107" y="215749"/>
                </a:lnTo>
                <a:lnTo>
                  <a:pt x="215749" y="245107"/>
                </a:lnTo>
                <a:lnTo>
                  <a:pt x="178515" y="264359"/>
                </a:lnTo>
                <a:lnTo>
                  <a:pt x="135635" y="271271"/>
                </a:lnTo>
                <a:lnTo>
                  <a:pt x="92756" y="264359"/>
                </a:lnTo>
                <a:lnTo>
                  <a:pt x="55522" y="245107"/>
                </a:lnTo>
                <a:lnTo>
                  <a:pt x="26164" y="215749"/>
                </a:lnTo>
                <a:lnTo>
                  <a:pt x="6912" y="178515"/>
                </a:lnTo>
                <a:lnTo>
                  <a:pt x="0" y="135635"/>
                </a:lnTo>
                <a:close/>
              </a:path>
            </a:pathLst>
          </a:custGeom>
          <a:ln w="635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457955" y="4474464"/>
            <a:ext cx="269875" cy="269875"/>
          </a:xfrm>
          <a:custGeom>
            <a:avLst/>
            <a:gdLst/>
            <a:ahLst/>
            <a:cxnLst/>
            <a:rect l="l" t="t" r="r" b="b"/>
            <a:pathLst>
              <a:path w="269875" h="269875">
                <a:moveTo>
                  <a:pt x="0" y="134874"/>
                </a:moveTo>
                <a:lnTo>
                  <a:pt x="6870" y="92220"/>
                </a:lnTo>
                <a:lnTo>
                  <a:pt x="26005" y="55193"/>
                </a:lnTo>
                <a:lnTo>
                  <a:pt x="55193" y="26005"/>
                </a:lnTo>
                <a:lnTo>
                  <a:pt x="92220" y="6870"/>
                </a:lnTo>
                <a:lnTo>
                  <a:pt x="134874" y="0"/>
                </a:lnTo>
                <a:lnTo>
                  <a:pt x="177527" y="6870"/>
                </a:lnTo>
                <a:lnTo>
                  <a:pt x="214554" y="26005"/>
                </a:lnTo>
                <a:lnTo>
                  <a:pt x="243742" y="55193"/>
                </a:lnTo>
                <a:lnTo>
                  <a:pt x="262877" y="92220"/>
                </a:lnTo>
                <a:lnTo>
                  <a:pt x="269748" y="134874"/>
                </a:lnTo>
                <a:lnTo>
                  <a:pt x="262877" y="177527"/>
                </a:lnTo>
                <a:lnTo>
                  <a:pt x="243742" y="214554"/>
                </a:lnTo>
                <a:lnTo>
                  <a:pt x="214554" y="243742"/>
                </a:lnTo>
                <a:lnTo>
                  <a:pt x="177527" y="262877"/>
                </a:lnTo>
                <a:lnTo>
                  <a:pt x="134874" y="269748"/>
                </a:lnTo>
                <a:lnTo>
                  <a:pt x="92220" y="262877"/>
                </a:lnTo>
                <a:lnTo>
                  <a:pt x="55193" y="243742"/>
                </a:lnTo>
                <a:lnTo>
                  <a:pt x="26005" y="214554"/>
                </a:lnTo>
                <a:lnTo>
                  <a:pt x="6870" y="177527"/>
                </a:lnTo>
                <a:lnTo>
                  <a:pt x="0" y="134874"/>
                </a:lnTo>
                <a:close/>
              </a:path>
            </a:pathLst>
          </a:custGeom>
          <a:ln w="63500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" name="object 4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31492" y="3823703"/>
            <a:ext cx="342900" cy="344436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2746028" y="3795390"/>
            <a:ext cx="1778914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5" dirty="0">
                <a:latin typeface="Book Antiqua" panose="02040602050305030304" pitchFamily="18" charset="0"/>
                <a:cs typeface="Calibri Light"/>
              </a:rPr>
              <a:t>Р</a:t>
            </a:r>
            <a:r>
              <a:rPr lang="kk-KZ" sz="2000" spc="-10" dirty="0">
                <a:latin typeface="Book Antiqua" panose="02040602050305030304" pitchFamily="18" charset="0"/>
                <a:cs typeface="Calibri Light"/>
              </a:rPr>
              <a:t>емонт</a:t>
            </a:r>
            <a:r>
              <a:rPr sz="2000" spc="-60" dirty="0">
                <a:latin typeface="Book Antiqua" panose="02040602050305030304" pitchFamily="18" charset="0"/>
                <a:cs typeface="Calibri Light"/>
              </a:rPr>
              <a:t> </a:t>
            </a:r>
            <a:r>
              <a:rPr sz="2000" spc="-20" dirty="0">
                <a:latin typeface="Book Antiqua" panose="02040602050305030304" pitchFamily="18" charset="0"/>
                <a:cs typeface="Calibri Light"/>
              </a:rPr>
              <a:t>Ж</a:t>
            </a:r>
            <a:r>
              <a:rPr sz="2000" spc="-15" dirty="0">
                <a:latin typeface="Book Antiqua" panose="02040602050305030304" pitchFamily="18" charset="0"/>
                <a:cs typeface="Calibri Light"/>
              </a:rPr>
              <a:t>К</a:t>
            </a:r>
            <a:r>
              <a:rPr sz="2000" dirty="0">
                <a:latin typeface="Book Antiqua" panose="02040602050305030304" pitchFamily="18" charset="0"/>
                <a:cs typeface="Calibri Light"/>
              </a:rPr>
              <a:t>Х</a:t>
            </a:r>
          </a:p>
        </p:txBody>
      </p:sp>
      <p:pic>
        <p:nvPicPr>
          <p:cNvPr id="63" name="object 6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7284" y="1021067"/>
            <a:ext cx="342900" cy="344436"/>
          </a:xfrm>
          <a:prstGeom prst="rect">
            <a:avLst/>
          </a:prstGeom>
        </p:spPr>
      </p:pic>
      <p:sp>
        <p:nvSpPr>
          <p:cNvPr id="64" name="object 64"/>
          <p:cNvSpPr txBox="1"/>
          <p:nvPr/>
        </p:nvSpPr>
        <p:spPr>
          <a:xfrm>
            <a:off x="852017" y="991088"/>
            <a:ext cx="3932057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spc="-5" dirty="0">
                <a:latin typeface="Book Antiqua" panose="02040602050305030304" pitchFamily="18" charset="0"/>
                <a:cs typeface="Calibri"/>
              </a:rPr>
              <a:t>К</a:t>
            </a:r>
            <a:r>
              <a:rPr lang="kk-KZ" sz="2400" spc="-5" dirty="0">
                <a:latin typeface="Book Antiqua" panose="02040602050305030304" pitchFamily="18" charset="0"/>
                <a:cs typeface="Calibri"/>
              </a:rPr>
              <a:t>оммунальное хозяйство </a:t>
            </a:r>
            <a:endParaRPr sz="2400" dirty="0">
              <a:latin typeface="Book Antiqua" panose="02040602050305030304" pitchFamily="18" charset="0"/>
              <a:cs typeface="Calibri"/>
            </a:endParaRPr>
          </a:p>
        </p:txBody>
      </p:sp>
      <p:sp>
        <p:nvSpPr>
          <p:cNvPr id="85" name="object 25"/>
          <p:cNvSpPr/>
          <p:nvPr/>
        </p:nvSpPr>
        <p:spPr>
          <a:xfrm>
            <a:off x="2935174" y="4896458"/>
            <a:ext cx="1764411" cy="543206"/>
          </a:xfrm>
          <a:custGeom>
            <a:avLst/>
            <a:gdLst/>
            <a:ahLst/>
            <a:cxnLst/>
            <a:rect l="l" t="t" r="r" b="b"/>
            <a:pathLst>
              <a:path w="1900554" h="538479">
                <a:moveTo>
                  <a:pt x="1900427" y="0"/>
                </a:moveTo>
                <a:lnTo>
                  <a:pt x="0" y="0"/>
                </a:lnTo>
                <a:lnTo>
                  <a:pt x="0" y="537972"/>
                </a:lnTo>
                <a:lnTo>
                  <a:pt x="1900427" y="537972"/>
                </a:lnTo>
                <a:lnTo>
                  <a:pt x="1900427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30"/>
          <p:cNvSpPr txBox="1"/>
          <p:nvPr/>
        </p:nvSpPr>
        <p:spPr>
          <a:xfrm>
            <a:off x="2795955" y="4941585"/>
            <a:ext cx="1928446" cy="392415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401955">
              <a:lnSpc>
                <a:spcPct val="100000"/>
              </a:lnSpc>
              <a:spcBef>
                <a:spcPts val="900"/>
              </a:spcBef>
            </a:pPr>
            <a:r>
              <a:rPr lang="kk-KZ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8</a:t>
            </a:r>
            <a:r>
              <a:rPr lang="kk-KZ" sz="1800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5</a:t>
            </a:r>
            <a:r>
              <a:rPr sz="1800" spc="-35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лифтов</a:t>
            </a:r>
            <a:endParaRPr sz="1800" dirty="0">
              <a:latin typeface="Book Antiqua" panose="02040602050305030304" pitchFamily="18" charset="0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06981" y="2248661"/>
            <a:ext cx="1068974" cy="936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spc="-5" dirty="0">
                <a:solidFill>
                  <a:srgbClr val="708DBE"/>
                </a:solidFill>
                <a:latin typeface="Book Antiqua" panose="02040602050305030304" pitchFamily="18" charset="0"/>
                <a:cs typeface="Calibri Light"/>
              </a:rPr>
              <a:t>224</a:t>
            </a:r>
            <a:endParaRPr lang="ru-RU" sz="2400" dirty="0">
              <a:latin typeface="Book Antiqua" panose="02040602050305030304" pitchFamily="18" charset="0"/>
              <a:cs typeface="Calibri Light"/>
            </a:endParaRPr>
          </a:p>
          <a:p>
            <a:pPr marL="23495">
              <a:lnSpc>
                <a:spcPct val="100000"/>
              </a:lnSpc>
              <a:spcBef>
                <a:spcPts val="75"/>
              </a:spcBef>
            </a:pPr>
            <a:r>
              <a:rPr lang="kk-KZ" sz="1200" spc="-25" dirty="0">
                <a:solidFill>
                  <a:srgbClr val="7E7E7E"/>
                </a:solidFill>
                <a:latin typeface="Book Antiqua" panose="02040602050305030304" pitchFamily="18" charset="0"/>
                <a:cs typeface="Calibri"/>
              </a:rPr>
              <a:t>ОСИ</a:t>
            </a:r>
            <a:endParaRPr lang="ru-RU" sz="1200" dirty="0">
              <a:latin typeface="Book Antiqua" panose="02040602050305030304" pitchFamily="18" charset="0"/>
              <a:cs typeface="Calibri"/>
            </a:endParaRPr>
          </a:p>
          <a:p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211193" y="3128917"/>
            <a:ext cx="864762" cy="457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2" name="TextBox 51"/>
          <p:cNvSpPr txBox="1"/>
          <p:nvPr/>
        </p:nvSpPr>
        <p:spPr>
          <a:xfrm>
            <a:off x="4028273" y="2856329"/>
            <a:ext cx="1047682" cy="997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spc="-5" dirty="0">
                <a:solidFill>
                  <a:srgbClr val="708DBE"/>
                </a:solidFill>
                <a:latin typeface="Book Antiqua" panose="02040602050305030304" pitchFamily="18" charset="0"/>
                <a:cs typeface="Calibri Light"/>
              </a:rPr>
              <a:t>9</a:t>
            </a:r>
            <a:r>
              <a:rPr lang="en-US" sz="2000" spc="-5" dirty="0">
                <a:solidFill>
                  <a:srgbClr val="708DBE"/>
                </a:solidFill>
                <a:latin typeface="Book Antiqua" panose="02040602050305030304" pitchFamily="18" charset="0"/>
                <a:cs typeface="Calibri Light"/>
              </a:rPr>
              <a:t>08</a:t>
            </a:r>
            <a:endParaRPr lang="ru-RU" sz="2000" dirty="0">
              <a:latin typeface="Book Antiqua" panose="02040602050305030304" pitchFamily="18" charset="0"/>
              <a:cs typeface="Calibri Light"/>
            </a:endParaRPr>
          </a:p>
          <a:p>
            <a:pPr marL="23495">
              <a:lnSpc>
                <a:spcPct val="100000"/>
              </a:lnSpc>
              <a:spcBef>
                <a:spcPts val="75"/>
              </a:spcBef>
            </a:pPr>
            <a:r>
              <a:rPr lang="kk-KZ" sz="2000" spc="-25" dirty="0">
                <a:solidFill>
                  <a:srgbClr val="7E7E7E"/>
                </a:solidFill>
                <a:latin typeface="Book Antiqua" panose="02040602050305030304" pitchFamily="18" charset="0"/>
                <a:cs typeface="Calibri"/>
              </a:rPr>
              <a:t>ПТ</a:t>
            </a:r>
            <a:endParaRPr lang="ru-RU" sz="2000" dirty="0">
              <a:latin typeface="Book Antiqua" panose="02040602050305030304" pitchFamily="18" charset="0"/>
              <a:cs typeface="Calibri"/>
            </a:endParaRPr>
          </a:p>
          <a:p>
            <a:endParaRPr lang="ru-RU" dirty="0"/>
          </a:p>
        </p:txBody>
      </p:sp>
      <p:pic>
        <p:nvPicPr>
          <p:cNvPr id="91" name="Рисунок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1" t="41698" r="80090" b="23273"/>
          <a:stretch>
            <a:fillRect/>
          </a:stretch>
        </p:blipFill>
        <p:spPr bwMode="auto">
          <a:xfrm>
            <a:off x="9242514" y="1447521"/>
            <a:ext cx="147637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7663053" y="1021067"/>
            <a:ext cx="3641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pc="-10" dirty="0">
                <a:latin typeface="Book Antiqua" panose="02040602050305030304" pitchFamily="18" charset="0"/>
                <a:cs typeface="Arial" panose="020B0604020202020204" pitchFamily="34" charset="0"/>
              </a:rPr>
              <a:t>На текущий год запланировано</a:t>
            </a:r>
            <a:endParaRPr lang="en-US" spc="-10" dirty="0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58" name="TextBox 57"/>
          <p:cNvSpPr txBox="1"/>
          <p:nvPr/>
        </p:nvSpPr>
        <p:spPr>
          <a:xfrm>
            <a:off x="6822766" y="1608161"/>
            <a:ext cx="2302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400" b="1" dirty="0">
                <a:latin typeface="Book Antiqua" panose="02040602050305030304" pitchFamily="18" charset="0"/>
              </a:rPr>
              <a:t>Капитальный </a:t>
            </a:r>
            <a:r>
              <a:rPr lang="kk-KZ" sz="1600" b="1" dirty="0">
                <a:latin typeface="Book Antiqua" panose="02040602050305030304" pitchFamily="18" charset="0"/>
              </a:rPr>
              <a:t>ремонт 40 дворов</a:t>
            </a:r>
            <a:endParaRPr lang="ru-RU" sz="1600" b="1" dirty="0">
              <a:latin typeface="Book Antiqua" panose="0204060205030503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545205" y="1647475"/>
            <a:ext cx="2281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400" b="1" dirty="0">
                <a:latin typeface="Book Antiqua" panose="02040602050305030304" pitchFamily="18" charset="0"/>
              </a:rPr>
              <a:t>17 проект по программе                Бюджета участия</a:t>
            </a:r>
            <a:endParaRPr lang="ru-RU" sz="1400" b="1" dirty="0">
              <a:latin typeface="Book Antiqua" panose="0204060205030503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986454" y="2371571"/>
            <a:ext cx="2273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Book Antiqua" panose="02040602050305030304" pitchFamily="18" charset="0"/>
              </a:rPr>
              <a:t> 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690" y="5017389"/>
            <a:ext cx="2418922" cy="178560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817" y="3197523"/>
            <a:ext cx="2508643" cy="1759794"/>
          </a:xfrm>
          <a:prstGeom prst="rect">
            <a:avLst/>
          </a:prstGeom>
        </p:spPr>
      </p:pic>
      <p:sp>
        <p:nvSpPr>
          <p:cNvPr id="89" name="Прямоугольник 88"/>
          <p:cNvSpPr/>
          <p:nvPr/>
        </p:nvSpPr>
        <p:spPr>
          <a:xfrm>
            <a:off x="6986454" y="2650099"/>
            <a:ext cx="523875" cy="3492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/>
              <a:t>ДО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7248391" y="5395277"/>
            <a:ext cx="639762" cy="36512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/>
              <a:t>ПОСЛЕ</a:t>
            </a:r>
          </a:p>
        </p:txBody>
      </p:sp>
      <p:pic>
        <p:nvPicPr>
          <p:cNvPr id="47" name="Picture 2" descr="Герб Бостандыкского района (Алма-Ата) | Геральдика.ру">
            <a:extLst>
              <a:ext uri="{FF2B5EF4-FFF2-40B4-BE49-F238E27FC236}">
                <a16:creationId xmlns:a16="http://schemas.microsoft.com/office/drawing/2014/main" id="{ABDC2A1E-5C16-4605-83B8-D05EDEAD9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762" y="5458333"/>
            <a:ext cx="1156338" cy="114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9CFB042F-80D8-4161-971D-E6544F9E3FFF}"/>
              </a:ext>
            </a:extLst>
          </p:cNvPr>
          <p:cNvSpPr/>
          <p:nvPr/>
        </p:nvSpPr>
        <p:spPr>
          <a:xfrm>
            <a:off x="0" y="61107"/>
            <a:ext cx="12192000" cy="87427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 дворовых территорий проведенных  в 2022 году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905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9765" y="-37209"/>
            <a:ext cx="6012505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400" b="1" spc="-2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ДВОРОВЫХ ТЕРРИТОРИЙ И УСТАНОВКА ДЕТСКИХ ПЛОЩАДОК В 2023 ГОДУ</a:t>
            </a:r>
            <a:endParaRPr sz="2400" b="1" spc="-1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252975" y="4804875"/>
            <a:ext cx="394021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k-KZ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r>
              <a:rPr lang="kk-KZ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дворах построены   линии наружного освещения      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211193" y="3128917"/>
            <a:ext cx="864762" cy="457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8" name="TextBox 57"/>
          <p:cNvSpPr txBox="1"/>
          <p:nvPr/>
        </p:nvSpPr>
        <p:spPr>
          <a:xfrm>
            <a:off x="2175084" y="1807769"/>
            <a:ext cx="4888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т.г. запланирован капитальный ремонт</a:t>
            </a:r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 </a:t>
            </a:r>
            <a:r>
              <a:rPr lang="kk-KZ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дворов</a:t>
            </a:r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191954" y="2353007"/>
            <a:ext cx="4598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Завершение</a:t>
            </a:r>
            <a:r>
              <a:rPr lang="kk-KZ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квартале </a:t>
            </a:r>
            <a:r>
              <a:rPr lang="ru-RU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т.г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986454" y="2371571"/>
            <a:ext cx="2273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291006E-5D31-4B1F-A708-C41E8AF2F65A}"/>
              </a:ext>
            </a:extLst>
          </p:cNvPr>
          <p:cNvSpPr txBox="1"/>
          <p:nvPr/>
        </p:nvSpPr>
        <p:spPr>
          <a:xfrm>
            <a:off x="2175084" y="3887587"/>
            <a:ext cx="4129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</a:t>
            </a:r>
            <a:r>
              <a:rPr lang="kk-KZ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дворе произведена укладка асфальтного покрытия</a:t>
            </a:r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270" y="87863"/>
            <a:ext cx="4666176" cy="34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466" y="3845687"/>
            <a:ext cx="3502800" cy="220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997988" y="3735376"/>
            <a:ext cx="0" cy="30443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0" y="1395857"/>
            <a:ext cx="1901078" cy="1901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0836" y="4926957"/>
            <a:ext cx="18982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spc="-2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ИСПОЛНЕНО 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2053" name="Picture 5" descr="C:\Users\Анар\Desktop\нарушители магазины\kisspng-road-computer-icons-highway-pavement-asphalt-concr-road-5abb97c8ceac44.4006937115222435288465-removebg-previ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375" y="3778647"/>
            <a:ext cx="1182667" cy="68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Анар\Desktop\нарушители магазины\kisspng-lighting-computer-icons-lamp-lamp-5ad76ee3517919.0890996215240680673337-removebg-pre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76801"/>
            <a:ext cx="1370746" cy="7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bject 32"/>
          <p:cNvSpPr txBox="1"/>
          <p:nvPr/>
        </p:nvSpPr>
        <p:spPr>
          <a:xfrm>
            <a:off x="2254403" y="5616016"/>
            <a:ext cx="416529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k-KZ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kk-KZ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lang="kk-KZ"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дворах проводится  установка инвентарей на детских площадках             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2055" name="Picture 7" descr="C:\Users\Анар\Desktop\нарушители магазины\pngtree-childrens-playground-hand-painted-design-cartoon-png-image_3952453-removebg-previe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57" y="5492920"/>
            <a:ext cx="941735" cy="94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11711860" y="6291536"/>
            <a:ext cx="45576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80340" algn="l"/>
              </a:tabLs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</a:p>
          <a:p>
            <a:pPr algn="just">
              <a:spcAft>
                <a:spcPts val="0"/>
              </a:spcAft>
              <a:tabLst>
                <a:tab pos="180340" algn="l"/>
              </a:tabLst>
            </a:pP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  <a:tabLst>
                <a:tab pos="180340" algn="l"/>
              </a:tabLst>
            </a:pP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91954" y="2730878"/>
            <a:ext cx="48887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Также текущий ремонт</a:t>
            </a:r>
            <a:r>
              <a:rPr lang="kk-K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</a:t>
            </a:r>
            <a:r>
              <a:rPr lang="kk-KZ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дворов</a:t>
            </a:r>
          </a:p>
          <a:p>
            <a:r>
              <a:rPr lang="kk-KZ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A452B99-C716-4843-8FB4-1FCE05F31796}"/>
              </a:ext>
            </a:extLst>
          </p:cNvPr>
          <p:cNvSpPr/>
          <p:nvPr/>
        </p:nvSpPr>
        <p:spPr>
          <a:xfrm>
            <a:off x="2206284" y="3114160"/>
            <a:ext cx="28923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Завершение</a:t>
            </a:r>
            <a:r>
              <a:rPr lang="kk-KZ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до конца т.г.</a:t>
            </a:r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82AFA81-3AE0-4608-951F-69DB0B9DD27C}"/>
              </a:ext>
            </a:extLst>
          </p:cNvPr>
          <p:cNvSpPr/>
          <p:nvPr/>
        </p:nvSpPr>
        <p:spPr>
          <a:xfrm>
            <a:off x="295675" y="1013808"/>
            <a:ext cx="655924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</a:t>
            </a:r>
            <a:r>
              <a:rPr lang="kk-KZ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670</a:t>
            </a:r>
            <a:r>
              <a:rPr lang="kk-KZ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дворов, в период</a:t>
            </a:r>
            <a:r>
              <a:rPr lang="kk-K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kk-K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kk-KZ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 по </a:t>
            </a:r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kk-KZ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</a:t>
            </a:r>
            <a:r>
              <a:rPr lang="kk-KZ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благоустройство </a:t>
            </a:r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437 </a:t>
            </a:r>
            <a:r>
              <a:rPr lang="kk-KZ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дворов</a:t>
            </a:r>
            <a:endParaRPr lang="ru-KZ" dirty="0">
              <a:solidFill>
                <a:schemeClr val="tx2"/>
              </a:solidFill>
            </a:endParaRPr>
          </a:p>
        </p:txBody>
      </p:sp>
      <p:pic>
        <p:nvPicPr>
          <p:cNvPr id="23" name="Picture 2" descr="Герб Бостандыкского района (Алма-Ата) | Геральдика.ру">
            <a:extLst>
              <a:ext uri="{FF2B5EF4-FFF2-40B4-BE49-F238E27FC236}">
                <a16:creationId xmlns:a16="http://schemas.microsoft.com/office/drawing/2014/main" id="{98E3914B-32E7-48EF-9142-AE24C6E5C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807" y="5655669"/>
            <a:ext cx="1156338" cy="114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692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4"/>
          <p:cNvPicPr>
            <a:picLocks noChangeAspect="1"/>
          </p:cNvPicPr>
          <p:nvPr/>
        </p:nvPicPr>
        <p:blipFill rotWithShape="1">
          <a:blip r:embed="rId3"/>
          <a:srcRect t="13822" b="72967"/>
          <a:stretch/>
        </p:blipFill>
        <p:spPr>
          <a:xfrm>
            <a:off x="-10562" y="101852"/>
            <a:ext cx="12202562" cy="7392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79557" y="1661308"/>
            <a:ext cx="5042019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809625" algn="just">
              <a:lnSpc>
                <a:spcPct val="107000"/>
              </a:lnSpc>
              <a:spcAft>
                <a:spcPts val="0"/>
              </a:spcAft>
            </a:pP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80962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81328" y="1040272"/>
            <a:ext cx="41161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зеленых насаждений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309,7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</a:p>
          <a:p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63207" y="282646"/>
            <a:ext cx="64948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 algn="ctr">
              <a:spcBef>
                <a:spcPts val="95"/>
              </a:spcBef>
              <a:defRPr/>
            </a:pPr>
            <a:r>
              <a:rPr lang="ru-RU" sz="2000" b="1" spc="-20" dirty="0">
                <a:solidFill>
                  <a:srgbClr val="FFFFFF"/>
                </a:solidFill>
                <a:latin typeface="Arial"/>
                <a:cs typeface="Arial"/>
              </a:rPr>
              <a:t>БЛАГОУСТРОЙСТВО И ОЗЕЛЕНЕНИЕ В 2023 ГОДУ</a:t>
            </a:r>
            <a:endParaRPr lang="ru-RU"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64926" y="1820423"/>
            <a:ext cx="461393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Поливочный водопровод установлен на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163,4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</a:p>
          <a:p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83843" y="2624232"/>
            <a:ext cx="42791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Поливочными машинами ведется полив на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146,3</a:t>
            </a:r>
            <a:r>
              <a:rPr lang="ru-RU" sz="16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</a:p>
          <a:p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099" name="Picture 3" descr="C:\Users\Анар\Desktop\нарушители магазины\200814162652915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947" y="1012107"/>
            <a:ext cx="3305306" cy="277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308019" y="5131638"/>
            <a:ext cx="55527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7" name="Полилиния: фигура 33">
            <a:extLst>
              <a:ext uri="{FF2B5EF4-FFF2-40B4-BE49-F238E27FC236}">
                <a16:creationId xmlns:a16="http://schemas.microsoft.com/office/drawing/2014/main" id="{AB12EA6A-962D-4701-ACB0-7B4CBB74F9DB}"/>
              </a:ext>
            </a:extLst>
          </p:cNvPr>
          <p:cNvSpPr/>
          <p:nvPr/>
        </p:nvSpPr>
        <p:spPr>
          <a:xfrm>
            <a:off x="87086" y="1854151"/>
            <a:ext cx="131171" cy="299371"/>
          </a:xfrm>
          <a:custGeom>
            <a:avLst/>
            <a:gdLst>
              <a:gd name="connsiteX0" fmla="*/ 0 w 168213"/>
              <a:gd name="connsiteY0" fmla="*/ 0 h 384916"/>
              <a:gd name="connsiteX1" fmla="*/ 71984 w 168213"/>
              <a:gd name="connsiteY1" fmla="*/ 0 h 384916"/>
              <a:gd name="connsiteX2" fmla="*/ 168213 w 168213"/>
              <a:gd name="connsiteY2" fmla="*/ 192458 h 384916"/>
              <a:gd name="connsiteX3" fmla="*/ 71984 w 168213"/>
              <a:gd name="connsiteY3" fmla="*/ 384916 h 384916"/>
              <a:gd name="connsiteX4" fmla="*/ 0 w 168213"/>
              <a:gd name="connsiteY4" fmla="*/ 384916 h 384916"/>
              <a:gd name="connsiteX5" fmla="*/ 96229 w 168213"/>
              <a:gd name="connsiteY5" fmla="*/ 192458 h 38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213" h="384916">
                <a:moveTo>
                  <a:pt x="0" y="0"/>
                </a:moveTo>
                <a:lnTo>
                  <a:pt x="71984" y="0"/>
                </a:lnTo>
                <a:lnTo>
                  <a:pt x="168213" y="192458"/>
                </a:lnTo>
                <a:lnTo>
                  <a:pt x="71984" y="384916"/>
                </a:lnTo>
                <a:lnTo>
                  <a:pt x="0" y="384916"/>
                </a:lnTo>
                <a:lnTo>
                  <a:pt x="96229" y="19245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dirty="0"/>
          </a:p>
        </p:txBody>
      </p:sp>
      <p:sp>
        <p:nvSpPr>
          <p:cNvPr id="28" name="Полилиния: фигура 33">
            <a:extLst>
              <a:ext uri="{FF2B5EF4-FFF2-40B4-BE49-F238E27FC236}">
                <a16:creationId xmlns:a16="http://schemas.microsoft.com/office/drawing/2014/main" id="{AB12EA6A-962D-4701-ACB0-7B4CBB74F9DB}"/>
              </a:ext>
            </a:extLst>
          </p:cNvPr>
          <p:cNvSpPr/>
          <p:nvPr/>
        </p:nvSpPr>
        <p:spPr>
          <a:xfrm>
            <a:off x="87085" y="2710370"/>
            <a:ext cx="131171" cy="299371"/>
          </a:xfrm>
          <a:custGeom>
            <a:avLst/>
            <a:gdLst>
              <a:gd name="connsiteX0" fmla="*/ 0 w 168213"/>
              <a:gd name="connsiteY0" fmla="*/ 0 h 384916"/>
              <a:gd name="connsiteX1" fmla="*/ 71984 w 168213"/>
              <a:gd name="connsiteY1" fmla="*/ 0 h 384916"/>
              <a:gd name="connsiteX2" fmla="*/ 168213 w 168213"/>
              <a:gd name="connsiteY2" fmla="*/ 192458 h 384916"/>
              <a:gd name="connsiteX3" fmla="*/ 71984 w 168213"/>
              <a:gd name="connsiteY3" fmla="*/ 384916 h 384916"/>
              <a:gd name="connsiteX4" fmla="*/ 0 w 168213"/>
              <a:gd name="connsiteY4" fmla="*/ 384916 h 384916"/>
              <a:gd name="connsiteX5" fmla="*/ 96229 w 168213"/>
              <a:gd name="connsiteY5" fmla="*/ 192458 h 38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213" h="384916">
                <a:moveTo>
                  <a:pt x="0" y="0"/>
                </a:moveTo>
                <a:lnTo>
                  <a:pt x="71984" y="0"/>
                </a:lnTo>
                <a:lnTo>
                  <a:pt x="168213" y="192458"/>
                </a:lnTo>
                <a:lnTo>
                  <a:pt x="71984" y="384916"/>
                </a:lnTo>
                <a:lnTo>
                  <a:pt x="0" y="384916"/>
                </a:lnTo>
                <a:lnTo>
                  <a:pt x="96229" y="19245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dirty="0"/>
          </a:p>
        </p:txBody>
      </p:sp>
      <p:sp>
        <p:nvSpPr>
          <p:cNvPr id="29" name="Полилиния: фигура 33">
            <a:extLst>
              <a:ext uri="{FF2B5EF4-FFF2-40B4-BE49-F238E27FC236}">
                <a16:creationId xmlns:a16="http://schemas.microsoft.com/office/drawing/2014/main" id="{AB12EA6A-962D-4701-ACB0-7B4CBB74F9DB}"/>
              </a:ext>
            </a:extLst>
          </p:cNvPr>
          <p:cNvSpPr/>
          <p:nvPr/>
        </p:nvSpPr>
        <p:spPr>
          <a:xfrm>
            <a:off x="134728" y="5647334"/>
            <a:ext cx="131171" cy="299371"/>
          </a:xfrm>
          <a:custGeom>
            <a:avLst/>
            <a:gdLst>
              <a:gd name="connsiteX0" fmla="*/ 0 w 168213"/>
              <a:gd name="connsiteY0" fmla="*/ 0 h 384916"/>
              <a:gd name="connsiteX1" fmla="*/ 71984 w 168213"/>
              <a:gd name="connsiteY1" fmla="*/ 0 h 384916"/>
              <a:gd name="connsiteX2" fmla="*/ 168213 w 168213"/>
              <a:gd name="connsiteY2" fmla="*/ 192458 h 384916"/>
              <a:gd name="connsiteX3" fmla="*/ 71984 w 168213"/>
              <a:gd name="connsiteY3" fmla="*/ 384916 h 384916"/>
              <a:gd name="connsiteX4" fmla="*/ 0 w 168213"/>
              <a:gd name="connsiteY4" fmla="*/ 384916 h 384916"/>
              <a:gd name="connsiteX5" fmla="*/ 96229 w 168213"/>
              <a:gd name="connsiteY5" fmla="*/ 192458 h 38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213" h="384916">
                <a:moveTo>
                  <a:pt x="0" y="0"/>
                </a:moveTo>
                <a:lnTo>
                  <a:pt x="71984" y="0"/>
                </a:lnTo>
                <a:lnTo>
                  <a:pt x="168213" y="192458"/>
                </a:lnTo>
                <a:lnTo>
                  <a:pt x="71984" y="384916"/>
                </a:lnTo>
                <a:lnTo>
                  <a:pt x="0" y="384916"/>
                </a:lnTo>
                <a:lnTo>
                  <a:pt x="96229" y="19245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dirty="0"/>
          </a:p>
        </p:txBody>
      </p:sp>
      <p:sp>
        <p:nvSpPr>
          <p:cNvPr id="30" name="Полилиния: фигура 33">
            <a:extLst>
              <a:ext uri="{FF2B5EF4-FFF2-40B4-BE49-F238E27FC236}">
                <a16:creationId xmlns:a16="http://schemas.microsoft.com/office/drawing/2014/main" id="{AB12EA6A-962D-4701-ACB0-7B4CBB74F9DB}"/>
              </a:ext>
            </a:extLst>
          </p:cNvPr>
          <p:cNvSpPr/>
          <p:nvPr/>
        </p:nvSpPr>
        <p:spPr>
          <a:xfrm>
            <a:off x="135701" y="4941864"/>
            <a:ext cx="131171" cy="299371"/>
          </a:xfrm>
          <a:custGeom>
            <a:avLst/>
            <a:gdLst>
              <a:gd name="connsiteX0" fmla="*/ 0 w 168213"/>
              <a:gd name="connsiteY0" fmla="*/ 0 h 384916"/>
              <a:gd name="connsiteX1" fmla="*/ 71984 w 168213"/>
              <a:gd name="connsiteY1" fmla="*/ 0 h 384916"/>
              <a:gd name="connsiteX2" fmla="*/ 168213 w 168213"/>
              <a:gd name="connsiteY2" fmla="*/ 192458 h 384916"/>
              <a:gd name="connsiteX3" fmla="*/ 71984 w 168213"/>
              <a:gd name="connsiteY3" fmla="*/ 384916 h 384916"/>
              <a:gd name="connsiteX4" fmla="*/ 0 w 168213"/>
              <a:gd name="connsiteY4" fmla="*/ 384916 h 384916"/>
              <a:gd name="connsiteX5" fmla="*/ 96229 w 168213"/>
              <a:gd name="connsiteY5" fmla="*/ 192458 h 38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213" h="384916">
                <a:moveTo>
                  <a:pt x="0" y="0"/>
                </a:moveTo>
                <a:lnTo>
                  <a:pt x="71984" y="0"/>
                </a:lnTo>
                <a:lnTo>
                  <a:pt x="168213" y="192458"/>
                </a:lnTo>
                <a:lnTo>
                  <a:pt x="71984" y="384916"/>
                </a:lnTo>
                <a:lnTo>
                  <a:pt x="0" y="384916"/>
                </a:lnTo>
                <a:lnTo>
                  <a:pt x="96229" y="19245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947" y="3944111"/>
            <a:ext cx="3295372" cy="27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50993" y="4037952"/>
            <a:ext cx="461393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Проведены работы по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декоративно – цветочному озеленению </a:t>
            </a:r>
          </a:p>
          <a:p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1727" y="4922541"/>
            <a:ext cx="32908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2600</a:t>
            </a:r>
            <a:r>
              <a:rPr lang="ru-RU" sz="20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однолетних цветов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1727" y="5646377"/>
            <a:ext cx="33918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2324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многолетних цветов</a:t>
            </a: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031229" y="1075112"/>
            <a:ext cx="41161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Подрядной организацией ТОО «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КазНИИЗиКР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завершен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этапа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обработки зеленых насаждений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применением биопрепаратов 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0,45 л/га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 кобелек 2-2,5 кг/га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229" y="2793723"/>
            <a:ext cx="3571034" cy="27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68078AF-8366-472B-A753-EB8FF4AA8C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756" y="5782888"/>
            <a:ext cx="1082601" cy="1055831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7910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4"/>
          <p:cNvPicPr>
            <a:picLocks noChangeAspect="1"/>
          </p:cNvPicPr>
          <p:nvPr/>
        </p:nvPicPr>
        <p:blipFill rotWithShape="1">
          <a:blip r:embed="rId3"/>
          <a:srcRect t="13822" b="72967"/>
          <a:stretch/>
        </p:blipFill>
        <p:spPr>
          <a:xfrm>
            <a:off x="-10562" y="101852"/>
            <a:ext cx="12202562" cy="7392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79557" y="1661308"/>
            <a:ext cx="5042019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809625" algn="just">
              <a:lnSpc>
                <a:spcPct val="107000"/>
              </a:lnSpc>
              <a:spcAft>
                <a:spcPts val="0"/>
              </a:spcAft>
            </a:pP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80962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05459" y="291131"/>
            <a:ext cx="7770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 algn="ctr">
              <a:spcBef>
                <a:spcPts val="95"/>
              </a:spcBef>
              <a:defRPr/>
            </a:pPr>
            <a:r>
              <a:rPr lang="ru-RU" sz="2400" b="1" spc="-20" dirty="0">
                <a:solidFill>
                  <a:srgbClr val="FFFFFF"/>
                </a:solidFill>
                <a:latin typeface="Arial"/>
                <a:cs typeface="Arial"/>
              </a:rPr>
              <a:t>БЛАГОУСТРОЙСТВО И ОЗЕЛЕНЕНИЕ В 2023 ГОДУ</a:t>
            </a:r>
            <a:endParaRPr lang="ru-RU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0295" y="1759305"/>
            <a:ext cx="309729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Планируется: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4500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деревьев</a:t>
            </a:r>
          </a:p>
          <a:p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Проведена: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деревьев</a:t>
            </a:r>
          </a:p>
          <a:p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5DA4A13A-78E1-436B-A6E4-D32B013FB6B4}"/>
              </a:ext>
            </a:extLst>
          </p:cNvPr>
          <p:cNvSpPr/>
          <p:nvPr/>
        </p:nvSpPr>
        <p:spPr>
          <a:xfrm>
            <a:off x="5817281" y="1809449"/>
            <a:ext cx="4815112" cy="1553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Aft>
                <a:spcPts val="0"/>
              </a:spcAft>
            </a:pPr>
            <a:endParaRPr lang="x-none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tabLst>
                <a:tab pos="179388" algn="l"/>
              </a:tabLst>
            </a:pPr>
            <a:b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Набережной реки Большой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Алматинки</a:t>
            </a:r>
            <a:b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Парка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Атакент</a:t>
            </a:r>
            <a:b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400" b="1" dirty="0">
              <a:solidFill>
                <a:schemeClr val="tx2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80288" y="896263"/>
            <a:ext cx="52202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Санитарная обрезка деревьев вдоль улиц</a:t>
            </a:r>
          </a:p>
          <a:p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80287" y="4390736"/>
            <a:ext cx="316619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Планируется</a:t>
            </a:r>
          </a:p>
          <a:p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строительство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55,2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км</a:t>
            </a:r>
            <a:b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сегодня</a:t>
            </a:r>
          </a:p>
          <a:p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построено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км</a:t>
            </a:r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032" y="4562342"/>
            <a:ext cx="2378415" cy="203081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0287" y="3832471"/>
            <a:ext cx="50398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Начаты работы по реконструкции арычных сетей</a:t>
            </a:r>
            <a:endParaRPr lang="ru-RU" dirty="0"/>
          </a:p>
        </p:txBody>
      </p:sp>
      <p:sp>
        <p:nvSpPr>
          <p:cNvPr id="53" name="Полилиния: фигура 40">
            <a:extLst>
              <a:ext uri="{FF2B5EF4-FFF2-40B4-BE49-F238E27FC236}">
                <a16:creationId xmlns:a16="http://schemas.microsoft.com/office/drawing/2014/main" id="{2144DEA3-2F27-46B8-B8B5-26532048370A}"/>
              </a:ext>
            </a:extLst>
          </p:cNvPr>
          <p:cNvSpPr/>
          <p:nvPr/>
        </p:nvSpPr>
        <p:spPr>
          <a:xfrm>
            <a:off x="5601269" y="1473028"/>
            <a:ext cx="109446" cy="299371"/>
          </a:xfrm>
          <a:custGeom>
            <a:avLst/>
            <a:gdLst>
              <a:gd name="connsiteX0" fmla="*/ 0 w 168213"/>
              <a:gd name="connsiteY0" fmla="*/ 0 h 384916"/>
              <a:gd name="connsiteX1" fmla="*/ 71984 w 168213"/>
              <a:gd name="connsiteY1" fmla="*/ 0 h 384916"/>
              <a:gd name="connsiteX2" fmla="*/ 168213 w 168213"/>
              <a:gd name="connsiteY2" fmla="*/ 192458 h 384916"/>
              <a:gd name="connsiteX3" fmla="*/ 71984 w 168213"/>
              <a:gd name="connsiteY3" fmla="*/ 384916 h 384916"/>
              <a:gd name="connsiteX4" fmla="*/ 0 w 168213"/>
              <a:gd name="connsiteY4" fmla="*/ 384916 h 384916"/>
              <a:gd name="connsiteX5" fmla="*/ 96229 w 168213"/>
              <a:gd name="connsiteY5" fmla="*/ 192458 h 38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213" h="384916">
                <a:moveTo>
                  <a:pt x="0" y="0"/>
                </a:moveTo>
                <a:lnTo>
                  <a:pt x="71984" y="0"/>
                </a:lnTo>
                <a:lnTo>
                  <a:pt x="168213" y="192458"/>
                </a:lnTo>
                <a:lnTo>
                  <a:pt x="71984" y="384916"/>
                </a:lnTo>
                <a:lnTo>
                  <a:pt x="0" y="384916"/>
                </a:lnTo>
                <a:lnTo>
                  <a:pt x="96229" y="19245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459506" y="841092"/>
            <a:ext cx="8965" cy="60169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5665551" y="914281"/>
            <a:ext cx="6695021" cy="363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Aft>
                <a:spcPts val="0"/>
              </a:spcAft>
            </a:pP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Запланирован</a:t>
            </a: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капитальный ремонт по линии </a:t>
            </a:r>
            <a:r>
              <a:rPr lang="ru-RU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УЭиОС</a:t>
            </a:r>
            <a:endParaRPr lang="ru-RU" b="1" dirty="0">
              <a:solidFill>
                <a:schemeClr val="tx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782235" y="1396403"/>
            <a:ext cx="6096000" cy="79117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Парка Первого Президента с охватом сквера «Олимпийцев-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пекин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2008»</a:t>
            </a:r>
            <a:endParaRPr lang="x-none" sz="16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: фигура 40">
            <a:extLst>
              <a:ext uri="{FF2B5EF4-FFF2-40B4-BE49-F238E27FC236}">
                <a16:creationId xmlns:a16="http://schemas.microsoft.com/office/drawing/2014/main" id="{2144DEA3-2F27-46B8-B8B5-26532048370A}"/>
              </a:ext>
            </a:extLst>
          </p:cNvPr>
          <p:cNvSpPr/>
          <p:nvPr/>
        </p:nvSpPr>
        <p:spPr>
          <a:xfrm>
            <a:off x="5599966" y="2286701"/>
            <a:ext cx="131171" cy="299371"/>
          </a:xfrm>
          <a:custGeom>
            <a:avLst/>
            <a:gdLst>
              <a:gd name="connsiteX0" fmla="*/ 0 w 168213"/>
              <a:gd name="connsiteY0" fmla="*/ 0 h 384916"/>
              <a:gd name="connsiteX1" fmla="*/ 71984 w 168213"/>
              <a:gd name="connsiteY1" fmla="*/ 0 h 384916"/>
              <a:gd name="connsiteX2" fmla="*/ 168213 w 168213"/>
              <a:gd name="connsiteY2" fmla="*/ 192458 h 384916"/>
              <a:gd name="connsiteX3" fmla="*/ 71984 w 168213"/>
              <a:gd name="connsiteY3" fmla="*/ 384916 h 384916"/>
              <a:gd name="connsiteX4" fmla="*/ 0 w 168213"/>
              <a:gd name="connsiteY4" fmla="*/ 384916 h 384916"/>
              <a:gd name="connsiteX5" fmla="*/ 96229 w 168213"/>
              <a:gd name="connsiteY5" fmla="*/ 192458 h 38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213" h="384916">
                <a:moveTo>
                  <a:pt x="0" y="0"/>
                </a:moveTo>
                <a:lnTo>
                  <a:pt x="71984" y="0"/>
                </a:lnTo>
                <a:lnTo>
                  <a:pt x="168213" y="192458"/>
                </a:lnTo>
                <a:lnTo>
                  <a:pt x="71984" y="384916"/>
                </a:lnTo>
                <a:lnTo>
                  <a:pt x="0" y="384916"/>
                </a:lnTo>
                <a:lnTo>
                  <a:pt x="96229" y="19245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dirty="0"/>
          </a:p>
        </p:txBody>
      </p:sp>
      <p:sp>
        <p:nvSpPr>
          <p:cNvPr id="55" name="Полилиния: фигура 40">
            <a:extLst>
              <a:ext uri="{FF2B5EF4-FFF2-40B4-BE49-F238E27FC236}">
                <a16:creationId xmlns:a16="http://schemas.microsoft.com/office/drawing/2014/main" id="{2144DEA3-2F27-46B8-B8B5-26532048370A}"/>
              </a:ext>
            </a:extLst>
          </p:cNvPr>
          <p:cNvSpPr/>
          <p:nvPr/>
        </p:nvSpPr>
        <p:spPr>
          <a:xfrm>
            <a:off x="5610829" y="2764052"/>
            <a:ext cx="131171" cy="299371"/>
          </a:xfrm>
          <a:custGeom>
            <a:avLst/>
            <a:gdLst>
              <a:gd name="connsiteX0" fmla="*/ 0 w 168213"/>
              <a:gd name="connsiteY0" fmla="*/ 0 h 384916"/>
              <a:gd name="connsiteX1" fmla="*/ 71984 w 168213"/>
              <a:gd name="connsiteY1" fmla="*/ 0 h 384916"/>
              <a:gd name="connsiteX2" fmla="*/ 168213 w 168213"/>
              <a:gd name="connsiteY2" fmla="*/ 192458 h 384916"/>
              <a:gd name="connsiteX3" fmla="*/ 71984 w 168213"/>
              <a:gd name="connsiteY3" fmla="*/ 384916 h 384916"/>
              <a:gd name="connsiteX4" fmla="*/ 0 w 168213"/>
              <a:gd name="connsiteY4" fmla="*/ 384916 h 384916"/>
              <a:gd name="connsiteX5" fmla="*/ 96229 w 168213"/>
              <a:gd name="connsiteY5" fmla="*/ 192458 h 38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213" h="384916">
                <a:moveTo>
                  <a:pt x="0" y="0"/>
                </a:moveTo>
                <a:lnTo>
                  <a:pt x="71984" y="0"/>
                </a:lnTo>
                <a:lnTo>
                  <a:pt x="168213" y="192458"/>
                </a:lnTo>
                <a:lnTo>
                  <a:pt x="71984" y="384916"/>
                </a:lnTo>
                <a:lnTo>
                  <a:pt x="0" y="384916"/>
                </a:lnTo>
                <a:lnTo>
                  <a:pt x="96229" y="19245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378" y="1421452"/>
            <a:ext cx="2341725" cy="2146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Прямоугольник 57"/>
          <p:cNvSpPr/>
          <p:nvPr/>
        </p:nvSpPr>
        <p:spPr>
          <a:xfrm>
            <a:off x="5459506" y="4913738"/>
            <a:ext cx="452794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1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19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адресов,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СМР – </a:t>
            </a:r>
            <a:r>
              <a:rPr lang="ru-RU" sz="1400" b="1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конец октября </a:t>
            </a:r>
            <a:r>
              <a:rPr lang="ru-RU" sz="1400" b="1" dirty="0" err="1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т.г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  <a:b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b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98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адресов,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СМР –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2024-2025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гг.</a:t>
            </a:r>
            <a:b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b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b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24874" y="356008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 и строительство контейнерных площадок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72071C-7FA3-41FC-9635-9F9080582A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9495" y="3886395"/>
            <a:ext cx="2701348" cy="188472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AD5F54C-2D13-41A6-AF6C-6161C47D79E0}"/>
              </a:ext>
            </a:extLst>
          </p:cNvPr>
          <p:cNvSpPr/>
          <p:nvPr/>
        </p:nvSpPr>
        <p:spPr>
          <a:xfrm>
            <a:off x="7472383" y="3056141"/>
            <a:ext cx="29372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Срок реализации </a:t>
            </a: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</a:t>
            </a:r>
            <a:endParaRPr lang="ru-KZ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6DD1A86-AA41-4BF9-9E4B-67B69AFE5F43}"/>
              </a:ext>
            </a:extLst>
          </p:cNvPr>
          <p:cNvSpPr/>
          <p:nvPr/>
        </p:nvSpPr>
        <p:spPr>
          <a:xfrm>
            <a:off x="5477850" y="4725961"/>
            <a:ext cx="15717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Планируется:</a:t>
            </a:r>
            <a:endParaRPr lang="ru-KZ" sz="1600" dirty="0">
              <a:solidFill>
                <a:srgbClr val="00B050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1B7CB0E-066F-4642-A68F-55266741D2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257" y="5888950"/>
            <a:ext cx="930517" cy="907507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2952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object 13"/>
          <p:cNvGrpSpPr>
            <a:grpSpLocks/>
          </p:cNvGrpSpPr>
          <p:nvPr/>
        </p:nvGrpSpPr>
        <p:grpSpPr bwMode="auto">
          <a:xfrm>
            <a:off x="7843497" y="2380227"/>
            <a:ext cx="2908300" cy="249238"/>
            <a:chOff x="7908035" y="4041647"/>
            <a:chExt cx="3877310" cy="416559"/>
          </a:xfrm>
        </p:grpSpPr>
        <p:sp>
          <p:nvSpPr>
            <p:cNvPr id="4141" name="object 14"/>
            <p:cNvSpPr>
              <a:spLocks/>
            </p:cNvSpPr>
            <p:nvPr/>
          </p:nvSpPr>
          <p:spPr bwMode="auto">
            <a:xfrm>
              <a:off x="7908035" y="4041647"/>
              <a:ext cx="3877310" cy="416559"/>
            </a:xfrm>
            <a:custGeom>
              <a:avLst/>
              <a:gdLst>
                <a:gd name="T0" fmla="*/ 3669033 w 3877309"/>
                <a:gd name="T1" fmla="*/ 0 h 416560"/>
                <a:gd name="T2" fmla="*/ 208025 w 3877309"/>
                <a:gd name="T3" fmla="*/ 0 h 416560"/>
                <a:gd name="T4" fmla="*/ 160313 w 3877309"/>
                <a:gd name="T5" fmla="*/ 5491 h 416560"/>
                <a:gd name="T6" fmla="*/ 116521 w 3877309"/>
                <a:gd name="T7" fmla="*/ 21136 h 416560"/>
                <a:gd name="T8" fmla="*/ 77897 w 3877309"/>
                <a:gd name="T9" fmla="*/ 45686 h 416560"/>
                <a:gd name="T10" fmla="*/ 45686 w 3877309"/>
                <a:gd name="T11" fmla="*/ 77897 h 416560"/>
                <a:gd name="T12" fmla="*/ 21136 w 3877309"/>
                <a:gd name="T13" fmla="*/ 116521 h 416560"/>
                <a:gd name="T14" fmla="*/ 5491 w 3877309"/>
                <a:gd name="T15" fmla="*/ 160313 h 416560"/>
                <a:gd name="T16" fmla="*/ 0 w 3877309"/>
                <a:gd name="T17" fmla="*/ 208025 h 416560"/>
                <a:gd name="T18" fmla="*/ 5491 w 3877309"/>
                <a:gd name="T19" fmla="*/ 255735 h 416560"/>
                <a:gd name="T20" fmla="*/ 21136 w 3877309"/>
                <a:gd name="T21" fmla="*/ 299527 h 416560"/>
                <a:gd name="T22" fmla="*/ 45686 w 3877309"/>
                <a:gd name="T23" fmla="*/ 338151 h 416560"/>
                <a:gd name="T24" fmla="*/ 77897 w 3877309"/>
                <a:gd name="T25" fmla="*/ 370362 h 416560"/>
                <a:gd name="T26" fmla="*/ 116521 w 3877309"/>
                <a:gd name="T27" fmla="*/ 394912 h 416560"/>
                <a:gd name="T28" fmla="*/ 160313 w 3877309"/>
                <a:gd name="T29" fmla="*/ 410557 h 416560"/>
                <a:gd name="T30" fmla="*/ 208025 w 3877309"/>
                <a:gd name="T31" fmla="*/ 416048 h 416560"/>
                <a:gd name="T32" fmla="*/ 3669033 w 3877309"/>
                <a:gd name="T33" fmla="*/ 416048 h 416560"/>
                <a:gd name="T34" fmla="*/ 3716745 w 3877309"/>
                <a:gd name="T35" fmla="*/ 410557 h 416560"/>
                <a:gd name="T36" fmla="*/ 3760537 w 3877309"/>
                <a:gd name="T37" fmla="*/ 394912 h 416560"/>
                <a:gd name="T38" fmla="*/ 3799161 w 3877309"/>
                <a:gd name="T39" fmla="*/ 370362 h 416560"/>
                <a:gd name="T40" fmla="*/ 3831372 w 3877309"/>
                <a:gd name="T41" fmla="*/ 338151 h 416560"/>
                <a:gd name="T42" fmla="*/ 3855922 w 3877309"/>
                <a:gd name="T43" fmla="*/ 299527 h 416560"/>
                <a:gd name="T44" fmla="*/ 3871567 w 3877309"/>
                <a:gd name="T45" fmla="*/ 255735 h 416560"/>
                <a:gd name="T46" fmla="*/ 3877059 w 3877309"/>
                <a:gd name="T47" fmla="*/ 208025 h 416560"/>
                <a:gd name="T48" fmla="*/ 3871567 w 3877309"/>
                <a:gd name="T49" fmla="*/ 160313 h 416560"/>
                <a:gd name="T50" fmla="*/ 3855922 w 3877309"/>
                <a:gd name="T51" fmla="*/ 116521 h 416560"/>
                <a:gd name="T52" fmla="*/ 3831372 w 3877309"/>
                <a:gd name="T53" fmla="*/ 77897 h 416560"/>
                <a:gd name="T54" fmla="*/ 3799161 w 3877309"/>
                <a:gd name="T55" fmla="*/ 45686 h 416560"/>
                <a:gd name="T56" fmla="*/ 3760537 w 3877309"/>
                <a:gd name="T57" fmla="*/ 21136 h 416560"/>
                <a:gd name="T58" fmla="*/ 3716745 w 3877309"/>
                <a:gd name="T59" fmla="*/ 5491 h 416560"/>
                <a:gd name="T60" fmla="*/ 3669033 w 3877309"/>
                <a:gd name="T61" fmla="*/ 0 h 41656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3877309" h="416560">
                  <a:moveTo>
                    <a:pt x="3669030" y="0"/>
                  </a:moveTo>
                  <a:lnTo>
                    <a:pt x="208025" y="0"/>
                  </a:lnTo>
                  <a:lnTo>
                    <a:pt x="160313" y="5491"/>
                  </a:lnTo>
                  <a:lnTo>
                    <a:pt x="116521" y="21136"/>
                  </a:lnTo>
                  <a:lnTo>
                    <a:pt x="77897" y="45686"/>
                  </a:lnTo>
                  <a:lnTo>
                    <a:pt x="45686" y="77897"/>
                  </a:lnTo>
                  <a:lnTo>
                    <a:pt x="21136" y="116521"/>
                  </a:lnTo>
                  <a:lnTo>
                    <a:pt x="5491" y="160313"/>
                  </a:lnTo>
                  <a:lnTo>
                    <a:pt x="0" y="208025"/>
                  </a:lnTo>
                  <a:lnTo>
                    <a:pt x="5491" y="255738"/>
                  </a:lnTo>
                  <a:lnTo>
                    <a:pt x="21136" y="299530"/>
                  </a:lnTo>
                  <a:lnTo>
                    <a:pt x="45686" y="338154"/>
                  </a:lnTo>
                  <a:lnTo>
                    <a:pt x="77897" y="370365"/>
                  </a:lnTo>
                  <a:lnTo>
                    <a:pt x="116521" y="394915"/>
                  </a:lnTo>
                  <a:lnTo>
                    <a:pt x="160313" y="410560"/>
                  </a:lnTo>
                  <a:lnTo>
                    <a:pt x="208025" y="416051"/>
                  </a:lnTo>
                  <a:lnTo>
                    <a:pt x="3669030" y="416051"/>
                  </a:lnTo>
                  <a:lnTo>
                    <a:pt x="3716742" y="410560"/>
                  </a:lnTo>
                  <a:lnTo>
                    <a:pt x="3760534" y="394915"/>
                  </a:lnTo>
                  <a:lnTo>
                    <a:pt x="3799158" y="370365"/>
                  </a:lnTo>
                  <a:lnTo>
                    <a:pt x="3831369" y="338154"/>
                  </a:lnTo>
                  <a:lnTo>
                    <a:pt x="3855919" y="299530"/>
                  </a:lnTo>
                  <a:lnTo>
                    <a:pt x="3871564" y="255738"/>
                  </a:lnTo>
                  <a:lnTo>
                    <a:pt x="3877056" y="208025"/>
                  </a:lnTo>
                  <a:lnTo>
                    <a:pt x="3871564" y="160313"/>
                  </a:lnTo>
                  <a:lnTo>
                    <a:pt x="3855919" y="116521"/>
                  </a:lnTo>
                  <a:lnTo>
                    <a:pt x="3831369" y="77897"/>
                  </a:lnTo>
                  <a:lnTo>
                    <a:pt x="3799158" y="45686"/>
                  </a:lnTo>
                  <a:lnTo>
                    <a:pt x="3760534" y="21136"/>
                  </a:lnTo>
                  <a:lnTo>
                    <a:pt x="3716742" y="5491"/>
                  </a:lnTo>
                  <a:lnTo>
                    <a:pt x="3669030" y="0"/>
                  </a:lnTo>
                  <a:close/>
                </a:path>
              </a:pathLst>
            </a:custGeom>
            <a:solidFill>
              <a:srgbClr val="00A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142" name="object 15"/>
            <p:cNvSpPr>
              <a:spLocks/>
            </p:cNvSpPr>
            <p:nvPr/>
          </p:nvSpPr>
          <p:spPr bwMode="auto">
            <a:xfrm>
              <a:off x="8123681" y="4133849"/>
              <a:ext cx="189230" cy="245745"/>
            </a:xfrm>
            <a:custGeom>
              <a:avLst/>
              <a:gdLst>
                <a:gd name="T0" fmla="*/ 0 w 189229"/>
                <a:gd name="T1" fmla="*/ 0 h 245745"/>
                <a:gd name="T2" fmla="*/ 188978 w 189229"/>
                <a:gd name="T3" fmla="*/ 122681 h 245745"/>
                <a:gd name="T4" fmla="*/ 0 w 189229"/>
                <a:gd name="T5" fmla="*/ 245363 h 245745"/>
                <a:gd name="T6" fmla="*/ 0 w 189229"/>
                <a:gd name="T7" fmla="*/ 0 h 2457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9229" h="245745">
                  <a:moveTo>
                    <a:pt x="0" y="0"/>
                  </a:moveTo>
                  <a:lnTo>
                    <a:pt x="188975" y="122681"/>
                  </a:lnTo>
                  <a:lnTo>
                    <a:pt x="0" y="24536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4099" name="object 9"/>
          <p:cNvSpPr>
            <a:spLocks/>
          </p:cNvSpPr>
          <p:nvPr/>
        </p:nvSpPr>
        <p:spPr bwMode="auto">
          <a:xfrm>
            <a:off x="1525588" y="5949950"/>
            <a:ext cx="9142412" cy="50800"/>
          </a:xfrm>
          <a:custGeom>
            <a:avLst/>
            <a:gdLst>
              <a:gd name="T0" fmla="*/ 5142749 w 12189460"/>
              <a:gd name="T1" fmla="*/ 0 h 68579"/>
              <a:gd name="T2" fmla="*/ 0 w 12189460"/>
              <a:gd name="T3" fmla="*/ 0 h 68579"/>
              <a:gd name="T4" fmla="*/ 0 w 12189460"/>
              <a:gd name="T5" fmla="*/ 27874 h 68579"/>
              <a:gd name="T6" fmla="*/ 5142749 w 12189460"/>
              <a:gd name="T7" fmla="*/ 27874 h 68579"/>
              <a:gd name="T8" fmla="*/ 5142749 w 12189460"/>
              <a:gd name="T9" fmla="*/ 0 h 685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189460" h="68579">
                <a:moveTo>
                  <a:pt x="12188952" y="0"/>
                </a:moveTo>
                <a:lnTo>
                  <a:pt x="0" y="0"/>
                </a:lnTo>
                <a:lnTo>
                  <a:pt x="0" y="68579"/>
                </a:lnTo>
                <a:lnTo>
                  <a:pt x="12188952" y="68579"/>
                </a:lnTo>
                <a:lnTo>
                  <a:pt x="12188952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6" name="object 16"/>
          <p:cNvSpPr txBox="1"/>
          <p:nvPr/>
        </p:nvSpPr>
        <p:spPr>
          <a:xfrm>
            <a:off x="7763227" y="2749723"/>
            <a:ext cx="3230563" cy="1061188"/>
          </a:xfrm>
          <a:prstGeom prst="rect">
            <a:avLst/>
          </a:prstGeom>
        </p:spPr>
        <p:txBody>
          <a:bodyPr lIns="0" tIns="9525" rIns="0" bIns="0">
            <a:spAutoFit/>
          </a:bodyPr>
          <a:lstStyle/>
          <a:p>
            <a:pPr marL="23336">
              <a:lnSpc>
                <a:spcPts val="1590"/>
              </a:lnSpc>
              <a:spcBef>
                <a:spcPts val="75"/>
              </a:spcBef>
              <a:defRPr/>
            </a:pPr>
            <a:r>
              <a:rPr lang="ru-RU" sz="825" dirty="0"/>
              <a:t>                                                 </a:t>
            </a:r>
          </a:p>
          <a:p>
            <a:pPr marL="23336">
              <a:lnSpc>
                <a:spcPts val="1590"/>
              </a:lnSpc>
              <a:spcBef>
                <a:spcPts val="75"/>
              </a:spcBef>
              <a:defRPr/>
            </a:pPr>
            <a:endParaRPr lang="ru-RU" sz="825" dirty="0"/>
          </a:p>
          <a:p>
            <a:pPr marL="23336">
              <a:lnSpc>
                <a:spcPts val="1590"/>
              </a:lnSpc>
              <a:spcBef>
                <a:spcPts val="75"/>
              </a:spcBef>
              <a:defRPr/>
            </a:pPr>
            <a:r>
              <a:rPr lang="ru-RU" sz="1100" dirty="0">
                <a:latin typeface="Book Antiqua" panose="02040602050305030304" pitchFamily="18" charset="0"/>
              </a:rPr>
              <a:t>ул. </a:t>
            </a:r>
            <a:r>
              <a:rPr lang="ru-RU" sz="1100" dirty="0" err="1">
                <a:latin typeface="Book Antiqua" panose="02040602050305030304" pitchFamily="18" charset="0"/>
              </a:rPr>
              <a:t>Манасчи</a:t>
            </a:r>
            <a:r>
              <a:rPr lang="ru-RU" sz="1100" dirty="0">
                <a:latin typeface="Book Antiqua" panose="02040602050305030304" pitchFamily="18" charset="0"/>
              </a:rPr>
              <a:t>, ул. Клочкова, </a:t>
            </a:r>
            <a:r>
              <a:rPr lang="ru-RU" sz="1000" dirty="0">
                <a:latin typeface="Book Antiqua" panose="02040602050305030304" pitchFamily="18" charset="0"/>
              </a:rPr>
              <a:t>ул. </a:t>
            </a:r>
            <a:r>
              <a:rPr lang="ru-RU" sz="1000" dirty="0" err="1">
                <a:latin typeface="Book Antiqua" panose="02040602050305030304" pitchFamily="18" charset="0"/>
              </a:rPr>
              <a:t>Ауэзова</a:t>
            </a:r>
            <a:r>
              <a:rPr lang="ru-RU" sz="1100" dirty="0">
                <a:latin typeface="Book Antiqua" panose="02040602050305030304" pitchFamily="18" charset="0"/>
              </a:rPr>
              <a:t>, ул. </a:t>
            </a:r>
            <a:r>
              <a:rPr lang="ru-RU" sz="1100" dirty="0" err="1">
                <a:latin typeface="Book Antiqua" panose="02040602050305030304" pitchFamily="18" charset="0"/>
              </a:rPr>
              <a:t>Тургут</a:t>
            </a:r>
            <a:r>
              <a:rPr lang="ru-RU" sz="1100" dirty="0">
                <a:latin typeface="Book Antiqua" panose="02040602050305030304" pitchFamily="18" charset="0"/>
              </a:rPr>
              <a:t> </a:t>
            </a:r>
            <a:r>
              <a:rPr lang="ru-RU" sz="1100" dirty="0" err="1">
                <a:latin typeface="Book Antiqua" panose="02040602050305030304" pitchFamily="18" charset="0"/>
              </a:rPr>
              <a:t>Озала</a:t>
            </a:r>
            <a:r>
              <a:rPr lang="ru-RU" sz="1000" dirty="0">
                <a:latin typeface="Book Antiqua" panose="02040602050305030304" pitchFamily="18" charset="0"/>
              </a:rPr>
              <a:t>, </a:t>
            </a:r>
            <a:r>
              <a:rPr lang="ru-RU" sz="1100" dirty="0">
                <a:latin typeface="Book Antiqua" panose="02040602050305030304" pitchFamily="18" charset="0"/>
              </a:rPr>
              <a:t>ул. </a:t>
            </a:r>
            <a:r>
              <a:rPr lang="ru-RU" sz="1100" dirty="0" err="1">
                <a:latin typeface="Book Antiqua" panose="02040602050305030304" pitchFamily="18" charset="0"/>
              </a:rPr>
              <a:t>Туркебаева</a:t>
            </a:r>
            <a:r>
              <a:rPr lang="ru-RU" sz="1100" dirty="0">
                <a:latin typeface="Book Antiqua" panose="02040602050305030304" pitchFamily="18" charset="0"/>
              </a:rPr>
              <a:t>, ул. Брусиловского</a:t>
            </a:r>
            <a:r>
              <a:rPr lang="ru-RU" sz="1100" b="1" dirty="0">
                <a:latin typeface="Book Antiqua" panose="02040602050305030304" pitchFamily="18" charset="0"/>
              </a:rPr>
              <a:t>, </a:t>
            </a:r>
            <a:r>
              <a:rPr lang="ru-RU" sz="1100" dirty="0">
                <a:latin typeface="Book Antiqua" panose="02040602050305030304" pitchFamily="18" charset="0"/>
              </a:rPr>
              <a:t>ул. </a:t>
            </a:r>
            <a:r>
              <a:rPr lang="ru-RU" sz="1100" dirty="0" err="1">
                <a:latin typeface="Book Antiqua" panose="02040602050305030304" pitchFamily="18" charset="0"/>
              </a:rPr>
              <a:t>Тлендиева</a:t>
            </a:r>
            <a:r>
              <a:rPr lang="ru-RU" sz="1100" dirty="0">
                <a:latin typeface="Book Antiqua" panose="02040602050305030304" pitchFamily="18" charset="0"/>
              </a:rPr>
              <a:t>, ул. </a:t>
            </a:r>
            <a:r>
              <a:rPr lang="ru-RU" sz="1100" dirty="0" err="1">
                <a:latin typeface="Book Antiqua" panose="02040602050305030304" pitchFamily="18" charset="0"/>
              </a:rPr>
              <a:t>Утепова</a:t>
            </a:r>
            <a:r>
              <a:rPr lang="ru-RU" sz="1100" dirty="0">
                <a:latin typeface="Book Antiqua" panose="02040602050305030304" pitchFamily="18" charset="0"/>
              </a:rPr>
              <a:t>.</a:t>
            </a:r>
            <a:endParaRPr sz="1100" dirty="0">
              <a:latin typeface="Book Antiqua" panose="02040602050305030304" pitchFamily="18" charset="0"/>
              <a:cs typeface="Calibri"/>
            </a:endParaRPr>
          </a:p>
        </p:txBody>
      </p:sp>
      <p:pic>
        <p:nvPicPr>
          <p:cNvPr id="4103" name="Рисунок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538538"/>
            <a:ext cx="27114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538538"/>
            <a:ext cx="27114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677988"/>
            <a:ext cx="269716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1677988"/>
            <a:ext cx="2706688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Прямоугольник 50"/>
          <p:cNvSpPr/>
          <p:nvPr/>
        </p:nvSpPr>
        <p:spPr>
          <a:xfrm>
            <a:off x="8132370" y="2855670"/>
            <a:ext cx="1240724" cy="308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5730">
              <a:lnSpc>
                <a:spcPts val="1590"/>
              </a:lnSpc>
              <a:spcBef>
                <a:spcPts val="4"/>
              </a:spcBef>
              <a:defRPr/>
            </a:pPr>
            <a:r>
              <a:rPr lang="ru-RU" b="1" spc="-15" dirty="0">
                <a:solidFill>
                  <a:srgbClr val="00AFEF"/>
                </a:solidFill>
                <a:latin typeface="Book Antiqua" panose="02040602050305030304" pitchFamily="18" charset="0"/>
                <a:cs typeface="Calibri"/>
              </a:rPr>
              <a:t>8 улицы</a:t>
            </a:r>
            <a:endParaRPr lang="ru-RU" dirty="0">
              <a:latin typeface="Book Antiqua" panose="02040602050305030304" pitchFamily="18" charset="0"/>
              <a:cs typeface="Calibri"/>
            </a:endParaRPr>
          </a:p>
        </p:txBody>
      </p:sp>
      <p:grpSp>
        <p:nvGrpSpPr>
          <p:cNvPr id="4108" name="object 5"/>
          <p:cNvGrpSpPr>
            <a:grpSpLocks/>
          </p:cNvGrpSpPr>
          <p:nvPr/>
        </p:nvGrpSpPr>
        <p:grpSpPr bwMode="auto">
          <a:xfrm>
            <a:off x="7687922" y="4026466"/>
            <a:ext cx="3211512" cy="333375"/>
            <a:chOff x="7944611" y="5375147"/>
            <a:chExt cx="3872865" cy="443865"/>
          </a:xfrm>
        </p:grpSpPr>
        <p:sp>
          <p:nvSpPr>
            <p:cNvPr id="4139" name="object 6"/>
            <p:cNvSpPr>
              <a:spLocks/>
            </p:cNvSpPr>
            <p:nvPr/>
          </p:nvSpPr>
          <p:spPr bwMode="auto">
            <a:xfrm>
              <a:off x="7944611" y="5375147"/>
              <a:ext cx="3872865" cy="443865"/>
            </a:xfrm>
            <a:custGeom>
              <a:avLst/>
              <a:gdLst>
                <a:gd name="T0" fmla="*/ 3650742 w 3872865"/>
                <a:gd name="T1" fmla="*/ 0 h 443864"/>
                <a:gd name="T2" fmla="*/ 221742 w 3872865"/>
                <a:gd name="T3" fmla="*/ 0 h 443864"/>
                <a:gd name="T4" fmla="*/ 177063 w 3872865"/>
                <a:gd name="T5" fmla="*/ 4506 h 443864"/>
                <a:gd name="T6" fmla="*/ 135445 w 3872865"/>
                <a:gd name="T7" fmla="*/ 17430 h 443864"/>
                <a:gd name="T8" fmla="*/ 97780 w 3872865"/>
                <a:gd name="T9" fmla="*/ 37879 h 443864"/>
                <a:gd name="T10" fmla="*/ 64960 w 3872865"/>
                <a:gd name="T11" fmla="*/ 64960 h 443864"/>
                <a:gd name="T12" fmla="*/ 37879 w 3872865"/>
                <a:gd name="T13" fmla="*/ 97780 h 443864"/>
                <a:gd name="T14" fmla="*/ 17430 w 3872865"/>
                <a:gd name="T15" fmla="*/ 135445 h 443864"/>
                <a:gd name="T16" fmla="*/ 4506 w 3872865"/>
                <a:gd name="T17" fmla="*/ 177063 h 443864"/>
                <a:gd name="T18" fmla="*/ 0 w 3872865"/>
                <a:gd name="T19" fmla="*/ 221741 h 443864"/>
                <a:gd name="T20" fmla="*/ 4506 w 3872865"/>
                <a:gd name="T21" fmla="*/ 266434 h 443864"/>
                <a:gd name="T22" fmla="*/ 17430 w 3872865"/>
                <a:gd name="T23" fmla="*/ 308057 h 443864"/>
                <a:gd name="T24" fmla="*/ 37879 w 3872865"/>
                <a:gd name="T25" fmla="*/ 345723 h 443864"/>
                <a:gd name="T26" fmla="*/ 64960 w 3872865"/>
                <a:gd name="T27" fmla="*/ 378540 h 443864"/>
                <a:gd name="T28" fmla="*/ 97780 w 3872865"/>
                <a:gd name="T29" fmla="*/ 405617 h 443864"/>
                <a:gd name="T30" fmla="*/ 135445 w 3872865"/>
                <a:gd name="T31" fmla="*/ 426061 h 443864"/>
                <a:gd name="T32" fmla="*/ 177063 w 3872865"/>
                <a:gd name="T33" fmla="*/ 438982 h 443864"/>
                <a:gd name="T34" fmla="*/ 221742 w 3872865"/>
                <a:gd name="T35" fmla="*/ 443486 h 443864"/>
                <a:gd name="T36" fmla="*/ 3650742 w 3872865"/>
                <a:gd name="T37" fmla="*/ 443486 h 443864"/>
                <a:gd name="T38" fmla="*/ 3695420 w 3872865"/>
                <a:gd name="T39" fmla="*/ 438982 h 443864"/>
                <a:gd name="T40" fmla="*/ 3737038 w 3872865"/>
                <a:gd name="T41" fmla="*/ 426061 h 443864"/>
                <a:gd name="T42" fmla="*/ 3774703 w 3872865"/>
                <a:gd name="T43" fmla="*/ 405617 h 443864"/>
                <a:gd name="T44" fmla="*/ 3807523 w 3872865"/>
                <a:gd name="T45" fmla="*/ 378540 h 443864"/>
                <a:gd name="T46" fmla="*/ 3834604 w 3872865"/>
                <a:gd name="T47" fmla="*/ 345723 h 443864"/>
                <a:gd name="T48" fmla="*/ 3855053 w 3872865"/>
                <a:gd name="T49" fmla="*/ 308057 h 443864"/>
                <a:gd name="T50" fmla="*/ 3867977 w 3872865"/>
                <a:gd name="T51" fmla="*/ 266434 h 443864"/>
                <a:gd name="T52" fmla="*/ 3872484 w 3872865"/>
                <a:gd name="T53" fmla="*/ 221741 h 443864"/>
                <a:gd name="T54" fmla="*/ 3867977 w 3872865"/>
                <a:gd name="T55" fmla="*/ 177063 h 443864"/>
                <a:gd name="T56" fmla="*/ 3855053 w 3872865"/>
                <a:gd name="T57" fmla="*/ 135445 h 443864"/>
                <a:gd name="T58" fmla="*/ 3834604 w 3872865"/>
                <a:gd name="T59" fmla="*/ 97780 h 443864"/>
                <a:gd name="T60" fmla="*/ 3807523 w 3872865"/>
                <a:gd name="T61" fmla="*/ 64960 h 443864"/>
                <a:gd name="T62" fmla="*/ 3774703 w 3872865"/>
                <a:gd name="T63" fmla="*/ 37879 h 443864"/>
                <a:gd name="T64" fmla="*/ 3737038 w 3872865"/>
                <a:gd name="T65" fmla="*/ 17430 h 443864"/>
                <a:gd name="T66" fmla="*/ 3695420 w 3872865"/>
                <a:gd name="T67" fmla="*/ 4506 h 443864"/>
                <a:gd name="T68" fmla="*/ 3650742 w 3872865"/>
                <a:gd name="T69" fmla="*/ 0 h 4438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872865" h="443864">
                  <a:moveTo>
                    <a:pt x="3650742" y="0"/>
                  </a:moveTo>
                  <a:lnTo>
                    <a:pt x="221742" y="0"/>
                  </a:lnTo>
                  <a:lnTo>
                    <a:pt x="177063" y="4506"/>
                  </a:lnTo>
                  <a:lnTo>
                    <a:pt x="135445" y="17430"/>
                  </a:lnTo>
                  <a:lnTo>
                    <a:pt x="97780" y="37879"/>
                  </a:lnTo>
                  <a:lnTo>
                    <a:pt x="64960" y="64960"/>
                  </a:lnTo>
                  <a:lnTo>
                    <a:pt x="37879" y="97780"/>
                  </a:lnTo>
                  <a:lnTo>
                    <a:pt x="17430" y="135445"/>
                  </a:lnTo>
                  <a:lnTo>
                    <a:pt x="4506" y="177063"/>
                  </a:lnTo>
                  <a:lnTo>
                    <a:pt x="0" y="221741"/>
                  </a:lnTo>
                  <a:lnTo>
                    <a:pt x="4506" y="266431"/>
                  </a:lnTo>
                  <a:lnTo>
                    <a:pt x="17430" y="308054"/>
                  </a:lnTo>
                  <a:lnTo>
                    <a:pt x="37879" y="345720"/>
                  </a:lnTo>
                  <a:lnTo>
                    <a:pt x="64960" y="378537"/>
                  </a:lnTo>
                  <a:lnTo>
                    <a:pt x="97780" y="405614"/>
                  </a:lnTo>
                  <a:lnTo>
                    <a:pt x="135445" y="426058"/>
                  </a:lnTo>
                  <a:lnTo>
                    <a:pt x="177063" y="438979"/>
                  </a:lnTo>
                  <a:lnTo>
                    <a:pt x="221742" y="443483"/>
                  </a:lnTo>
                  <a:lnTo>
                    <a:pt x="3650742" y="443483"/>
                  </a:lnTo>
                  <a:lnTo>
                    <a:pt x="3695420" y="438979"/>
                  </a:lnTo>
                  <a:lnTo>
                    <a:pt x="3737038" y="426058"/>
                  </a:lnTo>
                  <a:lnTo>
                    <a:pt x="3774703" y="405614"/>
                  </a:lnTo>
                  <a:lnTo>
                    <a:pt x="3807523" y="378537"/>
                  </a:lnTo>
                  <a:lnTo>
                    <a:pt x="3834604" y="345720"/>
                  </a:lnTo>
                  <a:lnTo>
                    <a:pt x="3855053" y="308054"/>
                  </a:lnTo>
                  <a:lnTo>
                    <a:pt x="3867977" y="266431"/>
                  </a:lnTo>
                  <a:lnTo>
                    <a:pt x="3872484" y="221741"/>
                  </a:lnTo>
                  <a:lnTo>
                    <a:pt x="3867977" y="177063"/>
                  </a:lnTo>
                  <a:lnTo>
                    <a:pt x="3855053" y="135445"/>
                  </a:lnTo>
                  <a:lnTo>
                    <a:pt x="3834604" y="97780"/>
                  </a:lnTo>
                  <a:lnTo>
                    <a:pt x="3807523" y="64960"/>
                  </a:lnTo>
                  <a:lnTo>
                    <a:pt x="3774703" y="37879"/>
                  </a:lnTo>
                  <a:lnTo>
                    <a:pt x="3737038" y="17430"/>
                  </a:lnTo>
                  <a:lnTo>
                    <a:pt x="3695420" y="4506"/>
                  </a:lnTo>
                  <a:lnTo>
                    <a:pt x="365074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140" name="object 7"/>
            <p:cNvSpPr>
              <a:spLocks/>
            </p:cNvSpPr>
            <p:nvPr/>
          </p:nvSpPr>
          <p:spPr bwMode="auto">
            <a:xfrm>
              <a:off x="8149589" y="5456681"/>
              <a:ext cx="203200" cy="265430"/>
            </a:xfrm>
            <a:custGeom>
              <a:avLst/>
              <a:gdLst>
                <a:gd name="T0" fmla="*/ 0 w 203200"/>
                <a:gd name="T1" fmla="*/ 0 h 265429"/>
                <a:gd name="T2" fmla="*/ 202691 w 203200"/>
                <a:gd name="T3" fmla="*/ 132588 h 265429"/>
                <a:gd name="T4" fmla="*/ 0 w 203200"/>
                <a:gd name="T5" fmla="*/ 265179 h 265429"/>
                <a:gd name="T6" fmla="*/ 0 w 203200"/>
                <a:gd name="T7" fmla="*/ 0 h 2654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3200" h="265429">
                  <a:moveTo>
                    <a:pt x="0" y="0"/>
                  </a:moveTo>
                  <a:lnTo>
                    <a:pt x="202691" y="132588"/>
                  </a:lnTo>
                  <a:lnTo>
                    <a:pt x="0" y="26517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7954622" y="3986777"/>
            <a:ext cx="2707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907">
              <a:defRPr/>
            </a:pPr>
            <a:r>
              <a:rPr lang="ru-RU" sz="1200" b="1" spc="-4" dirty="0">
                <a:solidFill>
                  <a:srgbClr val="FFFFFF"/>
                </a:solidFill>
                <a:cs typeface="Calibri"/>
              </a:rPr>
              <a:t>СТРОИТЕЛЬСТВО</a:t>
            </a:r>
            <a:r>
              <a:rPr lang="ru-RU" sz="1200" b="1" spc="-30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sz="1200" b="1" dirty="0">
                <a:solidFill>
                  <a:srgbClr val="FFFFFF"/>
                </a:solidFill>
                <a:cs typeface="Calibri"/>
              </a:rPr>
              <a:t>ОСВЕЩЕНИЯ</a:t>
            </a:r>
            <a:r>
              <a:rPr lang="ru-RU" sz="1200" b="1" spc="-23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spc="-8" dirty="0">
                <a:solidFill>
                  <a:srgbClr val="FFFFFF"/>
                </a:solidFill>
                <a:cs typeface="Calibri"/>
              </a:rPr>
              <a:t>2023</a:t>
            </a:r>
            <a:endParaRPr lang="ru-RU" dirty="0">
              <a:cs typeface="Calibri"/>
            </a:endParaRPr>
          </a:p>
        </p:txBody>
      </p:sp>
      <p:grpSp>
        <p:nvGrpSpPr>
          <p:cNvPr id="4130" name="object 17"/>
          <p:cNvGrpSpPr>
            <a:grpSpLocks/>
          </p:cNvGrpSpPr>
          <p:nvPr/>
        </p:nvGrpSpPr>
        <p:grpSpPr bwMode="auto">
          <a:xfrm>
            <a:off x="7828478" y="2808060"/>
            <a:ext cx="460375" cy="320675"/>
            <a:chOff x="7906511" y="4584191"/>
            <a:chExt cx="614680" cy="579120"/>
          </a:xfrm>
        </p:grpSpPr>
        <p:pic>
          <p:nvPicPr>
            <p:cNvPr id="4137" name="object 1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6511" y="4584191"/>
              <a:ext cx="614172" cy="579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8" name="object 1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6365" y="4673174"/>
              <a:ext cx="268985" cy="256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33" name="Прямоугольник 1"/>
          <p:cNvSpPr>
            <a:spLocks noChangeArrowheads="1"/>
          </p:cNvSpPr>
          <p:nvPr/>
        </p:nvSpPr>
        <p:spPr bwMode="auto">
          <a:xfrm>
            <a:off x="8286720" y="2355621"/>
            <a:ext cx="17700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2225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1588"/>
              </a:lnSpc>
              <a:spcBef>
                <a:spcPts val="75"/>
              </a:spcBef>
            </a:pPr>
            <a:r>
              <a:rPr lang="ru-RU" altLang="ru-RU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Модернизация</a:t>
            </a:r>
            <a:endParaRPr lang="ru-RU" altLang="ru-RU" sz="1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724436" y="4429690"/>
            <a:ext cx="31749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b="1" dirty="0">
                <a:latin typeface="Book Antiqua" panose="02040602050305030304" pitchFamily="18" charset="0"/>
              </a:rPr>
              <a:t>Из 83 частично не освещенных,  2022 году освещены 43 проездов и улиц, в текущем году работы завершены по 40 проездам и улицам района.  </a:t>
            </a:r>
          </a:p>
        </p:txBody>
      </p:sp>
      <p:pic>
        <p:nvPicPr>
          <p:cNvPr id="27" name="Рисунок 4">
            <a:extLst>
              <a:ext uri="{FF2B5EF4-FFF2-40B4-BE49-F238E27FC236}">
                <a16:creationId xmlns:a16="http://schemas.microsoft.com/office/drawing/2014/main" id="{6861520D-7C11-4A93-860D-C0FCE7AE23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822" b="72967"/>
          <a:stretch/>
        </p:blipFill>
        <p:spPr>
          <a:xfrm>
            <a:off x="15292" y="183881"/>
            <a:ext cx="12202562" cy="532799"/>
          </a:xfrm>
          <a:prstGeom prst="rect">
            <a:avLst/>
          </a:prstGeom>
        </p:spPr>
      </p:pic>
      <p:pic>
        <p:nvPicPr>
          <p:cNvPr id="28" name="Рисунок 4">
            <a:extLst>
              <a:ext uri="{FF2B5EF4-FFF2-40B4-BE49-F238E27FC236}">
                <a16:creationId xmlns:a16="http://schemas.microsoft.com/office/drawing/2014/main" id="{36854C09-0E9A-4377-9015-9E5F65A0AEF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822" b="72967"/>
          <a:stretch/>
        </p:blipFill>
        <p:spPr>
          <a:xfrm>
            <a:off x="0" y="135057"/>
            <a:ext cx="12202562" cy="5327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D39A2F-E254-4A6A-B032-544AD8D51CA0}"/>
              </a:ext>
            </a:extLst>
          </p:cNvPr>
          <p:cNvSpPr txBox="1"/>
          <p:nvPr/>
        </p:nvSpPr>
        <p:spPr>
          <a:xfrm>
            <a:off x="3953979" y="171624"/>
            <a:ext cx="3724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ОСВЕЩЕНИЕ 2022 ГОД</a:t>
            </a:r>
            <a:endParaRPr lang="ru-KZ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BBF60E9-794F-4D99-9207-F4BB1C7B9B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278" y="5767388"/>
            <a:ext cx="1017722" cy="1040594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1874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4"/>
          <p:cNvPicPr>
            <a:picLocks noChangeAspect="1"/>
          </p:cNvPicPr>
          <p:nvPr/>
        </p:nvPicPr>
        <p:blipFill rotWithShape="1">
          <a:blip r:embed="rId3"/>
          <a:srcRect t="13822" b="72967"/>
          <a:stretch/>
        </p:blipFill>
        <p:spPr>
          <a:xfrm>
            <a:off x="0" y="135057"/>
            <a:ext cx="12202562" cy="5327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58" y="4406368"/>
            <a:ext cx="3657106" cy="22937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7" y="1669001"/>
            <a:ext cx="3657107" cy="244382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CE23904-D4D9-4CD4-AC68-CECD7FB90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5913" y="4386703"/>
            <a:ext cx="258170" cy="258170"/>
          </a:xfrm>
          <a:prstGeom prst="rect">
            <a:avLst/>
          </a:prstGeom>
        </p:spPr>
      </p:pic>
      <p:sp>
        <p:nvSpPr>
          <p:cNvPr id="50" name="object 6"/>
          <p:cNvSpPr txBox="1"/>
          <p:nvPr/>
        </p:nvSpPr>
        <p:spPr>
          <a:xfrm>
            <a:off x="4840000" y="233801"/>
            <a:ext cx="5405588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lvl="0">
              <a:spcBef>
                <a:spcPts val="95"/>
              </a:spcBef>
            </a:pPr>
            <a:r>
              <a:rPr lang="ru-RU" sz="2400" b="1" spc="-40" noProof="0" dirty="0">
                <a:solidFill>
                  <a:srgbClr val="FFFFFF"/>
                </a:solidFill>
                <a:latin typeface="Arial"/>
                <a:cs typeface="Arial"/>
              </a:rPr>
              <a:t>ОСВЕЩЕНИЕ 2023 ГОД</a:t>
            </a:r>
            <a:r>
              <a:rPr lang="ru-RU" b="1" spc="-40" noProof="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20591" y="1502431"/>
            <a:ext cx="784692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  <a:p>
            <a:pPr algn="just"/>
            <a:r>
              <a:rPr lang="ru-RU" sz="1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lang="ru-RU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году </a:t>
            </a:r>
            <a:r>
              <a:rPr lang="ru-RU" sz="1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завершено СМР на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частично неосвещенной улице и проездах, с установкой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756</a:t>
            </a:r>
            <a:r>
              <a:rPr lang="ru-RU" sz="1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светоточек</a:t>
            </a:r>
            <a:r>
              <a:rPr lang="ru-RU" sz="1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751</a:t>
            </a:r>
            <a:r>
              <a:rPr lang="ru-RU" sz="1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опоры, протяженностью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18,3</a:t>
            </a:r>
            <a:r>
              <a:rPr lang="ru-RU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км</a:t>
            </a:r>
            <a:endParaRPr lang="kk-KZ" sz="1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kk-KZ" sz="17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Планируется разработка ПСД на </a:t>
            </a:r>
            <a:r>
              <a:rPr lang="ru-RU" sz="1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ru-RU" sz="1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частично неосвещенные улицы и проезды, где требуется установить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608</a:t>
            </a:r>
            <a:r>
              <a:rPr lang="ru-RU" sz="1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светоточек</a:t>
            </a:r>
            <a:r>
              <a:rPr lang="ru-RU" sz="1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594</a:t>
            </a:r>
            <a:r>
              <a:rPr lang="ru-RU" sz="1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опоры, протяженностью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19,7</a:t>
            </a:r>
            <a:r>
              <a:rPr lang="ru-RU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км</a:t>
            </a:r>
            <a:r>
              <a:rPr lang="ru-RU" sz="1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СМР будут осуществлены ориентировочно во </a:t>
            </a:r>
            <a:r>
              <a:rPr lang="en-US" sz="1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sz="1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квартале 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года</a:t>
            </a:r>
            <a:r>
              <a:rPr lang="ru-RU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2481" y="937596"/>
            <a:ext cx="121774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районе обеспеченность уличным освещением составляет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95%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298" y="4406368"/>
            <a:ext cx="3437505" cy="229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33F5122-B115-4825-A551-32D68A5D76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535" y="5687337"/>
            <a:ext cx="1099465" cy="1072277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4593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4610233" y="1508747"/>
            <a:ext cx="2971800" cy="3387090"/>
            <a:chOff x="4610233" y="1508747"/>
            <a:chExt cx="2971800" cy="3387090"/>
          </a:xfrm>
        </p:grpSpPr>
        <p:sp>
          <p:nvSpPr>
            <p:cNvPr id="6" name="object 6"/>
            <p:cNvSpPr/>
            <p:nvPr/>
          </p:nvSpPr>
          <p:spPr>
            <a:xfrm>
              <a:off x="6116573" y="1931035"/>
              <a:ext cx="1207770" cy="1009015"/>
            </a:xfrm>
            <a:custGeom>
              <a:avLst/>
              <a:gdLst/>
              <a:ahLst/>
              <a:cxnLst/>
              <a:rect l="l" t="t" r="r" b="b"/>
              <a:pathLst>
                <a:path w="1207770" h="1009014">
                  <a:moveTo>
                    <a:pt x="0" y="0"/>
                  </a:moveTo>
                  <a:lnTo>
                    <a:pt x="0" y="649097"/>
                  </a:lnTo>
                  <a:lnTo>
                    <a:pt x="50010" y="650670"/>
                  </a:lnTo>
                  <a:lnTo>
                    <a:pt x="99471" y="655346"/>
                  </a:lnTo>
                  <a:lnTo>
                    <a:pt x="148255" y="663057"/>
                  </a:lnTo>
                  <a:lnTo>
                    <a:pt x="196240" y="673734"/>
                  </a:lnTo>
                  <a:lnTo>
                    <a:pt x="243300" y="687311"/>
                  </a:lnTo>
                  <a:lnTo>
                    <a:pt x="289310" y="703719"/>
                  </a:lnTo>
                  <a:lnTo>
                    <a:pt x="334146" y="722891"/>
                  </a:lnTo>
                  <a:lnTo>
                    <a:pt x="377682" y="744759"/>
                  </a:lnTo>
                  <a:lnTo>
                    <a:pt x="419793" y="769255"/>
                  </a:lnTo>
                  <a:lnTo>
                    <a:pt x="460356" y="796312"/>
                  </a:lnTo>
                  <a:lnTo>
                    <a:pt x="499245" y="825862"/>
                  </a:lnTo>
                  <a:lnTo>
                    <a:pt x="536334" y="857837"/>
                  </a:lnTo>
                  <a:lnTo>
                    <a:pt x="571501" y="892169"/>
                  </a:lnTo>
                  <a:lnTo>
                    <a:pt x="604618" y="928791"/>
                  </a:lnTo>
                  <a:lnTo>
                    <a:pt x="635563" y="967635"/>
                  </a:lnTo>
                  <a:lnTo>
                    <a:pt x="664209" y="1008634"/>
                  </a:lnTo>
                  <a:lnTo>
                    <a:pt x="1207770" y="653541"/>
                  </a:lnTo>
                  <a:lnTo>
                    <a:pt x="1179543" y="611937"/>
                  </a:lnTo>
                  <a:lnTo>
                    <a:pt x="1150015" y="571509"/>
                  </a:lnTo>
                  <a:lnTo>
                    <a:pt x="1119224" y="532279"/>
                  </a:lnTo>
                  <a:lnTo>
                    <a:pt x="1087209" y="494267"/>
                  </a:lnTo>
                  <a:lnTo>
                    <a:pt x="1054006" y="457493"/>
                  </a:lnTo>
                  <a:lnTo>
                    <a:pt x="1019654" y="421978"/>
                  </a:lnTo>
                  <a:lnTo>
                    <a:pt x="984192" y="387743"/>
                  </a:lnTo>
                  <a:lnTo>
                    <a:pt x="947657" y="354808"/>
                  </a:lnTo>
                  <a:lnTo>
                    <a:pt x="910087" y="323194"/>
                  </a:lnTo>
                  <a:lnTo>
                    <a:pt x="871520" y="292921"/>
                  </a:lnTo>
                  <a:lnTo>
                    <a:pt x="831995" y="264010"/>
                  </a:lnTo>
                  <a:lnTo>
                    <a:pt x="791549" y="236482"/>
                  </a:lnTo>
                  <a:lnTo>
                    <a:pt x="750221" y="210358"/>
                  </a:lnTo>
                  <a:lnTo>
                    <a:pt x="708048" y="185657"/>
                  </a:lnTo>
                  <a:lnTo>
                    <a:pt x="665069" y="162400"/>
                  </a:lnTo>
                  <a:lnTo>
                    <a:pt x="621321" y="140609"/>
                  </a:lnTo>
                  <a:lnTo>
                    <a:pt x="576843" y="120303"/>
                  </a:lnTo>
                  <a:lnTo>
                    <a:pt x="531673" y="101503"/>
                  </a:lnTo>
                  <a:lnTo>
                    <a:pt x="485849" y="84230"/>
                  </a:lnTo>
                  <a:lnTo>
                    <a:pt x="439409" y="68504"/>
                  </a:lnTo>
                  <a:lnTo>
                    <a:pt x="392391" y="54346"/>
                  </a:lnTo>
                  <a:lnTo>
                    <a:pt x="344832" y="41777"/>
                  </a:lnTo>
                  <a:lnTo>
                    <a:pt x="296772" y="30816"/>
                  </a:lnTo>
                  <a:lnTo>
                    <a:pt x="248248" y="21486"/>
                  </a:lnTo>
                  <a:lnTo>
                    <a:pt x="199297" y="13806"/>
                  </a:lnTo>
                  <a:lnTo>
                    <a:pt x="149959" y="7796"/>
                  </a:lnTo>
                  <a:lnTo>
                    <a:pt x="100272" y="3479"/>
                  </a:lnTo>
                  <a:lnTo>
                    <a:pt x="50272" y="8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722872" y="2626233"/>
              <a:ext cx="859155" cy="1766570"/>
            </a:xfrm>
            <a:custGeom>
              <a:avLst/>
              <a:gdLst/>
              <a:ahLst/>
              <a:cxnLst/>
              <a:rect l="l" t="t" r="r" b="b"/>
              <a:pathLst>
                <a:path w="859154" h="1766570">
                  <a:moveTo>
                    <a:pt x="623951" y="0"/>
                  </a:moveTo>
                  <a:lnTo>
                    <a:pt x="80518" y="355091"/>
                  </a:lnTo>
                  <a:lnTo>
                    <a:pt x="106168" y="397125"/>
                  </a:lnTo>
                  <a:lnTo>
                    <a:pt x="128957" y="440219"/>
                  </a:lnTo>
                  <a:lnTo>
                    <a:pt x="148893" y="484246"/>
                  </a:lnTo>
                  <a:lnTo>
                    <a:pt x="165988" y="529077"/>
                  </a:lnTo>
                  <a:lnTo>
                    <a:pt x="180252" y="574581"/>
                  </a:lnTo>
                  <a:lnTo>
                    <a:pt x="191697" y="620632"/>
                  </a:lnTo>
                  <a:lnTo>
                    <a:pt x="200332" y="667098"/>
                  </a:lnTo>
                  <a:lnTo>
                    <a:pt x="206169" y="713852"/>
                  </a:lnTo>
                  <a:lnTo>
                    <a:pt x="209217" y="760765"/>
                  </a:lnTo>
                  <a:lnTo>
                    <a:pt x="209489" y="807708"/>
                  </a:lnTo>
                  <a:lnTo>
                    <a:pt x="206994" y="854551"/>
                  </a:lnTo>
                  <a:lnTo>
                    <a:pt x="201742" y="901166"/>
                  </a:lnTo>
                  <a:lnTo>
                    <a:pt x="193746" y="947423"/>
                  </a:lnTo>
                  <a:lnTo>
                    <a:pt x="183015" y="993194"/>
                  </a:lnTo>
                  <a:lnTo>
                    <a:pt x="169560" y="1038351"/>
                  </a:lnTo>
                  <a:lnTo>
                    <a:pt x="153392" y="1082763"/>
                  </a:lnTo>
                  <a:lnTo>
                    <a:pt x="134521" y="1126302"/>
                  </a:lnTo>
                  <a:lnTo>
                    <a:pt x="112958" y="1168839"/>
                  </a:lnTo>
                  <a:lnTo>
                    <a:pt x="88713" y="1210245"/>
                  </a:lnTo>
                  <a:lnTo>
                    <a:pt x="61799" y="1250391"/>
                  </a:lnTo>
                  <a:lnTo>
                    <a:pt x="32224" y="1289148"/>
                  </a:lnTo>
                  <a:lnTo>
                    <a:pt x="0" y="1326387"/>
                  </a:lnTo>
                  <a:lnTo>
                    <a:pt x="477647" y="1766061"/>
                  </a:lnTo>
                  <a:lnTo>
                    <a:pt x="510458" y="1729182"/>
                  </a:lnTo>
                  <a:lnTo>
                    <a:pt x="541816" y="1691435"/>
                  </a:lnTo>
                  <a:lnTo>
                    <a:pt x="571716" y="1652859"/>
                  </a:lnTo>
                  <a:lnTo>
                    <a:pt x="600157" y="1613495"/>
                  </a:lnTo>
                  <a:lnTo>
                    <a:pt x="627133" y="1573380"/>
                  </a:lnTo>
                  <a:lnTo>
                    <a:pt x="652643" y="1532554"/>
                  </a:lnTo>
                  <a:lnTo>
                    <a:pt x="676682" y="1491056"/>
                  </a:lnTo>
                  <a:lnTo>
                    <a:pt x="699248" y="1448925"/>
                  </a:lnTo>
                  <a:lnTo>
                    <a:pt x="720338" y="1406200"/>
                  </a:lnTo>
                  <a:lnTo>
                    <a:pt x="739947" y="1362920"/>
                  </a:lnTo>
                  <a:lnTo>
                    <a:pt x="758073" y="1319124"/>
                  </a:lnTo>
                  <a:lnTo>
                    <a:pt x="774713" y="1274850"/>
                  </a:lnTo>
                  <a:lnTo>
                    <a:pt x="789864" y="1230139"/>
                  </a:lnTo>
                  <a:lnTo>
                    <a:pt x="803521" y="1185029"/>
                  </a:lnTo>
                  <a:lnTo>
                    <a:pt x="815682" y="1139559"/>
                  </a:lnTo>
                  <a:lnTo>
                    <a:pt x="826344" y="1093768"/>
                  </a:lnTo>
                  <a:lnTo>
                    <a:pt x="835503" y="1047695"/>
                  </a:lnTo>
                  <a:lnTo>
                    <a:pt x="843156" y="1001380"/>
                  </a:lnTo>
                  <a:lnTo>
                    <a:pt x="849300" y="954861"/>
                  </a:lnTo>
                  <a:lnTo>
                    <a:pt x="853932" y="908176"/>
                  </a:lnTo>
                  <a:lnTo>
                    <a:pt x="857048" y="861367"/>
                  </a:lnTo>
                  <a:lnTo>
                    <a:pt x="858645" y="814470"/>
                  </a:lnTo>
                  <a:lnTo>
                    <a:pt x="858719" y="767526"/>
                  </a:lnTo>
                  <a:lnTo>
                    <a:pt x="857269" y="720573"/>
                  </a:lnTo>
                  <a:lnTo>
                    <a:pt x="854290" y="673651"/>
                  </a:lnTo>
                  <a:lnTo>
                    <a:pt x="849778" y="626798"/>
                  </a:lnTo>
                  <a:lnTo>
                    <a:pt x="843732" y="580053"/>
                  </a:lnTo>
                  <a:lnTo>
                    <a:pt x="836147" y="533456"/>
                  </a:lnTo>
                  <a:lnTo>
                    <a:pt x="827021" y="487045"/>
                  </a:lnTo>
                  <a:lnTo>
                    <a:pt x="816350" y="440860"/>
                  </a:lnTo>
                  <a:lnTo>
                    <a:pt x="804130" y="394940"/>
                  </a:lnTo>
                  <a:lnTo>
                    <a:pt x="790359" y="349323"/>
                  </a:lnTo>
                  <a:lnTo>
                    <a:pt x="775034" y="304048"/>
                  </a:lnTo>
                  <a:lnTo>
                    <a:pt x="758150" y="259156"/>
                  </a:lnTo>
                  <a:lnTo>
                    <a:pt x="739705" y="214684"/>
                  </a:lnTo>
                  <a:lnTo>
                    <a:pt x="719696" y="170671"/>
                  </a:lnTo>
                  <a:lnTo>
                    <a:pt x="698119" y="127158"/>
                  </a:lnTo>
                  <a:lnTo>
                    <a:pt x="674972" y="84182"/>
                  </a:lnTo>
                  <a:lnTo>
                    <a:pt x="650250" y="41783"/>
                  </a:lnTo>
                  <a:lnTo>
                    <a:pt x="623951" y="0"/>
                  </a:lnTo>
                  <a:close/>
                </a:path>
              </a:pathLst>
            </a:custGeom>
            <a:solidFill>
              <a:srgbClr val="76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872606" y="3989959"/>
              <a:ext cx="1299210" cy="905510"/>
            </a:xfrm>
            <a:custGeom>
              <a:avLst/>
              <a:gdLst/>
              <a:ahLst/>
              <a:cxnLst/>
              <a:rect l="l" t="t" r="r" b="b"/>
              <a:pathLst>
                <a:path w="1299209" h="905510">
                  <a:moveTo>
                    <a:pt x="821182" y="0"/>
                  </a:moveTo>
                  <a:lnTo>
                    <a:pt x="786155" y="35721"/>
                  </a:lnTo>
                  <a:lnTo>
                    <a:pt x="749220" y="68940"/>
                  </a:lnTo>
                  <a:lnTo>
                    <a:pt x="710511" y="99611"/>
                  </a:lnTo>
                  <a:lnTo>
                    <a:pt x="670163" y="127686"/>
                  </a:lnTo>
                  <a:lnTo>
                    <a:pt x="628308" y="153120"/>
                  </a:lnTo>
                  <a:lnTo>
                    <a:pt x="585081" y="175865"/>
                  </a:lnTo>
                  <a:lnTo>
                    <a:pt x="540615" y="195876"/>
                  </a:lnTo>
                  <a:lnTo>
                    <a:pt x="495045" y="213106"/>
                  </a:lnTo>
                  <a:lnTo>
                    <a:pt x="448505" y="227507"/>
                  </a:lnTo>
                  <a:lnTo>
                    <a:pt x="401129" y="239035"/>
                  </a:lnTo>
                  <a:lnTo>
                    <a:pt x="353050" y="247642"/>
                  </a:lnTo>
                  <a:lnTo>
                    <a:pt x="304403" y="253281"/>
                  </a:lnTo>
                  <a:lnTo>
                    <a:pt x="255321" y="255907"/>
                  </a:lnTo>
                  <a:lnTo>
                    <a:pt x="205938" y="255472"/>
                  </a:lnTo>
                  <a:lnTo>
                    <a:pt x="156389" y="251931"/>
                  </a:lnTo>
                  <a:lnTo>
                    <a:pt x="106806" y="245237"/>
                  </a:lnTo>
                  <a:lnTo>
                    <a:pt x="0" y="885571"/>
                  </a:lnTo>
                  <a:lnTo>
                    <a:pt x="49722" y="892991"/>
                  </a:lnTo>
                  <a:lnTo>
                    <a:pt x="99461" y="898657"/>
                  </a:lnTo>
                  <a:lnTo>
                    <a:pt x="149174" y="902581"/>
                  </a:lnTo>
                  <a:lnTo>
                    <a:pt x="198822" y="904777"/>
                  </a:lnTo>
                  <a:lnTo>
                    <a:pt x="248364" y="905261"/>
                  </a:lnTo>
                  <a:lnTo>
                    <a:pt x="297757" y="904046"/>
                  </a:lnTo>
                  <a:lnTo>
                    <a:pt x="346962" y="901146"/>
                  </a:lnTo>
                  <a:lnTo>
                    <a:pt x="395937" y="896576"/>
                  </a:lnTo>
                  <a:lnTo>
                    <a:pt x="444642" y="890348"/>
                  </a:lnTo>
                  <a:lnTo>
                    <a:pt x="493035" y="882479"/>
                  </a:lnTo>
                  <a:lnTo>
                    <a:pt x="541075" y="872981"/>
                  </a:lnTo>
                  <a:lnTo>
                    <a:pt x="588722" y="861869"/>
                  </a:lnTo>
                  <a:lnTo>
                    <a:pt x="635935" y="849156"/>
                  </a:lnTo>
                  <a:lnTo>
                    <a:pt x="682672" y="834858"/>
                  </a:lnTo>
                  <a:lnTo>
                    <a:pt x="728893" y="818988"/>
                  </a:lnTo>
                  <a:lnTo>
                    <a:pt x="774556" y="801560"/>
                  </a:lnTo>
                  <a:lnTo>
                    <a:pt x="819622" y="782589"/>
                  </a:lnTo>
                  <a:lnTo>
                    <a:pt x="864048" y="762088"/>
                  </a:lnTo>
                  <a:lnTo>
                    <a:pt x="907793" y="740072"/>
                  </a:lnTo>
                  <a:lnTo>
                    <a:pt x="950818" y="716555"/>
                  </a:lnTo>
                  <a:lnTo>
                    <a:pt x="993080" y="691550"/>
                  </a:lnTo>
                  <a:lnTo>
                    <a:pt x="1034540" y="665073"/>
                  </a:lnTo>
                  <a:lnTo>
                    <a:pt x="1075155" y="637137"/>
                  </a:lnTo>
                  <a:lnTo>
                    <a:pt x="1114886" y="607755"/>
                  </a:lnTo>
                  <a:lnTo>
                    <a:pt x="1153690" y="576944"/>
                  </a:lnTo>
                  <a:lnTo>
                    <a:pt x="1191527" y="544716"/>
                  </a:lnTo>
                  <a:lnTo>
                    <a:pt x="1228357" y="511085"/>
                  </a:lnTo>
                  <a:lnTo>
                    <a:pt x="1264138" y="476066"/>
                  </a:lnTo>
                  <a:lnTo>
                    <a:pt x="1298828" y="439674"/>
                  </a:lnTo>
                  <a:lnTo>
                    <a:pt x="82118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748275" y="3764534"/>
              <a:ext cx="1190625" cy="1104265"/>
            </a:xfrm>
            <a:custGeom>
              <a:avLst/>
              <a:gdLst/>
              <a:ahLst/>
              <a:cxnLst/>
              <a:rect l="l" t="t" r="r" b="b"/>
              <a:pathLst>
                <a:path w="1190625" h="1104264">
                  <a:moveTo>
                    <a:pt x="594487" y="0"/>
                  </a:moveTo>
                  <a:lnTo>
                    <a:pt x="0" y="260858"/>
                  </a:lnTo>
                  <a:lnTo>
                    <a:pt x="20995" y="306534"/>
                  </a:lnTo>
                  <a:lnTo>
                    <a:pt x="43468" y="351265"/>
                  </a:lnTo>
                  <a:lnTo>
                    <a:pt x="67383" y="395024"/>
                  </a:lnTo>
                  <a:lnTo>
                    <a:pt x="92708" y="437785"/>
                  </a:lnTo>
                  <a:lnTo>
                    <a:pt x="119407" y="479520"/>
                  </a:lnTo>
                  <a:lnTo>
                    <a:pt x="147446" y="520203"/>
                  </a:lnTo>
                  <a:lnTo>
                    <a:pt x="176792" y="559808"/>
                  </a:lnTo>
                  <a:lnTo>
                    <a:pt x="207409" y="598307"/>
                  </a:lnTo>
                  <a:lnTo>
                    <a:pt x="239265" y="635674"/>
                  </a:lnTo>
                  <a:lnTo>
                    <a:pt x="272324" y="671882"/>
                  </a:lnTo>
                  <a:lnTo>
                    <a:pt x="306553" y="706906"/>
                  </a:lnTo>
                  <a:lnTo>
                    <a:pt x="341917" y="740717"/>
                  </a:lnTo>
                  <a:lnTo>
                    <a:pt x="378382" y="773290"/>
                  </a:lnTo>
                  <a:lnTo>
                    <a:pt x="415914" y="804598"/>
                  </a:lnTo>
                  <a:lnTo>
                    <a:pt x="454479" y="834613"/>
                  </a:lnTo>
                  <a:lnTo>
                    <a:pt x="494043" y="863311"/>
                  </a:lnTo>
                  <a:lnTo>
                    <a:pt x="534571" y="890663"/>
                  </a:lnTo>
                  <a:lnTo>
                    <a:pt x="576029" y="916643"/>
                  </a:lnTo>
                  <a:lnTo>
                    <a:pt x="618383" y="941225"/>
                  </a:lnTo>
                  <a:lnTo>
                    <a:pt x="661600" y="964382"/>
                  </a:lnTo>
                  <a:lnTo>
                    <a:pt x="705643" y="986087"/>
                  </a:lnTo>
                  <a:lnTo>
                    <a:pt x="750481" y="1006313"/>
                  </a:lnTo>
                  <a:lnTo>
                    <a:pt x="796078" y="1025035"/>
                  </a:lnTo>
                  <a:lnTo>
                    <a:pt x="842400" y="1042224"/>
                  </a:lnTo>
                  <a:lnTo>
                    <a:pt x="889413" y="1057856"/>
                  </a:lnTo>
                  <a:lnTo>
                    <a:pt x="937082" y="1071902"/>
                  </a:lnTo>
                  <a:lnTo>
                    <a:pt x="985375" y="1084337"/>
                  </a:lnTo>
                  <a:lnTo>
                    <a:pt x="1034255" y="1095133"/>
                  </a:lnTo>
                  <a:lnTo>
                    <a:pt x="1083690" y="1104265"/>
                  </a:lnTo>
                  <a:lnTo>
                    <a:pt x="1190498" y="463931"/>
                  </a:lnTo>
                  <a:lnTo>
                    <a:pt x="1141455" y="454154"/>
                  </a:lnTo>
                  <a:lnTo>
                    <a:pt x="1093462" y="441407"/>
                  </a:lnTo>
                  <a:lnTo>
                    <a:pt x="1046631" y="425778"/>
                  </a:lnTo>
                  <a:lnTo>
                    <a:pt x="1001073" y="407354"/>
                  </a:lnTo>
                  <a:lnTo>
                    <a:pt x="956901" y="386222"/>
                  </a:lnTo>
                  <a:lnTo>
                    <a:pt x="914226" y="362469"/>
                  </a:lnTo>
                  <a:lnTo>
                    <a:pt x="873161" y="336183"/>
                  </a:lnTo>
                  <a:lnTo>
                    <a:pt x="833818" y="307451"/>
                  </a:lnTo>
                  <a:lnTo>
                    <a:pt x="796308" y="276359"/>
                  </a:lnTo>
                  <a:lnTo>
                    <a:pt x="760744" y="242996"/>
                  </a:lnTo>
                  <a:lnTo>
                    <a:pt x="727237" y="207449"/>
                  </a:lnTo>
                  <a:lnTo>
                    <a:pt x="695900" y="169804"/>
                  </a:lnTo>
                  <a:lnTo>
                    <a:pt x="666844" y="130150"/>
                  </a:lnTo>
                  <a:lnTo>
                    <a:pt x="640182" y="88573"/>
                  </a:lnTo>
                  <a:lnTo>
                    <a:pt x="616026" y="45160"/>
                  </a:lnTo>
                  <a:lnTo>
                    <a:pt x="594487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610233" y="2619121"/>
              <a:ext cx="778510" cy="1368425"/>
            </a:xfrm>
            <a:custGeom>
              <a:avLst/>
              <a:gdLst/>
              <a:ahLst/>
              <a:cxnLst/>
              <a:rect l="l" t="t" r="r" b="b"/>
              <a:pathLst>
                <a:path w="778510" h="1368425">
                  <a:moveTo>
                    <a:pt x="234943" y="0"/>
                  </a:moveTo>
                  <a:lnTo>
                    <a:pt x="208178" y="42547"/>
                  </a:lnTo>
                  <a:lnTo>
                    <a:pt x="183014" y="85815"/>
                  </a:lnTo>
                  <a:lnTo>
                    <a:pt x="159453" y="129760"/>
                  </a:lnTo>
                  <a:lnTo>
                    <a:pt x="137499" y="174340"/>
                  </a:lnTo>
                  <a:lnTo>
                    <a:pt x="117157" y="219510"/>
                  </a:lnTo>
                  <a:lnTo>
                    <a:pt x="98429" y="265228"/>
                  </a:lnTo>
                  <a:lnTo>
                    <a:pt x="81318" y="311450"/>
                  </a:lnTo>
                  <a:lnTo>
                    <a:pt x="65830" y="358134"/>
                  </a:lnTo>
                  <a:lnTo>
                    <a:pt x="51967" y="405235"/>
                  </a:lnTo>
                  <a:lnTo>
                    <a:pt x="39732" y="452711"/>
                  </a:lnTo>
                  <a:lnTo>
                    <a:pt x="29130" y="500518"/>
                  </a:lnTo>
                  <a:lnTo>
                    <a:pt x="20164" y="548614"/>
                  </a:lnTo>
                  <a:lnTo>
                    <a:pt x="12837" y="596954"/>
                  </a:lnTo>
                  <a:lnTo>
                    <a:pt x="7154" y="645496"/>
                  </a:lnTo>
                  <a:lnTo>
                    <a:pt x="3118" y="694197"/>
                  </a:lnTo>
                  <a:lnTo>
                    <a:pt x="732" y="743012"/>
                  </a:lnTo>
                  <a:lnTo>
                    <a:pt x="0" y="791900"/>
                  </a:lnTo>
                  <a:lnTo>
                    <a:pt x="925" y="840816"/>
                  </a:lnTo>
                  <a:lnTo>
                    <a:pt x="3512" y="889718"/>
                  </a:lnTo>
                  <a:lnTo>
                    <a:pt x="7763" y="938562"/>
                  </a:lnTo>
                  <a:lnTo>
                    <a:pt x="13683" y="987305"/>
                  </a:lnTo>
                  <a:lnTo>
                    <a:pt x="21274" y="1035904"/>
                  </a:lnTo>
                  <a:lnTo>
                    <a:pt x="30541" y="1084315"/>
                  </a:lnTo>
                  <a:lnTo>
                    <a:pt x="41488" y="1132496"/>
                  </a:lnTo>
                  <a:lnTo>
                    <a:pt x="54117" y="1180403"/>
                  </a:lnTo>
                  <a:lnTo>
                    <a:pt x="68432" y="1227992"/>
                  </a:lnTo>
                  <a:lnTo>
                    <a:pt x="84437" y="1275221"/>
                  </a:lnTo>
                  <a:lnTo>
                    <a:pt x="102136" y="1322046"/>
                  </a:lnTo>
                  <a:lnTo>
                    <a:pt x="121532" y="1368424"/>
                  </a:lnTo>
                  <a:lnTo>
                    <a:pt x="716019" y="1107693"/>
                  </a:lnTo>
                  <a:lnTo>
                    <a:pt x="697382" y="1061269"/>
                  </a:lnTo>
                  <a:lnTo>
                    <a:pt x="681803" y="1014102"/>
                  </a:lnTo>
                  <a:lnTo>
                    <a:pt x="669270" y="966334"/>
                  </a:lnTo>
                  <a:lnTo>
                    <a:pt x="659772" y="918106"/>
                  </a:lnTo>
                  <a:lnTo>
                    <a:pt x="653297" y="869560"/>
                  </a:lnTo>
                  <a:lnTo>
                    <a:pt x="649834" y="820836"/>
                  </a:lnTo>
                  <a:lnTo>
                    <a:pt x="649372" y="772077"/>
                  </a:lnTo>
                  <a:lnTo>
                    <a:pt x="651900" y="723423"/>
                  </a:lnTo>
                  <a:lnTo>
                    <a:pt x="657405" y="675017"/>
                  </a:lnTo>
                  <a:lnTo>
                    <a:pt x="665877" y="626998"/>
                  </a:lnTo>
                  <a:lnTo>
                    <a:pt x="677305" y="579510"/>
                  </a:lnTo>
                  <a:lnTo>
                    <a:pt x="691676" y="532693"/>
                  </a:lnTo>
                  <a:lnTo>
                    <a:pt x="708981" y="486689"/>
                  </a:lnTo>
                  <a:lnTo>
                    <a:pt x="729206" y="441638"/>
                  </a:lnTo>
                  <a:lnTo>
                    <a:pt x="752342" y="397683"/>
                  </a:lnTo>
                  <a:lnTo>
                    <a:pt x="778376" y="354964"/>
                  </a:lnTo>
                  <a:lnTo>
                    <a:pt x="234943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867655" y="1931035"/>
              <a:ext cx="1207770" cy="1009015"/>
            </a:xfrm>
            <a:custGeom>
              <a:avLst/>
              <a:gdLst/>
              <a:ahLst/>
              <a:cxnLst/>
              <a:rect l="l" t="t" r="r" b="b"/>
              <a:pathLst>
                <a:path w="1207770" h="1009014">
                  <a:moveTo>
                    <a:pt x="1207770" y="0"/>
                  </a:moveTo>
                  <a:lnTo>
                    <a:pt x="1157497" y="873"/>
                  </a:lnTo>
                  <a:lnTo>
                    <a:pt x="1107497" y="3479"/>
                  </a:lnTo>
                  <a:lnTo>
                    <a:pt x="1057810" y="7796"/>
                  </a:lnTo>
                  <a:lnTo>
                    <a:pt x="1008472" y="13806"/>
                  </a:lnTo>
                  <a:lnTo>
                    <a:pt x="959521" y="21486"/>
                  </a:lnTo>
                  <a:lnTo>
                    <a:pt x="910997" y="30816"/>
                  </a:lnTo>
                  <a:lnTo>
                    <a:pt x="862937" y="41777"/>
                  </a:lnTo>
                  <a:lnTo>
                    <a:pt x="815378" y="54346"/>
                  </a:lnTo>
                  <a:lnTo>
                    <a:pt x="768360" y="68504"/>
                  </a:lnTo>
                  <a:lnTo>
                    <a:pt x="721920" y="84230"/>
                  </a:lnTo>
                  <a:lnTo>
                    <a:pt x="676096" y="101503"/>
                  </a:lnTo>
                  <a:lnTo>
                    <a:pt x="630926" y="120303"/>
                  </a:lnTo>
                  <a:lnTo>
                    <a:pt x="586448" y="140609"/>
                  </a:lnTo>
                  <a:lnTo>
                    <a:pt x="542700" y="162400"/>
                  </a:lnTo>
                  <a:lnTo>
                    <a:pt x="499721" y="185657"/>
                  </a:lnTo>
                  <a:lnTo>
                    <a:pt x="457548" y="210358"/>
                  </a:lnTo>
                  <a:lnTo>
                    <a:pt x="416220" y="236482"/>
                  </a:lnTo>
                  <a:lnTo>
                    <a:pt x="375774" y="264010"/>
                  </a:lnTo>
                  <a:lnTo>
                    <a:pt x="336249" y="292921"/>
                  </a:lnTo>
                  <a:lnTo>
                    <a:pt x="297682" y="323194"/>
                  </a:lnTo>
                  <a:lnTo>
                    <a:pt x="260112" y="354808"/>
                  </a:lnTo>
                  <a:lnTo>
                    <a:pt x="223577" y="387743"/>
                  </a:lnTo>
                  <a:lnTo>
                    <a:pt x="188115" y="421978"/>
                  </a:lnTo>
                  <a:lnTo>
                    <a:pt x="153763" y="457493"/>
                  </a:lnTo>
                  <a:lnTo>
                    <a:pt x="120560" y="494267"/>
                  </a:lnTo>
                  <a:lnTo>
                    <a:pt x="88545" y="532279"/>
                  </a:lnTo>
                  <a:lnTo>
                    <a:pt x="57754" y="571509"/>
                  </a:lnTo>
                  <a:lnTo>
                    <a:pt x="28226" y="611937"/>
                  </a:lnTo>
                  <a:lnTo>
                    <a:pt x="0" y="653541"/>
                  </a:lnTo>
                  <a:lnTo>
                    <a:pt x="543560" y="1008634"/>
                  </a:lnTo>
                  <a:lnTo>
                    <a:pt x="572206" y="967635"/>
                  </a:lnTo>
                  <a:lnTo>
                    <a:pt x="603151" y="928791"/>
                  </a:lnTo>
                  <a:lnTo>
                    <a:pt x="636268" y="892169"/>
                  </a:lnTo>
                  <a:lnTo>
                    <a:pt x="671435" y="857837"/>
                  </a:lnTo>
                  <a:lnTo>
                    <a:pt x="708524" y="825862"/>
                  </a:lnTo>
                  <a:lnTo>
                    <a:pt x="747413" y="796312"/>
                  </a:lnTo>
                  <a:lnTo>
                    <a:pt x="787976" y="769255"/>
                  </a:lnTo>
                  <a:lnTo>
                    <a:pt x="830087" y="744759"/>
                  </a:lnTo>
                  <a:lnTo>
                    <a:pt x="873623" y="722891"/>
                  </a:lnTo>
                  <a:lnTo>
                    <a:pt x="918459" y="703719"/>
                  </a:lnTo>
                  <a:lnTo>
                    <a:pt x="964469" y="687311"/>
                  </a:lnTo>
                  <a:lnTo>
                    <a:pt x="1011529" y="673735"/>
                  </a:lnTo>
                  <a:lnTo>
                    <a:pt x="1059514" y="663057"/>
                  </a:lnTo>
                  <a:lnTo>
                    <a:pt x="1108298" y="655346"/>
                  </a:lnTo>
                  <a:lnTo>
                    <a:pt x="1157759" y="650670"/>
                  </a:lnTo>
                  <a:lnTo>
                    <a:pt x="1207770" y="649097"/>
                  </a:lnTo>
                  <a:lnTo>
                    <a:pt x="120777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582170" y="2997847"/>
              <a:ext cx="1028700" cy="828040"/>
            </a:xfrm>
            <a:custGeom>
              <a:avLst/>
              <a:gdLst/>
              <a:ahLst/>
              <a:cxnLst/>
              <a:rect l="l" t="t" r="r" b="b"/>
              <a:pathLst>
                <a:path w="1028700" h="828039">
                  <a:moveTo>
                    <a:pt x="663486" y="413956"/>
                  </a:moveTo>
                  <a:lnTo>
                    <a:pt x="655853" y="366903"/>
                  </a:lnTo>
                  <a:lnTo>
                    <a:pt x="634631" y="325996"/>
                  </a:lnTo>
                  <a:lnTo>
                    <a:pt x="630301" y="321678"/>
                  </a:lnTo>
                  <a:lnTo>
                    <a:pt x="630301" y="413956"/>
                  </a:lnTo>
                  <a:lnTo>
                    <a:pt x="621169" y="459054"/>
                  </a:lnTo>
                  <a:lnTo>
                    <a:pt x="596252" y="495909"/>
                  </a:lnTo>
                  <a:lnTo>
                    <a:pt x="559346" y="520776"/>
                  </a:lnTo>
                  <a:lnTo>
                    <a:pt x="514197" y="529907"/>
                  </a:lnTo>
                  <a:lnTo>
                    <a:pt x="469036" y="520776"/>
                  </a:lnTo>
                  <a:lnTo>
                    <a:pt x="432130" y="495909"/>
                  </a:lnTo>
                  <a:lnTo>
                    <a:pt x="407225" y="459054"/>
                  </a:lnTo>
                  <a:lnTo>
                    <a:pt x="398094" y="413956"/>
                  </a:lnTo>
                  <a:lnTo>
                    <a:pt x="407225" y="368884"/>
                  </a:lnTo>
                  <a:lnTo>
                    <a:pt x="432130" y="332028"/>
                  </a:lnTo>
                  <a:lnTo>
                    <a:pt x="469036" y="307149"/>
                  </a:lnTo>
                  <a:lnTo>
                    <a:pt x="514197" y="298018"/>
                  </a:lnTo>
                  <a:lnTo>
                    <a:pt x="559346" y="307149"/>
                  </a:lnTo>
                  <a:lnTo>
                    <a:pt x="596252" y="332028"/>
                  </a:lnTo>
                  <a:lnTo>
                    <a:pt x="621169" y="368884"/>
                  </a:lnTo>
                  <a:lnTo>
                    <a:pt x="630301" y="413956"/>
                  </a:lnTo>
                  <a:lnTo>
                    <a:pt x="630301" y="321678"/>
                  </a:lnTo>
                  <a:lnTo>
                    <a:pt x="606628" y="298018"/>
                  </a:lnTo>
                  <a:lnTo>
                    <a:pt x="602297" y="293700"/>
                  </a:lnTo>
                  <a:lnTo>
                    <a:pt x="561327" y="272516"/>
                  </a:lnTo>
                  <a:lnTo>
                    <a:pt x="514197" y="264896"/>
                  </a:lnTo>
                  <a:lnTo>
                    <a:pt x="467067" y="272516"/>
                  </a:lnTo>
                  <a:lnTo>
                    <a:pt x="426097" y="293700"/>
                  </a:lnTo>
                  <a:lnTo>
                    <a:pt x="393750" y="325996"/>
                  </a:lnTo>
                  <a:lnTo>
                    <a:pt x="372541" y="366903"/>
                  </a:lnTo>
                  <a:lnTo>
                    <a:pt x="364921" y="413956"/>
                  </a:lnTo>
                  <a:lnTo>
                    <a:pt x="372541" y="461022"/>
                  </a:lnTo>
                  <a:lnTo>
                    <a:pt x="393750" y="501942"/>
                  </a:lnTo>
                  <a:lnTo>
                    <a:pt x="426097" y="534225"/>
                  </a:lnTo>
                  <a:lnTo>
                    <a:pt x="467067" y="555409"/>
                  </a:lnTo>
                  <a:lnTo>
                    <a:pt x="514197" y="563029"/>
                  </a:lnTo>
                  <a:lnTo>
                    <a:pt x="561327" y="555409"/>
                  </a:lnTo>
                  <a:lnTo>
                    <a:pt x="602297" y="534225"/>
                  </a:lnTo>
                  <a:lnTo>
                    <a:pt x="606628" y="529907"/>
                  </a:lnTo>
                  <a:lnTo>
                    <a:pt x="634631" y="501942"/>
                  </a:lnTo>
                  <a:lnTo>
                    <a:pt x="655853" y="461022"/>
                  </a:lnTo>
                  <a:lnTo>
                    <a:pt x="663486" y="413956"/>
                  </a:lnTo>
                  <a:close/>
                </a:path>
                <a:path w="1028700" h="828039">
                  <a:moveTo>
                    <a:pt x="1028395" y="7620"/>
                  </a:moveTo>
                  <a:lnTo>
                    <a:pt x="1020965" y="0"/>
                  </a:lnTo>
                  <a:lnTo>
                    <a:pt x="995222" y="0"/>
                  </a:lnTo>
                  <a:lnTo>
                    <a:pt x="995222" y="34290"/>
                  </a:lnTo>
                  <a:lnTo>
                    <a:pt x="995222" y="133350"/>
                  </a:lnTo>
                  <a:lnTo>
                    <a:pt x="895692" y="133350"/>
                  </a:lnTo>
                  <a:lnTo>
                    <a:pt x="895692" y="100330"/>
                  </a:lnTo>
                  <a:lnTo>
                    <a:pt x="895692" y="34290"/>
                  </a:lnTo>
                  <a:lnTo>
                    <a:pt x="995222" y="34290"/>
                  </a:lnTo>
                  <a:lnTo>
                    <a:pt x="995222" y="0"/>
                  </a:lnTo>
                  <a:lnTo>
                    <a:pt x="869950" y="0"/>
                  </a:lnTo>
                  <a:lnTo>
                    <a:pt x="862520" y="7620"/>
                  </a:lnTo>
                  <a:lnTo>
                    <a:pt x="862520" y="67310"/>
                  </a:lnTo>
                  <a:lnTo>
                    <a:pt x="803605" y="67310"/>
                  </a:lnTo>
                  <a:lnTo>
                    <a:pt x="796175" y="73660"/>
                  </a:lnTo>
                  <a:lnTo>
                    <a:pt x="796175" y="397510"/>
                  </a:lnTo>
                  <a:lnTo>
                    <a:pt x="779589" y="397510"/>
                  </a:lnTo>
                  <a:lnTo>
                    <a:pt x="779589" y="373380"/>
                  </a:lnTo>
                  <a:lnTo>
                    <a:pt x="773442" y="365760"/>
                  </a:lnTo>
                  <a:lnTo>
                    <a:pt x="746417" y="362381"/>
                  </a:lnTo>
                  <a:lnTo>
                    <a:pt x="746417" y="396240"/>
                  </a:lnTo>
                  <a:lnTo>
                    <a:pt x="746417" y="433070"/>
                  </a:lnTo>
                  <a:lnTo>
                    <a:pt x="706932" y="438150"/>
                  </a:lnTo>
                  <a:lnTo>
                    <a:pt x="699960" y="439420"/>
                  </a:lnTo>
                  <a:lnTo>
                    <a:pt x="694309" y="444500"/>
                  </a:lnTo>
                  <a:lnTo>
                    <a:pt x="692886" y="452120"/>
                  </a:lnTo>
                  <a:lnTo>
                    <a:pt x="688644" y="468630"/>
                  </a:lnTo>
                  <a:lnTo>
                    <a:pt x="682828" y="483870"/>
                  </a:lnTo>
                  <a:lnTo>
                    <a:pt x="675487" y="499110"/>
                  </a:lnTo>
                  <a:lnTo>
                    <a:pt x="666648" y="514350"/>
                  </a:lnTo>
                  <a:lnTo>
                    <a:pt x="662774" y="520700"/>
                  </a:lnTo>
                  <a:lnTo>
                    <a:pt x="663054" y="528320"/>
                  </a:lnTo>
                  <a:lnTo>
                    <a:pt x="691591" y="565150"/>
                  </a:lnTo>
                  <a:lnTo>
                    <a:pt x="665226" y="591820"/>
                  </a:lnTo>
                  <a:lnTo>
                    <a:pt x="627888" y="562610"/>
                  </a:lnTo>
                  <a:lnTo>
                    <a:pt x="620166" y="562610"/>
                  </a:lnTo>
                  <a:lnTo>
                    <a:pt x="583882" y="582930"/>
                  </a:lnTo>
                  <a:lnTo>
                    <a:pt x="544296" y="594360"/>
                  </a:lnTo>
                  <a:lnTo>
                    <a:pt x="539064" y="600710"/>
                  </a:lnTo>
                  <a:lnTo>
                    <a:pt x="538111" y="607060"/>
                  </a:lnTo>
                  <a:lnTo>
                    <a:pt x="532853" y="646430"/>
                  </a:lnTo>
                  <a:lnTo>
                    <a:pt x="495554" y="646430"/>
                  </a:lnTo>
                  <a:lnTo>
                    <a:pt x="490283" y="607060"/>
                  </a:lnTo>
                  <a:lnTo>
                    <a:pt x="489369" y="600710"/>
                  </a:lnTo>
                  <a:lnTo>
                    <a:pt x="484098" y="594360"/>
                  </a:lnTo>
                  <a:lnTo>
                    <a:pt x="477189" y="593090"/>
                  </a:lnTo>
                  <a:lnTo>
                    <a:pt x="471665" y="591820"/>
                  </a:lnTo>
                  <a:lnTo>
                    <a:pt x="429006" y="575310"/>
                  </a:lnTo>
                  <a:lnTo>
                    <a:pt x="408228" y="562610"/>
                  </a:lnTo>
                  <a:lnTo>
                    <a:pt x="400545" y="562610"/>
                  </a:lnTo>
                  <a:lnTo>
                    <a:pt x="394906" y="567690"/>
                  </a:lnTo>
                  <a:lnTo>
                    <a:pt x="363181" y="591820"/>
                  </a:lnTo>
                  <a:lnTo>
                    <a:pt x="336816" y="565150"/>
                  </a:lnTo>
                  <a:lnTo>
                    <a:pt x="365366" y="528320"/>
                  </a:lnTo>
                  <a:lnTo>
                    <a:pt x="365645" y="520700"/>
                  </a:lnTo>
                  <a:lnTo>
                    <a:pt x="345579" y="483870"/>
                  </a:lnTo>
                  <a:lnTo>
                    <a:pt x="334086" y="444500"/>
                  </a:lnTo>
                  <a:lnTo>
                    <a:pt x="328460" y="439420"/>
                  </a:lnTo>
                  <a:lnTo>
                    <a:pt x="281978" y="433070"/>
                  </a:lnTo>
                  <a:lnTo>
                    <a:pt x="281978" y="431800"/>
                  </a:lnTo>
                  <a:lnTo>
                    <a:pt x="281978" y="397510"/>
                  </a:lnTo>
                  <a:lnTo>
                    <a:pt x="281978" y="396240"/>
                  </a:lnTo>
                  <a:lnTo>
                    <a:pt x="328447" y="389890"/>
                  </a:lnTo>
                  <a:lnTo>
                    <a:pt x="334073" y="384810"/>
                  </a:lnTo>
                  <a:lnTo>
                    <a:pt x="345554" y="345440"/>
                  </a:lnTo>
                  <a:lnTo>
                    <a:pt x="361734" y="314960"/>
                  </a:lnTo>
                  <a:lnTo>
                    <a:pt x="365620" y="308610"/>
                  </a:lnTo>
                  <a:lnTo>
                    <a:pt x="365353" y="300990"/>
                  </a:lnTo>
                  <a:lnTo>
                    <a:pt x="336804" y="264160"/>
                  </a:lnTo>
                  <a:lnTo>
                    <a:pt x="363169" y="237490"/>
                  </a:lnTo>
                  <a:lnTo>
                    <a:pt x="394906" y="261620"/>
                  </a:lnTo>
                  <a:lnTo>
                    <a:pt x="400494" y="265430"/>
                  </a:lnTo>
                  <a:lnTo>
                    <a:pt x="408203" y="266700"/>
                  </a:lnTo>
                  <a:lnTo>
                    <a:pt x="414083" y="262890"/>
                  </a:lnTo>
                  <a:lnTo>
                    <a:pt x="428980" y="254000"/>
                  </a:lnTo>
                  <a:lnTo>
                    <a:pt x="471639" y="237490"/>
                  </a:lnTo>
                  <a:lnTo>
                    <a:pt x="484085" y="234950"/>
                  </a:lnTo>
                  <a:lnTo>
                    <a:pt x="489331" y="228600"/>
                  </a:lnTo>
                  <a:lnTo>
                    <a:pt x="490283" y="222250"/>
                  </a:lnTo>
                  <a:lnTo>
                    <a:pt x="495541" y="182880"/>
                  </a:lnTo>
                  <a:lnTo>
                    <a:pt x="532841" y="182880"/>
                  </a:lnTo>
                  <a:lnTo>
                    <a:pt x="539026" y="228600"/>
                  </a:lnTo>
                  <a:lnTo>
                    <a:pt x="544283" y="234950"/>
                  </a:lnTo>
                  <a:lnTo>
                    <a:pt x="551205" y="236220"/>
                  </a:lnTo>
                  <a:lnTo>
                    <a:pt x="567791" y="240030"/>
                  </a:lnTo>
                  <a:lnTo>
                    <a:pt x="583869" y="246380"/>
                  </a:lnTo>
                  <a:lnTo>
                    <a:pt x="599376" y="254000"/>
                  </a:lnTo>
                  <a:lnTo>
                    <a:pt x="614273" y="262890"/>
                  </a:lnTo>
                  <a:lnTo>
                    <a:pt x="620179" y="266700"/>
                  </a:lnTo>
                  <a:lnTo>
                    <a:pt x="627888" y="265430"/>
                  </a:lnTo>
                  <a:lnTo>
                    <a:pt x="665213" y="237490"/>
                  </a:lnTo>
                  <a:lnTo>
                    <a:pt x="691578" y="264160"/>
                  </a:lnTo>
                  <a:lnTo>
                    <a:pt x="663028" y="300990"/>
                  </a:lnTo>
                  <a:lnTo>
                    <a:pt x="662749" y="308610"/>
                  </a:lnTo>
                  <a:lnTo>
                    <a:pt x="666623" y="314960"/>
                  </a:lnTo>
                  <a:lnTo>
                    <a:pt x="675474" y="328930"/>
                  </a:lnTo>
                  <a:lnTo>
                    <a:pt x="682815" y="345440"/>
                  </a:lnTo>
                  <a:lnTo>
                    <a:pt x="688619" y="360680"/>
                  </a:lnTo>
                  <a:lnTo>
                    <a:pt x="692873" y="377190"/>
                  </a:lnTo>
                  <a:lnTo>
                    <a:pt x="694309" y="384810"/>
                  </a:lnTo>
                  <a:lnTo>
                    <a:pt x="699935" y="389890"/>
                  </a:lnTo>
                  <a:lnTo>
                    <a:pt x="706920" y="391160"/>
                  </a:lnTo>
                  <a:lnTo>
                    <a:pt x="746417" y="396240"/>
                  </a:lnTo>
                  <a:lnTo>
                    <a:pt x="746417" y="362381"/>
                  </a:lnTo>
                  <a:lnTo>
                    <a:pt x="722642" y="359410"/>
                  </a:lnTo>
                  <a:lnTo>
                    <a:pt x="718515" y="345440"/>
                  </a:lnTo>
                  <a:lnTo>
                    <a:pt x="713447" y="332740"/>
                  </a:lnTo>
                  <a:lnTo>
                    <a:pt x="707478" y="318770"/>
                  </a:lnTo>
                  <a:lnTo>
                    <a:pt x="700608" y="306070"/>
                  </a:lnTo>
                  <a:lnTo>
                    <a:pt x="731799" y="265430"/>
                  </a:lnTo>
                  <a:lnTo>
                    <a:pt x="703135" y="228600"/>
                  </a:lnTo>
                  <a:lnTo>
                    <a:pt x="672515" y="198120"/>
                  </a:lnTo>
                  <a:lnTo>
                    <a:pt x="663181" y="196850"/>
                  </a:lnTo>
                  <a:lnTo>
                    <a:pt x="622427" y="228600"/>
                  </a:lnTo>
                  <a:lnTo>
                    <a:pt x="609714" y="220980"/>
                  </a:lnTo>
                  <a:lnTo>
                    <a:pt x="583222" y="210820"/>
                  </a:lnTo>
                  <a:lnTo>
                    <a:pt x="569493" y="207010"/>
                  </a:lnTo>
                  <a:lnTo>
                    <a:pt x="566267" y="182880"/>
                  </a:lnTo>
                  <a:lnTo>
                    <a:pt x="562711" y="156210"/>
                  </a:lnTo>
                  <a:lnTo>
                    <a:pt x="555688" y="149860"/>
                  </a:lnTo>
                  <a:lnTo>
                    <a:pt x="472719" y="149860"/>
                  </a:lnTo>
                  <a:lnTo>
                    <a:pt x="465683" y="156210"/>
                  </a:lnTo>
                  <a:lnTo>
                    <a:pt x="458914" y="207010"/>
                  </a:lnTo>
                  <a:lnTo>
                    <a:pt x="445173" y="210820"/>
                  </a:lnTo>
                  <a:lnTo>
                    <a:pt x="418680" y="220980"/>
                  </a:lnTo>
                  <a:lnTo>
                    <a:pt x="405968" y="228600"/>
                  </a:lnTo>
                  <a:lnTo>
                    <a:pt x="365188" y="196850"/>
                  </a:lnTo>
                  <a:lnTo>
                    <a:pt x="355879" y="198120"/>
                  </a:lnTo>
                  <a:lnTo>
                    <a:pt x="297205" y="256540"/>
                  </a:lnTo>
                  <a:lnTo>
                    <a:pt x="296583" y="265430"/>
                  </a:lnTo>
                  <a:lnTo>
                    <a:pt x="327761" y="306070"/>
                  </a:lnTo>
                  <a:lnTo>
                    <a:pt x="320916" y="318770"/>
                  </a:lnTo>
                  <a:lnTo>
                    <a:pt x="314960" y="332740"/>
                  </a:lnTo>
                  <a:lnTo>
                    <a:pt x="309892" y="345440"/>
                  </a:lnTo>
                  <a:lnTo>
                    <a:pt x="305752" y="359410"/>
                  </a:lnTo>
                  <a:lnTo>
                    <a:pt x="254952" y="365760"/>
                  </a:lnTo>
                  <a:lnTo>
                    <a:pt x="248805" y="373380"/>
                  </a:lnTo>
                  <a:lnTo>
                    <a:pt x="248805" y="397510"/>
                  </a:lnTo>
                  <a:lnTo>
                    <a:pt x="232219" y="397510"/>
                  </a:lnTo>
                  <a:lnTo>
                    <a:pt x="232219" y="100330"/>
                  </a:lnTo>
                  <a:lnTo>
                    <a:pt x="232219" y="73660"/>
                  </a:lnTo>
                  <a:lnTo>
                    <a:pt x="224790" y="67310"/>
                  </a:lnTo>
                  <a:lnTo>
                    <a:pt x="165874" y="67310"/>
                  </a:lnTo>
                  <a:lnTo>
                    <a:pt x="165874" y="34290"/>
                  </a:lnTo>
                  <a:lnTo>
                    <a:pt x="165874" y="7620"/>
                  </a:lnTo>
                  <a:lnTo>
                    <a:pt x="158445" y="0"/>
                  </a:lnTo>
                  <a:lnTo>
                    <a:pt x="132689" y="0"/>
                  </a:lnTo>
                  <a:lnTo>
                    <a:pt x="132689" y="34290"/>
                  </a:lnTo>
                  <a:lnTo>
                    <a:pt x="132689" y="133350"/>
                  </a:lnTo>
                  <a:lnTo>
                    <a:pt x="33172" y="133350"/>
                  </a:lnTo>
                  <a:lnTo>
                    <a:pt x="33172" y="34290"/>
                  </a:lnTo>
                  <a:lnTo>
                    <a:pt x="132689" y="34290"/>
                  </a:lnTo>
                  <a:lnTo>
                    <a:pt x="132689" y="0"/>
                  </a:lnTo>
                  <a:lnTo>
                    <a:pt x="7429" y="0"/>
                  </a:lnTo>
                  <a:lnTo>
                    <a:pt x="0" y="7620"/>
                  </a:lnTo>
                  <a:lnTo>
                    <a:pt x="0" y="158750"/>
                  </a:lnTo>
                  <a:lnTo>
                    <a:pt x="7429" y="166370"/>
                  </a:lnTo>
                  <a:lnTo>
                    <a:pt x="158445" y="166370"/>
                  </a:lnTo>
                  <a:lnTo>
                    <a:pt x="165874" y="158750"/>
                  </a:lnTo>
                  <a:lnTo>
                    <a:pt x="165874" y="133350"/>
                  </a:lnTo>
                  <a:lnTo>
                    <a:pt x="165874" y="100330"/>
                  </a:lnTo>
                  <a:lnTo>
                    <a:pt x="199047" y="100330"/>
                  </a:lnTo>
                  <a:lnTo>
                    <a:pt x="199047" y="397510"/>
                  </a:lnTo>
                  <a:lnTo>
                    <a:pt x="165874" y="397510"/>
                  </a:lnTo>
                  <a:lnTo>
                    <a:pt x="165874" y="364490"/>
                  </a:lnTo>
                  <a:lnTo>
                    <a:pt x="165874" y="339090"/>
                  </a:lnTo>
                  <a:lnTo>
                    <a:pt x="158445" y="331470"/>
                  </a:lnTo>
                  <a:lnTo>
                    <a:pt x="132689" y="331470"/>
                  </a:lnTo>
                  <a:lnTo>
                    <a:pt x="132689" y="364490"/>
                  </a:lnTo>
                  <a:lnTo>
                    <a:pt x="132689" y="464820"/>
                  </a:lnTo>
                  <a:lnTo>
                    <a:pt x="33172" y="464820"/>
                  </a:lnTo>
                  <a:lnTo>
                    <a:pt x="33172" y="364490"/>
                  </a:lnTo>
                  <a:lnTo>
                    <a:pt x="132689" y="364490"/>
                  </a:lnTo>
                  <a:lnTo>
                    <a:pt x="132689" y="331470"/>
                  </a:lnTo>
                  <a:lnTo>
                    <a:pt x="7429" y="331470"/>
                  </a:lnTo>
                  <a:lnTo>
                    <a:pt x="0" y="339090"/>
                  </a:lnTo>
                  <a:lnTo>
                    <a:pt x="0" y="490220"/>
                  </a:lnTo>
                  <a:lnTo>
                    <a:pt x="7429" y="497840"/>
                  </a:lnTo>
                  <a:lnTo>
                    <a:pt x="158445" y="497840"/>
                  </a:lnTo>
                  <a:lnTo>
                    <a:pt x="165874" y="490220"/>
                  </a:lnTo>
                  <a:lnTo>
                    <a:pt x="165874" y="464820"/>
                  </a:lnTo>
                  <a:lnTo>
                    <a:pt x="165874" y="431800"/>
                  </a:lnTo>
                  <a:lnTo>
                    <a:pt x="199047" y="431800"/>
                  </a:lnTo>
                  <a:lnTo>
                    <a:pt x="199047" y="728980"/>
                  </a:lnTo>
                  <a:lnTo>
                    <a:pt x="165874" y="728980"/>
                  </a:lnTo>
                  <a:lnTo>
                    <a:pt x="165874" y="695960"/>
                  </a:lnTo>
                  <a:lnTo>
                    <a:pt x="165874" y="670560"/>
                  </a:lnTo>
                  <a:lnTo>
                    <a:pt x="158445" y="662940"/>
                  </a:lnTo>
                  <a:lnTo>
                    <a:pt x="132689" y="662940"/>
                  </a:lnTo>
                  <a:lnTo>
                    <a:pt x="132689" y="695960"/>
                  </a:lnTo>
                  <a:lnTo>
                    <a:pt x="132689" y="795020"/>
                  </a:lnTo>
                  <a:lnTo>
                    <a:pt x="33172" y="795020"/>
                  </a:lnTo>
                  <a:lnTo>
                    <a:pt x="33172" y="695960"/>
                  </a:lnTo>
                  <a:lnTo>
                    <a:pt x="132689" y="695960"/>
                  </a:lnTo>
                  <a:lnTo>
                    <a:pt x="132689" y="662940"/>
                  </a:lnTo>
                  <a:lnTo>
                    <a:pt x="7429" y="662940"/>
                  </a:lnTo>
                  <a:lnTo>
                    <a:pt x="0" y="670560"/>
                  </a:lnTo>
                  <a:lnTo>
                    <a:pt x="0" y="821690"/>
                  </a:lnTo>
                  <a:lnTo>
                    <a:pt x="7429" y="828040"/>
                  </a:lnTo>
                  <a:lnTo>
                    <a:pt x="158445" y="828040"/>
                  </a:lnTo>
                  <a:lnTo>
                    <a:pt x="165874" y="821690"/>
                  </a:lnTo>
                  <a:lnTo>
                    <a:pt x="165874" y="795020"/>
                  </a:lnTo>
                  <a:lnTo>
                    <a:pt x="165874" y="762000"/>
                  </a:lnTo>
                  <a:lnTo>
                    <a:pt x="224790" y="762000"/>
                  </a:lnTo>
                  <a:lnTo>
                    <a:pt x="232219" y="754380"/>
                  </a:lnTo>
                  <a:lnTo>
                    <a:pt x="232219" y="728980"/>
                  </a:lnTo>
                  <a:lnTo>
                    <a:pt x="232219" y="431800"/>
                  </a:lnTo>
                  <a:lnTo>
                    <a:pt x="248805" y="431800"/>
                  </a:lnTo>
                  <a:lnTo>
                    <a:pt x="248805" y="455930"/>
                  </a:lnTo>
                  <a:lnTo>
                    <a:pt x="254952" y="463550"/>
                  </a:lnTo>
                  <a:lnTo>
                    <a:pt x="305752" y="469900"/>
                  </a:lnTo>
                  <a:lnTo>
                    <a:pt x="309892" y="483870"/>
                  </a:lnTo>
                  <a:lnTo>
                    <a:pt x="314934" y="496570"/>
                  </a:lnTo>
                  <a:lnTo>
                    <a:pt x="320903" y="510540"/>
                  </a:lnTo>
                  <a:lnTo>
                    <a:pt x="327761" y="523240"/>
                  </a:lnTo>
                  <a:lnTo>
                    <a:pt x="301625" y="556260"/>
                  </a:lnTo>
                  <a:lnTo>
                    <a:pt x="296595" y="563880"/>
                  </a:lnTo>
                  <a:lnTo>
                    <a:pt x="297205" y="572770"/>
                  </a:lnTo>
                  <a:lnTo>
                    <a:pt x="355879" y="631190"/>
                  </a:lnTo>
                  <a:lnTo>
                    <a:pt x="365175" y="632460"/>
                  </a:lnTo>
                  <a:lnTo>
                    <a:pt x="371792" y="627380"/>
                  </a:lnTo>
                  <a:lnTo>
                    <a:pt x="405968" y="600710"/>
                  </a:lnTo>
                  <a:lnTo>
                    <a:pt x="418680" y="607060"/>
                  </a:lnTo>
                  <a:lnTo>
                    <a:pt x="431761" y="613410"/>
                  </a:lnTo>
                  <a:lnTo>
                    <a:pt x="445173" y="618490"/>
                  </a:lnTo>
                  <a:lnTo>
                    <a:pt x="458914" y="622300"/>
                  </a:lnTo>
                  <a:lnTo>
                    <a:pt x="465683" y="673100"/>
                  </a:lnTo>
                  <a:lnTo>
                    <a:pt x="472719" y="679450"/>
                  </a:lnTo>
                  <a:lnTo>
                    <a:pt x="555688" y="679450"/>
                  </a:lnTo>
                  <a:lnTo>
                    <a:pt x="562711" y="673100"/>
                  </a:lnTo>
                  <a:lnTo>
                    <a:pt x="566267" y="646430"/>
                  </a:lnTo>
                  <a:lnTo>
                    <a:pt x="569493" y="622300"/>
                  </a:lnTo>
                  <a:lnTo>
                    <a:pt x="583222" y="618490"/>
                  </a:lnTo>
                  <a:lnTo>
                    <a:pt x="596633" y="613410"/>
                  </a:lnTo>
                  <a:lnTo>
                    <a:pt x="609714" y="607060"/>
                  </a:lnTo>
                  <a:lnTo>
                    <a:pt x="622427" y="600710"/>
                  </a:lnTo>
                  <a:lnTo>
                    <a:pt x="656590" y="627380"/>
                  </a:lnTo>
                  <a:lnTo>
                    <a:pt x="663206" y="632460"/>
                  </a:lnTo>
                  <a:lnTo>
                    <a:pt x="672528" y="631190"/>
                  </a:lnTo>
                  <a:lnTo>
                    <a:pt x="678395" y="624840"/>
                  </a:lnTo>
                  <a:lnTo>
                    <a:pt x="702856" y="600710"/>
                  </a:lnTo>
                  <a:lnTo>
                    <a:pt x="711873" y="591820"/>
                  </a:lnTo>
                  <a:lnTo>
                    <a:pt x="731189" y="572770"/>
                  </a:lnTo>
                  <a:lnTo>
                    <a:pt x="731812" y="563880"/>
                  </a:lnTo>
                  <a:lnTo>
                    <a:pt x="726757" y="556260"/>
                  </a:lnTo>
                  <a:lnTo>
                    <a:pt x="700608" y="523240"/>
                  </a:lnTo>
                  <a:lnTo>
                    <a:pt x="707478" y="510540"/>
                  </a:lnTo>
                  <a:lnTo>
                    <a:pt x="713435" y="496570"/>
                  </a:lnTo>
                  <a:lnTo>
                    <a:pt x="718502" y="483870"/>
                  </a:lnTo>
                  <a:lnTo>
                    <a:pt x="722642" y="469900"/>
                  </a:lnTo>
                  <a:lnTo>
                    <a:pt x="773442" y="463550"/>
                  </a:lnTo>
                  <a:lnTo>
                    <a:pt x="779589" y="455930"/>
                  </a:lnTo>
                  <a:lnTo>
                    <a:pt x="779589" y="431800"/>
                  </a:lnTo>
                  <a:lnTo>
                    <a:pt x="796175" y="431800"/>
                  </a:lnTo>
                  <a:lnTo>
                    <a:pt x="796175" y="754380"/>
                  </a:lnTo>
                  <a:lnTo>
                    <a:pt x="803605" y="762000"/>
                  </a:lnTo>
                  <a:lnTo>
                    <a:pt x="862520" y="762000"/>
                  </a:lnTo>
                  <a:lnTo>
                    <a:pt x="862520" y="821690"/>
                  </a:lnTo>
                  <a:lnTo>
                    <a:pt x="869950" y="828040"/>
                  </a:lnTo>
                  <a:lnTo>
                    <a:pt x="1020965" y="828040"/>
                  </a:lnTo>
                  <a:lnTo>
                    <a:pt x="1028395" y="821690"/>
                  </a:lnTo>
                  <a:lnTo>
                    <a:pt x="1028395" y="795020"/>
                  </a:lnTo>
                  <a:lnTo>
                    <a:pt x="1028395" y="695960"/>
                  </a:lnTo>
                  <a:lnTo>
                    <a:pt x="1028395" y="670560"/>
                  </a:lnTo>
                  <a:lnTo>
                    <a:pt x="1020965" y="662940"/>
                  </a:lnTo>
                  <a:lnTo>
                    <a:pt x="995222" y="662940"/>
                  </a:lnTo>
                  <a:lnTo>
                    <a:pt x="995222" y="695960"/>
                  </a:lnTo>
                  <a:lnTo>
                    <a:pt x="995222" y="795020"/>
                  </a:lnTo>
                  <a:lnTo>
                    <a:pt x="895692" y="795020"/>
                  </a:lnTo>
                  <a:lnTo>
                    <a:pt x="895692" y="728980"/>
                  </a:lnTo>
                  <a:lnTo>
                    <a:pt x="895692" y="695960"/>
                  </a:lnTo>
                  <a:lnTo>
                    <a:pt x="995222" y="695960"/>
                  </a:lnTo>
                  <a:lnTo>
                    <a:pt x="995222" y="662940"/>
                  </a:lnTo>
                  <a:lnTo>
                    <a:pt x="869950" y="662940"/>
                  </a:lnTo>
                  <a:lnTo>
                    <a:pt x="862520" y="670560"/>
                  </a:lnTo>
                  <a:lnTo>
                    <a:pt x="862520" y="728980"/>
                  </a:lnTo>
                  <a:lnTo>
                    <a:pt x="829348" y="728980"/>
                  </a:lnTo>
                  <a:lnTo>
                    <a:pt x="829348" y="431800"/>
                  </a:lnTo>
                  <a:lnTo>
                    <a:pt x="862520" y="431800"/>
                  </a:lnTo>
                  <a:lnTo>
                    <a:pt x="862520" y="490220"/>
                  </a:lnTo>
                  <a:lnTo>
                    <a:pt x="869950" y="497840"/>
                  </a:lnTo>
                  <a:lnTo>
                    <a:pt x="1020965" y="497840"/>
                  </a:lnTo>
                  <a:lnTo>
                    <a:pt x="1028395" y="490220"/>
                  </a:lnTo>
                  <a:lnTo>
                    <a:pt x="1028395" y="464820"/>
                  </a:lnTo>
                  <a:lnTo>
                    <a:pt x="1028395" y="364490"/>
                  </a:lnTo>
                  <a:lnTo>
                    <a:pt x="1028395" y="339090"/>
                  </a:lnTo>
                  <a:lnTo>
                    <a:pt x="1020965" y="331470"/>
                  </a:lnTo>
                  <a:lnTo>
                    <a:pt x="995222" y="331470"/>
                  </a:lnTo>
                  <a:lnTo>
                    <a:pt x="995222" y="364490"/>
                  </a:lnTo>
                  <a:lnTo>
                    <a:pt x="995222" y="464820"/>
                  </a:lnTo>
                  <a:lnTo>
                    <a:pt x="895692" y="464820"/>
                  </a:lnTo>
                  <a:lnTo>
                    <a:pt x="895692" y="431800"/>
                  </a:lnTo>
                  <a:lnTo>
                    <a:pt x="895692" y="397510"/>
                  </a:lnTo>
                  <a:lnTo>
                    <a:pt x="895692" y="364490"/>
                  </a:lnTo>
                  <a:lnTo>
                    <a:pt x="995222" y="364490"/>
                  </a:lnTo>
                  <a:lnTo>
                    <a:pt x="995222" y="331470"/>
                  </a:lnTo>
                  <a:lnTo>
                    <a:pt x="869950" y="331470"/>
                  </a:lnTo>
                  <a:lnTo>
                    <a:pt x="862520" y="339090"/>
                  </a:lnTo>
                  <a:lnTo>
                    <a:pt x="862520" y="397510"/>
                  </a:lnTo>
                  <a:lnTo>
                    <a:pt x="829348" y="397510"/>
                  </a:lnTo>
                  <a:lnTo>
                    <a:pt x="829348" y="100330"/>
                  </a:lnTo>
                  <a:lnTo>
                    <a:pt x="862520" y="100330"/>
                  </a:lnTo>
                  <a:lnTo>
                    <a:pt x="862520" y="158750"/>
                  </a:lnTo>
                  <a:lnTo>
                    <a:pt x="869950" y="166370"/>
                  </a:lnTo>
                  <a:lnTo>
                    <a:pt x="1020965" y="166370"/>
                  </a:lnTo>
                  <a:lnTo>
                    <a:pt x="1028395" y="158750"/>
                  </a:lnTo>
                  <a:lnTo>
                    <a:pt x="1028395" y="133350"/>
                  </a:lnTo>
                  <a:lnTo>
                    <a:pt x="1028395" y="34290"/>
                  </a:lnTo>
                  <a:lnTo>
                    <a:pt x="1028395" y="76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73011" y="1508747"/>
              <a:ext cx="496824" cy="46330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669545" y="1666468"/>
              <a:ext cx="305435" cy="96520"/>
            </a:xfrm>
            <a:custGeom>
              <a:avLst/>
              <a:gdLst/>
              <a:ahLst/>
              <a:cxnLst/>
              <a:rect l="l" t="t" r="r" b="b"/>
              <a:pathLst>
                <a:path w="305434" h="96519">
                  <a:moveTo>
                    <a:pt x="305435" y="73787"/>
                  </a:moveTo>
                  <a:lnTo>
                    <a:pt x="303428" y="71920"/>
                  </a:lnTo>
                  <a:lnTo>
                    <a:pt x="289979" y="71920"/>
                  </a:lnTo>
                  <a:lnTo>
                    <a:pt x="271437" y="87718"/>
                  </a:lnTo>
                  <a:lnTo>
                    <a:pt x="256362" y="87718"/>
                  </a:lnTo>
                  <a:lnTo>
                    <a:pt x="237832" y="71920"/>
                  </a:lnTo>
                  <a:lnTo>
                    <a:pt x="215836" y="71920"/>
                  </a:lnTo>
                  <a:lnTo>
                    <a:pt x="197307" y="87718"/>
                  </a:lnTo>
                  <a:lnTo>
                    <a:pt x="182232" y="87718"/>
                  </a:lnTo>
                  <a:lnTo>
                    <a:pt x="163703" y="71920"/>
                  </a:lnTo>
                  <a:lnTo>
                    <a:pt x="141706" y="71920"/>
                  </a:lnTo>
                  <a:lnTo>
                    <a:pt x="123177" y="87718"/>
                  </a:lnTo>
                  <a:lnTo>
                    <a:pt x="108115" y="87718"/>
                  </a:lnTo>
                  <a:lnTo>
                    <a:pt x="89573" y="71920"/>
                  </a:lnTo>
                  <a:lnTo>
                    <a:pt x="67589" y="71920"/>
                  </a:lnTo>
                  <a:lnTo>
                    <a:pt x="49060" y="87718"/>
                  </a:lnTo>
                  <a:lnTo>
                    <a:pt x="33985" y="87718"/>
                  </a:lnTo>
                  <a:lnTo>
                    <a:pt x="15455" y="71920"/>
                  </a:lnTo>
                  <a:lnTo>
                    <a:pt x="1993" y="71920"/>
                  </a:lnTo>
                  <a:lnTo>
                    <a:pt x="0" y="73787"/>
                  </a:lnTo>
                  <a:lnTo>
                    <a:pt x="0" y="78359"/>
                  </a:lnTo>
                  <a:lnTo>
                    <a:pt x="1993" y="80225"/>
                  </a:lnTo>
                  <a:lnTo>
                    <a:pt x="11988" y="80225"/>
                  </a:lnTo>
                  <a:lnTo>
                    <a:pt x="30518" y="96012"/>
                  </a:lnTo>
                  <a:lnTo>
                    <a:pt x="52514" y="96012"/>
                  </a:lnTo>
                  <a:lnTo>
                    <a:pt x="71043" y="80225"/>
                  </a:lnTo>
                  <a:lnTo>
                    <a:pt x="86118" y="80225"/>
                  </a:lnTo>
                  <a:lnTo>
                    <a:pt x="104648" y="96012"/>
                  </a:lnTo>
                  <a:lnTo>
                    <a:pt x="126644" y="96012"/>
                  </a:lnTo>
                  <a:lnTo>
                    <a:pt x="145173" y="80225"/>
                  </a:lnTo>
                  <a:lnTo>
                    <a:pt x="160235" y="80225"/>
                  </a:lnTo>
                  <a:lnTo>
                    <a:pt x="178777" y="96012"/>
                  </a:lnTo>
                  <a:lnTo>
                    <a:pt x="200774" y="96012"/>
                  </a:lnTo>
                  <a:lnTo>
                    <a:pt x="219303" y="80225"/>
                  </a:lnTo>
                  <a:lnTo>
                    <a:pt x="234365" y="80225"/>
                  </a:lnTo>
                  <a:lnTo>
                    <a:pt x="252907" y="96012"/>
                  </a:lnTo>
                  <a:lnTo>
                    <a:pt x="263906" y="96012"/>
                  </a:lnTo>
                  <a:lnTo>
                    <a:pt x="274904" y="96012"/>
                  </a:lnTo>
                  <a:lnTo>
                    <a:pt x="293433" y="80225"/>
                  </a:lnTo>
                  <a:lnTo>
                    <a:pt x="303428" y="80225"/>
                  </a:lnTo>
                  <a:lnTo>
                    <a:pt x="305435" y="78371"/>
                  </a:lnTo>
                  <a:lnTo>
                    <a:pt x="305435" y="73787"/>
                  </a:lnTo>
                  <a:close/>
                </a:path>
                <a:path w="305434" h="96519">
                  <a:moveTo>
                    <a:pt x="305435" y="37820"/>
                  </a:moveTo>
                  <a:lnTo>
                    <a:pt x="303428" y="35966"/>
                  </a:lnTo>
                  <a:lnTo>
                    <a:pt x="289979" y="35966"/>
                  </a:lnTo>
                  <a:lnTo>
                    <a:pt x="271437" y="51739"/>
                  </a:lnTo>
                  <a:lnTo>
                    <a:pt x="256362" y="51739"/>
                  </a:lnTo>
                  <a:lnTo>
                    <a:pt x="237832" y="35966"/>
                  </a:lnTo>
                  <a:lnTo>
                    <a:pt x="215836" y="35966"/>
                  </a:lnTo>
                  <a:lnTo>
                    <a:pt x="197307" y="51739"/>
                  </a:lnTo>
                  <a:lnTo>
                    <a:pt x="182232" y="51739"/>
                  </a:lnTo>
                  <a:lnTo>
                    <a:pt x="163703" y="35966"/>
                  </a:lnTo>
                  <a:lnTo>
                    <a:pt x="141706" y="35966"/>
                  </a:lnTo>
                  <a:lnTo>
                    <a:pt x="123177" y="51739"/>
                  </a:lnTo>
                  <a:lnTo>
                    <a:pt x="108115" y="51739"/>
                  </a:lnTo>
                  <a:lnTo>
                    <a:pt x="89573" y="35966"/>
                  </a:lnTo>
                  <a:lnTo>
                    <a:pt x="67589" y="35966"/>
                  </a:lnTo>
                  <a:lnTo>
                    <a:pt x="49060" y="51739"/>
                  </a:lnTo>
                  <a:lnTo>
                    <a:pt x="33985" y="51739"/>
                  </a:lnTo>
                  <a:lnTo>
                    <a:pt x="15455" y="35953"/>
                  </a:lnTo>
                  <a:lnTo>
                    <a:pt x="1993" y="35953"/>
                  </a:lnTo>
                  <a:lnTo>
                    <a:pt x="0" y="37820"/>
                  </a:lnTo>
                  <a:lnTo>
                    <a:pt x="0" y="42405"/>
                  </a:lnTo>
                  <a:lnTo>
                    <a:pt x="1993" y="44259"/>
                  </a:lnTo>
                  <a:lnTo>
                    <a:pt x="11988" y="44259"/>
                  </a:lnTo>
                  <a:lnTo>
                    <a:pt x="30518" y="60045"/>
                  </a:lnTo>
                  <a:lnTo>
                    <a:pt x="52514" y="60045"/>
                  </a:lnTo>
                  <a:lnTo>
                    <a:pt x="71043" y="44259"/>
                  </a:lnTo>
                  <a:lnTo>
                    <a:pt x="86118" y="44259"/>
                  </a:lnTo>
                  <a:lnTo>
                    <a:pt x="104648" y="60045"/>
                  </a:lnTo>
                  <a:lnTo>
                    <a:pt x="126644" y="60045"/>
                  </a:lnTo>
                  <a:lnTo>
                    <a:pt x="145173" y="44259"/>
                  </a:lnTo>
                  <a:lnTo>
                    <a:pt x="160235" y="44259"/>
                  </a:lnTo>
                  <a:lnTo>
                    <a:pt x="178777" y="60045"/>
                  </a:lnTo>
                  <a:lnTo>
                    <a:pt x="200774" y="60045"/>
                  </a:lnTo>
                  <a:lnTo>
                    <a:pt x="219303" y="44259"/>
                  </a:lnTo>
                  <a:lnTo>
                    <a:pt x="234365" y="44259"/>
                  </a:lnTo>
                  <a:lnTo>
                    <a:pt x="252907" y="60045"/>
                  </a:lnTo>
                  <a:lnTo>
                    <a:pt x="263906" y="60045"/>
                  </a:lnTo>
                  <a:lnTo>
                    <a:pt x="274904" y="60045"/>
                  </a:lnTo>
                  <a:lnTo>
                    <a:pt x="293433" y="44259"/>
                  </a:lnTo>
                  <a:lnTo>
                    <a:pt x="303428" y="44259"/>
                  </a:lnTo>
                  <a:lnTo>
                    <a:pt x="305435" y="42405"/>
                  </a:lnTo>
                  <a:lnTo>
                    <a:pt x="305435" y="37820"/>
                  </a:lnTo>
                  <a:close/>
                </a:path>
                <a:path w="305434" h="96519">
                  <a:moveTo>
                    <a:pt x="305435" y="1854"/>
                  </a:moveTo>
                  <a:lnTo>
                    <a:pt x="303428" y="0"/>
                  </a:lnTo>
                  <a:lnTo>
                    <a:pt x="289979" y="0"/>
                  </a:lnTo>
                  <a:lnTo>
                    <a:pt x="271437" y="15786"/>
                  </a:lnTo>
                  <a:lnTo>
                    <a:pt x="256362" y="15786"/>
                  </a:lnTo>
                  <a:lnTo>
                    <a:pt x="237832" y="0"/>
                  </a:lnTo>
                  <a:lnTo>
                    <a:pt x="215836" y="0"/>
                  </a:lnTo>
                  <a:lnTo>
                    <a:pt x="197307" y="15786"/>
                  </a:lnTo>
                  <a:lnTo>
                    <a:pt x="182232" y="15786"/>
                  </a:lnTo>
                  <a:lnTo>
                    <a:pt x="163703" y="0"/>
                  </a:lnTo>
                  <a:lnTo>
                    <a:pt x="141706" y="0"/>
                  </a:lnTo>
                  <a:lnTo>
                    <a:pt x="123177" y="15786"/>
                  </a:lnTo>
                  <a:lnTo>
                    <a:pt x="108115" y="15786"/>
                  </a:lnTo>
                  <a:lnTo>
                    <a:pt x="89573" y="0"/>
                  </a:lnTo>
                  <a:lnTo>
                    <a:pt x="67589" y="0"/>
                  </a:lnTo>
                  <a:lnTo>
                    <a:pt x="49060" y="15786"/>
                  </a:lnTo>
                  <a:lnTo>
                    <a:pt x="33985" y="15786"/>
                  </a:lnTo>
                  <a:lnTo>
                    <a:pt x="15455" y="0"/>
                  </a:lnTo>
                  <a:lnTo>
                    <a:pt x="1993" y="0"/>
                  </a:lnTo>
                  <a:lnTo>
                    <a:pt x="0" y="1854"/>
                  </a:lnTo>
                  <a:lnTo>
                    <a:pt x="0" y="6438"/>
                  </a:lnTo>
                  <a:lnTo>
                    <a:pt x="1993" y="8293"/>
                  </a:lnTo>
                  <a:lnTo>
                    <a:pt x="11988" y="8293"/>
                  </a:lnTo>
                  <a:lnTo>
                    <a:pt x="30518" y="24079"/>
                  </a:lnTo>
                  <a:lnTo>
                    <a:pt x="52514" y="24079"/>
                  </a:lnTo>
                  <a:lnTo>
                    <a:pt x="71043" y="8293"/>
                  </a:lnTo>
                  <a:lnTo>
                    <a:pt x="86118" y="8293"/>
                  </a:lnTo>
                  <a:lnTo>
                    <a:pt x="104648" y="24079"/>
                  </a:lnTo>
                  <a:lnTo>
                    <a:pt x="126644" y="24079"/>
                  </a:lnTo>
                  <a:lnTo>
                    <a:pt x="145173" y="8293"/>
                  </a:lnTo>
                  <a:lnTo>
                    <a:pt x="160235" y="8293"/>
                  </a:lnTo>
                  <a:lnTo>
                    <a:pt x="178777" y="24079"/>
                  </a:lnTo>
                  <a:lnTo>
                    <a:pt x="200774" y="24079"/>
                  </a:lnTo>
                  <a:lnTo>
                    <a:pt x="219303" y="8293"/>
                  </a:lnTo>
                  <a:lnTo>
                    <a:pt x="234365" y="8293"/>
                  </a:lnTo>
                  <a:lnTo>
                    <a:pt x="252907" y="24079"/>
                  </a:lnTo>
                  <a:lnTo>
                    <a:pt x="263906" y="24079"/>
                  </a:lnTo>
                  <a:lnTo>
                    <a:pt x="274904" y="24079"/>
                  </a:lnTo>
                  <a:lnTo>
                    <a:pt x="293433" y="8293"/>
                  </a:lnTo>
                  <a:lnTo>
                    <a:pt x="303428" y="8293"/>
                  </a:lnTo>
                  <a:lnTo>
                    <a:pt x="305435" y="6438"/>
                  </a:lnTo>
                  <a:lnTo>
                    <a:pt x="305435" y="18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594475" y="1079497"/>
            <a:ext cx="2023745" cy="90678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5905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64"/>
              </a:spcBef>
            </a:pPr>
            <a:r>
              <a:rPr sz="1800" b="1" dirty="0">
                <a:solidFill>
                  <a:srgbClr val="00AFEF"/>
                </a:solidFill>
                <a:latin typeface="Calibri"/>
                <a:cs typeface="Calibri"/>
              </a:rPr>
              <a:t>АРЫЧНАЯ</a:t>
            </a:r>
            <a:r>
              <a:rPr sz="1800" b="1" spc="-35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00AFEF"/>
                </a:solidFill>
                <a:latin typeface="Calibri"/>
                <a:cs typeface="Calibri"/>
              </a:rPr>
              <a:t>СЕТЬ</a:t>
            </a:r>
            <a:endParaRPr sz="1800" dirty="0">
              <a:latin typeface="Calibri"/>
              <a:cs typeface="Calibri"/>
            </a:endParaRPr>
          </a:p>
          <a:p>
            <a:pPr marL="74930">
              <a:lnSpc>
                <a:spcPts val="2685"/>
              </a:lnSpc>
              <a:spcBef>
                <a:spcPts val="480"/>
              </a:spcBef>
              <a:tabLst>
                <a:tab pos="453390" algn="l"/>
              </a:tabLst>
            </a:pPr>
            <a:r>
              <a:rPr sz="2400" b="1" u="dbl" dirty="0">
                <a:solidFill>
                  <a:srgbClr val="00AFE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2400" b="1" spc="295" dirty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lang="en-US" sz="2400" spc="-5" dirty="0">
                <a:solidFill>
                  <a:srgbClr val="00AFEF"/>
                </a:solidFill>
                <a:latin typeface="Calibri Light"/>
                <a:cs typeface="Calibri Light"/>
              </a:rPr>
              <a:t>177</a:t>
            </a:r>
            <a:r>
              <a:rPr sz="2400" spc="-85" dirty="0">
                <a:solidFill>
                  <a:srgbClr val="00AFEF"/>
                </a:solidFill>
                <a:latin typeface="Calibri Light"/>
                <a:cs typeface="Calibri Light"/>
              </a:rPr>
              <a:t> </a:t>
            </a:r>
            <a:r>
              <a:rPr sz="2400" spc="-5" dirty="0">
                <a:solidFill>
                  <a:srgbClr val="00AFEF"/>
                </a:solidFill>
                <a:latin typeface="Calibri Light"/>
                <a:cs typeface="Calibri Light"/>
              </a:rPr>
              <a:t>км</a:t>
            </a:r>
            <a:endParaRPr sz="2400" dirty="0">
              <a:latin typeface="Calibri Light"/>
              <a:cs typeface="Calibri Light"/>
            </a:endParaRPr>
          </a:p>
          <a:p>
            <a:pPr marL="567055">
              <a:lnSpc>
                <a:spcPts val="1245"/>
              </a:lnSpc>
            </a:pPr>
            <a:r>
              <a:rPr sz="1200" spc="-5" dirty="0">
                <a:latin typeface="Calibri"/>
                <a:cs typeface="Calibri"/>
              </a:rPr>
              <a:t>общая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протяженность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006154" y="3011411"/>
            <a:ext cx="498475" cy="463550"/>
            <a:chOff x="7716011" y="3011411"/>
            <a:chExt cx="498475" cy="463550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16011" y="3011411"/>
              <a:ext cx="498348" cy="46330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809878" y="3095256"/>
              <a:ext cx="312420" cy="260985"/>
            </a:xfrm>
            <a:custGeom>
              <a:avLst/>
              <a:gdLst/>
              <a:ahLst/>
              <a:cxnLst/>
              <a:rect l="l" t="t" r="r" b="b"/>
              <a:pathLst>
                <a:path w="312420" h="260985">
                  <a:moveTo>
                    <a:pt x="30226" y="185547"/>
                  </a:moveTo>
                  <a:lnTo>
                    <a:pt x="20154" y="185547"/>
                  </a:lnTo>
                  <a:lnTo>
                    <a:pt x="20154" y="195580"/>
                  </a:lnTo>
                  <a:lnTo>
                    <a:pt x="30226" y="195580"/>
                  </a:lnTo>
                  <a:lnTo>
                    <a:pt x="30226" y="185547"/>
                  </a:lnTo>
                  <a:close/>
                </a:path>
                <a:path w="312420" h="260985">
                  <a:moveTo>
                    <a:pt x="183616" y="230174"/>
                  </a:moveTo>
                  <a:lnTo>
                    <a:pt x="179120" y="221195"/>
                  </a:lnTo>
                  <a:lnTo>
                    <a:pt x="171869" y="224282"/>
                  </a:lnTo>
                  <a:lnTo>
                    <a:pt x="164058" y="225793"/>
                  </a:lnTo>
                  <a:lnTo>
                    <a:pt x="156184" y="225666"/>
                  </a:lnTo>
                  <a:lnTo>
                    <a:pt x="148297" y="225755"/>
                  </a:lnTo>
                  <a:lnTo>
                    <a:pt x="140487" y="224218"/>
                  </a:lnTo>
                  <a:lnTo>
                    <a:pt x="133223" y="221145"/>
                  </a:lnTo>
                  <a:lnTo>
                    <a:pt x="128739" y="230174"/>
                  </a:lnTo>
                  <a:lnTo>
                    <a:pt x="135343" y="232638"/>
                  </a:lnTo>
                  <a:lnTo>
                    <a:pt x="142163" y="234391"/>
                  </a:lnTo>
                  <a:lnTo>
                    <a:pt x="149123" y="235407"/>
                  </a:lnTo>
                  <a:lnTo>
                    <a:pt x="156184" y="235686"/>
                  </a:lnTo>
                  <a:lnTo>
                    <a:pt x="163233" y="235407"/>
                  </a:lnTo>
                  <a:lnTo>
                    <a:pt x="170192" y="234391"/>
                  </a:lnTo>
                  <a:lnTo>
                    <a:pt x="177012" y="232638"/>
                  </a:lnTo>
                  <a:lnTo>
                    <a:pt x="183616" y="230174"/>
                  </a:lnTo>
                  <a:close/>
                </a:path>
                <a:path w="312420" h="260985">
                  <a:moveTo>
                    <a:pt x="292201" y="185547"/>
                  </a:moveTo>
                  <a:lnTo>
                    <a:pt x="272059" y="185547"/>
                  </a:lnTo>
                  <a:lnTo>
                    <a:pt x="272059" y="195580"/>
                  </a:lnTo>
                  <a:lnTo>
                    <a:pt x="292201" y="195580"/>
                  </a:lnTo>
                  <a:lnTo>
                    <a:pt x="292201" y="185547"/>
                  </a:lnTo>
                  <a:close/>
                </a:path>
                <a:path w="312420" h="260985">
                  <a:moveTo>
                    <a:pt x="312356" y="167741"/>
                  </a:moveTo>
                  <a:lnTo>
                    <a:pt x="310095" y="165493"/>
                  </a:lnTo>
                  <a:lnTo>
                    <a:pt x="302285" y="165493"/>
                  </a:lnTo>
                  <a:lnTo>
                    <a:pt x="302285" y="175526"/>
                  </a:lnTo>
                  <a:lnTo>
                    <a:pt x="302285" y="235686"/>
                  </a:lnTo>
                  <a:lnTo>
                    <a:pt x="261975" y="235686"/>
                  </a:lnTo>
                  <a:lnTo>
                    <a:pt x="261975" y="175526"/>
                  </a:lnTo>
                  <a:lnTo>
                    <a:pt x="302285" y="175526"/>
                  </a:lnTo>
                  <a:lnTo>
                    <a:pt x="302285" y="165493"/>
                  </a:lnTo>
                  <a:lnTo>
                    <a:pt x="261264" y="165493"/>
                  </a:lnTo>
                  <a:lnTo>
                    <a:pt x="258851" y="160477"/>
                  </a:lnTo>
                  <a:lnTo>
                    <a:pt x="257822" y="158356"/>
                  </a:lnTo>
                  <a:lnTo>
                    <a:pt x="252082" y="153250"/>
                  </a:lnTo>
                  <a:lnTo>
                    <a:pt x="251904" y="153200"/>
                  </a:lnTo>
                  <a:lnTo>
                    <a:pt x="251904" y="164973"/>
                  </a:lnTo>
                  <a:lnTo>
                    <a:pt x="251904" y="246240"/>
                  </a:lnTo>
                  <a:lnTo>
                    <a:pt x="247383" y="250736"/>
                  </a:lnTo>
                  <a:lnTo>
                    <a:pt x="236258" y="250736"/>
                  </a:lnTo>
                  <a:lnTo>
                    <a:pt x="231749" y="246240"/>
                  </a:lnTo>
                  <a:lnTo>
                    <a:pt x="231749" y="235686"/>
                  </a:lnTo>
                  <a:lnTo>
                    <a:pt x="231749" y="175526"/>
                  </a:lnTo>
                  <a:lnTo>
                    <a:pt x="231749" y="165493"/>
                  </a:lnTo>
                  <a:lnTo>
                    <a:pt x="231749" y="164973"/>
                  </a:lnTo>
                  <a:lnTo>
                    <a:pt x="236258" y="160477"/>
                  </a:lnTo>
                  <a:lnTo>
                    <a:pt x="247383" y="160477"/>
                  </a:lnTo>
                  <a:lnTo>
                    <a:pt x="251904" y="164973"/>
                  </a:lnTo>
                  <a:lnTo>
                    <a:pt x="251904" y="153200"/>
                  </a:lnTo>
                  <a:lnTo>
                    <a:pt x="244830" y="150672"/>
                  </a:lnTo>
                  <a:lnTo>
                    <a:pt x="236880" y="151066"/>
                  </a:lnTo>
                  <a:lnTo>
                    <a:pt x="229755" y="152869"/>
                  </a:lnTo>
                  <a:lnTo>
                    <a:pt x="224193" y="158407"/>
                  </a:lnTo>
                  <a:lnTo>
                    <a:pt x="222377" y="165493"/>
                  </a:lnTo>
                  <a:lnTo>
                    <a:pt x="221678" y="165493"/>
                  </a:lnTo>
                  <a:lnTo>
                    <a:pt x="221678" y="175526"/>
                  </a:lnTo>
                  <a:lnTo>
                    <a:pt x="221678" y="235686"/>
                  </a:lnTo>
                  <a:lnTo>
                    <a:pt x="201523" y="235686"/>
                  </a:lnTo>
                  <a:lnTo>
                    <a:pt x="201523" y="175526"/>
                  </a:lnTo>
                  <a:lnTo>
                    <a:pt x="221678" y="175526"/>
                  </a:lnTo>
                  <a:lnTo>
                    <a:pt x="221678" y="165493"/>
                  </a:lnTo>
                  <a:lnTo>
                    <a:pt x="201523" y="165493"/>
                  </a:lnTo>
                  <a:lnTo>
                    <a:pt x="201523" y="150456"/>
                  </a:lnTo>
                  <a:lnTo>
                    <a:pt x="201523" y="149758"/>
                  </a:lnTo>
                  <a:lnTo>
                    <a:pt x="208711" y="146291"/>
                  </a:lnTo>
                  <a:lnTo>
                    <a:pt x="213829" y="140550"/>
                  </a:lnTo>
                  <a:lnTo>
                    <a:pt x="213868" y="140423"/>
                  </a:lnTo>
                  <a:lnTo>
                    <a:pt x="216408" y="133311"/>
                  </a:lnTo>
                  <a:lnTo>
                    <a:pt x="215988" y="125374"/>
                  </a:lnTo>
                  <a:lnTo>
                    <a:pt x="214693" y="120370"/>
                  </a:lnTo>
                  <a:lnTo>
                    <a:pt x="213702" y="116522"/>
                  </a:lnTo>
                  <a:lnTo>
                    <a:pt x="206565" y="111023"/>
                  </a:lnTo>
                  <a:lnTo>
                    <a:pt x="206565" y="124866"/>
                  </a:lnTo>
                  <a:lnTo>
                    <a:pt x="206565" y="135940"/>
                  </a:lnTo>
                  <a:lnTo>
                    <a:pt x="202044" y="140423"/>
                  </a:lnTo>
                  <a:lnTo>
                    <a:pt x="191452" y="140423"/>
                  </a:lnTo>
                  <a:lnTo>
                    <a:pt x="191452" y="150456"/>
                  </a:lnTo>
                  <a:lnTo>
                    <a:pt x="191452" y="237248"/>
                  </a:lnTo>
                  <a:lnTo>
                    <a:pt x="182880" y="240309"/>
                  </a:lnTo>
                  <a:lnTo>
                    <a:pt x="174117" y="242747"/>
                  </a:lnTo>
                  <a:lnTo>
                    <a:pt x="165214" y="244551"/>
                  </a:lnTo>
                  <a:lnTo>
                    <a:pt x="156184" y="245719"/>
                  </a:lnTo>
                  <a:lnTo>
                    <a:pt x="147154" y="244551"/>
                  </a:lnTo>
                  <a:lnTo>
                    <a:pt x="138239" y="242747"/>
                  </a:lnTo>
                  <a:lnTo>
                    <a:pt x="129489" y="240309"/>
                  </a:lnTo>
                  <a:lnTo>
                    <a:pt x="120916" y="237248"/>
                  </a:lnTo>
                  <a:lnTo>
                    <a:pt x="120916" y="235686"/>
                  </a:lnTo>
                  <a:lnTo>
                    <a:pt x="120916" y="175526"/>
                  </a:lnTo>
                  <a:lnTo>
                    <a:pt x="120916" y="165493"/>
                  </a:lnTo>
                  <a:lnTo>
                    <a:pt x="120916" y="150456"/>
                  </a:lnTo>
                  <a:lnTo>
                    <a:pt x="191452" y="150456"/>
                  </a:lnTo>
                  <a:lnTo>
                    <a:pt x="191452" y="140423"/>
                  </a:lnTo>
                  <a:lnTo>
                    <a:pt x="110312" y="140423"/>
                  </a:lnTo>
                  <a:lnTo>
                    <a:pt x="105803" y="135940"/>
                  </a:lnTo>
                  <a:lnTo>
                    <a:pt x="105803" y="124866"/>
                  </a:lnTo>
                  <a:lnTo>
                    <a:pt x="110312" y="120370"/>
                  </a:lnTo>
                  <a:lnTo>
                    <a:pt x="202044" y="120370"/>
                  </a:lnTo>
                  <a:lnTo>
                    <a:pt x="206565" y="124866"/>
                  </a:lnTo>
                  <a:lnTo>
                    <a:pt x="206565" y="111023"/>
                  </a:lnTo>
                  <a:lnTo>
                    <a:pt x="205676" y="110337"/>
                  </a:lnTo>
                  <a:lnTo>
                    <a:pt x="196481" y="110337"/>
                  </a:lnTo>
                  <a:lnTo>
                    <a:pt x="186410" y="110337"/>
                  </a:lnTo>
                  <a:lnTo>
                    <a:pt x="186410" y="90284"/>
                  </a:lnTo>
                  <a:lnTo>
                    <a:pt x="186410" y="82511"/>
                  </a:lnTo>
                  <a:lnTo>
                    <a:pt x="184150" y="80264"/>
                  </a:lnTo>
                  <a:lnTo>
                    <a:pt x="176326" y="80264"/>
                  </a:lnTo>
                  <a:lnTo>
                    <a:pt x="176326" y="90284"/>
                  </a:lnTo>
                  <a:lnTo>
                    <a:pt x="176326" y="110337"/>
                  </a:lnTo>
                  <a:lnTo>
                    <a:pt x="136029" y="110337"/>
                  </a:lnTo>
                  <a:lnTo>
                    <a:pt x="136029" y="90284"/>
                  </a:lnTo>
                  <a:lnTo>
                    <a:pt x="176326" y="90284"/>
                  </a:lnTo>
                  <a:lnTo>
                    <a:pt x="176326" y="80264"/>
                  </a:lnTo>
                  <a:lnTo>
                    <a:pt x="176326" y="60210"/>
                  </a:lnTo>
                  <a:lnTo>
                    <a:pt x="184150" y="60210"/>
                  </a:lnTo>
                  <a:lnTo>
                    <a:pt x="186410" y="57962"/>
                  </a:lnTo>
                  <a:lnTo>
                    <a:pt x="186410" y="50177"/>
                  </a:lnTo>
                  <a:lnTo>
                    <a:pt x="186410" y="40157"/>
                  </a:lnTo>
                  <a:lnTo>
                    <a:pt x="226707" y="40144"/>
                  </a:lnTo>
                  <a:lnTo>
                    <a:pt x="234569" y="38620"/>
                  </a:lnTo>
                  <a:lnTo>
                    <a:pt x="240995" y="34366"/>
                  </a:lnTo>
                  <a:lnTo>
                    <a:pt x="243903" y="30124"/>
                  </a:lnTo>
                  <a:lnTo>
                    <a:pt x="245351" y="28016"/>
                  </a:lnTo>
                  <a:lnTo>
                    <a:pt x="246989" y="20218"/>
                  </a:lnTo>
                  <a:lnTo>
                    <a:pt x="245452" y="12395"/>
                  </a:lnTo>
                  <a:lnTo>
                    <a:pt x="241173" y="5994"/>
                  </a:lnTo>
                  <a:lnTo>
                    <a:pt x="236791" y="3035"/>
                  </a:lnTo>
                  <a:lnTo>
                    <a:pt x="236791" y="14554"/>
                  </a:lnTo>
                  <a:lnTo>
                    <a:pt x="236791" y="25641"/>
                  </a:lnTo>
                  <a:lnTo>
                    <a:pt x="232270" y="30124"/>
                  </a:lnTo>
                  <a:lnTo>
                    <a:pt x="221145" y="30124"/>
                  </a:lnTo>
                  <a:lnTo>
                    <a:pt x="216636" y="25641"/>
                  </a:lnTo>
                  <a:lnTo>
                    <a:pt x="216649" y="20091"/>
                  </a:lnTo>
                  <a:lnTo>
                    <a:pt x="216662" y="14554"/>
                  </a:lnTo>
                  <a:lnTo>
                    <a:pt x="221157" y="10083"/>
                  </a:lnTo>
                  <a:lnTo>
                    <a:pt x="226707" y="10071"/>
                  </a:lnTo>
                  <a:lnTo>
                    <a:pt x="232270" y="10071"/>
                  </a:lnTo>
                  <a:lnTo>
                    <a:pt x="236791" y="14554"/>
                  </a:lnTo>
                  <a:lnTo>
                    <a:pt x="236791" y="3035"/>
                  </a:lnTo>
                  <a:lnTo>
                    <a:pt x="234784" y="1663"/>
                  </a:lnTo>
                  <a:lnTo>
                    <a:pt x="226949" y="38"/>
                  </a:lnTo>
                  <a:lnTo>
                    <a:pt x="219710" y="0"/>
                  </a:lnTo>
                  <a:lnTo>
                    <a:pt x="213004" y="3822"/>
                  </a:lnTo>
                  <a:lnTo>
                    <a:pt x="209372" y="10071"/>
                  </a:lnTo>
                  <a:lnTo>
                    <a:pt x="209372" y="30124"/>
                  </a:lnTo>
                  <a:lnTo>
                    <a:pt x="176326" y="30124"/>
                  </a:lnTo>
                  <a:lnTo>
                    <a:pt x="176326" y="40157"/>
                  </a:lnTo>
                  <a:lnTo>
                    <a:pt x="176326" y="50177"/>
                  </a:lnTo>
                  <a:lnTo>
                    <a:pt x="166255" y="50177"/>
                  </a:lnTo>
                  <a:lnTo>
                    <a:pt x="166255" y="60210"/>
                  </a:lnTo>
                  <a:lnTo>
                    <a:pt x="166255" y="80264"/>
                  </a:lnTo>
                  <a:lnTo>
                    <a:pt x="146100" y="80264"/>
                  </a:lnTo>
                  <a:lnTo>
                    <a:pt x="146100" y="60210"/>
                  </a:lnTo>
                  <a:lnTo>
                    <a:pt x="166255" y="60210"/>
                  </a:lnTo>
                  <a:lnTo>
                    <a:pt x="166255" y="50177"/>
                  </a:lnTo>
                  <a:lnTo>
                    <a:pt x="136029" y="50177"/>
                  </a:lnTo>
                  <a:lnTo>
                    <a:pt x="136029" y="40170"/>
                  </a:lnTo>
                  <a:lnTo>
                    <a:pt x="176326" y="40157"/>
                  </a:lnTo>
                  <a:lnTo>
                    <a:pt x="176326" y="30124"/>
                  </a:lnTo>
                  <a:lnTo>
                    <a:pt x="173507" y="30124"/>
                  </a:lnTo>
                  <a:lnTo>
                    <a:pt x="175336" y="27101"/>
                  </a:lnTo>
                  <a:lnTo>
                    <a:pt x="176314" y="23634"/>
                  </a:lnTo>
                  <a:lnTo>
                    <a:pt x="176326" y="20091"/>
                  </a:lnTo>
                  <a:lnTo>
                    <a:pt x="206565" y="20091"/>
                  </a:lnTo>
                  <a:lnTo>
                    <a:pt x="206578" y="23634"/>
                  </a:lnTo>
                  <a:lnTo>
                    <a:pt x="207543" y="27101"/>
                  </a:lnTo>
                  <a:lnTo>
                    <a:pt x="209372" y="30124"/>
                  </a:lnTo>
                  <a:lnTo>
                    <a:pt x="209372" y="10071"/>
                  </a:lnTo>
                  <a:lnTo>
                    <a:pt x="173507" y="10071"/>
                  </a:lnTo>
                  <a:lnTo>
                    <a:pt x="168313" y="4127"/>
                  </a:lnTo>
                  <a:lnTo>
                    <a:pt x="166255" y="3124"/>
                  </a:lnTo>
                  <a:lnTo>
                    <a:pt x="166255" y="14554"/>
                  </a:lnTo>
                  <a:lnTo>
                    <a:pt x="166255" y="25641"/>
                  </a:lnTo>
                  <a:lnTo>
                    <a:pt x="161747" y="30124"/>
                  </a:lnTo>
                  <a:lnTo>
                    <a:pt x="150609" y="30124"/>
                  </a:lnTo>
                  <a:lnTo>
                    <a:pt x="146100" y="25641"/>
                  </a:lnTo>
                  <a:lnTo>
                    <a:pt x="146113" y="20091"/>
                  </a:lnTo>
                  <a:lnTo>
                    <a:pt x="146126" y="14554"/>
                  </a:lnTo>
                  <a:lnTo>
                    <a:pt x="150622" y="10083"/>
                  </a:lnTo>
                  <a:lnTo>
                    <a:pt x="156184" y="10071"/>
                  </a:lnTo>
                  <a:lnTo>
                    <a:pt x="161747" y="10071"/>
                  </a:lnTo>
                  <a:lnTo>
                    <a:pt x="166255" y="14554"/>
                  </a:lnTo>
                  <a:lnTo>
                    <a:pt x="166255" y="3124"/>
                  </a:lnTo>
                  <a:lnTo>
                    <a:pt x="161455" y="749"/>
                  </a:lnTo>
                  <a:lnTo>
                    <a:pt x="153835" y="165"/>
                  </a:lnTo>
                  <a:lnTo>
                    <a:pt x="146316" y="2628"/>
                  </a:lnTo>
                  <a:lnTo>
                    <a:pt x="143205" y="4394"/>
                  </a:lnTo>
                  <a:lnTo>
                    <a:pt x="140614" y="6972"/>
                  </a:lnTo>
                  <a:lnTo>
                    <a:pt x="138849" y="10071"/>
                  </a:lnTo>
                  <a:lnTo>
                    <a:pt x="138849" y="30124"/>
                  </a:lnTo>
                  <a:lnTo>
                    <a:pt x="102971" y="30124"/>
                  </a:lnTo>
                  <a:lnTo>
                    <a:pt x="104813" y="27101"/>
                  </a:lnTo>
                  <a:lnTo>
                    <a:pt x="105791" y="23634"/>
                  </a:lnTo>
                  <a:lnTo>
                    <a:pt x="105803" y="20091"/>
                  </a:lnTo>
                  <a:lnTo>
                    <a:pt x="136029" y="20091"/>
                  </a:lnTo>
                  <a:lnTo>
                    <a:pt x="136042" y="23634"/>
                  </a:lnTo>
                  <a:lnTo>
                    <a:pt x="137020" y="27101"/>
                  </a:lnTo>
                  <a:lnTo>
                    <a:pt x="138849" y="30124"/>
                  </a:lnTo>
                  <a:lnTo>
                    <a:pt x="138849" y="10071"/>
                  </a:lnTo>
                  <a:lnTo>
                    <a:pt x="102971" y="10071"/>
                  </a:lnTo>
                  <a:lnTo>
                    <a:pt x="97663" y="4127"/>
                  </a:lnTo>
                  <a:lnTo>
                    <a:pt x="95719" y="3200"/>
                  </a:lnTo>
                  <a:lnTo>
                    <a:pt x="95719" y="14554"/>
                  </a:lnTo>
                  <a:lnTo>
                    <a:pt x="95694" y="25628"/>
                  </a:lnTo>
                  <a:lnTo>
                    <a:pt x="91211" y="30111"/>
                  </a:lnTo>
                  <a:lnTo>
                    <a:pt x="85648" y="30124"/>
                  </a:lnTo>
                  <a:lnTo>
                    <a:pt x="80086" y="30124"/>
                  </a:lnTo>
                  <a:lnTo>
                    <a:pt x="75577" y="25628"/>
                  </a:lnTo>
                  <a:lnTo>
                    <a:pt x="75577" y="14554"/>
                  </a:lnTo>
                  <a:lnTo>
                    <a:pt x="80086" y="10071"/>
                  </a:lnTo>
                  <a:lnTo>
                    <a:pt x="91211" y="10071"/>
                  </a:lnTo>
                  <a:lnTo>
                    <a:pt x="95719" y="14554"/>
                  </a:lnTo>
                  <a:lnTo>
                    <a:pt x="95719" y="3200"/>
                  </a:lnTo>
                  <a:lnTo>
                    <a:pt x="90728" y="787"/>
                  </a:lnTo>
                  <a:lnTo>
                    <a:pt x="83045" y="292"/>
                  </a:lnTo>
                  <a:lnTo>
                    <a:pt x="75488" y="2844"/>
                  </a:lnTo>
                  <a:lnTo>
                    <a:pt x="69519" y="8128"/>
                  </a:lnTo>
                  <a:lnTo>
                    <a:pt x="66167" y="15036"/>
                  </a:lnTo>
                  <a:lnTo>
                    <a:pt x="65659" y="22694"/>
                  </a:lnTo>
                  <a:lnTo>
                    <a:pt x="68237" y="30213"/>
                  </a:lnTo>
                  <a:lnTo>
                    <a:pt x="71843" y="36372"/>
                  </a:lnTo>
                  <a:lnTo>
                    <a:pt x="78473" y="40170"/>
                  </a:lnTo>
                  <a:lnTo>
                    <a:pt x="125958" y="40170"/>
                  </a:lnTo>
                  <a:lnTo>
                    <a:pt x="125958" y="57962"/>
                  </a:lnTo>
                  <a:lnTo>
                    <a:pt x="128206" y="60210"/>
                  </a:lnTo>
                  <a:lnTo>
                    <a:pt x="136029" y="60210"/>
                  </a:lnTo>
                  <a:lnTo>
                    <a:pt x="136029" y="80264"/>
                  </a:lnTo>
                  <a:lnTo>
                    <a:pt x="128206" y="80264"/>
                  </a:lnTo>
                  <a:lnTo>
                    <a:pt x="125958" y="82511"/>
                  </a:lnTo>
                  <a:lnTo>
                    <a:pt x="125958" y="110337"/>
                  </a:lnTo>
                  <a:lnTo>
                    <a:pt x="115874" y="110337"/>
                  </a:lnTo>
                  <a:lnTo>
                    <a:pt x="95719" y="139484"/>
                  </a:lnTo>
                  <a:lnTo>
                    <a:pt x="101942" y="147472"/>
                  </a:lnTo>
                  <a:lnTo>
                    <a:pt x="110832" y="149758"/>
                  </a:lnTo>
                  <a:lnTo>
                    <a:pt x="110832" y="165493"/>
                  </a:lnTo>
                  <a:lnTo>
                    <a:pt x="110832" y="175526"/>
                  </a:lnTo>
                  <a:lnTo>
                    <a:pt x="110832" y="235686"/>
                  </a:lnTo>
                  <a:lnTo>
                    <a:pt x="90690" y="235686"/>
                  </a:lnTo>
                  <a:lnTo>
                    <a:pt x="90690" y="175526"/>
                  </a:lnTo>
                  <a:lnTo>
                    <a:pt x="110832" y="175526"/>
                  </a:lnTo>
                  <a:lnTo>
                    <a:pt x="110832" y="165493"/>
                  </a:lnTo>
                  <a:lnTo>
                    <a:pt x="89979" y="165493"/>
                  </a:lnTo>
                  <a:lnTo>
                    <a:pt x="87553" y="160477"/>
                  </a:lnTo>
                  <a:lnTo>
                    <a:pt x="86525" y="158356"/>
                  </a:lnTo>
                  <a:lnTo>
                    <a:pt x="80784" y="153250"/>
                  </a:lnTo>
                  <a:lnTo>
                    <a:pt x="80606" y="153200"/>
                  </a:lnTo>
                  <a:lnTo>
                    <a:pt x="80606" y="164973"/>
                  </a:lnTo>
                  <a:lnTo>
                    <a:pt x="80606" y="246240"/>
                  </a:lnTo>
                  <a:lnTo>
                    <a:pt x="76098" y="250736"/>
                  </a:lnTo>
                  <a:lnTo>
                    <a:pt x="64973" y="250736"/>
                  </a:lnTo>
                  <a:lnTo>
                    <a:pt x="60464" y="246240"/>
                  </a:lnTo>
                  <a:lnTo>
                    <a:pt x="60464" y="235686"/>
                  </a:lnTo>
                  <a:lnTo>
                    <a:pt x="60464" y="175526"/>
                  </a:lnTo>
                  <a:lnTo>
                    <a:pt x="60464" y="164973"/>
                  </a:lnTo>
                  <a:lnTo>
                    <a:pt x="64973" y="160477"/>
                  </a:lnTo>
                  <a:lnTo>
                    <a:pt x="76098" y="160477"/>
                  </a:lnTo>
                  <a:lnTo>
                    <a:pt x="80606" y="164973"/>
                  </a:lnTo>
                  <a:lnTo>
                    <a:pt x="80606" y="153200"/>
                  </a:lnTo>
                  <a:lnTo>
                    <a:pt x="73545" y="150672"/>
                  </a:lnTo>
                  <a:lnTo>
                    <a:pt x="65582" y="151066"/>
                  </a:lnTo>
                  <a:lnTo>
                    <a:pt x="58470" y="152869"/>
                  </a:lnTo>
                  <a:lnTo>
                    <a:pt x="52908" y="158407"/>
                  </a:lnTo>
                  <a:lnTo>
                    <a:pt x="51092" y="165493"/>
                  </a:lnTo>
                  <a:lnTo>
                    <a:pt x="50380" y="165493"/>
                  </a:lnTo>
                  <a:lnTo>
                    <a:pt x="50380" y="175526"/>
                  </a:lnTo>
                  <a:lnTo>
                    <a:pt x="50380" y="235686"/>
                  </a:lnTo>
                  <a:lnTo>
                    <a:pt x="10083" y="235686"/>
                  </a:lnTo>
                  <a:lnTo>
                    <a:pt x="10083" y="175526"/>
                  </a:lnTo>
                  <a:lnTo>
                    <a:pt x="50380" y="175526"/>
                  </a:lnTo>
                  <a:lnTo>
                    <a:pt x="50380" y="165493"/>
                  </a:lnTo>
                  <a:lnTo>
                    <a:pt x="2260" y="165493"/>
                  </a:lnTo>
                  <a:lnTo>
                    <a:pt x="0" y="167741"/>
                  </a:lnTo>
                  <a:lnTo>
                    <a:pt x="0" y="243471"/>
                  </a:lnTo>
                  <a:lnTo>
                    <a:pt x="2260" y="245719"/>
                  </a:lnTo>
                  <a:lnTo>
                    <a:pt x="51092" y="245719"/>
                  </a:lnTo>
                  <a:lnTo>
                    <a:pt x="54546" y="252869"/>
                  </a:lnTo>
                  <a:lnTo>
                    <a:pt x="60286" y="257962"/>
                  </a:lnTo>
                  <a:lnTo>
                    <a:pt x="67525" y="260540"/>
                  </a:lnTo>
                  <a:lnTo>
                    <a:pt x="75488" y="260146"/>
                  </a:lnTo>
                  <a:lnTo>
                    <a:pt x="82600" y="258343"/>
                  </a:lnTo>
                  <a:lnTo>
                    <a:pt x="88163" y="252806"/>
                  </a:lnTo>
                  <a:lnTo>
                    <a:pt x="88696" y="250736"/>
                  </a:lnTo>
                  <a:lnTo>
                    <a:pt x="89979" y="245719"/>
                  </a:lnTo>
                  <a:lnTo>
                    <a:pt x="114922" y="245719"/>
                  </a:lnTo>
                  <a:lnTo>
                    <a:pt x="121310" y="248043"/>
                  </a:lnTo>
                  <a:lnTo>
                    <a:pt x="131889" y="251409"/>
                  </a:lnTo>
                  <a:lnTo>
                    <a:pt x="144297" y="254431"/>
                  </a:lnTo>
                  <a:lnTo>
                    <a:pt x="156184" y="255752"/>
                  </a:lnTo>
                  <a:lnTo>
                    <a:pt x="168071" y="254431"/>
                  </a:lnTo>
                  <a:lnTo>
                    <a:pt x="180479" y="251409"/>
                  </a:lnTo>
                  <a:lnTo>
                    <a:pt x="191046" y="248043"/>
                  </a:lnTo>
                  <a:lnTo>
                    <a:pt x="197434" y="245719"/>
                  </a:lnTo>
                  <a:lnTo>
                    <a:pt x="222377" y="245719"/>
                  </a:lnTo>
                  <a:lnTo>
                    <a:pt x="225831" y="252869"/>
                  </a:lnTo>
                  <a:lnTo>
                    <a:pt x="231571" y="257962"/>
                  </a:lnTo>
                  <a:lnTo>
                    <a:pt x="238810" y="260540"/>
                  </a:lnTo>
                  <a:lnTo>
                    <a:pt x="246773" y="260146"/>
                  </a:lnTo>
                  <a:lnTo>
                    <a:pt x="253898" y="258343"/>
                  </a:lnTo>
                  <a:lnTo>
                    <a:pt x="259461" y="252806"/>
                  </a:lnTo>
                  <a:lnTo>
                    <a:pt x="259994" y="250736"/>
                  </a:lnTo>
                  <a:lnTo>
                    <a:pt x="261264" y="245719"/>
                  </a:lnTo>
                  <a:lnTo>
                    <a:pt x="310095" y="245719"/>
                  </a:lnTo>
                  <a:lnTo>
                    <a:pt x="312356" y="243471"/>
                  </a:lnTo>
                  <a:lnTo>
                    <a:pt x="312356" y="235686"/>
                  </a:lnTo>
                  <a:lnTo>
                    <a:pt x="312356" y="175526"/>
                  </a:lnTo>
                  <a:lnTo>
                    <a:pt x="312356" y="1677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8000821" y="2651886"/>
            <a:ext cx="2182495" cy="815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585858"/>
                </a:solidFill>
                <a:latin typeface="Calibri"/>
                <a:cs typeface="Calibri"/>
              </a:rPr>
              <a:t>КАНАЛИЗАЦИЯ</a:t>
            </a:r>
            <a:endParaRPr sz="1800" dirty="0">
              <a:latin typeface="Calibri"/>
              <a:cs typeface="Calibri"/>
            </a:endParaRPr>
          </a:p>
          <a:p>
            <a:pPr marL="725805">
              <a:lnSpc>
                <a:spcPts val="2685"/>
              </a:lnSpc>
              <a:spcBef>
                <a:spcPts val="120"/>
              </a:spcBef>
            </a:pPr>
            <a:r>
              <a:rPr lang="ru-RU" sz="2400" spc="-5" dirty="0">
                <a:solidFill>
                  <a:srgbClr val="585858"/>
                </a:solidFill>
                <a:latin typeface="Calibri Light"/>
                <a:cs typeface="Calibri Light"/>
              </a:rPr>
              <a:t>317,4</a:t>
            </a:r>
            <a:r>
              <a:rPr sz="2400" spc="-75" dirty="0">
                <a:solidFill>
                  <a:srgbClr val="585858"/>
                </a:solidFill>
                <a:latin typeface="Calibri Light"/>
                <a:cs typeface="Calibri Light"/>
              </a:rPr>
              <a:t> </a:t>
            </a:r>
            <a:r>
              <a:rPr sz="2400" spc="-15" dirty="0" err="1">
                <a:solidFill>
                  <a:srgbClr val="585858"/>
                </a:solidFill>
                <a:latin typeface="Calibri Light"/>
                <a:cs typeface="Calibri Light"/>
              </a:rPr>
              <a:t>км</a:t>
            </a:r>
            <a:endParaRPr sz="2400" dirty="0">
              <a:latin typeface="Calibri Light"/>
              <a:cs typeface="Calibri Light"/>
            </a:endParaRPr>
          </a:p>
          <a:p>
            <a:pPr marL="725805">
              <a:lnSpc>
                <a:spcPts val="1245"/>
              </a:lnSpc>
            </a:pPr>
            <a:r>
              <a:rPr sz="1200" spc="-5" dirty="0">
                <a:latin typeface="Calibri"/>
                <a:cs typeface="Calibri"/>
              </a:rPr>
              <a:t>общая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протяженность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383389" y="3015082"/>
            <a:ext cx="908050" cy="4394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165"/>
              </a:lnSpc>
              <a:spcBef>
                <a:spcPts val="105"/>
              </a:spcBef>
            </a:pPr>
            <a:r>
              <a:rPr sz="2000" spc="-10" dirty="0">
                <a:solidFill>
                  <a:srgbClr val="585858"/>
                </a:solidFill>
                <a:latin typeface="Calibri Light"/>
                <a:cs typeface="Calibri Light"/>
              </a:rPr>
              <a:t>60%</a:t>
            </a:r>
            <a:endParaRPr sz="2000" dirty="0">
              <a:latin typeface="Calibri Light"/>
              <a:cs typeface="Calibri Light"/>
            </a:endParaRPr>
          </a:p>
          <a:p>
            <a:pPr marL="12700">
              <a:lnSpc>
                <a:spcPts val="1085"/>
              </a:lnSpc>
            </a:pPr>
            <a:r>
              <a:rPr sz="1100" dirty="0">
                <a:latin typeface="Calibri"/>
                <a:cs typeface="Calibri"/>
              </a:rPr>
              <a:t>сре</a:t>
            </a:r>
            <a:r>
              <a:rPr sz="1100" spc="-5" dirty="0">
                <a:latin typeface="Calibri"/>
                <a:cs typeface="Calibri"/>
              </a:rPr>
              <a:t>д</a:t>
            </a:r>
            <a:r>
              <a:rPr sz="1100" dirty="0">
                <a:latin typeface="Calibri"/>
                <a:cs typeface="Calibri"/>
              </a:rPr>
              <a:t>ний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износ</a:t>
            </a:r>
          </a:p>
        </p:txBody>
      </p:sp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32676" y="5050523"/>
            <a:ext cx="496824" cy="463308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6926706" y="4692142"/>
            <a:ext cx="2312185" cy="8049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E9A104"/>
                </a:solidFill>
                <a:latin typeface="Calibri"/>
                <a:cs typeface="Calibri"/>
              </a:rPr>
              <a:t>ЭЛЕКТРИЧЕСТВО</a:t>
            </a:r>
            <a:endParaRPr sz="1800" dirty="0">
              <a:latin typeface="Calibri"/>
              <a:cs typeface="Calibri"/>
            </a:endParaRPr>
          </a:p>
          <a:p>
            <a:pPr marL="725805">
              <a:lnSpc>
                <a:spcPts val="2685"/>
              </a:lnSpc>
              <a:spcBef>
                <a:spcPts val="120"/>
              </a:spcBef>
            </a:pPr>
            <a:r>
              <a:rPr lang="ru-RU" sz="2400" spc="-5" dirty="0">
                <a:solidFill>
                  <a:srgbClr val="E9A104"/>
                </a:solidFill>
                <a:latin typeface="Calibri Light"/>
                <a:cs typeface="Calibri Light"/>
              </a:rPr>
              <a:t>1250</a:t>
            </a:r>
            <a:r>
              <a:rPr sz="2400" spc="-85" dirty="0">
                <a:solidFill>
                  <a:srgbClr val="E9A104"/>
                </a:solidFill>
                <a:latin typeface="Calibri Light"/>
                <a:cs typeface="Calibri Light"/>
              </a:rPr>
              <a:t> </a:t>
            </a:r>
            <a:r>
              <a:rPr sz="2400" spc="-5" dirty="0">
                <a:solidFill>
                  <a:srgbClr val="E9A104"/>
                </a:solidFill>
                <a:latin typeface="Calibri Light"/>
                <a:cs typeface="Calibri Light"/>
              </a:rPr>
              <a:t>км</a:t>
            </a:r>
            <a:endParaRPr sz="2400" dirty="0">
              <a:latin typeface="Calibri Light"/>
              <a:cs typeface="Calibri Light"/>
            </a:endParaRPr>
          </a:p>
          <a:p>
            <a:pPr marL="725805">
              <a:lnSpc>
                <a:spcPts val="1245"/>
              </a:lnSpc>
            </a:pPr>
            <a:r>
              <a:rPr sz="1200" spc="-5" dirty="0" err="1">
                <a:latin typeface="Calibri"/>
                <a:cs typeface="Calibri"/>
              </a:rPr>
              <a:t>общая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5" dirty="0" err="1">
                <a:latin typeface="Calibri"/>
                <a:cs typeface="Calibri"/>
              </a:rPr>
              <a:t>протяженность</a:t>
            </a:r>
            <a:r>
              <a:rPr lang="ru-RU" sz="1200" spc="-5" dirty="0">
                <a:latin typeface="Calibri"/>
                <a:cs typeface="Calibri"/>
              </a:rPr>
              <a:t>, 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9436100" y="5072280"/>
            <a:ext cx="909955" cy="439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65"/>
              </a:lnSpc>
              <a:spcBef>
                <a:spcPts val="100"/>
              </a:spcBef>
            </a:pPr>
            <a:r>
              <a:rPr lang="ru-RU" sz="2000" spc="-10" dirty="0">
                <a:solidFill>
                  <a:srgbClr val="E9A104"/>
                </a:solidFill>
                <a:latin typeface="Calibri Light"/>
                <a:cs typeface="Calibri Light"/>
              </a:rPr>
              <a:t>45</a:t>
            </a:r>
            <a:r>
              <a:rPr sz="2000" spc="-10" dirty="0">
                <a:solidFill>
                  <a:srgbClr val="E9A104"/>
                </a:solidFill>
                <a:latin typeface="Calibri Light"/>
                <a:cs typeface="Calibri Light"/>
              </a:rPr>
              <a:t>%</a:t>
            </a:r>
            <a:endParaRPr sz="2000" dirty="0">
              <a:latin typeface="Calibri Light"/>
              <a:cs typeface="Calibri Light"/>
            </a:endParaRPr>
          </a:p>
          <a:p>
            <a:pPr marL="12700">
              <a:lnSpc>
                <a:spcPts val="1085"/>
              </a:lnSpc>
            </a:pPr>
            <a:r>
              <a:rPr sz="1100" dirty="0">
                <a:latin typeface="Calibri"/>
                <a:cs typeface="Calibri"/>
              </a:rPr>
              <a:t>средний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износ</a:t>
            </a:r>
          </a:p>
        </p:txBody>
      </p:sp>
      <p:pic>
        <p:nvPicPr>
          <p:cNvPr id="28" name="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50274" y="5118067"/>
            <a:ext cx="216223" cy="206326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4866132" y="5068811"/>
            <a:ext cx="497205" cy="463550"/>
            <a:chOff x="4866132" y="5068811"/>
            <a:chExt cx="497205" cy="463550"/>
          </a:xfrm>
        </p:grpSpPr>
        <p:pic>
          <p:nvPicPr>
            <p:cNvPr id="31" name="object 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66132" y="5068811"/>
              <a:ext cx="496823" cy="463308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959997" y="5154040"/>
              <a:ext cx="312420" cy="259715"/>
            </a:xfrm>
            <a:custGeom>
              <a:avLst/>
              <a:gdLst/>
              <a:ahLst/>
              <a:cxnLst/>
              <a:rect l="l" t="t" r="r" b="b"/>
              <a:pathLst>
                <a:path w="312420" h="259714">
                  <a:moveTo>
                    <a:pt x="30226" y="184670"/>
                  </a:moveTo>
                  <a:lnTo>
                    <a:pt x="20154" y="184670"/>
                  </a:lnTo>
                  <a:lnTo>
                    <a:pt x="20154" y="194652"/>
                  </a:lnTo>
                  <a:lnTo>
                    <a:pt x="30226" y="194652"/>
                  </a:lnTo>
                  <a:lnTo>
                    <a:pt x="30226" y="184670"/>
                  </a:lnTo>
                  <a:close/>
                </a:path>
                <a:path w="312420" h="259714">
                  <a:moveTo>
                    <a:pt x="183616" y="229082"/>
                  </a:moveTo>
                  <a:lnTo>
                    <a:pt x="179120" y="220154"/>
                  </a:lnTo>
                  <a:lnTo>
                    <a:pt x="171869" y="223215"/>
                  </a:lnTo>
                  <a:lnTo>
                    <a:pt x="164058" y="224726"/>
                  </a:lnTo>
                  <a:lnTo>
                    <a:pt x="156184" y="224586"/>
                  </a:lnTo>
                  <a:lnTo>
                    <a:pt x="148297" y="224675"/>
                  </a:lnTo>
                  <a:lnTo>
                    <a:pt x="140487" y="223151"/>
                  </a:lnTo>
                  <a:lnTo>
                    <a:pt x="133223" y="220103"/>
                  </a:lnTo>
                  <a:lnTo>
                    <a:pt x="128739" y="229082"/>
                  </a:lnTo>
                  <a:lnTo>
                    <a:pt x="135343" y="231533"/>
                  </a:lnTo>
                  <a:lnTo>
                    <a:pt x="142163" y="233273"/>
                  </a:lnTo>
                  <a:lnTo>
                    <a:pt x="149123" y="234289"/>
                  </a:lnTo>
                  <a:lnTo>
                    <a:pt x="156184" y="234569"/>
                  </a:lnTo>
                  <a:lnTo>
                    <a:pt x="163233" y="234289"/>
                  </a:lnTo>
                  <a:lnTo>
                    <a:pt x="170192" y="233273"/>
                  </a:lnTo>
                  <a:lnTo>
                    <a:pt x="177012" y="231533"/>
                  </a:lnTo>
                  <a:lnTo>
                    <a:pt x="183616" y="229082"/>
                  </a:lnTo>
                  <a:close/>
                </a:path>
                <a:path w="312420" h="259714">
                  <a:moveTo>
                    <a:pt x="292201" y="184670"/>
                  </a:moveTo>
                  <a:lnTo>
                    <a:pt x="272059" y="184670"/>
                  </a:lnTo>
                  <a:lnTo>
                    <a:pt x="272059" y="194652"/>
                  </a:lnTo>
                  <a:lnTo>
                    <a:pt x="292201" y="194652"/>
                  </a:lnTo>
                  <a:lnTo>
                    <a:pt x="292201" y="184670"/>
                  </a:lnTo>
                  <a:close/>
                </a:path>
                <a:path w="312420" h="259714">
                  <a:moveTo>
                    <a:pt x="312356" y="166941"/>
                  </a:moveTo>
                  <a:lnTo>
                    <a:pt x="310095" y="164706"/>
                  </a:lnTo>
                  <a:lnTo>
                    <a:pt x="302285" y="164706"/>
                  </a:lnTo>
                  <a:lnTo>
                    <a:pt x="302285" y="174688"/>
                  </a:lnTo>
                  <a:lnTo>
                    <a:pt x="302285" y="234569"/>
                  </a:lnTo>
                  <a:lnTo>
                    <a:pt x="261975" y="234569"/>
                  </a:lnTo>
                  <a:lnTo>
                    <a:pt x="261975" y="174688"/>
                  </a:lnTo>
                  <a:lnTo>
                    <a:pt x="302285" y="174688"/>
                  </a:lnTo>
                  <a:lnTo>
                    <a:pt x="302285" y="164706"/>
                  </a:lnTo>
                  <a:lnTo>
                    <a:pt x="261264" y="164706"/>
                  </a:lnTo>
                  <a:lnTo>
                    <a:pt x="258851" y="159715"/>
                  </a:lnTo>
                  <a:lnTo>
                    <a:pt x="257822" y="157594"/>
                  </a:lnTo>
                  <a:lnTo>
                    <a:pt x="252082" y="152527"/>
                  </a:lnTo>
                  <a:lnTo>
                    <a:pt x="251904" y="152476"/>
                  </a:lnTo>
                  <a:lnTo>
                    <a:pt x="251904" y="164185"/>
                  </a:lnTo>
                  <a:lnTo>
                    <a:pt x="251904" y="245071"/>
                  </a:lnTo>
                  <a:lnTo>
                    <a:pt x="247383" y="249542"/>
                  </a:lnTo>
                  <a:lnTo>
                    <a:pt x="236258" y="249542"/>
                  </a:lnTo>
                  <a:lnTo>
                    <a:pt x="231749" y="245071"/>
                  </a:lnTo>
                  <a:lnTo>
                    <a:pt x="231749" y="234569"/>
                  </a:lnTo>
                  <a:lnTo>
                    <a:pt x="231749" y="174688"/>
                  </a:lnTo>
                  <a:lnTo>
                    <a:pt x="231749" y="164706"/>
                  </a:lnTo>
                  <a:lnTo>
                    <a:pt x="231749" y="164185"/>
                  </a:lnTo>
                  <a:lnTo>
                    <a:pt x="236258" y="159715"/>
                  </a:lnTo>
                  <a:lnTo>
                    <a:pt x="247383" y="159715"/>
                  </a:lnTo>
                  <a:lnTo>
                    <a:pt x="251904" y="164185"/>
                  </a:lnTo>
                  <a:lnTo>
                    <a:pt x="251904" y="152476"/>
                  </a:lnTo>
                  <a:lnTo>
                    <a:pt x="244830" y="149961"/>
                  </a:lnTo>
                  <a:lnTo>
                    <a:pt x="236880" y="150355"/>
                  </a:lnTo>
                  <a:lnTo>
                    <a:pt x="229755" y="152146"/>
                  </a:lnTo>
                  <a:lnTo>
                    <a:pt x="224193" y="157657"/>
                  </a:lnTo>
                  <a:lnTo>
                    <a:pt x="222377" y="164706"/>
                  </a:lnTo>
                  <a:lnTo>
                    <a:pt x="221678" y="164706"/>
                  </a:lnTo>
                  <a:lnTo>
                    <a:pt x="221678" y="174688"/>
                  </a:lnTo>
                  <a:lnTo>
                    <a:pt x="221678" y="234569"/>
                  </a:lnTo>
                  <a:lnTo>
                    <a:pt x="201523" y="234569"/>
                  </a:lnTo>
                  <a:lnTo>
                    <a:pt x="201523" y="174688"/>
                  </a:lnTo>
                  <a:lnTo>
                    <a:pt x="221678" y="174688"/>
                  </a:lnTo>
                  <a:lnTo>
                    <a:pt x="221678" y="164706"/>
                  </a:lnTo>
                  <a:lnTo>
                    <a:pt x="201523" y="164706"/>
                  </a:lnTo>
                  <a:lnTo>
                    <a:pt x="201523" y="149733"/>
                  </a:lnTo>
                  <a:lnTo>
                    <a:pt x="201523" y="149047"/>
                  </a:lnTo>
                  <a:lnTo>
                    <a:pt x="208711" y="145592"/>
                  </a:lnTo>
                  <a:lnTo>
                    <a:pt x="213829" y="139877"/>
                  </a:lnTo>
                  <a:lnTo>
                    <a:pt x="216408" y="132676"/>
                  </a:lnTo>
                  <a:lnTo>
                    <a:pt x="215988" y="124777"/>
                  </a:lnTo>
                  <a:lnTo>
                    <a:pt x="214693" y="119799"/>
                  </a:lnTo>
                  <a:lnTo>
                    <a:pt x="213702" y="115963"/>
                  </a:lnTo>
                  <a:lnTo>
                    <a:pt x="206565" y="110490"/>
                  </a:lnTo>
                  <a:lnTo>
                    <a:pt x="206565" y="124269"/>
                  </a:lnTo>
                  <a:lnTo>
                    <a:pt x="206565" y="135293"/>
                  </a:lnTo>
                  <a:lnTo>
                    <a:pt x="202044" y="139763"/>
                  </a:lnTo>
                  <a:lnTo>
                    <a:pt x="191452" y="139763"/>
                  </a:lnTo>
                  <a:lnTo>
                    <a:pt x="191452" y="149733"/>
                  </a:lnTo>
                  <a:lnTo>
                    <a:pt x="191452" y="236118"/>
                  </a:lnTo>
                  <a:lnTo>
                    <a:pt x="182880" y="239166"/>
                  </a:lnTo>
                  <a:lnTo>
                    <a:pt x="174117" y="241592"/>
                  </a:lnTo>
                  <a:lnTo>
                    <a:pt x="165214" y="243395"/>
                  </a:lnTo>
                  <a:lnTo>
                    <a:pt x="156184" y="244551"/>
                  </a:lnTo>
                  <a:lnTo>
                    <a:pt x="147154" y="243382"/>
                  </a:lnTo>
                  <a:lnTo>
                    <a:pt x="138239" y="241592"/>
                  </a:lnTo>
                  <a:lnTo>
                    <a:pt x="129489" y="239166"/>
                  </a:lnTo>
                  <a:lnTo>
                    <a:pt x="120916" y="236118"/>
                  </a:lnTo>
                  <a:lnTo>
                    <a:pt x="120916" y="234569"/>
                  </a:lnTo>
                  <a:lnTo>
                    <a:pt x="120916" y="174688"/>
                  </a:lnTo>
                  <a:lnTo>
                    <a:pt x="120916" y="164706"/>
                  </a:lnTo>
                  <a:lnTo>
                    <a:pt x="120916" y="149733"/>
                  </a:lnTo>
                  <a:lnTo>
                    <a:pt x="191452" y="149733"/>
                  </a:lnTo>
                  <a:lnTo>
                    <a:pt x="191452" y="139763"/>
                  </a:lnTo>
                  <a:lnTo>
                    <a:pt x="110845" y="139763"/>
                  </a:lnTo>
                  <a:lnTo>
                    <a:pt x="110845" y="234569"/>
                  </a:lnTo>
                  <a:lnTo>
                    <a:pt x="90690" y="234569"/>
                  </a:lnTo>
                  <a:lnTo>
                    <a:pt x="90690" y="174688"/>
                  </a:lnTo>
                  <a:lnTo>
                    <a:pt x="110832" y="174688"/>
                  </a:lnTo>
                  <a:lnTo>
                    <a:pt x="110845" y="234569"/>
                  </a:lnTo>
                  <a:lnTo>
                    <a:pt x="110845" y="139763"/>
                  </a:lnTo>
                  <a:lnTo>
                    <a:pt x="110312" y="139763"/>
                  </a:lnTo>
                  <a:lnTo>
                    <a:pt x="105803" y="135293"/>
                  </a:lnTo>
                  <a:lnTo>
                    <a:pt x="105803" y="124269"/>
                  </a:lnTo>
                  <a:lnTo>
                    <a:pt x="110312" y="119799"/>
                  </a:lnTo>
                  <a:lnTo>
                    <a:pt x="202044" y="119799"/>
                  </a:lnTo>
                  <a:lnTo>
                    <a:pt x="206565" y="124269"/>
                  </a:lnTo>
                  <a:lnTo>
                    <a:pt x="206565" y="110490"/>
                  </a:lnTo>
                  <a:lnTo>
                    <a:pt x="205676" y="109804"/>
                  </a:lnTo>
                  <a:lnTo>
                    <a:pt x="196481" y="109816"/>
                  </a:lnTo>
                  <a:lnTo>
                    <a:pt x="186410" y="109816"/>
                  </a:lnTo>
                  <a:lnTo>
                    <a:pt x="186410" y="89852"/>
                  </a:lnTo>
                  <a:lnTo>
                    <a:pt x="186410" y="82118"/>
                  </a:lnTo>
                  <a:lnTo>
                    <a:pt x="184150" y="79883"/>
                  </a:lnTo>
                  <a:lnTo>
                    <a:pt x="176326" y="79883"/>
                  </a:lnTo>
                  <a:lnTo>
                    <a:pt x="176326" y="89852"/>
                  </a:lnTo>
                  <a:lnTo>
                    <a:pt x="176326" y="109816"/>
                  </a:lnTo>
                  <a:lnTo>
                    <a:pt x="136029" y="109816"/>
                  </a:lnTo>
                  <a:lnTo>
                    <a:pt x="136029" y="89852"/>
                  </a:lnTo>
                  <a:lnTo>
                    <a:pt x="176326" y="89852"/>
                  </a:lnTo>
                  <a:lnTo>
                    <a:pt x="176326" y="79883"/>
                  </a:lnTo>
                  <a:lnTo>
                    <a:pt x="176326" y="59918"/>
                  </a:lnTo>
                  <a:lnTo>
                    <a:pt x="184150" y="59918"/>
                  </a:lnTo>
                  <a:lnTo>
                    <a:pt x="186410" y="57683"/>
                  </a:lnTo>
                  <a:lnTo>
                    <a:pt x="186410" y="49936"/>
                  </a:lnTo>
                  <a:lnTo>
                    <a:pt x="186410" y="39966"/>
                  </a:lnTo>
                  <a:lnTo>
                    <a:pt x="226707" y="39954"/>
                  </a:lnTo>
                  <a:lnTo>
                    <a:pt x="234569" y="38430"/>
                  </a:lnTo>
                  <a:lnTo>
                    <a:pt x="240995" y="34201"/>
                  </a:lnTo>
                  <a:lnTo>
                    <a:pt x="243903" y="29972"/>
                  </a:lnTo>
                  <a:lnTo>
                    <a:pt x="245351" y="27876"/>
                  </a:lnTo>
                  <a:lnTo>
                    <a:pt x="246989" y="20116"/>
                  </a:lnTo>
                  <a:lnTo>
                    <a:pt x="245452" y="12344"/>
                  </a:lnTo>
                  <a:lnTo>
                    <a:pt x="241173" y="5969"/>
                  </a:lnTo>
                  <a:lnTo>
                    <a:pt x="236791" y="3009"/>
                  </a:lnTo>
                  <a:lnTo>
                    <a:pt x="236791" y="14490"/>
                  </a:lnTo>
                  <a:lnTo>
                    <a:pt x="236791" y="25514"/>
                  </a:lnTo>
                  <a:lnTo>
                    <a:pt x="232270" y="29972"/>
                  </a:lnTo>
                  <a:lnTo>
                    <a:pt x="221145" y="29972"/>
                  </a:lnTo>
                  <a:lnTo>
                    <a:pt x="216636" y="25514"/>
                  </a:lnTo>
                  <a:lnTo>
                    <a:pt x="216649" y="19989"/>
                  </a:lnTo>
                  <a:lnTo>
                    <a:pt x="216662" y="14490"/>
                  </a:lnTo>
                  <a:lnTo>
                    <a:pt x="221157" y="10033"/>
                  </a:lnTo>
                  <a:lnTo>
                    <a:pt x="226707" y="10020"/>
                  </a:lnTo>
                  <a:lnTo>
                    <a:pt x="232270" y="10020"/>
                  </a:lnTo>
                  <a:lnTo>
                    <a:pt x="236791" y="14490"/>
                  </a:lnTo>
                  <a:lnTo>
                    <a:pt x="236791" y="3009"/>
                  </a:lnTo>
                  <a:lnTo>
                    <a:pt x="234784" y="1651"/>
                  </a:lnTo>
                  <a:lnTo>
                    <a:pt x="226949" y="38"/>
                  </a:lnTo>
                  <a:lnTo>
                    <a:pt x="219710" y="0"/>
                  </a:lnTo>
                  <a:lnTo>
                    <a:pt x="213004" y="3810"/>
                  </a:lnTo>
                  <a:lnTo>
                    <a:pt x="209384" y="10020"/>
                  </a:lnTo>
                  <a:lnTo>
                    <a:pt x="209384" y="29972"/>
                  </a:lnTo>
                  <a:lnTo>
                    <a:pt x="176326" y="29972"/>
                  </a:lnTo>
                  <a:lnTo>
                    <a:pt x="176326" y="39966"/>
                  </a:lnTo>
                  <a:lnTo>
                    <a:pt x="176326" y="49936"/>
                  </a:lnTo>
                  <a:lnTo>
                    <a:pt x="166255" y="49936"/>
                  </a:lnTo>
                  <a:lnTo>
                    <a:pt x="166255" y="59918"/>
                  </a:lnTo>
                  <a:lnTo>
                    <a:pt x="166255" y="79883"/>
                  </a:lnTo>
                  <a:lnTo>
                    <a:pt x="146100" y="79883"/>
                  </a:lnTo>
                  <a:lnTo>
                    <a:pt x="146100" y="59918"/>
                  </a:lnTo>
                  <a:lnTo>
                    <a:pt x="166255" y="59918"/>
                  </a:lnTo>
                  <a:lnTo>
                    <a:pt x="166255" y="49936"/>
                  </a:lnTo>
                  <a:lnTo>
                    <a:pt x="136029" y="49936"/>
                  </a:lnTo>
                  <a:lnTo>
                    <a:pt x="136029" y="39966"/>
                  </a:lnTo>
                  <a:lnTo>
                    <a:pt x="176326" y="39966"/>
                  </a:lnTo>
                  <a:lnTo>
                    <a:pt x="176326" y="29972"/>
                  </a:lnTo>
                  <a:lnTo>
                    <a:pt x="173507" y="29972"/>
                  </a:lnTo>
                  <a:lnTo>
                    <a:pt x="175336" y="26962"/>
                  </a:lnTo>
                  <a:lnTo>
                    <a:pt x="176314" y="23520"/>
                  </a:lnTo>
                  <a:lnTo>
                    <a:pt x="176326" y="19989"/>
                  </a:lnTo>
                  <a:lnTo>
                    <a:pt x="206565" y="19989"/>
                  </a:lnTo>
                  <a:lnTo>
                    <a:pt x="206578" y="23520"/>
                  </a:lnTo>
                  <a:lnTo>
                    <a:pt x="207543" y="26962"/>
                  </a:lnTo>
                  <a:lnTo>
                    <a:pt x="209384" y="29972"/>
                  </a:lnTo>
                  <a:lnTo>
                    <a:pt x="209384" y="10020"/>
                  </a:lnTo>
                  <a:lnTo>
                    <a:pt x="173507" y="10020"/>
                  </a:lnTo>
                  <a:lnTo>
                    <a:pt x="168313" y="4102"/>
                  </a:lnTo>
                  <a:lnTo>
                    <a:pt x="166255" y="3098"/>
                  </a:lnTo>
                  <a:lnTo>
                    <a:pt x="166255" y="14490"/>
                  </a:lnTo>
                  <a:lnTo>
                    <a:pt x="166255" y="25514"/>
                  </a:lnTo>
                  <a:lnTo>
                    <a:pt x="161747" y="29972"/>
                  </a:lnTo>
                  <a:lnTo>
                    <a:pt x="150609" y="29972"/>
                  </a:lnTo>
                  <a:lnTo>
                    <a:pt x="146100" y="25514"/>
                  </a:lnTo>
                  <a:lnTo>
                    <a:pt x="146113" y="19989"/>
                  </a:lnTo>
                  <a:lnTo>
                    <a:pt x="146126" y="14490"/>
                  </a:lnTo>
                  <a:lnTo>
                    <a:pt x="150622" y="10033"/>
                  </a:lnTo>
                  <a:lnTo>
                    <a:pt x="156184" y="10020"/>
                  </a:lnTo>
                  <a:lnTo>
                    <a:pt x="161747" y="10020"/>
                  </a:lnTo>
                  <a:lnTo>
                    <a:pt x="166255" y="14490"/>
                  </a:lnTo>
                  <a:lnTo>
                    <a:pt x="166255" y="3098"/>
                  </a:lnTo>
                  <a:lnTo>
                    <a:pt x="161455" y="736"/>
                  </a:lnTo>
                  <a:lnTo>
                    <a:pt x="153835" y="165"/>
                  </a:lnTo>
                  <a:lnTo>
                    <a:pt x="146316" y="2616"/>
                  </a:lnTo>
                  <a:lnTo>
                    <a:pt x="143205" y="4381"/>
                  </a:lnTo>
                  <a:lnTo>
                    <a:pt x="140627" y="6934"/>
                  </a:lnTo>
                  <a:lnTo>
                    <a:pt x="138849" y="10020"/>
                  </a:lnTo>
                  <a:lnTo>
                    <a:pt x="138849" y="29972"/>
                  </a:lnTo>
                  <a:lnTo>
                    <a:pt x="102971" y="29972"/>
                  </a:lnTo>
                  <a:lnTo>
                    <a:pt x="104813" y="26962"/>
                  </a:lnTo>
                  <a:lnTo>
                    <a:pt x="105791" y="23520"/>
                  </a:lnTo>
                  <a:lnTo>
                    <a:pt x="105803" y="19989"/>
                  </a:lnTo>
                  <a:lnTo>
                    <a:pt x="136029" y="19989"/>
                  </a:lnTo>
                  <a:lnTo>
                    <a:pt x="136042" y="23520"/>
                  </a:lnTo>
                  <a:lnTo>
                    <a:pt x="137020" y="26962"/>
                  </a:lnTo>
                  <a:lnTo>
                    <a:pt x="138849" y="29972"/>
                  </a:lnTo>
                  <a:lnTo>
                    <a:pt x="138849" y="10020"/>
                  </a:lnTo>
                  <a:lnTo>
                    <a:pt x="102971" y="10020"/>
                  </a:lnTo>
                  <a:lnTo>
                    <a:pt x="97663" y="4102"/>
                  </a:lnTo>
                  <a:lnTo>
                    <a:pt x="95719" y="3175"/>
                  </a:lnTo>
                  <a:lnTo>
                    <a:pt x="95719" y="14490"/>
                  </a:lnTo>
                  <a:lnTo>
                    <a:pt x="95694" y="25514"/>
                  </a:lnTo>
                  <a:lnTo>
                    <a:pt x="91211" y="29959"/>
                  </a:lnTo>
                  <a:lnTo>
                    <a:pt x="85648" y="29972"/>
                  </a:lnTo>
                  <a:lnTo>
                    <a:pt x="80086" y="29972"/>
                  </a:lnTo>
                  <a:lnTo>
                    <a:pt x="75577" y="25514"/>
                  </a:lnTo>
                  <a:lnTo>
                    <a:pt x="75577" y="14490"/>
                  </a:lnTo>
                  <a:lnTo>
                    <a:pt x="80086" y="10020"/>
                  </a:lnTo>
                  <a:lnTo>
                    <a:pt x="91211" y="10020"/>
                  </a:lnTo>
                  <a:lnTo>
                    <a:pt x="95719" y="14490"/>
                  </a:lnTo>
                  <a:lnTo>
                    <a:pt x="95719" y="3175"/>
                  </a:lnTo>
                  <a:lnTo>
                    <a:pt x="90728" y="787"/>
                  </a:lnTo>
                  <a:lnTo>
                    <a:pt x="83045" y="279"/>
                  </a:lnTo>
                  <a:lnTo>
                    <a:pt x="75488" y="2832"/>
                  </a:lnTo>
                  <a:lnTo>
                    <a:pt x="69519" y="8089"/>
                  </a:lnTo>
                  <a:lnTo>
                    <a:pt x="66167" y="14960"/>
                  </a:lnTo>
                  <a:lnTo>
                    <a:pt x="65659" y="22580"/>
                  </a:lnTo>
                  <a:lnTo>
                    <a:pt x="68237" y="30073"/>
                  </a:lnTo>
                  <a:lnTo>
                    <a:pt x="71843" y="36207"/>
                  </a:lnTo>
                  <a:lnTo>
                    <a:pt x="78473" y="39966"/>
                  </a:lnTo>
                  <a:lnTo>
                    <a:pt x="125958" y="39966"/>
                  </a:lnTo>
                  <a:lnTo>
                    <a:pt x="125958" y="57683"/>
                  </a:lnTo>
                  <a:lnTo>
                    <a:pt x="128206" y="59918"/>
                  </a:lnTo>
                  <a:lnTo>
                    <a:pt x="136029" y="59918"/>
                  </a:lnTo>
                  <a:lnTo>
                    <a:pt x="136029" y="79883"/>
                  </a:lnTo>
                  <a:lnTo>
                    <a:pt x="128206" y="79883"/>
                  </a:lnTo>
                  <a:lnTo>
                    <a:pt x="125958" y="82118"/>
                  </a:lnTo>
                  <a:lnTo>
                    <a:pt x="125958" y="109816"/>
                  </a:lnTo>
                  <a:lnTo>
                    <a:pt x="115874" y="109816"/>
                  </a:lnTo>
                  <a:lnTo>
                    <a:pt x="95719" y="138823"/>
                  </a:lnTo>
                  <a:lnTo>
                    <a:pt x="101942" y="146773"/>
                  </a:lnTo>
                  <a:lnTo>
                    <a:pt x="110832" y="149047"/>
                  </a:lnTo>
                  <a:lnTo>
                    <a:pt x="110832" y="164706"/>
                  </a:lnTo>
                  <a:lnTo>
                    <a:pt x="89979" y="164706"/>
                  </a:lnTo>
                  <a:lnTo>
                    <a:pt x="87553" y="159715"/>
                  </a:lnTo>
                  <a:lnTo>
                    <a:pt x="86525" y="157594"/>
                  </a:lnTo>
                  <a:lnTo>
                    <a:pt x="80784" y="152527"/>
                  </a:lnTo>
                  <a:lnTo>
                    <a:pt x="80606" y="152476"/>
                  </a:lnTo>
                  <a:lnTo>
                    <a:pt x="80606" y="164185"/>
                  </a:lnTo>
                  <a:lnTo>
                    <a:pt x="80606" y="245071"/>
                  </a:lnTo>
                  <a:lnTo>
                    <a:pt x="76098" y="249542"/>
                  </a:lnTo>
                  <a:lnTo>
                    <a:pt x="64973" y="249542"/>
                  </a:lnTo>
                  <a:lnTo>
                    <a:pt x="60464" y="245071"/>
                  </a:lnTo>
                  <a:lnTo>
                    <a:pt x="60464" y="234569"/>
                  </a:lnTo>
                  <a:lnTo>
                    <a:pt x="60464" y="174688"/>
                  </a:lnTo>
                  <a:lnTo>
                    <a:pt x="60464" y="164185"/>
                  </a:lnTo>
                  <a:lnTo>
                    <a:pt x="64973" y="159715"/>
                  </a:lnTo>
                  <a:lnTo>
                    <a:pt x="76098" y="159715"/>
                  </a:lnTo>
                  <a:lnTo>
                    <a:pt x="80606" y="164185"/>
                  </a:lnTo>
                  <a:lnTo>
                    <a:pt x="80606" y="152476"/>
                  </a:lnTo>
                  <a:lnTo>
                    <a:pt x="73545" y="149961"/>
                  </a:lnTo>
                  <a:lnTo>
                    <a:pt x="65582" y="150355"/>
                  </a:lnTo>
                  <a:lnTo>
                    <a:pt x="58470" y="152146"/>
                  </a:lnTo>
                  <a:lnTo>
                    <a:pt x="52908" y="157657"/>
                  </a:lnTo>
                  <a:lnTo>
                    <a:pt x="51092" y="164706"/>
                  </a:lnTo>
                  <a:lnTo>
                    <a:pt x="50380" y="164706"/>
                  </a:lnTo>
                  <a:lnTo>
                    <a:pt x="50380" y="174688"/>
                  </a:lnTo>
                  <a:lnTo>
                    <a:pt x="50380" y="234569"/>
                  </a:lnTo>
                  <a:lnTo>
                    <a:pt x="10083" y="234569"/>
                  </a:lnTo>
                  <a:lnTo>
                    <a:pt x="10083" y="174688"/>
                  </a:lnTo>
                  <a:lnTo>
                    <a:pt x="50380" y="174688"/>
                  </a:lnTo>
                  <a:lnTo>
                    <a:pt x="50380" y="164706"/>
                  </a:lnTo>
                  <a:lnTo>
                    <a:pt x="2260" y="164706"/>
                  </a:lnTo>
                  <a:lnTo>
                    <a:pt x="0" y="166941"/>
                  </a:lnTo>
                  <a:lnTo>
                    <a:pt x="0" y="242316"/>
                  </a:lnTo>
                  <a:lnTo>
                    <a:pt x="2260" y="244551"/>
                  </a:lnTo>
                  <a:lnTo>
                    <a:pt x="51092" y="244551"/>
                  </a:lnTo>
                  <a:lnTo>
                    <a:pt x="54546" y="251663"/>
                  </a:lnTo>
                  <a:lnTo>
                    <a:pt x="60286" y="256730"/>
                  </a:lnTo>
                  <a:lnTo>
                    <a:pt x="67525" y="259308"/>
                  </a:lnTo>
                  <a:lnTo>
                    <a:pt x="75488" y="258914"/>
                  </a:lnTo>
                  <a:lnTo>
                    <a:pt x="82600" y="257111"/>
                  </a:lnTo>
                  <a:lnTo>
                    <a:pt x="88163" y="251612"/>
                  </a:lnTo>
                  <a:lnTo>
                    <a:pt x="88696" y="249542"/>
                  </a:lnTo>
                  <a:lnTo>
                    <a:pt x="89979" y="244551"/>
                  </a:lnTo>
                  <a:lnTo>
                    <a:pt x="114922" y="244551"/>
                  </a:lnTo>
                  <a:lnTo>
                    <a:pt x="121310" y="246862"/>
                  </a:lnTo>
                  <a:lnTo>
                    <a:pt x="131889" y="250215"/>
                  </a:lnTo>
                  <a:lnTo>
                    <a:pt x="144297" y="253225"/>
                  </a:lnTo>
                  <a:lnTo>
                    <a:pt x="156184" y="254533"/>
                  </a:lnTo>
                  <a:lnTo>
                    <a:pt x="168071" y="253225"/>
                  </a:lnTo>
                  <a:lnTo>
                    <a:pt x="180479" y="250215"/>
                  </a:lnTo>
                  <a:lnTo>
                    <a:pt x="191046" y="246862"/>
                  </a:lnTo>
                  <a:lnTo>
                    <a:pt x="197434" y="244551"/>
                  </a:lnTo>
                  <a:lnTo>
                    <a:pt x="222377" y="244551"/>
                  </a:lnTo>
                  <a:lnTo>
                    <a:pt x="225831" y="251663"/>
                  </a:lnTo>
                  <a:lnTo>
                    <a:pt x="231571" y="256730"/>
                  </a:lnTo>
                  <a:lnTo>
                    <a:pt x="238810" y="259308"/>
                  </a:lnTo>
                  <a:lnTo>
                    <a:pt x="246773" y="258914"/>
                  </a:lnTo>
                  <a:lnTo>
                    <a:pt x="253898" y="257111"/>
                  </a:lnTo>
                  <a:lnTo>
                    <a:pt x="259461" y="251612"/>
                  </a:lnTo>
                  <a:lnTo>
                    <a:pt x="259994" y="249542"/>
                  </a:lnTo>
                  <a:lnTo>
                    <a:pt x="261264" y="244551"/>
                  </a:lnTo>
                  <a:lnTo>
                    <a:pt x="310095" y="244551"/>
                  </a:lnTo>
                  <a:lnTo>
                    <a:pt x="312356" y="242316"/>
                  </a:lnTo>
                  <a:lnTo>
                    <a:pt x="312356" y="234569"/>
                  </a:lnTo>
                  <a:lnTo>
                    <a:pt x="312356" y="174688"/>
                  </a:lnTo>
                  <a:lnTo>
                    <a:pt x="312356" y="1669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3084726" y="4622520"/>
            <a:ext cx="1962150" cy="91820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13055">
              <a:lnSpc>
                <a:spcPct val="100000"/>
              </a:lnSpc>
              <a:spcBef>
                <a:spcPts val="500"/>
              </a:spcBef>
            </a:pPr>
            <a:r>
              <a:rPr sz="1800" b="1" spc="-5" dirty="0">
                <a:solidFill>
                  <a:srgbClr val="C55A11"/>
                </a:solidFill>
                <a:latin typeface="Calibri"/>
                <a:cs typeface="Calibri"/>
              </a:rPr>
              <a:t>ТЕПЛОВЫЕ</a:t>
            </a:r>
            <a:r>
              <a:rPr sz="1800" b="1" spc="-50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C55A11"/>
                </a:solidFill>
                <a:latin typeface="Calibri"/>
                <a:cs typeface="Calibri"/>
              </a:rPr>
              <a:t>СЕТИ</a:t>
            </a:r>
            <a:endParaRPr sz="1800" dirty="0">
              <a:latin typeface="Calibri"/>
              <a:cs typeface="Calibri"/>
            </a:endParaRPr>
          </a:p>
          <a:p>
            <a:pPr marL="366395">
              <a:lnSpc>
                <a:spcPts val="2725"/>
              </a:lnSpc>
              <a:spcBef>
                <a:spcPts val="535"/>
              </a:spcBef>
            </a:pPr>
            <a:r>
              <a:rPr sz="2400" dirty="0">
                <a:solidFill>
                  <a:srgbClr val="C55A11"/>
                </a:solidFill>
                <a:latin typeface="Calibri Light"/>
                <a:cs typeface="Calibri Light"/>
              </a:rPr>
              <a:t>2</a:t>
            </a:r>
            <a:r>
              <a:rPr lang="ru-RU" sz="2400" spc="-15" dirty="0">
                <a:solidFill>
                  <a:srgbClr val="C55A11"/>
                </a:solidFill>
                <a:latin typeface="Calibri Light"/>
                <a:cs typeface="Calibri Light"/>
              </a:rPr>
              <a:t>80</a:t>
            </a:r>
            <a:r>
              <a:rPr sz="2400" spc="-20" dirty="0">
                <a:solidFill>
                  <a:srgbClr val="C55A11"/>
                </a:solidFill>
                <a:latin typeface="Calibri Light"/>
                <a:cs typeface="Calibri Light"/>
              </a:rPr>
              <a:t>,</a:t>
            </a:r>
            <a:r>
              <a:rPr lang="ru-RU" sz="2400" spc="-20" dirty="0">
                <a:solidFill>
                  <a:srgbClr val="C55A11"/>
                </a:solidFill>
                <a:latin typeface="Calibri Light"/>
                <a:cs typeface="Calibri Light"/>
              </a:rPr>
              <a:t>7</a:t>
            </a:r>
            <a:r>
              <a:rPr sz="2400" spc="-55" dirty="0">
                <a:solidFill>
                  <a:srgbClr val="C55A11"/>
                </a:solidFill>
                <a:latin typeface="Calibri Light"/>
                <a:cs typeface="Calibri Light"/>
              </a:rPr>
              <a:t> </a:t>
            </a:r>
            <a:r>
              <a:rPr sz="2400" spc="-5" dirty="0">
                <a:solidFill>
                  <a:srgbClr val="C55A11"/>
                </a:solidFill>
                <a:latin typeface="Calibri Light"/>
                <a:cs typeface="Calibri Light"/>
              </a:rPr>
              <a:t>км</a:t>
            </a:r>
            <a:endParaRPr sz="2400" dirty="0">
              <a:latin typeface="Calibri Light"/>
              <a:cs typeface="Calibri Light"/>
            </a:endParaRPr>
          </a:p>
          <a:p>
            <a:pPr marL="12700">
              <a:lnSpc>
                <a:spcPts val="1285"/>
              </a:lnSpc>
            </a:pPr>
            <a:r>
              <a:rPr sz="1200" dirty="0" err="1">
                <a:latin typeface="Calibri"/>
                <a:cs typeface="Calibri"/>
              </a:rPr>
              <a:t>общ</a:t>
            </a:r>
            <a:r>
              <a:rPr sz="1200" spc="5" dirty="0" err="1">
                <a:latin typeface="Calibri"/>
                <a:cs typeface="Calibri"/>
              </a:rPr>
              <a:t>а</a:t>
            </a:r>
            <a:r>
              <a:rPr sz="1200" dirty="0" err="1">
                <a:latin typeface="Calibri"/>
                <a:cs typeface="Calibri"/>
              </a:rPr>
              <a:t>я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 err="1">
                <a:latin typeface="Calibri"/>
                <a:cs typeface="Calibri"/>
              </a:rPr>
              <a:t>п</a:t>
            </a:r>
            <a:r>
              <a:rPr sz="1200" spc="5" dirty="0" err="1">
                <a:latin typeface="Calibri"/>
                <a:cs typeface="Calibri"/>
              </a:rPr>
              <a:t>р</a:t>
            </a:r>
            <a:r>
              <a:rPr sz="1200" spc="-10" dirty="0" err="1">
                <a:latin typeface="Calibri"/>
                <a:cs typeface="Calibri"/>
              </a:rPr>
              <a:t>о</a:t>
            </a:r>
            <a:r>
              <a:rPr sz="1200" spc="-5" dirty="0" err="1">
                <a:latin typeface="Calibri"/>
                <a:cs typeface="Calibri"/>
              </a:rPr>
              <a:t>тя</a:t>
            </a:r>
            <a:r>
              <a:rPr sz="1200" spc="-10" dirty="0" err="1">
                <a:latin typeface="Calibri"/>
                <a:cs typeface="Calibri"/>
              </a:rPr>
              <a:t>ж</a:t>
            </a:r>
            <a:r>
              <a:rPr sz="1200" dirty="0" err="1">
                <a:latin typeface="Calibri"/>
                <a:cs typeface="Calibri"/>
              </a:rPr>
              <a:t>е</a:t>
            </a:r>
            <a:r>
              <a:rPr sz="1200" spc="-5" dirty="0" err="1">
                <a:latin typeface="Calibri"/>
                <a:cs typeface="Calibri"/>
              </a:rPr>
              <a:t>нн</a:t>
            </a:r>
            <a:r>
              <a:rPr sz="1200" dirty="0" err="1">
                <a:latin typeface="Calibri"/>
                <a:cs typeface="Calibri"/>
              </a:rPr>
              <a:t>о</a:t>
            </a:r>
            <a:r>
              <a:rPr sz="1200" spc="-5" dirty="0" err="1">
                <a:latin typeface="Calibri"/>
                <a:cs typeface="Calibri"/>
              </a:rPr>
              <a:t>сть</a:t>
            </a:r>
            <a:r>
              <a:rPr lang="ru-RU" sz="1200" spc="-5" dirty="0">
                <a:latin typeface="Calibri"/>
                <a:cs typeface="Calibri"/>
              </a:rPr>
              <a:t>,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715565" y="5066486"/>
            <a:ext cx="1176160" cy="4360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5775">
              <a:lnSpc>
                <a:spcPts val="2160"/>
              </a:lnSpc>
              <a:spcBef>
                <a:spcPts val="100"/>
              </a:spcBef>
            </a:pPr>
            <a:r>
              <a:rPr lang="ru-RU" sz="2000" spc="-10" dirty="0">
                <a:solidFill>
                  <a:srgbClr val="C55A11"/>
                </a:solidFill>
                <a:latin typeface="Calibri Light"/>
                <a:cs typeface="Calibri Light"/>
              </a:rPr>
              <a:t>66,8</a:t>
            </a:r>
            <a:r>
              <a:rPr sz="2000" spc="-10" dirty="0">
                <a:solidFill>
                  <a:srgbClr val="C55A11"/>
                </a:solidFill>
                <a:latin typeface="Calibri Light"/>
                <a:cs typeface="Calibri Light"/>
              </a:rPr>
              <a:t>%</a:t>
            </a:r>
            <a:endParaRPr sz="2000" dirty="0">
              <a:latin typeface="Calibri Light"/>
              <a:cs typeface="Calibri Light"/>
            </a:endParaRPr>
          </a:p>
          <a:p>
            <a:pPr marL="12700">
              <a:lnSpc>
                <a:spcPts val="1080"/>
              </a:lnSpc>
            </a:pPr>
            <a:r>
              <a:rPr lang="ru-RU" sz="1100" dirty="0">
                <a:latin typeface="Calibri"/>
                <a:cs typeface="Calibri"/>
              </a:rPr>
              <a:t>        </a:t>
            </a:r>
            <a:r>
              <a:rPr sz="1100" dirty="0" err="1">
                <a:latin typeface="Calibri"/>
                <a:cs typeface="Calibri"/>
              </a:rPr>
              <a:t>сре</a:t>
            </a:r>
            <a:r>
              <a:rPr sz="1100" spc="-5" dirty="0" err="1">
                <a:latin typeface="Calibri"/>
                <a:cs typeface="Calibri"/>
              </a:rPr>
              <a:t>д</a:t>
            </a:r>
            <a:r>
              <a:rPr sz="1100" dirty="0" err="1">
                <a:latin typeface="Calibri"/>
                <a:cs typeface="Calibri"/>
              </a:rPr>
              <a:t>ний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износ</a:t>
            </a:r>
          </a:p>
        </p:txBody>
      </p:sp>
      <p:grpSp>
        <p:nvGrpSpPr>
          <p:cNvPr id="37" name="object 37"/>
          <p:cNvGrpSpPr/>
          <p:nvPr/>
        </p:nvGrpSpPr>
        <p:grpSpPr>
          <a:xfrm>
            <a:off x="3503205" y="3336498"/>
            <a:ext cx="497205" cy="463550"/>
            <a:chOff x="3758184" y="2967215"/>
            <a:chExt cx="497205" cy="463550"/>
          </a:xfrm>
        </p:grpSpPr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58184" y="2967215"/>
              <a:ext cx="496824" cy="46330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3852050" y="3052444"/>
              <a:ext cx="247015" cy="245110"/>
            </a:xfrm>
            <a:custGeom>
              <a:avLst/>
              <a:gdLst/>
              <a:ahLst/>
              <a:cxnLst/>
              <a:rect l="l" t="t" r="r" b="b"/>
              <a:pathLst>
                <a:path w="247014" h="245110">
                  <a:moveTo>
                    <a:pt x="30226" y="184670"/>
                  </a:moveTo>
                  <a:lnTo>
                    <a:pt x="20154" y="184670"/>
                  </a:lnTo>
                  <a:lnTo>
                    <a:pt x="20154" y="194652"/>
                  </a:lnTo>
                  <a:lnTo>
                    <a:pt x="30226" y="194652"/>
                  </a:lnTo>
                  <a:lnTo>
                    <a:pt x="30226" y="184670"/>
                  </a:lnTo>
                  <a:close/>
                </a:path>
                <a:path w="247014" h="245110">
                  <a:moveTo>
                    <a:pt x="246989" y="20116"/>
                  </a:moveTo>
                  <a:lnTo>
                    <a:pt x="245452" y="12344"/>
                  </a:lnTo>
                  <a:lnTo>
                    <a:pt x="241173" y="5969"/>
                  </a:lnTo>
                  <a:lnTo>
                    <a:pt x="236791" y="3009"/>
                  </a:lnTo>
                  <a:lnTo>
                    <a:pt x="236791" y="14490"/>
                  </a:lnTo>
                  <a:lnTo>
                    <a:pt x="236791" y="25514"/>
                  </a:lnTo>
                  <a:lnTo>
                    <a:pt x="232270" y="29972"/>
                  </a:lnTo>
                  <a:lnTo>
                    <a:pt x="221145" y="29972"/>
                  </a:lnTo>
                  <a:lnTo>
                    <a:pt x="216636" y="25514"/>
                  </a:lnTo>
                  <a:lnTo>
                    <a:pt x="216649" y="20002"/>
                  </a:lnTo>
                  <a:lnTo>
                    <a:pt x="216662" y="14490"/>
                  </a:lnTo>
                  <a:lnTo>
                    <a:pt x="221157" y="10033"/>
                  </a:lnTo>
                  <a:lnTo>
                    <a:pt x="226707" y="10020"/>
                  </a:lnTo>
                  <a:lnTo>
                    <a:pt x="232270" y="10020"/>
                  </a:lnTo>
                  <a:lnTo>
                    <a:pt x="236791" y="14490"/>
                  </a:lnTo>
                  <a:lnTo>
                    <a:pt x="236791" y="3009"/>
                  </a:lnTo>
                  <a:lnTo>
                    <a:pt x="234784" y="1651"/>
                  </a:lnTo>
                  <a:lnTo>
                    <a:pt x="226949" y="38"/>
                  </a:lnTo>
                  <a:lnTo>
                    <a:pt x="219710" y="0"/>
                  </a:lnTo>
                  <a:lnTo>
                    <a:pt x="213004" y="3810"/>
                  </a:lnTo>
                  <a:lnTo>
                    <a:pt x="209384" y="10020"/>
                  </a:lnTo>
                  <a:lnTo>
                    <a:pt x="209384" y="29972"/>
                  </a:lnTo>
                  <a:lnTo>
                    <a:pt x="176326" y="29972"/>
                  </a:lnTo>
                  <a:lnTo>
                    <a:pt x="176326" y="39966"/>
                  </a:lnTo>
                  <a:lnTo>
                    <a:pt x="176326" y="49936"/>
                  </a:lnTo>
                  <a:lnTo>
                    <a:pt x="166255" y="49936"/>
                  </a:lnTo>
                  <a:lnTo>
                    <a:pt x="166255" y="59918"/>
                  </a:lnTo>
                  <a:lnTo>
                    <a:pt x="166255" y="79883"/>
                  </a:lnTo>
                  <a:lnTo>
                    <a:pt x="146100" y="79883"/>
                  </a:lnTo>
                  <a:lnTo>
                    <a:pt x="146100" y="59918"/>
                  </a:lnTo>
                  <a:lnTo>
                    <a:pt x="166255" y="59918"/>
                  </a:lnTo>
                  <a:lnTo>
                    <a:pt x="166255" y="49936"/>
                  </a:lnTo>
                  <a:lnTo>
                    <a:pt x="136029" y="49936"/>
                  </a:lnTo>
                  <a:lnTo>
                    <a:pt x="136029" y="39966"/>
                  </a:lnTo>
                  <a:lnTo>
                    <a:pt x="176326" y="39966"/>
                  </a:lnTo>
                  <a:lnTo>
                    <a:pt x="176326" y="29972"/>
                  </a:lnTo>
                  <a:lnTo>
                    <a:pt x="173507" y="29972"/>
                  </a:lnTo>
                  <a:lnTo>
                    <a:pt x="175336" y="26962"/>
                  </a:lnTo>
                  <a:lnTo>
                    <a:pt x="176314" y="23520"/>
                  </a:lnTo>
                  <a:lnTo>
                    <a:pt x="176326" y="20002"/>
                  </a:lnTo>
                  <a:lnTo>
                    <a:pt x="206565" y="20002"/>
                  </a:lnTo>
                  <a:lnTo>
                    <a:pt x="206578" y="23520"/>
                  </a:lnTo>
                  <a:lnTo>
                    <a:pt x="207543" y="26962"/>
                  </a:lnTo>
                  <a:lnTo>
                    <a:pt x="209384" y="29972"/>
                  </a:lnTo>
                  <a:lnTo>
                    <a:pt x="209384" y="10020"/>
                  </a:lnTo>
                  <a:lnTo>
                    <a:pt x="173507" y="10020"/>
                  </a:lnTo>
                  <a:lnTo>
                    <a:pt x="168313" y="4102"/>
                  </a:lnTo>
                  <a:lnTo>
                    <a:pt x="166255" y="3098"/>
                  </a:lnTo>
                  <a:lnTo>
                    <a:pt x="166255" y="14490"/>
                  </a:lnTo>
                  <a:lnTo>
                    <a:pt x="166255" y="25514"/>
                  </a:lnTo>
                  <a:lnTo>
                    <a:pt x="161747" y="29972"/>
                  </a:lnTo>
                  <a:lnTo>
                    <a:pt x="150609" y="29972"/>
                  </a:lnTo>
                  <a:lnTo>
                    <a:pt x="146100" y="25514"/>
                  </a:lnTo>
                  <a:lnTo>
                    <a:pt x="146113" y="20002"/>
                  </a:lnTo>
                  <a:lnTo>
                    <a:pt x="146126" y="14490"/>
                  </a:lnTo>
                  <a:lnTo>
                    <a:pt x="150622" y="10033"/>
                  </a:lnTo>
                  <a:lnTo>
                    <a:pt x="156184" y="10020"/>
                  </a:lnTo>
                  <a:lnTo>
                    <a:pt x="161747" y="10020"/>
                  </a:lnTo>
                  <a:lnTo>
                    <a:pt x="166255" y="14490"/>
                  </a:lnTo>
                  <a:lnTo>
                    <a:pt x="166255" y="3098"/>
                  </a:lnTo>
                  <a:lnTo>
                    <a:pt x="161455" y="736"/>
                  </a:lnTo>
                  <a:lnTo>
                    <a:pt x="153835" y="165"/>
                  </a:lnTo>
                  <a:lnTo>
                    <a:pt x="146316" y="2616"/>
                  </a:lnTo>
                  <a:lnTo>
                    <a:pt x="143205" y="4381"/>
                  </a:lnTo>
                  <a:lnTo>
                    <a:pt x="140627" y="6934"/>
                  </a:lnTo>
                  <a:lnTo>
                    <a:pt x="138849" y="10020"/>
                  </a:lnTo>
                  <a:lnTo>
                    <a:pt x="138849" y="29972"/>
                  </a:lnTo>
                  <a:lnTo>
                    <a:pt x="102971" y="29972"/>
                  </a:lnTo>
                  <a:lnTo>
                    <a:pt x="104813" y="26962"/>
                  </a:lnTo>
                  <a:lnTo>
                    <a:pt x="105791" y="23520"/>
                  </a:lnTo>
                  <a:lnTo>
                    <a:pt x="105803" y="19989"/>
                  </a:lnTo>
                  <a:lnTo>
                    <a:pt x="136029" y="20002"/>
                  </a:lnTo>
                  <a:lnTo>
                    <a:pt x="136042" y="23520"/>
                  </a:lnTo>
                  <a:lnTo>
                    <a:pt x="137020" y="26962"/>
                  </a:lnTo>
                  <a:lnTo>
                    <a:pt x="138849" y="29972"/>
                  </a:lnTo>
                  <a:lnTo>
                    <a:pt x="138849" y="10020"/>
                  </a:lnTo>
                  <a:lnTo>
                    <a:pt x="102971" y="10020"/>
                  </a:lnTo>
                  <a:lnTo>
                    <a:pt x="97663" y="4102"/>
                  </a:lnTo>
                  <a:lnTo>
                    <a:pt x="95719" y="3175"/>
                  </a:lnTo>
                  <a:lnTo>
                    <a:pt x="95719" y="14490"/>
                  </a:lnTo>
                  <a:lnTo>
                    <a:pt x="95694" y="25514"/>
                  </a:lnTo>
                  <a:lnTo>
                    <a:pt x="91211" y="29959"/>
                  </a:lnTo>
                  <a:lnTo>
                    <a:pt x="85648" y="29972"/>
                  </a:lnTo>
                  <a:lnTo>
                    <a:pt x="80086" y="29972"/>
                  </a:lnTo>
                  <a:lnTo>
                    <a:pt x="75577" y="25514"/>
                  </a:lnTo>
                  <a:lnTo>
                    <a:pt x="75577" y="14490"/>
                  </a:lnTo>
                  <a:lnTo>
                    <a:pt x="80086" y="10020"/>
                  </a:lnTo>
                  <a:lnTo>
                    <a:pt x="91211" y="10020"/>
                  </a:lnTo>
                  <a:lnTo>
                    <a:pt x="95719" y="14490"/>
                  </a:lnTo>
                  <a:lnTo>
                    <a:pt x="95719" y="3175"/>
                  </a:lnTo>
                  <a:lnTo>
                    <a:pt x="90728" y="787"/>
                  </a:lnTo>
                  <a:lnTo>
                    <a:pt x="83045" y="279"/>
                  </a:lnTo>
                  <a:lnTo>
                    <a:pt x="75488" y="2832"/>
                  </a:lnTo>
                  <a:lnTo>
                    <a:pt x="69519" y="8089"/>
                  </a:lnTo>
                  <a:lnTo>
                    <a:pt x="66167" y="14960"/>
                  </a:lnTo>
                  <a:lnTo>
                    <a:pt x="65659" y="22580"/>
                  </a:lnTo>
                  <a:lnTo>
                    <a:pt x="68237" y="30073"/>
                  </a:lnTo>
                  <a:lnTo>
                    <a:pt x="71843" y="36207"/>
                  </a:lnTo>
                  <a:lnTo>
                    <a:pt x="78473" y="39966"/>
                  </a:lnTo>
                  <a:lnTo>
                    <a:pt x="125958" y="39966"/>
                  </a:lnTo>
                  <a:lnTo>
                    <a:pt x="125958" y="57683"/>
                  </a:lnTo>
                  <a:lnTo>
                    <a:pt x="128206" y="59918"/>
                  </a:lnTo>
                  <a:lnTo>
                    <a:pt x="136029" y="59918"/>
                  </a:lnTo>
                  <a:lnTo>
                    <a:pt x="136029" y="79883"/>
                  </a:lnTo>
                  <a:lnTo>
                    <a:pt x="128206" y="79883"/>
                  </a:lnTo>
                  <a:lnTo>
                    <a:pt x="125958" y="82118"/>
                  </a:lnTo>
                  <a:lnTo>
                    <a:pt x="125958" y="109816"/>
                  </a:lnTo>
                  <a:lnTo>
                    <a:pt x="115874" y="109816"/>
                  </a:lnTo>
                  <a:lnTo>
                    <a:pt x="95719" y="138823"/>
                  </a:lnTo>
                  <a:lnTo>
                    <a:pt x="101942" y="146773"/>
                  </a:lnTo>
                  <a:lnTo>
                    <a:pt x="110832" y="149047"/>
                  </a:lnTo>
                  <a:lnTo>
                    <a:pt x="110832" y="164706"/>
                  </a:lnTo>
                  <a:lnTo>
                    <a:pt x="89979" y="164706"/>
                  </a:lnTo>
                  <a:lnTo>
                    <a:pt x="87553" y="159715"/>
                  </a:lnTo>
                  <a:lnTo>
                    <a:pt x="86525" y="157594"/>
                  </a:lnTo>
                  <a:lnTo>
                    <a:pt x="80784" y="152527"/>
                  </a:lnTo>
                  <a:lnTo>
                    <a:pt x="73545" y="149961"/>
                  </a:lnTo>
                  <a:lnTo>
                    <a:pt x="65582" y="150355"/>
                  </a:lnTo>
                  <a:lnTo>
                    <a:pt x="58470" y="152146"/>
                  </a:lnTo>
                  <a:lnTo>
                    <a:pt x="52908" y="157657"/>
                  </a:lnTo>
                  <a:lnTo>
                    <a:pt x="51092" y="164706"/>
                  </a:lnTo>
                  <a:lnTo>
                    <a:pt x="2260" y="164706"/>
                  </a:lnTo>
                  <a:lnTo>
                    <a:pt x="0" y="166941"/>
                  </a:lnTo>
                  <a:lnTo>
                    <a:pt x="0" y="242316"/>
                  </a:lnTo>
                  <a:lnTo>
                    <a:pt x="2260" y="244551"/>
                  </a:lnTo>
                  <a:lnTo>
                    <a:pt x="40093" y="244551"/>
                  </a:lnTo>
                  <a:lnTo>
                    <a:pt x="50165" y="234569"/>
                  </a:lnTo>
                  <a:lnTo>
                    <a:pt x="10083" y="234569"/>
                  </a:lnTo>
                  <a:lnTo>
                    <a:pt x="10083" y="174688"/>
                  </a:lnTo>
                  <a:lnTo>
                    <a:pt x="50380" y="174688"/>
                  </a:lnTo>
                  <a:lnTo>
                    <a:pt x="50380" y="234353"/>
                  </a:lnTo>
                  <a:lnTo>
                    <a:pt x="60464" y="224370"/>
                  </a:lnTo>
                  <a:lnTo>
                    <a:pt x="60464" y="174688"/>
                  </a:lnTo>
                  <a:lnTo>
                    <a:pt x="60464" y="164185"/>
                  </a:lnTo>
                  <a:lnTo>
                    <a:pt x="64973" y="159715"/>
                  </a:lnTo>
                  <a:lnTo>
                    <a:pt x="76098" y="159715"/>
                  </a:lnTo>
                  <a:lnTo>
                    <a:pt x="80606" y="164185"/>
                  </a:lnTo>
                  <a:lnTo>
                    <a:pt x="80606" y="204419"/>
                  </a:lnTo>
                  <a:lnTo>
                    <a:pt x="90690" y="194437"/>
                  </a:lnTo>
                  <a:lnTo>
                    <a:pt x="90690" y="174688"/>
                  </a:lnTo>
                  <a:lnTo>
                    <a:pt x="110617" y="174688"/>
                  </a:lnTo>
                  <a:lnTo>
                    <a:pt x="120700" y="164706"/>
                  </a:lnTo>
                  <a:lnTo>
                    <a:pt x="120916" y="164490"/>
                  </a:lnTo>
                  <a:lnTo>
                    <a:pt x="120916" y="149733"/>
                  </a:lnTo>
                  <a:lnTo>
                    <a:pt x="135813" y="149733"/>
                  </a:lnTo>
                  <a:lnTo>
                    <a:pt x="145884" y="139763"/>
                  </a:lnTo>
                  <a:lnTo>
                    <a:pt x="110312" y="139763"/>
                  </a:lnTo>
                  <a:lnTo>
                    <a:pt x="105803" y="135293"/>
                  </a:lnTo>
                  <a:lnTo>
                    <a:pt x="105803" y="124269"/>
                  </a:lnTo>
                  <a:lnTo>
                    <a:pt x="110312" y="119799"/>
                  </a:lnTo>
                  <a:lnTo>
                    <a:pt x="166039" y="119799"/>
                  </a:lnTo>
                  <a:lnTo>
                    <a:pt x="176110" y="109816"/>
                  </a:lnTo>
                  <a:lnTo>
                    <a:pt x="136029" y="109816"/>
                  </a:lnTo>
                  <a:lnTo>
                    <a:pt x="136029" y="89852"/>
                  </a:lnTo>
                  <a:lnTo>
                    <a:pt x="176326" y="89852"/>
                  </a:lnTo>
                  <a:lnTo>
                    <a:pt x="176326" y="109601"/>
                  </a:lnTo>
                  <a:lnTo>
                    <a:pt x="186410" y="99618"/>
                  </a:lnTo>
                  <a:lnTo>
                    <a:pt x="186410" y="89852"/>
                  </a:lnTo>
                  <a:lnTo>
                    <a:pt x="186410" y="82118"/>
                  </a:lnTo>
                  <a:lnTo>
                    <a:pt x="184150" y="79883"/>
                  </a:lnTo>
                  <a:lnTo>
                    <a:pt x="176326" y="79883"/>
                  </a:lnTo>
                  <a:lnTo>
                    <a:pt x="176326" y="59918"/>
                  </a:lnTo>
                  <a:lnTo>
                    <a:pt x="184150" y="59918"/>
                  </a:lnTo>
                  <a:lnTo>
                    <a:pt x="186410" y="57683"/>
                  </a:lnTo>
                  <a:lnTo>
                    <a:pt x="186410" y="49936"/>
                  </a:lnTo>
                  <a:lnTo>
                    <a:pt x="186410" y="39966"/>
                  </a:lnTo>
                  <a:lnTo>
                    <a:pt x="226707" y="39954"/>
                  </a:lnTo>
                  <a:lnTo>
                    <a:pt x="234569" y="38430"/>
                  </a:lnTo>
                  <a:lnTo>
                    <a:pt x="240995" y="34201"/>
                  </a:lnTo>
                  <a:lnTo>
                    <a:pt x="243903" y="29972"/>
                  </a:lnTo>
                  <a:lnTo>
                    <a:pt x="245351" y="27876"/>
                  </a:lnTo>
                  <a:lnTo>
                    <a:pt x="246989" y="201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1954566" y="2944557"/>
            <a:ext cx="1961514" cy="91820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33350">
              <a:lnSpc>
                <a:spcPct val="100000"/>
              </a:lnSpc>
              <a:spcBef>
                <a:spcPts val="500"/>
              </a:spcBef>
            </a:pPr>
            <a:r>
              <a:rPr sz="1800" b="1" dirty="0">
                <a:solidFill>
                  <a:srgbClr val="2D75B6"/>
                </a:solidFill>
                <a:latin typeface="Calibri"/>
                <a:cs typeface="Calibri"/>
              </a:rPr>
              <a:t>В</a:t>
            </a:r>
            <a:r>
              <a:rPr sz="1800" b="1" spc="-55" dirty="0">
                <a:solidFill>
                  <a:srgbClr val="2D75B6"/>
                </a:solidFill>
                <a:latin typeface="Calibri"/>
                <a:cs typeface="Calibri"/>
              </a:rPr>
              <a:t>О</a:t>
            </a:r>
            <a:r>
              <a:rPr sz="1800" b="1" spc="-40" dirty="0">
                <a:solidFill>
                  <a:srgbClr val="2D75B6"/>
                </a:solidFill>
                <a:latin typeface="Calibri"/>
                <a:cs typeface="Calibri"/>
              </a:rPr>
              <a:t>Д</a:t>
            </a:r>
            <a:r>
              <a:rPr sz="1800" b="1" spc="-5" dirty="0">
                <a:solidFill>
                  <a:srgbClr val="2D75B6"/>
                </a:solidFill>
                <a:latin typeface="Calibri"/>
                <a:cs typeface="Calibri"/>
              </a:rPr>
              <a:t>О</a:t>
            </a:r>
            <a:r>
              <a:rPr sz="1800" b="1" spc="-10" dirty="0">
                <a:solidFill>
                  <a:srgbClr val="2D75B6"/>
                </a:solidFill>
                <a:latin typeface="Calibri"/>
                <a:cs typeface="Calibri"/>
              </a:rPr>
              <a:t>С</a:t>
            </a:r>
            <a:r>
              <a:rPr sz="1800" b="1" dirty="0">
                <a:solidFill>
                  <a:srgbClr val="2D75B6"/>
                </a:solidFill>
                <a:latin typeface="Calibri"/>
                <a:cs typeface="Calibri"/>
              </a:rPr>
              <a:t>НА</a:t>
            </a:r>
            <a:r>
              <a:rPr sz="1800" b="1" spc="-20" dirty="0">
                <a:solidFill>
                  <a:srgbClr val="2D75B6"/>
                </a:solidFill>
                <a:latin typeface="Calibri"/>
                <a:cs typeface="Calibri"/>
              </a:rPr>
              <a:t>Б</a:t>
            </a:r>
            <a:r>
              <a:rPr sz="1800" b="1" dirty="0">
                <a:solidFill>
                  <a:srgbClr val="2D75B6"/>
                </a:solidFill>
                <a:latin typeface="Calibri"/>
                <a:cs typeface="Calibri"/>
              </a:rPr>
              <a:t>ЖЕНИЕ</a:t>
            </a:r>
            <a:endParaRPr sz="1800" dirty="0">
              <a:latin typeface="Calibri"/>
              <a:cs typeface="Calibri"/>
            </a:endParaRPr>
          </a:p>
          <a:p>
            <a:pPr marL="366395">
              <a:lnSpc>
                <a:spcPts val="2725"/>
              </a:lnSpc>
              <a:spcBef>
                <a:spcPts val="535"/>
              </a:spcBef>
            </a:pPr>
            <a:r>
              <a:rPr lang="ru-RU" sz="2400" spc="-55" dirty="0">
                <a:solidFill>
                  <a:srgbClr val="2D75B6"/>
                </a:solidFill>
                <a:latin typeface="Calibri Light"/>
                <a:cs typeface="Calibri Light"/>
              </a:rPr>
              <a:t>591</a:t>
            </a:r>
            <a:r>
              <a:rPr sz="2400" spc="-55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2400" spc="-5" dirty="0">
                <a:solidFill>
                  <a:srgbClr val="2D75B6"/>
                </a:solidFill>
                <a:latin typeface="Calibri Light"/>
                <a:cs typeface="Calibri Light"/>
              </a:rPr>
              <a:t>км</a:t>
            </a:r>
            <a:endParaRPr sz="2400" dirty="0">
              <a:latin typeface="Calibri Light"/>
              <a:cs typeface="Calibri Light"/>
            </a:endParaRPr>
          </a:p>
          <a:p>
            <a:pPr marL="12700">
              <a:lnSpc>
                <a:spcPts val="1285"/>
              </a:lnSpc>
            </a:pPr>
            <a:r>
              <a:rPr sz="1200" spc="-5" dirty="0" err="1">
                <a:latin typeface="Calibri"/>
                <a:cs typeface="Calibri"/>
              </a:rPr>
              <a:t>общая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 err="1">
                <a:latin typeface="Calibri"/>
                <a:cs typeface="Calibri"/>
              </a:rPr>
              <a:t>протяженность</a:t>
            </a:r>
            <a:endParaRPr lang="ru-RU" sz="1200" spc="-10" dirty="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92254" y="3386978"/>
            <a:ext cx="934085" cy="438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85775">
              <a:lnSpc>
                <a:spcPts val="2160"/>
              </a:lnSpc>
              <a:spcBef>
                <a:spcPts val="105"/>
              </a:spcBef>
            </a:pPr>
            <a:r>
              <a:rPr lang="ru-RU" sz="2000" spc="-10" dirty="0">
                <a:solidFill>
                  <a:srgbClr val="2D75B6"/>
                </a:solidFill>
                <a:latin typeface="Calibri Light"/>
                <a:cs typeface="Calibri Light"/>
              </a:rPr>
              <a:t>49</a:t>
            </a:r>
            <a:r>
              <a:rPr sz="2000" spc="-10" dirty="0">
                <a:solidFill>
                  <a:srgbClr val="2D75B6"/>
                </a:solidFill>
                <a:latin typeface="Calibri Light"/>
                <a:cs typeface="Calibri Light"/>
              </a:rPr>
              <a:t>%</a:t>
            </a:r>
            <a:endParaRPr sz="2000" dirty="0">
              <a:latin typeface="Calibri Light"/>
              <a:cs typeface="Calibri Light"/>
            </a:endParaRPr>
          </a:p>
          <a:p>
            <a:pPr marL="12700">
              <a:lnSpc>
                <a:spcPts val="1080"/>
              </a:lnSpc>
            </a:pPr>
            <a:r>
              <a:rPr sz="1100" dirty="0">
                <a:latin typeface="Calibri"/>
                <a:cs typeface="Calibri"/>
              </a:rPr>
              <a:t>сре</a:t>
            </a:r>
            <a:r>
              <a:rPr sz="1100" spc="-5" dirty="0">
                <a:latin typeface="Calibri"/>
                <a:cs typeface="Calibri"/>
              </a:rPr>
              <a:t>д</a:t>
            </a:r>
            <a:r>
              <a:rPr sz="1100" dirty="0">
                <a:latin typeface="Calibri"/>
                <a:cs typeface="Calibri"/>
              </a:rPr>
              <a:t>ний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износ</a:t>
            </a:r>
          </a:p>
        </p:txBody>
      </p:sp>
      <p:grpSp>
        <p:nvGrpSpPr>
          <p:cNvPr id="44" name="object 44"/>
          <p:cNvGrpSpPr/>
          <p:nvPr/>
        </p:nvGrpSpPr>
        <p:grpSpPr>
          <a:xfrm>
            <a:off x="4707520" y="1394567"/>
            <a:ext cx="497205" cy="681990"/>
            <a:chOff x="4742688" y="1473695"/>
            <a:chExt cx="497205" cy="681990"/>
          </a:xfrm>
        </p:grpSpPr>
        <p:pic>
          <p:nvPicPr>
            <p:cNvPr id="45" name="object 4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26613" y="1970931"/>
              <a:ext cx="167539" cy="12608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4858753" y="1854351"/>
              <a:ext cx="289560" cy="301625"/>
            </a:xfrm>
            <a:custGeom>
              <a:avLst/>
              <a:gdLst/>
              <a:ahLst/>
              <a:cxnLst/>
              <a:rect l="l" t="t" r="r" b="b"/>
              <a:pathLst>
                <a:path w="289560" h="301625">
                  <a:moveTo>
                    <a:pt x="163022" y="0"/>
                  </a:moveTo>
                  <a:lnTo>
                    <a:pt x="113476" y="5566"/>
                  </a:lnTo>
                  <a:lnTo>
                    <a:pt x="69715" y="25591"/>
                  </a:lnTo>
                  <a:lnTo>
                    <a:pt x="34425" y="57635"/>
                  </a:lnTo>
                  <a:lnTo>
                    <a:pt x="10291" y="99261"/>
                  </a:lnTo>
                  <a:lnTo>
                    <a:pt x="0" y="148030"/>
                  </a:lnTo>
                  <a:lnTo>
                    <a:pt x="2512" y="184355"/>
                  </a:lnTo>
                  <a:lnTo>
                    <a:pt x="13207" y="218663"/>
                  </a:lnTo>
                  <a:lnTo>
                    <a:pt x="31485" y="249607"/>
                  </a:lnTo>
                  <a:lnTo>
                    <a:pt x="56747" y="275840"/>
                  </a:lnTo>
                  <a:lnTo>
                    <a:pt x="63601" y="281212"/>
                  </a:lnTo>
                  <a:lnTo>
                    <a:pt x="67687" y="289381"/>
                  </a:lnTo>
                  <a:lnTo>
                    <a:pt x="67859" y="298088"/>
                  </a:lnTo>
                  <a:lnTo>
                    <a:pt x="67859" y="301065"/>
                  </a:lnTo>
                  <a:lnTo>
                    <a:pt x="84824" y="284101"/>
                  </a:lnTo>
                  <a:lnTo>
                    <a:pt x="82410" y="277377"/>
                  </a:lnTo>
                  <a:lnTo>
                    <a:pt x="76708" y="268386"/>
                  </a:lnTo>
                  <a:lnTo>
                    <a:pt x="69076" y="260779"/>
                  </a:lnTo>
                  <a:lnTo>
                    <a:pt x="40209" y="228075"/>
                  </a:lnTo>
                  <a:lnTo>
                    <a:pt x="23592" y="189392"/>
                  </a:lnTo>
                  <a:lnTo>
                    <a:pt x="19532" y="147888"/>
                  </a:lnTo>
                  <a:lnTo>
                    <a:pt x="28338" y="106719"/>
                  </a:lnTo>
                  <a:lnTo>
                    <a:pt x="50319" y="69043"/>
                  </a:lnTo>
                  <a:lnTo>
                    <a:pt x="100331" y="31022"/>
                  </a:lnTo>
                  <a:lnTo>
                    <a:pt x="162100" y="19470"/>
                  </a:lnTo>
                  <a:lnTo>
                    <a:pt x="226601" y="19470"/>
                  </a:lnTo>
                  <a:lnTo>
                    <a:pt x="209860" y="10045"/>
                  </a:lnTo>
                  <a:lnTo>
                    <a:pt x="163022" y="0"/>
                  </a:lnTo>
                  <a:close/>
                </a:path>
                <a:path w="289560" h="301625">
                  <a:moveTo>
                    <a:pt x="226601" y="19470"/>
                  </a:moveTo>
                  <a:lnTo>
                    <a:pt x="162100" y="19470"/>
                  </a:lnTo>
                  <a:lnTo>
                    <a:pt x="212516" y="32274"/>
                  </a:lnTo>
                  <a:lnTo>
                    <a:pt x="253417" y="61672"/>
                  </a:lnTo>
                  <a:lnTo>
                    <a:pt x="274759" y="94168"/>
                  </a:lnTo>
                  <a:lnTo>
                    <a:pt x="289128" y="79799"/>
                  </a:lnTo>
                  <a:lnTo>
                    <a:pt x="282100" y="65986"/>
                  </a:lnTo>
                  <a:lnTo>
                    <a:pt x="250281" y="32801"/>
                  </a:lnTo>
                  <a:lnTo>
                    <a:pt x="226601" y="194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42688" y="1473695"/>
              <a:ext cx="496824" cy="463308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4835029" y="1558924"/>
              <a:ext cx="247015" cy="245110"/>
            </a:xfrm>
            <a:custGeom>
              <a:avLst/>
              <a:gdLst/>
              <a:ahLst/>
              <a:cxnLst/>
              <a:rect l="l" t="t" r="r" b="b"/>
              <a:pathLst>
                <a:path w="247014" h="245110">
                  <a:moveTo>
                    <a:pt x="30226" y="184670"/>
                  </a:moveTo>
                  <a:lnTo>
                    <a:pt x="20154" y="184670"/>
                  </a:lnTo>
                  <a:lnTo>
                    <a:pt x="20154" y="194652"/>
                  </a:lnTo>
                  <a:lnTo>
                    <a:pt x="30226" y="194652"/>
                  </a:lnTo>
                  <a:lnTo>
                    <a:pt x="30226" y="184670"/>
                  </a:lnTo>
                  <a:close/>
                </a:path>
                <a:path w="247014" h="245110">
                  <a:moveTo>
                    <a:pt x="246989" y="20116"/>
                  </a:moveTo>
                  <a:lnTo>
                    <a:pt x="245452" y="12344"/>
                  </a:lnTo>
                  <a:lnTo>
                    <a:pt x="241173" y="5969"/>
                  </a:lnTo>
                  <a:lnTo>
                    <a:pt x="236791" y="3009"/>
                  </a:lnTo>
                  <a:lnTo>
                    <a:pt x="236791" y="14490"/>
                  </a:lnTo>
                  <a:lnTo>
                    <a:pt x="236791" y="25514"/>
                  </a:lnTo>
                  <a:lnTo>
                    <a:pt x="232270" y="29972"/>
                  </a:lnTo>
                  <a:lnTo>
                    <a:pt x="221145" y="29972"/>
                  </a:lnTo>
                  <a:lnTo>
                    <a:pt x="216636" y="25514"/>
                  </a:lnTo>
                  <a:lnTo>
                    <a:pt x="216649" y="20002"/>
                  </a:lnTo>
                  <a:lnTo>
                    <a:pt x="216662" y="14490"/>
                  </a:lnTo>
                  <a:lnTo>
                    <a:pt x="221157" y="10033"/>
                  </a:lnTo>
                  <a:lnTo>
                    <a:pt x="226707" y="10020"/>
                  </a:lnTo>
                  <a:lnTo>
                    <a:pt x="232270" y="10020"/>
                  </a:lnTo>
                  <a:lnTo>
                    <a:pt x="236791" y="14490"/>
                  </a:lnTo>
                  <a:lnTo>
                    <a:pt x="236791" y="3009"/>
                  </a:lnTo>
                  <a:lnTo>
                    <a:pt x="234784" y="1651"/>
                  </a:lnTo>
                  <a:lnTo>
                    <a:pt x="226949" y="38"/>
                  </a:lnTo>
                  <a:lnTo>
                    <a:pt x="219710" y="0"/>
                  </a:lnTo>
                  <a:lnTo>
                    <a:pt x="213004" y="3810"/>
                  </a:lnTo>
                  <a:lnTo>
                    <a:pt x="209384" y="10020"/>
                  </a:lnTo>
                  <a:lnTo>
                    <a:pt x="209384" y="29972"/>
                  </a:lnTo>
                  <a:lnTo>
                    <a:pt x="176326" y="29972"/>
                  </a:lnTo>
                  <a:lnTo>
                    <a:pt x="176326" y="39966"/>
                  </a:lnTo>
                  <a:lnTo>
                    <a:pt x="176326" y="49936"/>
                  </a:lnTo>
                  <a:lnTo>
                    <a:pt x="166255" y="49936"/>
                  </a:lnTo>
                  <a:lnTo>
                    <a:pt x="166255" y="59918"/>
                  </a:lnTo>
                  <a:lnTo>
                    <a:pt x="166255" y="79883"/>
                  </a:lnTo>
                  <a:lnTo>
                    <a:pt x="146100" y="79883"/>
                  </a:lnTo>
                  <a:lnTo>
                    <a:pt x="146100" y="59918"/>
                  </a:lnTo>
                  <a:lnTo>
                    <a:pt x="166255" y="59918"/>
                  </a:lnTo>
                  <a:lnTo>
                    <a:pt x="166255" y="49936"/>
                  </a:lnTo>
                  <a:lnTo>
                    <a:pt x="136029" y="49936"/>
                  </a:lnTo>
                  <a:lnTo>
                    <a:pt x="136029" y="39966"/>
                  </a:lnTo>
                  <a:lnTo>
                    <a:pt x="176326" y="39966"/>
                  </a:lnTo>
                  <a:lnTo>
                    <a:pt x="176326" y="29972"/>
                  </a:lnTo>
                  <a:lnTo>
                    <a:pt x="173507" y="29972"/>
                  </a:lnTo>
                  <a:lnTo>
                    <a:pt x="175336" y="26962"/>
                  </a:lnTo>
                  <a:lnTo>
                    <a:pt x="176314" y="23520"/>
                  </a:lnTo>
                  <a:lnTo>
                    <a:pt x="176326" y="20002"/>
                  </a:lnTo>
                  <a:lnTo>
                    <a:pt x="206565" y="20002"/>
                  </a:lnTo>
                  <a:lnTo>
                    <a:pt x="206578" y="23520"/>
                  </a:lnTo>
                  <a:lnTo>
                    <a:pt x="207543" y="26962"/>
                  </a:lnTo>
                  <a:lnTo>
                    <a:pt x="209384" y="29972"/>
                  </a:lnTo>
                  <a:lnTo>
                    <a:pt x="209384" y="10020"/>
                  </a:lnTo>
                  <a:lnTo>
                    <a:pt x="173507" y="10020"/>
                  </a:lnTo>
                  <a:lnTo>
                    <a:pt x="168313" y="4102"/>
                  </a:lnTo>
                  <a:lnTo>
                    <a:pt x="166255" y="3098"/>
                  </a:lnTo>
                  <a:lnTo>
                    <a:pt x="166255" y="14490"/>
                  </a:lnTo>
                  <a:lnTo>
                    <a:pt x="166255" y="25514"/>
                  </a:lnTo>
                  <a:lnTo>
                    <a:pt x="161747" y="29972"/>
                  </a:lnTo>
                  <a:lnTo>
                    <a:pt x="150609" y="29972"/>
                  </a:lnTo>
                  <a:lnTo>
                    <a:pt x="146100" y="25514"/>
                  </a:lnTo>
                  <a:lnTo>
                    <a:pt x="146113" y="20002"/>
                  </a:lnTo>
                  <a:lnTo>
                    <a:pt x="146126" y="14490"/>
                  </a:lnTo>
                  <a:lnTo>
                    <a:pt x="150622" y="10033"/>
                  </a:lnTo>
                  <a:lnTo>
                    <a:pt x="156184" y="10020"/>
                  </a:lnTo>
                  <a:lnTo>
                    <a:pt x="161747" y="10020"/>
                  </a:lnTo>
                  <a:lnTo>
                    <a:pt x="166255" y="14490"/>
                  </a:lnTo>
                  <a:lnTo>
                    <a:pt x="166255" y="3098"/>
                  </a:lnTo>
                  <a:lnTo>
                    <a:pt x="161455" y="736"/>
                  </a:lnTo>
                  <a:lnTo>
                    <a:pt x="153835" y="165"/>
                  </a:lnTo>
                  <a:lnTo>
                    <a:pt x="146316" y="2616"/>
                  </a:lnTo>
                  <a:lnTo>
                    <a:pt x="143205" y="4381"/>
                  </a:lnTo>
                  <a:lnTo>
                    <a:pt x="140627" y="6934"/>
                  </a:lnTo>
                  <a:lnTo>
                    <a:pt x="138849" y="10020"/>
                  </a:lnTo>
                  <a:lnTo>
                    <a:pt x="138849" y="29972"/>
                  </a:lnTo>
                  <a:lnTo>
                    <a:pt x="102971" y="29972"/>
                  </a:lnTo>
                  <a:lnTo>
                    <a:pt x="104813" y="26962"/>
                  </a:lnTo>
                  <a:lnTo>
                    <a:pt x="105791" y="23520"/>
                  </a:lnTo>
                  <a:lnTo>
                    <a:pt x="105803" y="19989"/>
                  </a:lnTo>
                  <a:lnTo>
                    <a:pt x="136029" y="20002"/>
                  </a:lnTo>
                  <a:lnTo>
                    <a:pt x="136042" y="23520"/>
                  </a:lnTo>
                  <a:lnTo>
                    <a:pt x="137020" y="26962"/>
                  </a:lnTo>
                  <a:lnTo>
                    <a:pt x="138849" y="29972"/>
                  </a:lnTo>
                  <a:lnTo>
                    <a:pt x="138849" y="10020"/>
                  </a:lnTo>
                  <a:lnTo>
                    <a:pt x="102971" y="10020"/>
                  </a:lnTo>
                  <a:lnTo>
                    <a:pt x="97663" y="4102"/>
                  </a:lnTo>
                  <a:lnTo>
                    <a:pt x="95719" y="3175"/>
                  </a:lnTo>
                  <a:lnTo>
                    <a:pt x="95719" y="14490"/>
                  </a:lnTo>
                  <a:lnTo>
                    <a:pt x="95694" y="25514"/>
                  </a:lnTo>
                  <a:lnTo>
                    <a:pt x="91211" y="29959"/>
                  </a:lnTo>
                  <a:lnTo>
                    <a:pt x="85648" y="29972"/>
                  </a:lnTo>
                  <a:lnTo>
                    <a:pt x="80086" y="29972"/>
                  </a:lnTo>
                  <a:lnTo>
                    <a:pt x="75577" y="25514"/>
                  </a:lnTo>
                  <a:lnTo>
                    <a:pt x="75577" y="14490"/>
                  </a:lnTo>
                  <a:lnTo>
                    <a:pt x="80086" y="10020"/>
                  </a:lnTo>
                  <a:lnTo>
                    <a:pt x="91211" y="10020"/>
                  </a:lnTo>
                  <a:lnTo>
                    <a:pt x="95719" y="14490"/>
                  </a:lnTo>
                  <a:lnTo>
                    <a:pt x="95719" y="3175"/>
                  </a:lnTo>
                  <a:lnTo>
                    <a:pt x="90728" y="787"/>
                  </a:lnTo>
                  <a:lnTo>
                    <a:pt x="83045" y="279"/>
                  </a:lnTo>
                  <a:lnTo>
                    <a:pt x="75488" y="2832"/>
                  </a:lnTo>
                  <a:lnTo>
                    <a:pt x="69519" y="8089"/>
                  </a:lnTo>
                  <a:lnTo>
                    <a:pt x="66167" y="14960"/>
                  </a:lnTo>
                  <a:lnTo>
                    <a:pt x="65659" y="22580"/>
                  </a:lnTo>
                  <a:lnTo>
                    <a:pt x="68237" y="30073"/>
                  </a:lnTo>
                  <a:lnTo>
                    <a:pt x="71843" y="36207"/>
                  </a:lnTo>
                  <a:lnTo>
                    <a:pt x="78473" y="39966"/>
                  </a:lnTo>
                  <a:lnTo>
                    <a:pt x="125958" y="39966"/>
                  </a:lnTo>
                  <a:lnTo>
                    <a:pt x="125958" y="57683"/>
                  </a:lnTo>
                  <a:lnTo>
                    <a:pt x="128206" y="59918"/>
                  </a:lnTo>
                  <a:lnTo>
                    <a:pt x="136029" y="59918"/>
                  </a:lnTo>
                  <a:lnTo>
                    <a:pt x="136029" y="79883"/>
                  </a:lnTo>
                  <a:lnTo>
                    <a:pt x="128206" y="79883"/>
                  </a:lnTo>
                  <a:lnTo>
                    <a:pt x="125958" y="82118"/>
                  </a:lnTo>
                  <a:lnTo>
                    <a:pt x="125958" y="109816"/>
                  </a:lnTo>
                  <a:lnTo>
                    <a:pt x="115874" y="109816"/>
                  </a:lnTo>
                  <a:lnTo>
                    <a:pt x="95719" y="138823"/>
                  </a:lnTo>
                  <a:lnTo>
                    <a:pt x="101942" y="146773"/>
                  </a:lnTo>
                  <a:lnTo>
                    <a:pt x="110832" y="149047"/>
                  </a:lnTo>
                  <a:lnTo>
                    <a:pt x="110832" y="164706"/>
                  </a:lnTo>
                  <a:lnTo>
                    <a:pt x="89979" y="164706"/>
                  </a:lnTo>
                  <a:lnTo>
                    <a:pt x="87553" y="159715"/>
                  </a:lnTo>
                  <a:lnTo>
                    <a:pt x="86525" y="157594"/>
                  </a:lnTo>
                  <a:lnTo>
                    <a:pt x="80784" y="152527"/>
                  </a:lnTo>
                  <a:lnTo>
                    <a:pt x="73545" y="149961"/>
                  </a:lnTo>
                  <a:lnTo>
                    <a:pt x="65582" y="150355"/>
                  </a:lnTo>
                  <a:lnTo>
                    <a:pt x="58470" y="152146"/>
                  </a:lnTo>
                  <a:lnTo>
                    <a:pt x="52908" y="157657"/>
                  </a:lnTo>
                  <a:lnTo>
                    <a:pt x="51092" y="164706"/>
                  </a:lnTo>
                  <a:lnTo>
                    <a:pt x="2260" y="164706"/>
                  </a:lnTo>
                  <a:lnTo>
                    <a:pt x="0" y="166941"/>
                  </a:lnTo>
                  <a:lnTo>
                    <a:pt x="0" y="242316"/>
                  </a:lnTo>
                  <a:lnTo>
                    <a:pt x="2260" y="244551"/>
                  </a:lnTo>
                  <a:lnTo>
                    <a:pt x="40093" y="244551"/>
                  </a:lnTo>
                  <a:lnTo>
                    <a:pt x="50165" y="234569"/>
                  </a:lnTo>
                  <a:lnTo>
                    <a:pt x="10083" y="234569"/>
                  </a:lnTo>
                  <a:lnTo>
                    <a:pt x="10083" y="174688"/>
                  </a:lnTo>
                  <a:lnTo>
                    <a:pt x="50380" y="174688"/>
                  </a:lnTo>
                  <a:lnTo>
                    <a:pt x="50380" y="234353"/>
                  </a:lnTo>
                  <a:lnTo>
                    <a:pt x="60464" y="224370"/>
                  </a:lnTo>
                  <a:lnTo>
                    <a:pt x="60464" y="174688"/>
                  </a:lnTo>
                  <a:lnTo>
                    <a:pt x="60464" y="164185"/>
                  </a:lnTo>
                  <a:lnTo>
                    <a:pt x="64973" y="159715"/>
                  </a:lnTo>
                  <a:lnTo>
                    <a:pt x="76098" y="159715"/>
                  </a:lnTo>
                  <a:lnTo>
                    <a:pt x="80606" y="164185"/>
                  </a:lnTo>
                  <a:lnTo>
                    <a:pt x="80606" y="204419"/>
                  </a:lnTo>
                  <a:lnTo>
                    <a:pt x="90690" y="194437"/>
                  </a:lnTo>
                  <a:lnTo>
                    <a:pt x="90690" y="174688"/>
                  </a:lnTo>
                  <a:lnTo>
                    <a:pt x="110617" y="174688"/>
                  </a:lnTo>
                  <a:lnTo>
                    <a:pt x="120700" y="164706"/>
                  </a:lnTo>
                  <a:lnTo>
                    <a:pt x="120916" y="164490"/>
                  </a:lnTo>
                  <a:lnTo>
                    <a:pt x="120916" y="149733"/>
                  </a:lnTo>
                  <a:lnTo>
                    <a:pt x="135813" y="149733"/>
                  </a:lnTo>
                  <a:lnTo>
                    <a:pt x="145884" y="139763"/>
                  </a:lnTo>
                  <a:lnTo>
                    <a:pt x="110312" y="139763"/>
                  </a:lnTo>
                  <a:lnTo>
                    <a:pt x="105803" y="135293"/>
                  </a:lnTo>
                  <a:lnTo>
                    <a:pt x="105803" y="124269"/>
                  </a:lnTo>
                  <a:lnTo>
                    <a:pt x="110312" y="119799"/>
                  </a:lnTo>
                  <a:lnTo>
                    <a:pt x="166039" y="119799"/>
                  </a:lnTo>
                  <a:lnTo>
                    <a:pt x="176110" y="109816"/>
                  </a:lnTo>
                  <a:lnTo>
                    <a:pt x="136029" y="109816"/>
                  </a:lnTo>
                  <a:lnTo>
                    <a:pt x="136029" y="89852"/>
                  </a:lnTo>
                  <a:lnTo>
                    <a:pt x="176326" y="89852"/>
                  </a:lnTo>
                  <a:lnTo>
                    <a:pt x="176326" y="109601"/>
                  </a:lnTo>
                  <a:lnTo>
                    <a:pt x="186410" y="99618"/>
                  </a:lnTo>
                  <a:lnTo>
                    <a:pt x="186410" y="89852"/>
                  </a:lnTo>
                  <a:lnTo>
                    <a:pt x="186410" y="82118"/>
                  </a:lnTo>
                  <a:lnTo>
                    <a:pt x="184150" y="79883"/>
                  </a:lnTo>
                  <a:lnTo>
                    <a:pt x="176326" y="79883"/>
                  </a:lnTo>
                  <a:lnTo>
                    <a:pt x="176326" y="59918"/>
                  </a:lnTo>
                  <a:lnTo>
                    <a:pt x="184150" y="59918"/>
                  </a:lnTo>
                  <a:lnTo>
                    <a:pt x="186410" y="57683"/>
                  </a:lnTo>
                  <a:lnTo>
                    <a:pt x="186410" y="49936"/>
                  </a:lnTo>
                  <a:lnTo>
                    <a:pt x="186410" y="39966"/>
                  </a:lnTo>
                  <a:lnTo>
                    <a:pt x="226707" y="39954"/>
                  </a:lnTo>
                  <a:lnTo>
                    <a:pt x="234569" y="38430"/>
                  </a:lnTo>
                  <a:lnTo>
                    <a:pt x="240995" y="34201"/>
                  </a:lnTo>
                  <a:lnTo>
                    <a:pt x="243903" y="29972"/>
                  </a:lnTo>
                  <a:lnTo>
                    <a:pt x="245351" y="27876"/>
                  </a:lnTo>
                  <a:lnTo>
                    <a:pt x="246989" y="201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3400309" y="1052442"/>
            <a:ext cx="17443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45" dirty="0">
                <a:solidFill>
                  <a:srgbClr val="00AF50"/>
                </a:solidFill>
                <a:latin typeface="Calibri"/>
                <a:cs typeface="Calibri"/>
              </a:rPr>
              <a:t>Г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АЗ</a:t>
            </a:r>
            <a:r>
              <a:rPr sz="1800" b="1" spc="-10" dirty="0">
                <a:solidFill>
                  <a:srgbClr val="00AF50"/>
                </a:solidFill>
                <a:latin typeface="Calibri"/>
                <a:cs typeface="Calibri"/>
              </a:rPr>
              <a:t>О</a:t>
            </a:r>
            <a:r>
              <a:rPr sz="1800" b="1" spc="-5" dirty="0">
                <a:solidFill>
                  <a:srgbClr val="00AF50"/>
                </a:solidFill>
                <a:latin typeface="Calibri"/>
                <a:cs typeface="Calibri"/>
              </a:rPr>
              <a:t>СНА</a:t>
            </a:r>
            <a:r>
              <a:rPr sz="1800" b="1" spc="-20" dirty="0">
                <a:solidFill>
                  <a:srgbClr val="00AF50"/>
                </a:solidFill>
                <a:latin typeface="Calibri"/>
                <a:cs typeface="Calibri"/>
              </a:rPr>
              <a:t>Б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ЖЕНИЕ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158374" y="1395342"/>
            <a:ext cx="1549146" cy="525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5760">
              <a:lnSpc>
                <a:spcPts val="2720"/>
              </a:lnSpc>
              <a:spcBef>
                <a:spcPts val="100"/>
              </a:spcBef>
            </a:pPr>
            <a:r>
              <a:rPr lang="ru-RU" sz="2400" dirty="0">
                <a:solidFill>
                  <a:srgbClr val="00AF50"/>
                </a:solidFill>
                <a:latin typeface="Calibri Light"/>
                <a:cs typeface="Calibri Light"/>
              </a:rPr>
              <a:t>556</a:t>
            </a:r>
            <a:r>
              <a:rPr sz="2400" spc="-55" dirty="0">
                <a:solidFill>
                  <a:srgbClr val="00AF50"/>
                </a:solidFill>
                <a:latin typeface="Calibri Light"/>
                <a:cs typeface="Calibri Light"/>
              </a:rPr>
              <a:t> </a:t>
            </a:r>
            <a:r>
              <a:rPr sz="2400" spc="-5" dirty="0">
                <a:solidFill>
                  <a:srgbClr val="00AF50"/>
                </a:solidFill>
                <a:latin typeface="Calibri Light"/>
                <a:cs typeface="Calibri Light"/>
              </a:rPr>
              <a:t>км</a:t>
            </a:r>
            <a:endParaRPr sz="2400" dirty="0">
              <a:latin typeface="Calibri Light"/>
              <a:cs typeface="Calibri Light"/>
            </a:endParaRPr>
          </a:p>
          <a:p>
            <a:pPr marL="12700">
              <a:lnSpc>
                <a:spcPts val="1280"/>
              </a:lnSpc>
            </a:pPr>
            <a:r>
              <a:rPr sz="1200" spc="-5" dirty="0" err="1">
                <a:latin typeface="Calibri"/>
                <a:cs typeface="Calibri"/>
              </a:rPr>
              <a:t>общая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 err="1">
                <a:latin typeface="Calibri"/>
                <a:cs typeface="Calibri"/>
              </a:rPr>
              <a:t>протяженность</a:t>
            </a:r>
            <a:r>
              <a:rPr lang="ru-RU" sz="1200" spc="-10" dirty="0">
                <a:latin typeface="Calibri"/>
                <a:cs typeface="Calibri"/>
              </a:rPr>
              <a:t>,</a:t>
            </a:r>
          </a:p>
        </p:txBody>
      </p:sp>
      <p:sp>
        <p:nvSpPr>
          <p:cNvPr id="51" name="object 51"/>
          <p:cNvSpPr txBox="1"/>
          <p:nvPr/>
        </p:nvSpPr>
        <p:spPr>
          <a:xfrm>
            <a:off x="2031553" y="1457590"/>
            <a:ext cx="1126821" cy="4387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25450">
              <a:lnSpc>
                <a:spcPts val="2165"/>
              </a:lnSpc>
              <a:spcBef>
                <a:spcPts val="105"/>
              </a:spcBef>
            </a:pPr>
            <a:r>
              <a:rPr lang="ru-RU" sz="2000" spc="-10" dirty="0">
                <a:solidFill>
                  <a:srgbClr val="00AF50"/>
                </a:solidFill>
                <a:latin typeface="Calibri Light"/>
                <a:cs typeface="Calibri Light"/>
              </a:rPr>
              <a:t>7</a:t>
            </a:r>
            <a:r>
              <a:rPr sz="2000" dirty="0">
                <a:solidFill>
                  <a:srgbClr val="00AF50"/>
                </a:solidFill>
                <a:latin typeface="Calibri Light"/>
                <a:cs typeface="Calibri Light"/>
              </a:rPr>
              <a:t>%</a:t>
            </a:r>
            <a:endParaRPr sz="2000" dirty="0">
              <a:latin typeface="Calibri Light"/>
              <a:cs typeface="Calibri Light"/>
            </a:endParaRPr>
          </a:p>
          <a:p>
            <a:pPr marL="12700" algn="ctr">
              <a:lnSpc>
                <a:spcPts val="1080"/>
              </a:lnSpc>
            </a:pPr>
            <a:r>
              <a:rPr sz="1100" dirty="0">
                <a:latin typeface="Calibri"/>
                <a:cs typeface="Calibri"/>
              </a:rPr>
              <a:t>средний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износ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73A775D-A63C-4EEC-A9F5-247DB70C8D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643" y="5702033"/>
            <a:ext cx="1046796" cy="1020910"/>
          </a:xfrm>
          <a:prstGeom prst="ellipse">
            <a:avLst/>
          </a:prstGeom>
          <a:ln>
            <a:noFill/>
          </a:ln>
        </p:spPr>
      </p:pic>
      <p:pic>
        <p:nvPicPr>
          <p:cNvPr id="43" name="Рисунок 4">
            <a:extLst>
              <a:ext uri="{FF2B5EF4-FFF2-40B4-BE49-F238E27FC236}">
                <a16:creationId xmlns:a16="http://schemas.microsoft.com/office/drawing/2014/main" id="{A593860C-19E8-4E6E-A886-5F4CC5201C7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3822" b="72967"/>
          <a:stretch/>
        </p:blipFill>
        <p:spPr>
          <a:xfrm>
            <a:off x="15292" y="183881"/>
            <a:ext cx="12202562" cy="532799"/>
          </a:xfrm>
          <a:prstGeom prst="rect">
            <a:avLst/>
          </a:prstGeom>
        </p:spPr>
      </p:pic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8F8FB918-B536-4FA9-B93A-98FE18DC2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493" y="294254"/>
            <a:ext cx="9324814" cy="30162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БЛАГОУСТРОЙСТВО 2022 ГОД</a:t>
            </a:r>
            <a:endParaRPr lang="ru-KZ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994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44"/>
          <p:cNvSpPr txBox="1"/>
          <p:nvPr/>
        </p:nvSpPr>
        <p:spPr>
          <a:xfrm>
            <a:off x="3578927" y="1906852"/>
            <a:ext cx="125412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95" name="Группа 94"/>
          <p:cNvGrpSpPr/>
          <p:nvPr/>
        </p:nvGrpSpPr>
        <p:grpSpPr>
          <a:xfrm>
            <a:off x="760333" y="5296157"/>
            <a:ext cx="3782069" cy="1220165"/>
            <a:chOff x="6769328" y="1906852"/>
            <a:chExt cx="3174060" cy="844192"/>
          </a:xfrm>
        </p:grpSpPr>
        <p:sp>
          <p:nvSpPr>
            <p:cNvPr id="55" name="Прямоугольник: скругленные углы 94"/>
            <p:cNvSpPr/>
            <p:nvPr/>
          </p:nvSpPr>
          <p:spPr>
            <a:xfrm>
              <a:off x="6769328" y="1906852"/>
              <a:ext cx="3174060" cy="84419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TextBox 53"/>
            <p:cNvSpPr txBox="1"/>
            <p:nvPr/>
          </p:nvSpPr>
          <p:spPr>
            <a:xfrm>
              <a:off x="7293629" y="1927078"/>
              <a:ext cx="232894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ДОРОЖНАЯ ИНФРАСТРУКТУРА И БЛАГОУСТРОЙСТВО</a:t>
              </a:r>
            </a:p>
          </p:txBody>
        </p:sp>
        <p:pic>
          <p:nvPicPr>
            <p:cNvPr id="57" name="object 5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47090" y="2126343"/>
              <a:ext cx="399288" cy="397763"/>
            </a:xfrm>
            <a:prstGeom prst="rect">
              <a:avLst/>
            </a:prstGeom>
          </p:spPr>
        </p:pic>
      </p:grpSp>
      <p:grpSp>
        <p:nvGrpSpPr>
          <p:cNvPr id="96" name="Группа 95"/>
          <p:cNvGrpSpPr/>
          <p:nvPr/>
        </p:nvGrpSpPr>
        <p:grpSpPr>
          <a:xfrm>
            <a:off x="760333" y="2494244"/>
            <a:ext cx="4372893" cy="942763"/>
            <a:chOff x="5188264" y="2551498"/>
            <a:chExt cx="3974019" cy="691003"/>
          </a:xfrm>
        </p:grpSpPr>
        <p:sp>
          <p:nvSpPr>
            <p:cNvPr id="58" name="Прямоугольник: скругленные углы 102"/>
            <p:cNvSpPr/>
            <p:nvPr/>
          </p:nvSpPr>
          <p:spPr>
            <a:xfrm>
              <a:off x="5188264" y="2588473"/>
              <a:ext cx="3438096" cy="654028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TextBox 53"/>
            <p:cNvSpPr txBox="1"/>
            <p:nvPr/>
          </p:nvSpPr>
          <p:spPr>
            <a:xfrm>
              <a:off x="5404062" y="2551498"/>
              <a:ext cx="3758221" cy="597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k-KZ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СТР</a:t>
              </a:r>
              <a:r>
                <a:rPr lang="ru-RU" sz="3200" b="1" dirty="0">
                  <a:solidFill>
                    <a:srgbClr val="005892"/>
                  </a:solidFill>
                  <a:latin typeface="PT Sans Narrow" panose="020B0506020203020204" pitchFamily="34" charset="-52"/>
                  <a:ea typeface="Times New Roman" panose="02020603050405020304" pitchFamily="18" charset="0"/>
                </a:rPr>
                <a:t>9 943,2</a:t>
              </a:r>
              <a:endParaRPr lang="en-US" sz="3200" b="1" dirty="0">
                <a:solidFill>
                  <a:srgbClr val="005892"/>
                </a:solidFill>
                <a:latin typeface="PT Sans Narrow" panose="020B0506020203020204" pitchFamily="34" charset="-52"/>
              </a:endParaRPr>
            </a:p>
            <a:p>
              <a:r>
                <a:rPr lang="kk-KZ" sz="15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</a:t>
              </a:r>
              <a:r>
                <a:rPr lang="ru-RU" sz="15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75" name="Прямоугольник: скругленные углы 118"/>
          <p:cNvSpPr/>
          <p:nvPr/>
        </p:nvSpPr>
        <p:spPr>
          <a:xfrm>
            <a:off x="760333" y="3720180"/>
            <a:ext cx="3790311" cy="1419454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32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1702534" y="6403307"/>
            <a:ext cx="45576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80340" algn="l"/>
              </a:tabLs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  <a:p>
            <a:pPr algn="just">
              <a:spcAft>
                <a:spcPts val="0"/>
              </a:spcAft>
              <a:tabLst>
                <a:tab pos="180340" algn="l"/>
              </a:tabLst>
            </a:pP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Анар\Desktop\нарушители магазины\иконка-removebg-pre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78" y="2614256"/>
            <a:ext cx="709023" cy="67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00637" y="255702"/>
            <a:ext cx="76831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НОВНЫЕ ЭКОНОМИЧЕСКИЕ ПОКАЗАТЕЛИ БОСТАНДЫСКОГО РАЙОНА  ГОРОДА АЛМАТЫ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1583343" y="2975748"/>
            <a:ext cx="32497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га, площадь района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Анар\Desktop\нарушители магазины\kisspng-computer-icons-person-white-people-clip-art-white-people-5adde8ea4d1e63.0742940715244925223159-removebg-pre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7" y="3863112"/>
            <a:ext cx="1526221" cy="101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 63"/>
          <p:cNvSpPr/>
          <p:nvPr/>
        </p:nvSpPr>
        <p:spPr>
          <a:xfrm>
            <a:off x="1699578" y="4371019"/>
            <a:ext cx="20585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чел, численность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1699578" y="3857256"/>
            <a:ext cx="24605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5892"/>
                </a:solidFill>
                <a:latin typeface="PT Sans Narrow" panose="020B0506020203020204" pitchFamily="34" charset="-52"/>
              </a:rPr>
              <a:t>324 760</a:t>
            </a:r>
            <a:endParaRPr lang="en-US" sz="3200" b="1" dirty="0">
              <a:solidFill>
                <a:srgbClr val="005892"/>
              </a:solidFill>
              <a:latin typeface="PT Sans Narrow" panose="020B0506020203020204" pitchFamily="34" charset="-52"/>
            </a:endParaRPr>
          </a:p>
        </p:txBody>
      </p:sp>
      <p:pic>
        <p:nvPicPr>
          <p:cNvPr id="1030" name="Picture 6" descr="C:\Users\Анар\Desktop\нарушители магазины\png-clipart-human-hand-illustration-payroll-computer-icons-human-resources-tax-business-tax-drawing-miscellaneous-human-resource-management-thumbnail-removebg-previ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78" y="5570583"/>
            <a:ext cx="739801" cy="73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Прямоугольник 78"/>
          <p:cNvSpPr/>
          <p:nvPr/>
        </p:nvSpPr>
        <p:spPr>
          <a:xfrm>
            <a:off x="1669787" y="5229887"/>
            <a:ext cx="19348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5892"/>
                </a:solidFill>
                <a:latin typeface="PT Sans Narrow" panose="020B0506020203020204" pitchFamily="34" charset="-52"/>
              </a:rPr>
              <a:t>467 </a:t>
            </a:r>
            <a:r>
              <a:rPr lang="ru-RU" sz="2800" b="1" dirty="0">
                <a:solidFill>
                  <a:srgbClr val="005892"/>
                </a:solidFill>
                <a:latin typeface="PT Sans Narrow" panose="020B0506020203020204" pitchFamily="34" charset="-52"/>
              </a:rPr>
              <a:t>млрд </a:t>
            </a:r>
            <a:r>
              <a:rPr lang="ru-RU" sz="2800" b="1" dirty="0" err="1">
                <a:solidFill>
                  <a:srgbClr val="005892"/>
                </a:solidFill>
                <a:latin typeface="PT Sans Narrow" panose="020B0506020203020204" pitchFamily="34" charset="-52"/>
              </a:rPr>
              <a:t>тг</a:t>
            </a:r>
            <a:r>
              <a:rPr lang="ru-RU" sz="2800" b="1" dirty="0">
                <a:solidFill>
                  <a:srgbClr val="005892"/>
                </a:solidFill>
                <a:latin typeface="PT Sans Narrow" panose="020B0506020203020204" pitchFamily="34" charset="-52"/>
              </a:rPr>
              <a:t>.</a:t>
            </a:r>
            <a:endParaRPr lang="en-US" sz="2800" b="1" dirty="0">
              <a:solidFill>
                <a:srgbClr val="005892"/>
              </a:solidFill>
              <a:latin typeface="PT Sans Narrow" panose="020B0506020203020204" pitchFamily="34" charset="-52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1669787" y="5732007"/>
            <a:ext cx="27732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налоговые отчисления за 6 мес.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8" name="Группа 87"/>
          <p:cNvGrpSpPr/>
          <p:nvPr/>
        </p:nvGrpSpPr>
        <p:grpSpPr>
          <a:xfrm>
            <a:off x="7549571" y="2481111"/>
            <a:ext cx="4642430" cy="1301995"/>
            <a:chOff x="5188264" y="2551500"/>
            <a:chExt cx="3974018" cy="691001"/>
          </a:xfrm>
        </p:grpSpPr>
        <p:sp>
          <p:nvSpPr>
            <p:cNvPr id="89" name="Прямоугольник: скругленные углы 102"/>
            <p:cNvSpPr/>
            <p:nvPr/>
          </p:nvSpPr>
          <p:spPr>
            <a:xfrm>
              <a:off x="5188264" y="2588473"/>
              <a:ext cx="3438096" cy="654028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TextBox 53"/>
            <p:cNvSpPr txBox="1"/>
            <p:nvPr/>
          </p:nvSpPr>
          <p:spPr>
            <a:xfrm>
              <a:off x="5404062" y="2551500"/>
              <a:ext cx="3758220" cy="367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k-KZ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СТР</a:t>
              </a:r>
              <a:r>
                <a:rPr lang="ru-RU" sz="2400" b="1" dirty="0">
                  <a:solidFill>
                    <a:srgbClr val="005892"/>
                  </a:solidFill>
                  <a:latin typeface="PT Sans Narrow" panose="020B0506020203020204" pitchFamily="34" charset="-52"/>
                </a:rPr>
                <a:t>159,1 </a:t>
              </a:r>
              <a:r>
                <a:rPr lang="ru-RU" sz="2400" b="1" dirty="0">
                  <a:solidFill>
                    <a:srgbClr val="005892"/>
                  </a:solidFill>
                  <a:latin typeface="PT Sans Narrow" panose="020B0506020203020204" pitchFamily="34" charset="-52"/>
                  <a:ea typeface="Times New Roman" panose="02020603050405020304" pitchFamily="18" charset="0"/>
                </a:rPr>
                <a:t>млрд. </a:t>
              </a:r>
              <a:r>
                <a:rPr lang="ru-RU" sz="2400" b="1" dirty="0" err="1">
                  <a:solidFill>
                    <a:srgbClr val="005892"/>
                  </a:solidFill>
                  <a:latin typeface="PT Sans Narrow" panose="020B0506020203020204" pitchFamily="34" charset="-52"/>
                  <a:ea typeface="Times New Roman" panose="02020603050405020304" pitchFamily="18" charset="0"/>
                </a:rPr>
                <a:t>тг</a:t>
              </a:r>
              <a:r>
                <a:rPr lang="ru-RU" sz="2400" b="1" dirty="0">
                  <a:solidFill>
                    <a:srgbClr val="005892"/>
                  </a:solidFill>
                  <a:latin typeface="PT Sans Narrow" panose="020B0506020203020204" pitchFamily="34" charset="-52"/>
                  <a:ea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005892"/>
                </a:solidFill>
                <a:latin typeface="PT Sans Narrow" panose="020B0506020203020204" pitchFamily="34" charset="-52"/>
              </a:endParaRPr>
            </a:p>
            <a:p>
              <a:r>
                <a:rPr lang="kk-KZ" sz="15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</a:t>
              </a:r>
              <a:r>
                <a:rPr lang="ru-RU" sz="15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87" name="Прямоугольник 86"/>
          <p:cNvSpPr/>
          <p:nvPr/>
        </p:nvSpPr>
        <p:spPr>
          <a:xfrm>
            <a:off x="8606298" y="2990847"/>
            <a:ext cx="24097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инвестиции за 6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</a:t>
            </a:r>
            <a:b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ИФО – 90,2%.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 descr="C:\Users\Анар\Desktop\нарушители магазины\3616505-removebg-pre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570" y="2687516"/>
            <a:ext cx="808019" cy="80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" name="Группа 90"/>
          <p:cNvGrpSpPr/>
          <p:nvPr/>
        </p:nvGrpSpPr>
        <p:grpSpPr>
          <a:xfrm>
            <a:off x="7549571" y="3900622"/>
            <a:ext cx="5435464" cy="1128578"/>
            <a:chOff x="5188264" y="2545880"/>
            <a:chExt cx="4628507" cy="696621"/>
          </a:xfrm>
        </p:grpSpPr>
        <p:sp>
          <p:nvSpPr>
            <p:cNvPr id="92" name="Прямоугольник: скругленные углы 102"/>
            <p:cNvSpPr/>
            <p:nvPr/>
          </p:nvSpPr>
          <p:spPr>
            <a:xfrm>
              <a:off x="5188264" y="2588473"/>
              <a:ext cx="3438096" cy="654028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TextBox 53"/>
            <p:cNvSpPr txBox="1"/>
            <p:nvPr/>
          </p:nvSpPr>
          <p:spPr>
            <a:xfrm>
              <a:off x="5981062" y="2545880"/>
              <a:ext cx="3835709" cy="588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rgbClr val="005892"/>
                  </a:solidFill>
                  <a:latin typeface="PT Sans Narrow" panose="020B0506020203020204" pitchFamily="34" charset="-52"/>
                  <a:ea typeface="Times New Roman" panose="02020603050405020304" pitchFamily="18" charset="0"/>
                </a:rPr>
                <a:t>1682 </a:t>
              </a:r>
              <a:r>
                <a:rPr lang="ru-RU" sz="2400" b="1" dirty="0">
                  <a:solidFill>
                    <a:srgbClr val="005892"/>
                  </a:solidFill>
                  <a:latin typeface="PT Sans Narrow" panose="020B0506020203020204" pitchFamily="34" charset="-52"/>
                </a:rPr>
                <a:t>млрд. </a:t>
              </a:r>
              <a:r>
                <a:rPr lang="ru-RU" sz="2400" b="1" dirty="0" err="1">
                  <a:solidFill>
                    <a:srgbClr val="005892"/>
                  </a:solidFill>
                  <a:latin typeface="PT Sans Narrow" panose="020B0506020203020204" pitchFamily="34" charset="-52"/>
                </a:rPr>
                <a:t>тг</a:t>
              </a:r>
              <a:r>
                <a:rPr lang="ru-RU" sz="2400" b="1" dirty="0">
                  <a:solidFill>
                    <a:srgbClr val="005892"/>
                  </a:solidFill>
                  <a:latin typeface="PT Sans Narrow" panose="020B0506020203020204" pitchFamily="34" charset="-52"/>
                </a:rPr>
                <a:t>.</a:t>
              </a:r>
            </a:p>
            <a:p>
              <a:r>
                <a:rPr lang="ru-RU" sz="2400" b="1" dirty="0">
                  <a:solidFill>
                    <a:srgbClr val="005892"/>
                  </a:solidFill>
                  <a:latin typeface="PT Sans Narrow" panose="020B0506020203020204" pitchFamily="34" charset="-52"/>
                </a:rPr>
                <a:t> </a:t>
              </a:r>
              <a:r>
                <a:rPr lang="ru-RU" sz="15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94" name="Прямоугольник 93"/>
          <p:cNvSpPr/>
          <p:nvPr/>
        </p:nvSpPr>
        <p:spPr>
          <a:xfrm>
            <a:off x="8606298" y="4395784"/>
            <a:ext cx="34780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оптово-розничный</a:t>
            </a:r>
            <a:b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товарооборот</a:t>
            </a:r>
            <a:b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3" name="Picture 9" descr="C:\Users\Анар\Desktop\нарушители магазины\4367024-removebg-previe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836" y="3971279"/>
            <a:ext cx="942462" cy="94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Прямоугольник: скругленные углы 94"/>
          <p:cNvSpPr/>
          <p:nvPr/>
        </p:nvSpPr>
        <p:spPr>
          <a:xfrm>
            <a:off x="7630282" y="5346149"/>
            <a:ext cx="3968236" cy="1220164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32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4" name="Picture 10" descr="C:\Users\Анар\Desktop\нарушители магазины\png-transparent-computer-icons-encapsulated-postscript-fabrica-blue-building-logo-removebg-preview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570" y="5536580"/>
            <a:ext cx="1549606" cy="86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Прямоугольник 104"/>
          <p:cNvSpPr/>
          <p:nvPr/>
        </p:nvSpPr>
        <p:spPr>
          <a:xfrm>
            <a:off x="8674271" y="5226781"/>
            <a:ext cx="19971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5892"/>
                </a:solidFill>
                <a:latin typeface="PT Sans Narrow" panose="020B0506020203020204" pitchFamily="34" charset="-52"/>
                <a:ea typeface="Times New Roman" panose="02020603050405020304" pitchFamily="18" charset="0"/>
              </a:rPr>
              <a:t>55,1 </a:t>
            </a:r>
            <a:r>
              <a:rPr lang="ru-RU" sz="2400" b="1" dirty="0">
                <a:solidFill>
                  <a:srgbClr val="005892"/>
                </a:solidFill>
                <a:latin typeface="PT Sans Narrow" panose="020B0506020203020204" pitchFamily="34" charset="-52"/>
              </a:rPr>
              <a:t>млрд. </a:t>
            </a:r>
            <a:r>
              <a:rPr lang="ru-RU" sz="2400" b="1" dirty="0" err="1">
                <a:solidFill>
                  <a:srgbClr val="005892"/>
                </a:solidFill>
                <a:latin typeface="PT Sans Narrow" panose="020B0506020203020204" pitchFamily="34" charset="-52"/>
              </a:rPr>
              <a:t>тг</a:t>
            </a:r>
            <a:r>
              <a:rPr lang="ru-RU" sz="2400" b="1" dirty="0">
                <a:solidFill>
                  <a:srgbClr val="005892"/>
                </a:solidFill>
                <a:latin typeface="PT Sans Narrow" panose="020B0506020203020204" pitchFamily="34" charset="-52"/>
              </a:rPr>
              <a:t>. </a:t>
            </a:r>
            <a:endParaRPr lang="en-US" sz="2800" b="1" dirty="0">
              <a:solidFill>
                <a:srgbClr val="005892"/>
              </a:solidFill>
              <a:latin typeface="PT Sans Narrow" panose="020B0506020203020204" pitchFamily="34" charset="-52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8660360" y="5695785"/>
            <a:ext cx="31428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Объем производства</a:t>
            </a:r>
            <a:b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промышленности</a:t>
            </a:r>
            <a:b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ИФО – 108%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11586266" y="6384469"/>
            <a:ext cx="45576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80340" algn="l"/>
              </a:tabLst>
            </a:pP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  <a:tabLst>
                <a:tab pos="180340" algn="l"/>
              </a:tabLst>
            </a:pP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  <a:tabLst>
                <a:tab pos="180340" algn="l"/>
              </a:tabLst>
            </a:pP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Герб Бостандыкского района (Алма-Ата) | Геральдика.ру">
            <a:extLst>
              <a:ext uri="{FF2B5EF4-FFF2-40B4-BE49-F238E27FC236}">
                <a16:creationId xmlns:a16="http://schemas.microsoft.com/office/drawing/2014/main" id="{818A232A-B749-4753-8B28-7CC80ECEA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501" y="2548292"/>
            <a:ext cx="19050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346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4"/>
          <p:cNvPicPr>
            <a:picLocks noChangeAspect="1"/>
          </p:cNvPicPr>
          <p:nvPr/>
        </p:nvPicPr>
        <p:blipFill rotWithShape="1">
          <a:blip r:embed="rId3"/>
          <a:srcRect t="13822" b="72967"/>
          <a:stretch/>
        </p:blipFill>
        <p:spPr>
          <a:xfrm>
            <a:off x="0" y="184805"/>
            <a:ext cx="12202562" cy="60152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25044" y="796475"/>
            <a:ext cx="426887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spc="-15" noProof="0" dirty="0">
                <a:solidFill>
                  <a:schemeClr val="tx2"/>
                </a:solidFill>
                <a:latin typeface="Arial"/>
                <a:cs typeface="Arial"/>
              </a:rPr>
              <a:t>СРЕДНИЙ РЕМОНТ   </a:t>
            </a:r>
            <a:r>
              <a:rPr lang="kk-KZ" sz="2000" b="1" spc="-5" dirty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lang="en-US" sz="2000" b="1" spc="-5" dirty="0">
                <a:solidFill>
                  <a:srgbClr val="C00000"/>
                </a:solidFill>
                <a:latin typeface="Arial"/>
                <a:cs typeface="Arial"/>
              </a:rPr>
              <a:t>3</a:t>
            </a:r>
            <a:r>
              <a:rPr lang="ru-RU" sz="20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kk-KZ" sz="2000" b="1" spc="-2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kk-KZ" sz="1600" b="1" spc="-60" dirty="0">
                <a:solidFill>
                  <a:srgbClr val="C00000"/>
                </a:solidFill>
                <a:latin typeface="Arial"/>
                <a:cs typeface="Arial"/>
              </a:rPr>
              <a:t>у</a:t>
            </a:r>
            <a:r>
              <a:rPr lang="kk-KZ" sz="1600" b="1" spc="-5" dirty="0">
                <a:solidFill>
                  <a:srgbClr val="C00000"/>
                </a:solidFill>
                <a:latin typeface="Arial"/>
                <a:cs typeface="Arial"/>
              </a:rPr>
              <a:t>лиц </a:t>
            </a:r>
            <a:r>
              <a:rPr lang="kk-KZ" sz="2000" b="1" spc="-225" dirty="0">
                <a:solidFill>
                  <a:srgbClr val="C00000"/>
                </a:solidFill>
                <a:latin typeface="Arial"/>
                <a:cs typeface="Arial"/>
              </a:rPr>
              <a:t>27</a:t>
            </a:r>
            <a:r>
              <a:rPr kumimoji="0" lang="kk-KZ" sz="2000" b="1" i="0" u="none" strike="noStrike" kern="1200" cap="none" spc="-2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, 3</a:t>
            </a:r>
            <a:r>
              <a:rPr kumimoji="0" sz="2000" b="1" i="0" u="none" strike="noStrike" kern="1200" cap="none" spc="-2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ru-RU" sz="2000" b="1" i="0" u="none" strike="noStrike" kern="1200" cap="none" spc="-2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1" i="0" u="none" strike="noStrike" kern="1200" cap="none" spc="-5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к</a:t>
            </a:r>
            <a:r>
              <a:rPr kumimoji="0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м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37301" y="300390"/>
            <a:ext cx="5182637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ДОРОГИ И ТРОТУАРЫ 2023 ГОД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8" name="object 11"/>
          <p:cNvSpPr txBox="1"/>
          <p:nvPr/>
        </p:nvSpPr>
        <p:spPr>
          <a:xfrm>
            <a:off x="8490651" y="1961558"/>
            <a:ext cx="3392968" cy="10892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 algn="ctr">
              <a:lnSpc>
                <a:spcPts val="1664"/>
              </a:lnSpc>
              <a:spcBef>
                <a:spcPts val="100"/>
              </a:spcBef>
            </a:pPr>
            <a:r>
              <a:rPr lang="ru-RU" sz="2000" b="1" spc="-15" dirty="0">
                <a:solidFill>
                  <a:srgbClr val="C00000"/>
                </a:solidFill>
                <a:latin typeface="Arial"/>
                <a:cs typeface="Arial"/>
              </a:rPr>
              <a:t>4 </a:t>
            </a:r>
            <a:r>
              <a:rPr lang="ru-RU" sz="1400" b="1" spc="-15" dirty="0">
                <a:solidFill>
                  <a:srgbClr val="C00000"/>
                </a:solidFill>
                <a:latin typeface="Arial"/>
                <a:cs typeface="Arial"/>
              </a:rPr>
              <a:t>светофора </a:t>
            </a:r>
            <a:r>
              <a:rPr lang="ru-RU" sz="1400" b="1" spc="-15" dirty="0">
                <a:solidFill>
                  <a:schemeClr val="tx2"/>
                </a:solidFill>
                <a:latin typeface="Arial"/>
                <a:cs typeface="Arial"/>
              </a:rPr>
              <a:t>на перекрестках </a:t>
            </a:r>
            <a:r>
              <a:rPr lang="ru-RU" sz="1400" b="1" i="1" spc="-15" dirty="0">
                <a:solidFill>
                  <a:schemeClr val="tx2"/>
                </a:solidFill>
                <a:latin typeface="Arial"/>
                <a:cs typeface="Arial"/>
              </a:rPr>
              <a:t>(Гагарина-Березовского, </a:t>
            </a:r>
            <a:r>
              <a:rPr lang="ru-RU" sz="1400" b="1" i="1" spc="-15" dirty="0" err="1">
                <a:solidFill>
                  <a:schemeClr val="tx2"/>
                </a:solidFill>
                <a:latin typeface="Arial"/>
                <a:cs typeface="Arial"/>
              </a:rPr>
              <a:t>Розыбакиева</a:t>
            </a:r>
            <a:r>
              <a:rPr lang="ru-RU" sz="1400" b="1" i="1" spc="-15" dirty="0">
                <a:solidFill>
                  <a:schemeClr val="tx2"/>
                </a:solidFill>
                <a:latin typeface="Arial"/>
                <a:cs typeface="Arial"/>
              </a:rPr>
              <a:t>-Березовского, </a:t>
            </a:r>
            <a:r>
              <a:rPr lang="ru-RU" sz="1400" b="1" i="1" spc="-15" dirty="0" err="1">
                <a:solidFill>
                  <a:schemeClr val="tx2"/>
                </a:solidFill>
                <a:latin typeface="Arial"/>
                <a:cs typeface="Arial"/>
              </a:rPr>
              <a:t>Розыбакиева-Ходжанова</a:t>
            </a:r>
            <a:r>
              <a:rPr lang="ru-RU" sz="1400" b="1" i="1" spc="-15" dirty="0">
                <a:solidFill>
                  <a:schemeClr val="tx2"/>
                </a:solidFill>
                <a:latin typeface="Arial"/>
                <a:cs typeface="Arial"/>
              </a:rPr>
              <a:t>, </a:t>
            </a:r>
            <a:r>
              <a:rPr lang="ru-RU" sz="1400" b="1" i="1" spc="-15" dirty="0" err="1">
                <a:solidFill>
                  <a:schemeClr val="tx2"/>
                </a:solidFill>
                <a:latin typeface="Arial"/>
                <a:cs typeface="Arial"/>
              </a:rPr>
              <a:t>Жарокова</a:t>
            </a:r>
            <a:r>
              <a:rPr lang="ru-RU" sz="1400" b="1" i="1" spc="-15" dirty="0">
                <a:solidFill>
                  <a:schemeClr val="tx2"/>
                </a:solidFill>
                <a:latin typeface="Arial"/>
                <a:cs typeface="Arial"/>
              </a:rPr>
              <a:t>-Си </a:t>
            </a:r>
            <a:r>
              <a:rPr lang="ru-RU" sz="1400" b="1" i="1" spc="-15" dirty="0" err="1">
                <a:solidFill>
                  <a:schemeClr val="tx2"/>
                </a:solidFill>
                <a:latin typeface="Arial"/>
                <a:cs typeface="Arial"/>
              </a:rPr>
              <a:t>Синхая</a:t>
            </a:r>
            <a:r>
              <a:rPr lang="ru-RU" sz="1400" b="1" i="1" spc="-15" dirty="0">
                <a:solidFill>
                  <a:schemeClr val="tx2"/>
                </a:solidFill>
                <a:latin typeface="Arial"/>
                <a:cs typeface="Arial"/>
              </a:rPr>
              <a:t>) </a:t>
            </a:r>
            <a:endParaRPr lang="ru-RU" sz="1400" b="1" spc="-15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AutoShape 2" descr="blob:https://web.whatsapp.com/d83ecd76-bb2a-4a1c-b59d-76d78858720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blob:https://web.whatsapp.com/7aed83b5-9b03-4d8c-b1da-b287a54e81c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blob:https://web.whatsapp.com/43c6820e-fd4b-44c4-95c2-ba677f3ba787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Прямоугольник 25"/>
          <p:cNvSpPr/>
          <p:nvPr/>
        </p:nvSpPr>
        <p:spPr>
          <a:xfrm>
            <a:off x="8493058" y="1424777"/>
            <a:ext cx="339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Идет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конкурс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определению подрядчика</a:t>
            </a:r>
          </a:p>
        </p:txBody>
      </p:sp>
      <p:sp>
        <p:nvSpPr>
          <p:cNvPr id="27" name="object 11"/>
          <p:cNvSpPr txBox="1"/>
          <p:nvPr/>
        </p:nvSpPr>
        <p:spPr>
          <a:xfrm>
            <a:off x="8450044" y="3796531"/>
            <a:ext cx="3416871" cy="10892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 algn="ctr">
              <a:lnSpc>
                <a:spcPts val="1664"/>
              </a:lnSpc>
              <a:spcBef>
                <a:spcPts val="100"/>
              </a:spcBef>
            </a:pPr>
            <a:r>
              <a:rPr lang="ru-RU" sz="2000" b="1" spc="-15" dirty="0">
                <a:solidFill>
                  <a:srgbClr val="C00000"/>
                </a:solidFill>
                <a:latin typeface="Arial"/>
                <a:cs typeface="Arial"/>
              </a:rPr>
              <a:t>4 </a:t>
            </a:r>
            <a:r>
              <a:rPr lang="ru-RU" sz="1400" b="1" spc="-15" dirty="0">
                <a:solidFill>
                  <a:srgbClr val="C00000"/>
                </a:solidFill>
                <a:latin typeface="Arial"/>
                <a:cs typeface="Arial"/>
              </a:rPr>
              <a:t>светофора</a:t>
            </a:r>
            <a:r>
              <a:rPr lang="ru-RU" sz="1400" b="1" spc="-15" dirty="0">
                <a:solidFill>
                  <a:schemeClr val="tx2"/>
                </a:solidFill>
                <a:latin typeface="Arial"/>
                <a:cs typeface="Arial"/>
              </a:rPr>
              <a:t> на регулируемых пешеходных переходах с кнопкой вызова </a:t>
            </a:r>
            <a:r>
              <a:rPr lang="ru-RU" sz="1400" b="1" i="1" spc="-15" dirty="0">
                <a:solidFill>
                  <a:schemeClr val="tx2"/>
                </a:solidFill>
                <a:latin typeface="Arial"/>
                <a:cs typeface="Arial"/>
              </a:rPr>
              <a:t>(</a:t>
            </a:r>
            <a:r>
              <a:rPr lang="ru-RU" sz="1400" b="1" i="1" spc="-15" dirty="0" err="1">
                <a:solidFill>
                  <a:schemeClr val="tx2"/>
                </a:solidFill>
                <a:latin typeface="Arial"/>
                <a:cs typeface="Arial"/>
              </a:rPr>
              <a:t>Аэзова-Озтюрка</a:t>
            </a:r>
            <a:r>
              <a:rPr lang="ru-RU" sz="1400" b="1" i="1" spc="-15" dirty="0">
                <a:solidFill>
                  <a:schemeClr val="tx2"/>
                </a:solidFill>
                <a:latin typeface="Arial"/>
                <a:cs typeface="Arial"/>
              </a:rPr>
              <a:t>, Садыкова-Долина роз, </a:t>
            </a:r>
            <a:r>
              <a:rPr lang="ru-RU" sz="1400" b="1" i="1" spc="-15" dirty="0" err="1">
                <a:solidFill>
                  <a:schemeClr val="tx2"/>
                </a:solidFill>
                <a:latin typeface="Arial"/>
                <a:cs typeface="Arial"/>
              </a:rPr>
              <a:t>Манаса</a:t>
            </a:r>
            <a:r>
              <a:rPr lang="ru-RU" sz="1400" b="1" i="1" spc="-15" dirty="0">
                <a:solidFill>
                  <a:schemeClr val="tx2"/>
                </a:solidFill>
                <a:latin typeface="Arial"/>
                <a:cs typeface="Arial"/>
              </a:rPr>
              <a:t> южнее </a:t>
            </a:r>
            <a:r>
              <a:rPr lang="ru-RU" sz="1400" b="1" i="1" spc="-15" dirty="0" err="1">
                <a:solidFill>
                  <a:schemeClr val="tx2"/>
                </a:solidFill>
                <a:latin typeface="Arial"/>
                <a:cs typeface="Arial"/>
              </a:rPr>
              <a:t>Жандосова</a:t>
            </a:r>
            <a:r>
              <a:rPr lang="ru-RU" sz="1400" b="1" i="1" spc="-15" dirty="0">
                <a:solidFill>
                  <a:schemeClr val="tx2"/>
                </a:solidFill>
                <a:latin typeface="Arial"/>
                <a:cs typeface="Arial"/>
              </a:rPr>
              <a:t>, КАЗНУ)  </a:t>
            </a:r>
            <a:endParaRPr lang="ru-RU" sz="1400" b="1" spc="-15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aphicFrame>
        <p:nvGraphicFramePr>
          <p:cNvPr id="18" name="Объект 4">
            <a:extLst>
              <a:ext uri="{FF2B5EF4-FFF2-40B4-BE49-F238E27FC236}">
                <a16:creationId xmlns:a16="http://schemas.microsoft.com/office/drawing/2014/main" id="{D1D45549-E8D9-436C-A005-974532C7B638}"/>
              </a:ext>
            </a:extLst>
          </p:cNvPr>
          <p:cNvGraphicFramePr>
            <a:graphicFrameLocks noGrp="1"/>
          </p:cNvGraphicFramePr>
          <p:nvPr>
            <p:ph sz="half" idx="4294967295"/>
          </p:nvPr>
        </p:nvGraphicFramePr>
        <p:xfrm>
          <a:off x="216483" y="2084616"/>
          <a:ext cx="4270059" cy="44370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230">
                  <a:extLst>
                    <a:ext uri="{9D8B030D-6E8A-4147-A177-3AD203B41FA5}">
                      <a16:colId xmlns:a16="http://schemas.microsoft.com/office/drawing/2014/main" val="2793550679"/>
                    </a:ext>
                  </a:extLst>
                </a:gridCol>
                <a:gridCol w="3193225">
                  <a:extLst>
                    <a:ext uri="{9D8B030D-6E8A-4147-A177-3AD203B41FA5}">
                      <a16:colId xmlns:a16="http://schemas.microsoft.com/office/drawing/2014/main" val="3237104371"/>
                    </a:ext>
                  </a:extLst>
                </a:gridCol>
                <a:gridCol w="864604">
                  <a:extLst>
                    <a:ext uri="{9D8B030D-6E8A-4147-A177-3AD203B41FA5}">
                      <a16:colId xmlns:a16="http://schemas.microsoft.com/office/drawing/2014/main" val="3705904567"/>
                    </a:ext>
                  </a:extLst>
                </a:gridCol>
              </a:tblGrid>
              <a:tr h="2806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улицы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Протяженность, км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ctr"/>
                </a:tc>
                <a:extLst>
                  <a:ext uri="{0D108BD9-81ED-4DB2-BD59-A6C34878D82A}">
                    <a16:rowId xmlns:a16="http://schemas.microsoft.com/office/drawing/2014/main" val="1887854618"/>
                  </a:ext>
                </a:extLst>
              </a:tr>
              <a:tr h="889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ctr"/>
                </a:tc>
                <a:extLst>
                  <a:ext uri="{0D108BD9-81ED-4DB2-BD59-A6C34878D82A}">
                    <a16:rowId xmlns:a16="http://schemas.microsoft.com/office/drawing/2014/main" val="3649605234"/>
                  </a:ext>
                </a:extLst>
              </a:tr>
              <a:tr h="88919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Магистральные улицы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085613"/>
                  </a:ext>
                </a:extLst>
              </a:tr>
              <a:tr h="3764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пр. Аль-Фараби от транспортной развязки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Достык</a:t>
                      </a: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Аль-Фараби до транспортной развязки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Торайгырова</a:t>
                      </a: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Аль-Фараби c ремонтом разворотных тоннелей близ ТРЦ «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Esentai</a:t>
                      </a: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Mall</a:t>
                      </a: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8,4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ctr"/>
                </a:tc>
                <a:extLst>
                  <a:ext uri="{0D108BD9-81ED-4DB2-BD59-A6C34878D82A}">
                    <a16:rowId xmlns:a16="http://schemas.microsoft.com/office/drawing/2014/main" val="474714728"/>
                  </a:ext>
                </a:extLst>
              </a:tr>
              <a:tr h="889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пр. Абая от ул.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Тлендиева</a:t>
                      </a: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 пр.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Достык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5,9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extLst>
                  <a:ext uri="{0D108BD9-81ED-4DB2-BD59-A6C34878D82A}">
                    <a16:rowId xmlns:a16="http://schemas.microsoft.com/office/drawing/2014/main" val="2987047787"/>
                  </a:ext>
                </a:extLst>
              </a:tr>
              <a:tr h="889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Тлендиева</a:t>
                      </a: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от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ул.Сатпаева</a:t>
                      </a: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пр.Райымбека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0,294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extLst>
                  <a:ext uri="{0D108BD9-81ED-4DB2-BD59-A6C34878D82A}">
                    <a16:rowId xmlns:a16="http://schemas.microsoft.com/office/drawing/2014/main" val="1939702717"/>
                  </a:ext>
                </a:extLst>
              </a:tr>
              <a:tr h="889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Байзакова</a:t>
                      </a: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от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ул.Тимирязева</a:t>
                      </a: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пр.Райымбека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extLst>
                  <a:ext uri="{0D108BD9-81ED-4DB2-BD59-A6C34878D82A}">
                    <a16:rowId xmlns:a16="http://schemas.microsoft.com/office/drawing/2014/main" val="1127557220"/>
                  </a:ext>
                </a:extLst>
              </a:tr>
              <a:tr h="889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Тургыт</a:t>
                      </a: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Озала</a:t>
                      </a: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от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ул.Сатпаева</a:t>
                      </a: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ул.Толе</a:t>
                      </a: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би 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0,427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extLst>
                  <a:ext uri="{0D108BD9-81ED-4DB2-BD59-A6C34878D82A}">
                    <a16:rowId xmlns:a16="http://schemas.microsoft.com/office/drawing/2014/main" val="150223155"/>
                  </a:ext>
                </a:extLst>
              </a:tr>
              <a:tr h="889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ул.Манаса</a:t>
                      </a: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от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ул.Сатпаева</a:t>
                      </a: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ул.Жамбыла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0,432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extLst>
                  <a:ext uri="{0D108BD9-81ED-4DB2-BD59-A6C34878D82A}">
                    <a16:rowId xmlns:a16="http://schemas.microsoft.com/office/drawing/2014/main" val="309607157"/>
                  </a:ext>
                </a:extLst>
              </a:tr>
              <a:tr h="889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по магистральным улицам</a:t>
                      </a:r>
                      <a:endParaRPr lang="ru-RU" sz="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16,953</a:t>
                      </a:r>
                      <a:endParaRPr lang="ru-RU" sz="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extLst>
                  <a:ext uri="{0D108BD9-81ED-4DB2-BD59-A6C34878D82A}">
                    <a16:rowId xmlns:a16="http://schemas.microsoft.com/office/drawing/2014/main" val="1542908157"/>
                  </a:ext>
                </a:extLst>
              </a:tr>
              <a:tr h="88919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632781"/>
                  </a:ext>
                </a:extLst>
              </a:tr>
              <a:tr h="88919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Бостандыкский</a:t>
                      </a: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171577"/>
                  </a:ext>
                </a:extLst>
              </a:tr>
              <a:tr h="3764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Транспортная развязка ул.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Жандосова</a:t>
                      </a: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ул. Сатпаева - ул.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Байзакова</a:t>
                      </a: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пр. Абая – ул. Муканова включая парковку Центральной городской клинической больницы №12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3,150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ctr"/>
                </a:tc>
                <a:extLst>
                  <a:ext uri="{0D108BD9-81ED-4DB2-BD59-A6C34878D82A}">
                    <a16:rowId xmlns:a16="http://schemas.microsoft.com/office/drawing/2014/main" val="3350868211"/>
                  </a:ext>
                </a:extLst>
              </a:tr>
              <a:tr h="889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Переулок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Алмалы</a:t>
                      </a: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от ул. Восточная и до ул. Алатау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0,270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extLst>
                  <a:ext uri="{0D108BD9-81ED-4DB2-BD59-A6C34878D82A}">
                    <a16:rowId xmlns:a16="http://schemas.microsoft.com/office/drawing/2014/main" val="2829532918"/>
                  </a:ext>
                </a:extLst>
              </a:tr>
              <a:tr h="1847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Проезд западнее ул.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Тлендиева</a:t>
                      </a: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от ул. Сатпаева и до дома 133а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0,153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extLst>
                  <a:ext uri="{0D108BD9-81ED-4DB2-BD59-A6C34878D82A}">
                    <a16:rowId xmlns:a16="http://schemas.microsoft.com/office/drawing/2014/main" val="2192014009"/>
                  </a:ext>
                </a:extLst>
              </a:tr>
              <a:tr h="889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Шолом-алейхема</a:t>
                      </a: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от пр. Аль Фараби до тупика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0,548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extLst>
                  <a:ext uri="{0D108BD9-81ED-4DB2-BD59-A6C34878D82A}">
                    <a16:rowId xmlns:a16="http://schemas.microsoft.com/office/drawing/2014/main" val="2585903796"/>
                  </a:ext>
                </a:extLst>
              </a:tr>
              <a:tr h="889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Проезд от пр.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Дулати</a:t>
                      </a: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 здания ГУ «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КазСелеЗащита</a:t>
                      </a: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0,725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extLst>
                  <a:ext uri="{0D108BD9-81ED-4DB2-BD59-A6C34878D82A}">
                    <a16:rowId xmlns:a16="http://schemas.microsoft.com/office/drawing/2014/main" val="1811235725"/>
                  </a:ext>
                </a:extLst>
              </a:tr>
              <a:tr h="889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 Витебская от ул. Жарокова до дома №304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0,337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extLst>
                  <a:ext uri="{0D108BD9-81ED-4DB2-BD59-A6C34878D82A}">
                    <a16:rowId xmlns:a16="http://schemas.microsoft.com/office/drawing/2014/main" val="2768354975"/>
                  </a:ext>
                </a:extLst>
              </a:tr>
              <a:tr h="1847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 Володарского от ул.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Байтурсынова</a:t>
                      </a: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 ул. Володарского дом 15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0,300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extLst>
                  <a:ext uri="{0D108BD9-81ED-4DB2-BD59-A6C34878D82A}">
                    <a16:rowId xmlns:a16="http://schemas.microsoft.com/office/drawing/2014/main" val="964323780"/>
                  </a:ext>
                </a:extLst>
              </a:tr>
              <a:tr h="2806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Проезд выше ул.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Жандосова</a:t>
                      </a: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заезд (восточная сторона) ул.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Радостовца</a:t>
                      </a: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от дома ул.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Радостовца</a:t>
                      </a: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152/6 до дома ул.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Айманова</a:t>
                      </a: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191а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0,313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extLst>
                  <a:ext uri="{0D108BD9-81ED-4DB2-BD59-A6C34878D82A}">
                    <a16:rowId xmlns:a16="http://schemas.microsoft.com/office/drawing/2014/main" val="468679659"/>
                  </a:ext>
                </a:extLst>
              </a:tr>
              <a:tr h="889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 Тютчева от ул.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Байтурсынова</a:t>
                      </a: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 тупика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0,100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extLst>
                  <a:ext uri="{0D108BD9-81ED-4DB2-BD59-A6C34878D82A}">
                    <a16:rowId xmlns:a16="http://schemas.microsoft.com/office/drawing/2014/main" val="2212664243"/>
                  </a:ext>
                </a:extLst>
              </a:tr>
              <a:tr h="889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 Текстильная от ул.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Мынбаева</a:t>
                      </a: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ул.Сатпаева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0,184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extLst>
                  <a:ext uri="{0D108BD9-81ED-4DB2-BD59-A6C34878D82A}">
                    <a16:rowId xmlns:a16="http://schemas.microsoft.com/office/drawing/2014/main" val="1138379850"/>
                  </a:ext>
                </a:extLst>
              </a:tr>
              <a:tr h="1847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переулок Вахтангова от ул.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Жандосова</a:t>
                      </a: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 переулка Лебедева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0,339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extLst>
                  <a:ext uri="{0D108BD9-81ED-4DB2-BD59-A6C34878D82A}">
                    <a16:rowId xmlns:a16="http://schemas.microsoft.com/office/drawing/2014/main" val="2185109782"/>
                  </a:ext>
                </a:extLst>
              </a:tr>
              <a:tr h="1847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проезд от ул. Тимирязева до ул. Габдуллина телеканал «Алматы»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0,258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extLst>
                  <a:ext uri="{0D108BD9-81ED-4DB2-BD59-A6C34878D82A}">
                    <a16:rowId xmlns:a16="http://schemas.microsoft.com/office/drawing/2014/main" val="3846420395"/>
                  </a:ext>
                </a:extLst>
              </a:tr>
              <a:tr h="889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 Малахова от ул.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А.Кекилбайұлы</a:t>
                      </a: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 ул.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Розыбакиева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0,345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extLst>
                  <a:ext uri="{0D108BD9-81ED-4DB2-BD59-A6C34878D82A}">
                    <a16:rowId xmlns:a16="http://schemas.microsoft.com/office/drawing/2014/main" val="2201923323"/>
                  </a:ext>
                </a:extLst>
              </a:tr>
              <a:tr h="889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 Вахтангова от ул. Жандосова до ул. Лебедева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0,811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extLst>
                  <a:ext uri="{0D108BD9-81ED-4DB2-BD59-A6C34878D82A}">
                    <a16:rowId xmlns:a16="http://schemas.microsoft.com/office/drawing/2014/main" val="231171865"/>
                  </a:ext>
                </a:extLst>
              </a:tr>
              <a:tr h="889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 Левитана от пр. Гагарина до ул. </a:t>
                      </a:r>
                      <a:r>
                        <a:rPr lang="ru-RU" sz="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Жарокова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0,387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extLst>
                  <a:ext uri="{0D108BD9-81ED-4DB2-BD59-A6C34878D82A}">
                    <a16:rowId xmlns:a16="http://schemas.microsoft.com/office/drawing/2014/main" val="716869754"/>
                  </a:ext>
                </a:extLst>
              </a:tr>
              <a:tr h="889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 Тургут Озала от ул. Сатпаева до ул. Тлендиева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1,342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extLst>
                  <a:ext uri="{0D108BD9-81ED-4DB2-BD59-A6C34878D82A}">
                    <a16:rowId xmlns:a16="http://schemas.microsoft.com/office/drawing/2014/main" val="3128015353"/>
                  </a:ext>
                </a:extLst>
              </a:tr>
              <a:tr h="889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 СТ «Бак Алма» от ул. Рахмадиева до дома №35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0,805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extLst>
                  <a:ext uri="{0D108BD9-81ED-4DB2-BD59-A6C34878D82A}">
                    <a16:rowId xmlns:a16="http://schemas.microsoft.com/office/drawing/2014/main" val="2437534957"/>
                  </a:ext>
                </a:extLst>
              </a:tr>
              <a:tr h="889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по району</a:t>
                      </a:r>
                      <a:endParaRPr lang="ru-RU" sz="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10,367</a:t>
                      </a:r>
                      <a:endParaRPr lang="ru-RU" sz="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10" marR="40810" marT="0" marB="0" anchor="b"/>
                </a:tc>
                <a:extLst>
                  <a:ext uri="{0D108BD9-81ED-4DB2-BD59-A6C34878D82A}">
                    <a16:rowId xmlns:a16="http://schemas.microsoft.com/office/drawing/2014/main" val="1382291156"/>
                  </a:ext>
                </a:extLst>
              </a:tr>
            </a:tbl>
          </a:graphicData>
        </a:graphic>
      </p:graphicFrame>
      <p:sp>
        <p:nvSpPr>
          <p:cNvPr id="24" name="object 11"/>
          <p:cNvSpPr txBox="1"/>
          <p:nvPr/>
        </p:nvSpPr>
        <p:spPr>
          <a:xfrm>
            <a:off x="5290361" y="3818461"/>
            <a:ext cx="2632014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spc="-15" noProof="0" dirty="0">
                <a:solidFill>
                  <a:schemeClr val="tx2"/>
                </a:solidFill>
                <a:latin typeface="Arial"/>
                <a:cs typeface="Arial"/>
              </a:rPr>
              <a:t>ТЕКУЩИЙ РЕМОНТ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algn="ctr"/>
            <a:r>
              <a:rPr lang="kk-KZ" sz="2000" b="1" spc="-5" dirty="0">
                <a:solidFill>
                  <a:srgbClr val="C00000"/>
                </a:solidFill>
                <a:latin typeface="Arial"/>
                <a:cs typeface="Arial"/>
              </a:rPr>
              <a:t>(ямочный)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68077" y="4399022"/>
            <a:ext cx="38765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начаты с июня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т.г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 настоящее время отремонтировано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23,6 тыс. </a:t>
            </a:r>
            <a:r>
              <a:rPr lang="ru-RU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асфальтного покрытия, брусчатки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5,7 тыс. </a:t>
            </a:r>
            <a:r>
              <a:rPr lang="ru-RU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21947" y="802761"/>
            <a:ext cx="38746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-15" dirty="0">
                <a:solidFill>
                  <a:schemeClr val="tx2"/>
                </a:solidFill>
                <a:latin typeface="Arial"/>
                <a:cs typeface="Arial"/>
              </a:rPr>
              <a:t>РЕМОНТ</a:t>
            </a:r>
            <a:r>
              <a:rPr lang="ru-RU" sz="1600" b="1" spc="-1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ТРОТУАРОВ 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133573F-1403-4EE5-A2D5-DC700D874768}"/>
              </a:ext>
            </a:extLst>
          </p:cNvPr>
          <p:cNvSpPr/>
          <p:nvPr/>
        </p:nvSpPr>
        <p:spPr>
          <a:xfrm>
            <a:off x="7022472" y="77019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ПЛАНИРУЕТСЯ</a:t>
            </a:r>
            <a:r>
              <a:rPr lang="ru-RU" sz="1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УСТАНОВКА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СВЕТОФОРНЫХ ОБЪЕКТОВ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3F28F1C-40B8-4046-8F99-2B7C15159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057" y="5359433"/>
            <a:ext cx="1896947" cy="116129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84443F4-BEAA-4399-87EA-1F6163E9D8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643" y="5702033"/>
            <a:ext cx="1046796" cy="1020910"/>
          </a:xfrm>
          <a:prstGeom prst="ellipse">
            <a:avLst/>
          </a:prstGeom>
          <a:ln>
            <a:noFill/>
          </a:ln>
        </p:spPr>
      </p:pic>
      <p:sp>
        <p:nvSpPr>
          <p:cNvPr id="30" name="object 11">
            <a:extLst>
              <a:ext uri="{FF2B5EF4-FFF2-40B4-BE49-F238E27FC236}">
                <a16:creationId xmlns:a16="http://schemas.microsoft.com/office/drawing/2014/main" id="{066D8504-A9F9-4193-8191-D18FC45B64D2}"/>
              </a:ext>
            </a:extLst>
          </p:cNvPr>
          <p:cNvSpPr txBox="1"/>
          <p:nvPr/>
        </p:nvSpPr>
        <p:spPr>
          <a:xfrm>
            <a:off x="100606" y="1179125"/>
            <a:ext cx="4462848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 algn="ctr">
              <a:spcBef>
                <a:spcPts val="100"/>
              </a:spcBef>
              <a:defRPr/>
            </a:pPr>
            <a:r>
              <a:rPr lang="ru-RU" sz="1400" b="1" spc="-15" noProof="0" dirty="0">
                <a:solidFill>
                  <a:schemeClr val="tx2"/>
                </a:solidFill>
                <a:latin typeface="Arial"/>
                <a:cs typeface="Arial"/>
              </a:rPr>
              <a:t>Завершен ремонт </a:t>
            </a:r>
            <a:r>
              <a:rPr lang="ru-RU" sz="1400" b="1" spc="-15" noProof="0" dirty="0">
                <a:solidFill>
                  <a:srgbClr val="C00000"/>
                </a:solidFill>
                <a:latin typeface="Arial"/>
                <a:cs typeface="Arial"/>
              </a:rPr>
              <a:t>9</a:t>
            </a:r>
            <a:r>
              <a:rPr lang="ru-RU" sz="1400" b="1" spc="-15" noProof="0" dirty="0">
                <a:solidFill>
                  <a:schemeClr val="tx2"/>
                </a:solidFill>
                <a:latin typeface="Arial"/>
                <a:cs typeface="Arial"/>
              </a:rPr>
              <a:t> улиц</a:t>
            </a:r>
            <a:r>
              <a:rPr lang="ru-RU" sz="1400" b="1" spc="-15" dirty="0">
                <a:solidFill>
                  <a:schemeClr val="tx2"/>
                </a:solidFill>
                <a:latin typeface="Arial"/>
                <a:cs typeface="Arial"/>
              </a:rPr>
              <a:t>, по </a:t>
            </a:r>
            <a:r>
              <a:rPr lang="ru-RU" sz="1400" b="1" spc="-15" dirty="0">
                <a:solidFill>
                  <a:srgbClr val="C00000"/>
                </a:solidFill>
                <a:latin typeface="Arial"/>
                <a:cs typeface="Arial"/>
              </a:rPr>
              <a:t>6 </a:t>
            </a:r>
            <a:r>
              <a:rPr lang="ru-RU" sz="1400" b="1" spc="-15" dirty="0">
                <a:solidFill>
                  <a:schemeClr val="tx2"/>
                </a:solidFill>
                <a:latin typeface="Arial"/>
                <a:cs typeface="Arial"/>
              </a:rPr>
              <a:t>ведутся СМР, работы на </a:t>
            </a:r>
            <a:r>
              <a:rPr lang="ru-RU" sz="1400" b="1" spc="-15" dirty="0">
                <a:solidFill>
                  <a:srgbClr val="C00000"/>
                </a:solidFill>
                <a:latin typeface="Arial"/>
                <a:cs typeface="Arial"/>
              </a:rPr>
              <a:t>5</a:t>
            </a:r>
            <a:r>
              <a:rPr lang="ru-RU" sz="1400" b="1" spc="-15" dirty="0">
                <a:solidFill>
                  <a:schemeClr val="tx2"/>
                </a:solidFill>
                <a:latin typeface="Arial"/>
                <a:cs typeface="Arial"/>
              </a:rPr>
              <a:t> улицах начнут с 25 сентября, </a:t>
            </a:r>
            <a:r>
              <a:rPr lang="ru-RU" sz="1400" b="1" spc="-15" dirty="0">
                <a:solidFill>
                  <a:srgbClr val="C00000"/>
                </a:solidFill>
                <a:latin typeface="Arial"/>
                <a:cs typeface="Arial"/>
              </a:rPr>
              <a:t>2 </a:t>
            </a:r>
            <a:r>
              <a:rPr lang="ru-RU" sz="1400" b="1" spc="-15" dirty="0">
                <a:solidFill>
                  <a:schemeClr val="tx2"/>
                </a:solidFill>
                <a:latin typeface="Arial"/>
                <a:cs typeface="Arial"/>
              </a:rPr>
              <a:t>улицы сняли с ремонта из-за аварийных работ поставщиков коммунальных услуг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14F9C65-77A6-41B8-9503-14D4376E8ABA}"/>
              </a:ext>
            </a:extLst>
          </p:cNvPr>
          <p:cNvSpPr/>
          <p:nvPr/>
        </p:nvSpPr>
        <p:spPr>
          <a:xfrm>
            <a:off x="5009969" y="1137298"/>
            <a:ext cx="34950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>
              <a:buAutoNum type="arabicPeriod"/>
            </a:pP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Минусинская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м</a:t>
            </a:r>
          </a:p>
          <a:p>
            <a:pPr indent="265113">
              <a:buAutoNum type="arabicPeriod"/>
            </a:pP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Айманова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м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южнее школы № 93</a:t>
            </a:r>
          </a:p>
          <a:p>
            <a:pPr indent="265113">
              <a:buAutoNum type="arabicPeriod"/>
            </a:pP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Утепова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  ул.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Розыбакиева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А.Кекилбай</a:t>
            </a:r>
            <a:r>
              <a:rPr lang="kk-KZ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ұлы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 м</a:t>
            </a:r>
          </a:p>
          <a:p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(СМР ведется)</a:t>
            </a: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F5B0F23-ABDA-40BA-951A-57A8FFCACD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326" y="5360400"/>
            <a:ext cx="1896947" cy="116129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7D9AC2D-9502-49BF-B167-2F4CA8522A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1240"/>
          <a:stretch/>
        </p:blipFill>
        <p:spPr>
          <a:xfrm>
            <a:off x="6221961" y="2478482"/>
            <a:ext cx="940036" cy="110765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C642FEB-C975-40B5-9ED4-67183421B5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7948" y="2485336"/>
            <a:ext cx="901702" cy="110765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51E07D1-899E-4A54-B2C1-4B7571AFEC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1600" y="2469459"/>
            <a:ext cx="901701" cy="1123531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512186B0-48D1-47AC-9B10-D48FAEA8D9E5}"/>
              </a:ext>
            </a:extLst>
          </p:cNvPr>
          <p:cNvSpPr/>
          <p:nvPr/>
        </p:nvSpPr>
        <p:spPr>
          <a:xfrm>
            <a:off x="8596610" y="3265419"/>
            <a:ext cx="3219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выход экспертизы –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октября 2023 г.</a:t>
            </a:r>
          </a:p>
        </p:txBody>
      </p:sp>
    </p:spTree>
    <p:extLst>
      <p:ext uri="{BB962C8B-B14F-4D97-AF65-F5344CB8AC3E}">
        <p14:creationId xmlns:p14="http://schemas.microsoft.com/office/powerpoint/2010/main" val="2449202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2"/>
          <p:cNvSpPr txBox="1">
            <a:spLocks/>
          </p:cNvSpPr>
          <p:nvPr/>
        </p:nvSpPr>
        <p:spPr>
          <a:xfrm>
            <a:off x="1773313" y="1375813"/>
            <a:ext cx="3722050" cy="2169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48" indent="107948" algn="ctr">
              <a:tabLst>
                <a:tab pos="5617493" algn="l"/>
              </a:tabLst>
            </a:pPr>
            <a:endParaRPr lang="ru-RU" sz="1600" b="1" i="1" dirty="0">
              <a:solidFill>
                <a:srgbClr val="002060"/>
              </a:solidFill>
            </a:endParaRPr>
          </a:p>
        </p:txBody>
      </p:sp>
      <p:sp>
        <p:nvSpPr>
          <p:cNvPr id="16" name="Текст 2"/>
          <p:cNvSpPr txBox="1">
            <a:spLocks/>
          </p:cNvSpPr>
          <p:nvPr/>
        </p:nvSpPr>
        <p:spPr>
          <a:xfrm>
            <a:off x="6444367" y="834625"/>
            <a:ext cx="4817993" cy="3137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48" indent="107948">
              <a:tabLst>
                <a:tab pos="5617493" algn="l"/>
              </a:tabLst>
            </a:pPr>
            <a:r>
              <a:rPr lang="ru-RU" sz="1800" b="1" i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Программа «Е</a:t>
            </a:r>
            <a:r>
              <a:rPr lang="kk-KZ" sz="1800" b="1" i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ңбек</a:t>
            </a:r>
            <a:r>
              <a:rPr lang="ru-RU" sz="1800" b="1" i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» - 3 950 чел. (122,1%) </a:t>
            </a:r>
            <a:endParaRPr lang="ru-RU" sz="1800" dirty="0">
              <a:latin typeface="Book Antiqua" panose="02040602050305030304" pitchFamily="18" charset="0"/>
            </a:endParaRPr>
          </a:p>
        </p:txBody>
      </p:sp>
      <p:sp>
        <p:nvSpPr>
          <p:cNvPr id="17" name="Текст 2"/>
          <p:cNvSpPr txBox="1">
            <a:spLocks/>
          </p:cNvSpPr>
          <p:nvPr/>
        </p:nvSpPr>
        <p:spPr>
          <a:xfrm>
            <a:off x="6161230" y="1203006"/>
            <a:ext cx="4750610" cy="260480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258763" algn="just">
              <a:buFont typeface="Arial" pitchFamily="34" charset="0"/>
              <a:buChar char="•"/>
              <a:tabLst>
                <a:tab pos="5617493" algn="l"/>
              </a:tabLst>
            </a:pPr>
            <a:r>
              <a:rPr lang="ru-RU" sz="1600" dirty="0">
                <a:solidFill>
                  <a:srgbClr val="002060"/>
                </a:solidFill>
                <a:latin typeface="Book Antiqua" panose="02040602050305030304" pitchFamily="18" charset="0"/>
              </a:rPr>
              <a:t>Общественные работы – 1118 чел.  (111,8%),</a:t>
            </a:r>
          </a:p>
          <a:p>
            <a:pPr marL="533400" indent="-258763" algn="just">
              <a:buFont typeface="Arial" pitchFamily="34" charset="0"/>
              <a:buChar char="•"/>
              <a:tabLst>
                <a:tab pos="5617493" algn="l"/>
              </a:tabLst>
            </a:pPr>
            <a:r>
              <a:rPr lang="kk-KZ" sz="1600" dirty="0">
                <a:solidFill>
                  <a:srgbClr val="002060"/>
                </a:solidFill>
                <a:latin typeface="Book Antiqua" panose="02040602050305030304" pitchFamily="18" charset="0"/>
              </a:rPr>
              <a:t>Постоянные рабочие места</a:t>
            </a:r>
            <a:r>
              <a:rPr lang="ru-RU" sz="1600" dirty="0">
                <a:solidFill>
                  <a:srgbClr val="002060"/>
                </a:solidFill>
                <a:latin typeface="Book Antiqua" panose="02040602050305030304" pitchFamily="18" charset="0"/>
              </a:rPr>
              <a:t> – 2069 чел.  (141,4%),</a:t>
            </a:r>
          </a:p>
          <a:p>
            <a:pPr marL="533400" indent="-258763" algn="just">
              <a:buFont typeface="Arial" pitchFamily="34" charset="0"/>
              <a:buChar char="•"/>
              <a:tabLst>
                <a:tab pos="5617493" algn="l"/>
              </a:tabLst>
            </a:pPr>
            <a:r>
              <a:rPr lang="kk-KZ" sz="1600" dirty="0">
                <a:solidFill>
                  <a:srgbClr val="002060"/>
                </a:solidFill>
                <a:latin typeface="Book Antiqua" panose="02040602050305030304" pitchFamily="18" charset="0"/>
              </a:rPr>
              <a:t>Социальные места - 144 чел.  (98,0%),</a:t>
            </a:r>
          </a:p>
          <a:p>
            <a:pPr marL="533400" indent="-258763" algn="just">
              <a:buFont typeface="Arial" pitchFamily="34" charset="0"/>
              <a:buChar char="•"/>
              <a:tabLst>
                <a:tab pos="5617493" algn="l"/>
              </a:tabLst>
            </a:pPr>
            <a:r>
              <a:rPr lang="kk-KZ" sz="1600" dirty="0">
                <a:solidFill>
                  <a:srgbClr val="002060"/>
                </a:solidFill>
                <a:latin typeface="Book Antiqua" panose="02040602050305030304" pitchFamily="18" charset="0"/>
              </a:rPr>
              <a:t>Молодежная практика – 169 чел.  (103,7%), </a:t>
            </a:r>
          </a:p>
          <a:p>
            <a:pPr marL="533400" indent="-258763" algn="just">
              <a:buFont typeface="Arial" pitchFamily="34" charset="0"/>
              <a:buChar char="•"/>
              <a:tabLst>
                <a:tab pos="5617493" algn="l"/>
              </a:tabLst>
            </a:pPr>
            <a:r>
              <a:rPr lang="kk-KZ" sz="1600" dirty="0">
                <a:solidFill>
                  <a:srgbClr val="002060"/>
                </a:solidFill>
                <a:latin typeface="Book Antiqua" panose="02040602050305030304" pitchFamily="18" charset="0"/>
              </a:rPr>
              <a:t>Обучающие курсы – 143 чел.  (95,3%),</a:t>
            </a:r>
          </a:p>
          <a:p>
            <a:pPr marL="533400" indent="-258763" algn="just">
              <a:buFont typeface="Arial" pitchFamily="34" charset="0"/>
              <a:buChar char="•"/>
              <a:tabLst>
                <a:tab pos="5617493" algn="l"/>
              </a:tabLst>
            </a:pPr>
            <a:r>
              <a:rPr lang="kk-KZ" sz="1600" dirty="0">
                <a:solidFill>
                  <a:srgbClr val="002060"/>
                </a:solidFill>
                <a:latin typeface="Book Antiqua" panose="02040602050305030304" pitchFamily="18" charset="0"/>
              </a:rPr>
              <a:t>Первое рабочее место – 60 чел.  (93,8%),</a:t>
            </a:r>
          </a:p>
          <a:p>
            <a:pPr marL="533400" indent="-258763" algn="just">
              <a:buFont typeface="Arial" pitchFamily="34" charset="0"/>
              <a:buChar char="•"/>
              <a:tabLst>
                <a:tab pos="5617493" algn="l"/>
              </a:tabLst>
            </a:pPr>
            <a:r>
              <a:rPr lang="kk-KZ" sz="1600" dirty="0">
                <a:solidFill>
                  <a:srgbClr val="002060"/>
                </a:solidFill>
                <a:latin typeface="Book Antiqua" panose="02040602050305030304" pitchFamily="18" charset="0"/>
              </a:rPr>
              <a:t>Выдано грантов – 235 чел.  (100,0%)</a:t>
            </a:r>
          </a:p>
          <a:p>
            <a:pPr marL="120648" algn="just">
              <a:tabLst>
                <a:tab pos="5617493" algn="l"/>
              </a:tabLst>
            </a:pPr>
            <a:r>
              <a:rPr lang="kk-KZ" sz="1600" dirty="0">
                <a:solidFill>
                  <a:srgbClr val="002060"/>
                </a:solidFill>
                <a:latin typeface="Book Antiqua" panose="02040602050305030304" pitchFamily="18" charset="0"/>
              </a:rPr>
              <a:t>Зарегистрировано безработных в ЦЗ  – 1 803 чел.</a:t>
            </a:r>
          </a:p>
          <a:p>
            <a:pPr marL="120648" algn="just">
              <a:tabLst>
                <a:tab pos="5617493" algn="l"/>
              </a:tabLst>
            </a:pPr>
            <a:r>
              <a:rPr lang="kk-KZ" sz="1600" dirty="0">
                <a:solidFill>
                  <a:srgbClr val="002060"/>
                </a:solidFill>
                <a:latin typeface="Book Antiqua" panose="02040602050305030304" pitchFamily="18" charset="0"/>
              </a:rPr>
              <a:t>Уровень безработицы – 5</a:t>
            </a:r>
            <a:r>
              <a:rPr lang="ru-RU" sz="1600" dirty="0">
                <a:solidFill>
                  <a:srgbClr val="002060"/>
                </a:solidFill>
                <a:latin typeface="Book Antiqua" panose="02040602050305030304" pitchFamily="18" charset="0"/>
              </a:rPr>
              <a:t>,</a:t>
            </a:r>
            <a:r>
              <a:rPr lang="kk-KZ" sz="1600" dirty="0">
                <a:solidFill>
                  <a:srgbClr val="002060"/>
                </a:solidFill>
                <a:latin typeface="Book Antiqua" panose="02040602050305030304" pitchFamily="18" charset="0"/>
              </a:rPr>
              <a:t>2%</a:t>
            </a:r>
            <a:endParaRPr lang="en-US" sz="16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Текст 2"/>
          <p:cNvSpPr txBox="1">
            <a:spLocks/>
          </p:cNvSpPr>
          <p:nvPr/>
        </p:nvSpPr>
        <p:spPr>
          <a:xfrm>
            <a:off x="4543409" y="3807815"/>
            <a:ext cx="2933157" cy="313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dirty="0"/>
          </a:p>
        </p:txBody>
      </p:sp>
      <p:sp>
        <p:nvSpPr>
          <p:cNvPr id="20" name="Текст 2"/>
          <p:cNvSpPr txBox="1">
            <a:spLocks/>
          </p:cNvSpPr>
          <p:nvPr/>
        </p:nvSpPr>
        <p:spPr>
          <a:xfrm>
            <a:off x="596781" y="2329426"/>
            <a:ext cx="2613943" cy="11785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5617493" algn="l"/>
              </a:tabLst>
            </a:pPr>
            <a:r>
              <a:rPr lang="ru-RU" sz="1600" b="1" i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лица с особыми потребностями – 7 428, в том числе дети-инвалиды - 938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6781" y="1113269"/>
            <a:ext cx="28716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617493" algn="l"/>
              </a:tabLst>
            </a:pPr>
            <a:r>
              <a:rPr lang="ru-RU" sz="1600" b="1" i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многодетные семьи – 3 039, из них малообеспеченные семей – 217</a:t>
            </a:r>
            <a:endParaRPr lang="kk-KZ" sz="1600" b="1" i="1" dirty="0">
              <a:solidFill>
                <a:srgbClr val="002060"/>
              </a:solidFill>
              <a:latin typeface="Book Antiqua" panose="02040602050305030304" pitchFamily="18" charset="0"/>
              <a:cs typeface="Times New Roman" pitchFamily="18" charset="0"/>
            </a:endParaRPr>
          </a:p>
        </p:txBody>
      </p:sp>
      <p:sp>
        <p:nvSpPr>
          <p:cNvPr id="14" name="Текст 2"/>
          <p:cNvSpPr txBox="1">
            <a:spLocks/>
          </p:cNvSpPr>
          <p:nvPr/>
        </p:nvSpPr>
        <p:spPr>
          <a:xfrm>
            <a:off x="6362973" y="4796119"/>
            <a:ext cx="3954096" cy="1694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58775">
              <a:buFont typeface="Arial" pitchFamily="34" charset="0"/>
              <a:buChar char="•"/>
              <a:tabLst>
                <a:tab pos="5617493" algn="l"/>
              </a:tabLst>
            </a:pP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6781" y="4358265"/>
            <a:ext cx="30851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3" indent="-119063">
              <a:tabLst>
                <a:tab pos="5617493" algn="l"/>
              </a:tabLst>
            </a:pPr>
            <a:r>
              <a:rPr lang="ru-RU" sz="1600" b="1" i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пенсионеры – 41 702</a:t>
            </a:r>
          </a:p>
          <a:p>
            <a:pPr marL="119063" indent="-119063">
              <a:tabLst>
                <a:tab pos="5617493" algn="l"/>
              </a:tabLst>
            </a:pPr>
            <a:r>
              <a:rPr lang="ru-RU" sz="1600" b="1" i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участники ВОВ – 17, </a:t>
            </a:r>
          </a:p>
          <a:p>
            <a:pPr marL="119063" indent="-119063">
              <a:tabLst>
                <a:tab pos="5617493" algn="l"/>
              </a:tabLst>
            </a:pPr>
            <a:r>
              <a:rPr lang="ru-RU" sz="1600" b="1" i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УТФ – 1 747,</a:t>
            </a:r>
          </a:p>
          <a:p>
            <a:pPr>
              <a:tabLst>
                <a:tab pos="5617493" algn="l"/>
              </a:tabLst>
            </a:pPr>
            <a:r>
              <a:rPr lang="ru-RU" sz="1600" b="1" i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блокадники </a:t>
            </a:r>
            <a:r>
              <a:rPr lang="ru-RU" sz="1600" b="1" i="1" dirty="0" err="1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г.Ленинград</a:t>
            </a:r>
            <a:r>
              <a:rPr lang="ru-RU" sz="1600" b="1" i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– 8, узники</a:t>
            </a:r>
            <a:r>
              <a:rPr lang="en-US" sz="1600" b="1" i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фашистких</a:t>
            </a:r>
            <a:r>
              <a:rPr lang="ru-RU" sz="1600" b="1" i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лагерей - 2</a:t>
            </a:r>
            <a:endParaRPr lang="kk-KZ" sz="1600" b="1" i="1" dirty="0">
              <a:solidFill>
                <a:srgbClr val="002060"/>
              </a:solidFill>
              <a:latin typeface="Book Antiqua" panose="02040602050305030304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4027" y="5959615"/>
            <a:ext cx="3009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617493" algn="l"/>
              </a:tabLst>
            </a:pPr>
            <a:r>
              <a:rPr lang="ru-RU" sz="1600" b="1" i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получатели АСП  - 217 семей (923 чел.) на 85,4 </a:t>
            </a:r>
            <a:r>
              <a:rPr lang="ru-RU" sz="1600" b="1" i="1" dirty="0" err="1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млн.тг</a:t>
            </a:r>
            <a:endParaRPr lang="kk-KZ" sz="1600" b="1" i="1" dirty="0">
              <a:solidFill>
                <a:srgbClr val="002060"/>
              </a:solidFill>
              <a:latin typeface="Book Antiqua" panose="02040602050305030304" pitchFamily="18" charset="0"/>
              <a:cs typeface="Times New Roman" pitchFamily="18" charset="0"/>
            </a:endParaRPr>
          </a:p>
        </p:txBody>
      </p:sp>
      <p:pic>
        <p:nvPicPr>
          <p:cNvPr id="4098" name="Picture 2" descr="Вниманию многодетных семей! | Лицей №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844" y="1050022"/>
            <a:ext cx="1012373" cy="76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nva.info Инвалидность и Реабилитация - Каталог социальной сети  Одноклассни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006" y="2557658"/>
            <a:ext cx="1036496" cy="68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Пенсионер иконка: векторная графика, изображения, рисунки | Скачать  Пенсионер иконка вектор на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447" y="3837718"/>
            <a:ext cx="1132393" cy="90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социальное обеспечение, социальная помощь, социальная политик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605" y="5447090"/>
            <a:ext cx="1267775" cy="86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Текст 2"/>
          <p:cNvSpPr txBox="1">
            <a:spLocks/>
          </p:cNvSpPr>
          <p:nvPr/>
        </p:nvSpPr>
        <p:spPr>
          <a:xfrm>
            <a:off x="7112656" y="3741022"/>
            <a:ext cx="3628013" cy="347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48" indent="107948">
              <a:tabLst>
                <a:tab pos="5617493" algn="l"/>
              </a:tabLst>
            </a:pPr>
            <a:r>
              <a:rPr lang="ru-RU" sz="1800" b="1" i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Оказанная помощь СУСН</a:t>
            </a:r>
            <a:endParaRPr lang="ru-RU" sz="1800" dirty="0">
              <a:latin typeface="Book Antiqua" panose="0204060205030503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54027" y="3855120"/>
            <a:ext cx="33115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3" indent="-119063">
              <a:tabLst>
                <a:tab pos="5617493" algn="l"/>
              </a:tabLst>
            </a:pPr>
            <a:r>
              <a:rPr lang="ru-RU" sz="1600" b="1" i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пенсионеры с </a:t>
            </a:r>
            <a:r>
              <a:rPr lang="ru-RU" sz="1600" b="1" i="1" dirty="0" err="1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мин.пенсией</a:t>
            </a:r>
            <a:r>
              <a:rPr lang="ru-RU" sz="1600" b="1" i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b="1" i="1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3 128</a:t>
            </a:r>
            <a:endParaRPr lang="kk-KZ" sz="1600" b="1" i="1" dirty="0">
              <a:solidFill>
                <a:srgbClr val="002060"/>
              </a:solidFill>
              <a:latin typeface="Book Antiqua" panose="02040602050305030304" pitchFamily="18" charset="0"/>
              <a:cs typeface="Times New Roman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5660899" y="960624"/>
            <a:ext cx="26244" cy="55298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Текст 2"/>
          <p:cNvSpPr txBox="1">
            <a:spLocks/>
          </p:cNvSpPr>
          <p:nvPr/>
        </p:nvSpPr>
        <p:spPr>
          <a:xfrm>
            <a:off x="6443879" y="4015635"/>
            <a:ext cx="4965566" cy="658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5" indent="-246063">
              <a:buFont typeface="Arial" pitchFamily="34" charset="0"/>
              <a:buChar char="•"/>
              <a:tabLst>
                <a:tab pos="441325" algn="l"/>
                <a:tab pos="5616575" algn="l"/>
              </a:tabLst>
            </a:pPr>
            <a:r>
              <a:rPr lang="kk-KZ" sz="1600" dirty="0">
                <a:solidFill>
                  <a:srgbClr val="002060"/>
                </a:solidFill>
                <a:latin typeface="Book Antiqua" panose="02040602050305030304" pitchFamily="18" charset="0"/>
              </a:rPr>
              <a:t>В 2022 году оказана помощь </a:t>
            </a:r>
            <a:r>
              <a:rPr lang="kk-KZ" sz="1600" b="1" dirty="0">
                <a:solidFill>
                  <a:srgbClr val="00206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9 308 человек</a:t>
            </a:r>
            <a:r>
              <a:rPr lang="kk-KZ" sz="1600" dirty="0">
                <a:solidFill>
                  <a:srgbClr val="00206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на общую сумму </a:t>
            </a:r>
            <a:r>
              <a:rPr lang="ru-RU" sz="1600" b="1" dirty="0">
                <a:solidFill>
                  <a:srgbClr val="00206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41,8 млн.</a:t>
            </a:r>
            <a:r>
              <a:rPr lang="kk-KZ" sz="1600" dirty="0">
                <a:solidFill>
                  <a:srgbClr val="00206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тенге (спонсоры).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774" y="4637926"/>
            <a:ext cx="1738075" cy="19539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679" y="4654601"/>
            <a:ext cx="1724273" cy="1951653"/>
          </a:xfrm>
          <a:prstGeom prst="rect">
            <a:avLst/>
          </a:prstGeom>
        </p:spPr>
      </p:pic>
      <p:pic>
        <p:nvPicPr>
          <p:cNvPr id="23" name="Рисунок 4">
            <a:extLst>
              <a:ext uri="{FF2B5EF4-FFF2-40B4-BE49-F238E27FC236}">
                <a16:creationId xmlns:a16="http://schemas.microsoft.com/office/drawing/2014/main" id="{5C2F8AF1-9BE3-47ED-8CAA-654C4E9A01D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822" b="72967"/>
          <a:stretch/>
        </p:blipFill>
        <p:spPr>
          <a:xfrm>
            <a:off x="0" y="126135"/>
            <a:ext cx="12202562" cy="73924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07EE42C-9B56-4327-904D-0A1AE0927DE3}"/>
              </a:ext>
            </a:extLst>
          </p:cNvPr>
          <p:cNvSpPr/>
          <p:nvPr/>
        </p:nvSpPr>
        <p:spPr>
          <a:xfrm>
            <a:off x="732004" y="304005"/>
            <a:ext cx="10241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67" algn="ctr">
              <a:spcBef>
                <a:spcPts val="67"/>
              </a:spcBef>
            </a:pPr>
            <a:r>
              <a:rPr lang="ru-RU" b="1" kern="0" spc="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КАЧЕСТВЕННОЙ СОЦИАЛЬНОЙ ИНФРАСТРУКТУРОЙ 2022 ГОД</a:t>
            </a:r>
            <a:endParaRPr lang="ru-RU" b="1" kern="0" spc="1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9576C3A-BE9A-4DA7-99CE-EC0FDE5173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091" y="5681704"/>
            <a:ext cx="1020256" cy="1040594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130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2"/>
          <p:cNvSpPr>
            <a:spLocks noGrp="1"/>
          </p:cNvSpPr>
          <p:nvPr>
            <p:ph type="body" idx="1"/>
          </p:nvPr>
        </p:nvSpPr>
        <p:spPr>
          <a:xfrm>
            <a:off x="1233296" y="1007732"/>
            <a:ext cx="3046771" cy="372630"/>
          </a:xfrm>
        </p:spPr>
        <p:txBody>
          <a:bodyPr>
            <a:normAutofit fontScale="92500" lnSpcReduction="10000"/>
          </a:bodyPr>
          <a:lstStyle/>
          <a:p>
            <a:pPr marL="120648" indent="107948">
              <a:tabLst>
                <a:tab pos="5617493" algn="l"/>
              </a:tabLst>
            </a:pPr>
            <a:r>
              <a:rPr lang="ru-RU" sz="21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Среднее образование</a:t>
            </a:r>
            <a:endParaRPr lang="kk-KZ" sz="2100" b="1" dirty="0">
              <a:latin typeface="Book Antiqua" panose="02040602050305030304" pitchFamily="18" charset="0"/>
              <a:cs typeface="Times New Roman" pitchFamily="18" charset="0"/>
            </a:endParaRPr>
          </a:p>
          <a:p>
            <a:endParaRPr lang="ru-RU" sz="1600" dirty="0"/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568805" y="1541651"/>
            <a:ext cx="5010687" cy="28082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indent="-274638">
              <a:buFont typeface="Wingdings" panose="05000000000000000000" pitchFamily="2" charset="2"/>
              <a:buChar char="v"/>
              <a:tabLst>
                <a:tab pos="5617493" algn="l"/>
              </a:tabLst>
            </a:pPr>
            <a:r>
              <a:rPr lang="ru-RU" sz="17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государственные школы 34 </a:t>
            </a:r>
          </a:p>
          <a:p>
            <a:pPr marL="120648">
              <a:tabLst>
                <a:tab pos="5617493" algn="l"/>
              </a:tabLst>
            </a:pPr>
            <a:r>
              <a:rPr lang="ru-RU" sz="17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17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  </a:t>
            </a:r>
            <a:r>
              <a:rPr lang="ru-RU" sz="17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 </a:t>
            </a:r>
            <a:r>
              <a:rPr lang="en-US" sz="17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проектная мощность – 28 337, </a:t>
            </a:r>
          </a:p>
          <a:p>
            <a:pPr marL="120648">
              <a:tabLst>
                <a:tab pos="5617493" algn="l"/>
              </a:tabLst>
            </a:pPr>
            <a:r>
              <a:rPr lang="ru-RU" sz="17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17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  </a:t>
            </a:r>
            <a:r>
              <a:rPr lang="ru-RU" sz="17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 </a:t>
            </a:r>
            <a:r>
              <a:rPr lang="en-US" sz="17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количество учащихся  - 38 545.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v"/>
              <a:tabLst>
                <a:tab pos="182563" algn="l"/>
              </a:tabLst>
            </a:pPr>
            <a:r>
              <a:rPr lang="ru-RU" sz="1700" b="1" dirty="0">
                <a:solidFill>
                  <a:srgbClr val="002060"/>
                </a:solidFill>
                <a:latin typeface="Book Antiqua" panose="02040602050305030304" pitchFamily="18" charset="0"/>
              </a:rPr>
              <a:t>частные школы - 29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700" b="1" dirty="0">
                <a:solidFill>
                  <a:srgbClr val="002060"/>
                </a:solidFill>
                <a:latin typeface="Book Antiqua" panose="02040602050305030304" pitchFamily="18" charset="0"/>
              </a:rPr>
              <a:t>               </a:t>
            </a:r>
            <a:r>
              <a:rPr lang="en-US" sz="1700" b="1" dirty="0">
                <a:solidFill>
                  <a:srgbClr val="002060"/>
                </a:solidFill>
                <a:latin typeface="Book Antiqua" panose="02040602050305030304" pitchFamily="18" charset="0"/>
              </a:rPr>
              <a:t>  </a:t>
            </a:r>
            <a:r>
              <a:rPr lang="ru-RU" sz="17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en-US" sz="1700" b="1" dirty="0">
                <a:solidFill>
                  <a:srgbClr val="002060"/>
                </a:solidFill>
                <a:latin typeface="Book Antiqua" panose="02040602050305030304" pitchFamily="18" charset="0"/>
              </a:rPr>
              <a:t>  </a:t>
            </a:r>
            <a:r>
              <a:rPr lang="ru-RU" sz="1700" b="1" dirty="0">
                <a:solidFill>
                  <a:srgbClr val="002060"/>
                </a:solidFill>
                <a:latin typeface="Book Antiqua" panose="02040602050305030304" pitchFamily="18" charset="0"/>
              </a:rPr>
              <a:t>проектная мощность – 15 803,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700" b="1" dirty="0">
                <a:solidFill>
                  <a:srgbClr val="002060"/>
                </a:solidFill>
                <a:latin typeface="Book Antiqua" panose="02040602050305030304" pitchFamily="18" charset="0"/>
              </a:rPr>
              <a:t>               </a:t>
            </a:r>
            <a:r>
              <a:rPr lang="en-US" sz="1700" b="1" dirty="0">
                <a:solidFill>
                  <a:srgbClr val="002060"/>
                </a:solidFill>
                <a:latin typeface="Book Antiqua" panose="02040602050305030304" pitchFamily="18" charset="0"/>
              </a:rPr>
              <a:t>    </a:t>
            </a:r>
            <a:r>
              <a:rPr lang="ru-RU" sz="17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количество учащихся  -  11 796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7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Дефицит ученических мест – 4 154 (район ТРЦ </a:t>
            </a:r>
            <a:r>
              <a:rPr lang="ru-RU" sz="1700" b="1" dirty="0" err="1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МегаАлматы</a:t>
            </a:r>
            <a:r>
              <a:rPr lang="ru-RU" sz="17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, ТРЦ АДК)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7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Количество выпускников – 2 477</a:t>
            </a:r>
          </a:p>
          <a:p>
            <a:pPr algn="ctr"/>
            <a:endParaRPr lang="ru-RU" sz="16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Текст 2"/>
          <p:cNvSpPr txBox="1">
            <a:spLocks/>
          </p:cNvSpPr>
          <p:nvPr/>
        </p:nvSpPr>
        <p:spPr>
          <a:xfrm>
            <a:off x="6774304" y="896181"/>
            <a:ext cx="3345055" cy="43401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48" indent="107948">
              <a:tabLst>
                <a:tab pos="5617493" algn="l"/>
              </a:tabLst>
            </a:pPr>
            <a:r>
              <a:rPr lang="ru-RU" sz="21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Дошкольное </a:t>
            </a:r>
            <a:r>
              <a:rPr lang="kk-KZ" sz="21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образование</a:t>
            </a:r>
            <a:endParaRPr lang="kk-KZ" sz="2100" b="1" dirty="0">
              <a:latin typeface="Book Antiqua" panose="02040602050305030304" pitchFamily="18" charset="0"/>
              <a:cs typeface="Times New Roman" pitchFamily="18" charset="0"/>
            </a:endParaRPr>
          </a:p>
          <a:p>
            <a:endParaRPr lang="ru-RU" sz="1600" dirty="0"/>
          </a:p>
        </p:txBody>
      </p:sp>
      <p:sp>
        <p:nvSpPr>
          <p:cNvPr id="17" name="Текст 2"/>
          <p:cNvSpPr txBox="1">
            <a:spLocks/>
          </p:cNvSpPr>
          <p:nvPr/>
        </p:nvSpPr>
        <p:spPr>
          <a:xfrm>
            <a:off x="6837289" y="1808329"/>
            <a:ext cx="4674417" cy="19994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6398" indent="-285750">
              <a:buFont typeface="Wingdings" panose="05000000000000000000" pitchFamily="2" charset="2"/>
              <a:buChar char="v"/>
              <a:tabLst>
                <a:tab pos="5617493" algn="l"/>
              </a:tabLst>
            </a:pPr>
            <a:r>
              <a:rPr lang="ru-RU" sz="16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государственные сады - 30</a:t>
            </a:r>
          </a:p>
          <a:p>
            <a:pPr marL="120648">
              <a:tabLst>
                <a:tab pos="5617493" algn="l"/>
              </a:tabLst>
            </a:pPr>
            <a:r>
              <a:rPr lang="ru-RU" sz="16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                количество детей  - 6 304</a:t>
            </a:r>
          </a:p>
          <a:p>
            <a:pPr marL="406398" indent="-285750">
              <a:buFont typeface="Wingdings" panose="05000000000000000000" pitchFamily="2" charset="2"/>
              <a:buChar char="v"/>
              <a:tabLst>
                <a:tab pos="5617493" algn="l"/>
              </a:tabLst>
            </a:pPr>
            <a:r>
              <a:rPr lang="ru-RU" sz="16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частные сады - 43 </a:t>
            </a:r>
          </a:p>
          <a:p>
            <a:pPr marL="120648">
              <a:tabLst>
                <a:tab pos="5617493" algn="l"/>
              </a:tabLst>
            </a:pPr>
            <a:r>
              <a:rPr lang="ru-RU" sz="16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                количество детей – 2 761</a:t>
            </a:r>
          </a:p>
          <a:p>
            <a:pPr marL="406398" indent="-285750">
              <a:buFont typeface="Wingdings" panose="05000000000000000000" pitchFamily="2" charset="2"/>
              <a:buChar char="v"/>
              <a:tabLst>
                <a:tab pos="5617493" algn="l"/>
              </a:tabLst>
            </a:pPr>
            <a:r>
              <a:rPr lang="ru-RU" sz="1600" b="1" dirty="0" err="1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миницентры</a:t>
            </a:r>
            <a:r>
              <a:rPr lang="ru-RU" sz="16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- 30</a:t>
            </a:r>
          </a:p>
          <a:p>
            <a:pPr marL="120648">
              <a:tabLst>
                <a:tab pos="5617493" algn="l"/>
              </a:tabLst>
            </a:pP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                  </a:t>
            </a:r>
            <a:r>
              <a:rPr lang="ru-RU" sz="16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количество детей  - 1709</a:t>
            </a:r>
            <a:endParaRPr lang="ru-RU" sz="1600" dirty="0">
              <a:latin typeface="Book Antiqua" panose="02040602050305030304" pitchFamily="18" charset="0"/>
            </a:endParaRPr>
          </a:p>
        </p:txBody>
      </p:sp>
      <p:sp>
        <p:nvSpPr>
          <p:cNvPr id="19" name="Текст 2"/>
          <p:cNvSpPr txBox="1">
            <a:spLocks/>
          </p:cNvSpPr>
          <p:nvPr/>
        </p:nvSpPr>
        <p:spPr>
          <a:xfrm>
            <a:off x="1800209" y="3807815"/>
            <a:ext cx="2933157" cy="313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dirty="0"/>
          </a:p>
        </p:txBody>
      </p:sp>
      <p:sp>
        <p:nvSpPr>
          <p:cNvPr id="20" name="Текст 2"/>
          <p:cNvSpPr txBox="1">
            <a:spLocks/>
          </p:cNvSpPr>
          <p:nvPr/>
        </p:nvSpPr>
        <p:spPr>
          <a:xfrm>
            <a:off x="1679575" y="4185135"/>
            <a:ext cx="3315382" cy="1963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48" indent="107948" algn="ctr">
              <a:tabLst>
                <a:tab pos="5617493" algn="l"/>
              </a:tabLst>
            </a:pPr>
            <a:endParaRPr lang="ru-RU" sz="1400" dirty="0"/>
          </a:p>
        </p:txBody>
      </p:sp>
      <p:sp>
        <p:nvSpPr>
          <p:cNvPr id="2" name="AutoShape 2" descr="картинки : Выпускной, книга, Образование, Изучение, школа, изучение, учить,  знание, обучение, Университет, класс, креативность, шапка, Академический,  кепка, инструменты, оборудование, Обучение, продукт, Диаграмма, графический  дизайн, Иллюстрация, Клип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Текст 2"/>
          <p:cNvSpPr txBox="1">
            <a:spLocks/>
          </p:cNvSpPr>
          <p:nvPr/>
        </p:nvSpPr>
        <p:spPr>
          <a:xfrm>
            <a:off x="1411246" y="4473015"/>
            <a:ext cx="3087462" cy="41778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48" indent="107948">
              <a:tabLst>
                <a:tab pos="5617493" algn="l"/>
              </a:tabLst>
            </a:pPr>
            <a:r>
              <a:rPr lang="ru-RU" sz="23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Открылись в 2022 году</a:t>
            </a:r>
            <a:endParaRPr lang="kk-KZ" sz="2300" b="1" i="1" dirty="0">
              <a:cs typeface="Times New Roman" pitchFamily="18" charset="0"/>
            </a:endParaRPr>
          </a:p>
          <a:p>
            <a:endParaRPr lang="ru-RU" sz="1600" dirty="0"/>
          </a:p>
          <a:p>
            <a:endParaRPr lang="ru-RU" sz="1600" dirty="0"/>
          </a:p>
        </p:txBody>
      </p:sp>
      <p:sp>
        <p:nvSpPr>
          <p:cNvPr id="21" name="Текст 2"/>
          <p:cNvSpPr txBox="1">
            <a:spLocks/>
          </p:cNvSpPr>
          <p:nvPr/>
        </p:nvSpPr>
        <p:spPr>
          <a:xfrm>
            <a:off x="1284930" y="1187582"/>
            <a:ext cx="3087462" cy="2889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48" indent="107948" algn="ctr">
              <a:tabLst>
                <a:tab pos="5617493" algn="l"/>
              </a:tabLst>
            </a:pPr>
            <a:r>
              <a:rPr lang="kk-KZ" sz="1600" b="1" dirty="0">
                <a:solidFill>
                  <a:srgbClr val="7030A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63 школ – 50 341 учащихся</a:t>
            </a:r>
          </a:p>
          <a:p>
            <a:endParaRPr lang="ru-RU" sz="1600" dirty="0"/>
          </a:p>
          <a:p>
            <a:endParaRPr lang="ru-RU" sz="160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6252754" y="949353"/>
            <a:ext cx="26244" cy="55298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Текст 2"/>
          <p:cNvSpPr txBox="1">
            <a:spLocks/>
          </p:cNvSpPr>
          <p:nvPr/>
        </p:nvSpPr>
        <p:spPr>
          <a:xfrm>
            <a:off x="6330632" y="1330193"/>
            <a:ext cx="3925887" cy="545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48" indent="107948" algn="ctr">
              <a:tabLst>
                <a:tab pos="5617493" algn="l"/>
              </a:tabLst>
            </a:pPr>
            <a:r>
              <a:rPr lang="kk-KZ" sz="1600" b="1" dirty="0">
                <a:solidFill>
                  <a:srgbClr val="7030A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103 организаций </a:t>
            </a:r>
            <a:r>
              <a:rPr lang="en-US" sz="1600" b="1" dirty="0">
                <a:solidFill>
                  <a:srgbClr val="7030A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kk-KZ" sz="1600" b="1" dirty="0">
                <a:solidFill>
                  <a:srgbClr val="7030A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– 10 774 детей</a:t>
            </a:r>
          </a:p>
          <a:p>
            <a:endParaRPr lang="ru-RU" sz="1600" dirty="0"/>
          </a:p>
        </p:txBody>
      </p:sp>
      <p:sp>
        <p:nvSpPr>
          <p:cNvPr id="23" name="Текст 2"/>
          <p:cNvSpPr txBox="1">
            <a:spLocks/>
          </p:cNvSpPr>
          <p:nvPr/>
        </p:nvSpPr>
        <p:spPr>
          <a:xfrm>
            <a:off x="6774304" y="4030843"/>
            <a:ext cx="3483207" cy="4300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48">
              <a:tabLst>
                <a:tab pos="5617493" algn="l"/>
              </a:tabLst>
            </a:pPr>
            <a:r>
              <a:rPr lang="ru-RU" sz="16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Госзаказ</a:t>
            </a:r>
            <a:r>
              <a:rPr lang="ru-RU" sz="14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35 сада на 2 000 детей</a:t>
            </a:r>
          </a:p>
          <a:p>
            <a:pPr marL="120648">
              <a:tabLst>
                <a:tab pos="5617493" algn="l"/>
              </a:tabLst>
            </a:pPr>
            <a:r>
              <a:rPr lang="ru-RU" sz="1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endParaRPr lang="ru-RU" sz="1400" dirty="0"/>
          </a:p>
        </p:txBody>
      </p:sp>
      <p:sp>
        <p:nvSpPr>
          <p:cNvPr id="24" name="Текст 2"/>
          <p:cNvSpPr txBox="1">
            <a:spLocks/>
          </p:cNvSpPr>
          <p:nvPr/>
        </p:nvSpPr>
        <p:spPr>
          <a:xfrm>
            <a:off x="7147241" y="5004456"/>
            <a:ext cx="3773822" cy="3246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48" indent="107948">
              <a:tabLst>
                <a:tab pos="5617493" algn="l"/>
              </a:tabLst>
            </a:pPr>
            <a:r>
              <a:rPr lang="en-US" sz="19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19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Открылись в 2022</a:t>
            </a:r>
            <a:endParaRPr lang="kk-KZ" sz="1900" b="1" dirty="0">
              <a:latin typeface="Book Antiqua" panose="02040602050305030304" pitchFamily="18" charset="0"/>
              <a:cs typeface="Times New Roman" pitchFamily="18" charset="0"/>
            </a:endParaRPr>
          </a:p>
          <a:p>
            <a:endParaRPr lang="ru-RU" sz="1600" dirty="0">
              <a:latin typeface="Book Antiqua" panose="02040602050305030304" pitchFamily="18" charset="0"/>
            </a:endParaRPr>
          </a:p>
          <a:p>
            <a:endParaRPr lang="ru-RU" sz="1600" dirty="0">
              <a:latin typeface="Book Antiqua" panose="02040602050305030304" pitchFamily="18" charset="0"/>
            </a:endParaRPr>
          </a:p>
        </p:txBody>
      </p:sp>
      <p:sp>
        <p:nvSpPr>
          <p:cNvPr id="26" name="Текст 2"/>
          <p:cNvSpPr txBox="1">
            <a:spLocks/>
          </p:cNvSpPr>
          <p:nvPr/>
        </p:nvSpPr>
        <p:spPr>
          <a:xfrm>
            <a:off x="1121284" y="5166769"/>
            <a:ext cx="3508606" cy="1281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>
              <a:buFont typeface="Wingdings" panose="05000000000000000000" pitchFamily="2" charset="2"/>
              <a:buChar char="v"/>
              <a:tabLst>
                <a:tab pos="92075" algn="l"/>
                <a:tab pos="182563" algn="l"/>
                <a:tab pos="5616575" algn="l"/>
              </a:tabLst>
            </a:pPr>
            <a:r>
              <a:rPr lang="ru-RU" sz="1600" b="1" u="sng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 3  пристройки  на  875 мест </a:t>
            </a:r>
          </a:p>
          <a:p>
            <a:pPr marL="120648" algn="ctr">
              <a:tabLst>
                <a:tab pos="5617493" algn="l"/>
              </a:tabLst>
            </a:pPr>
            <a:r>
              <a:rPr lang="ru-RU" sz="14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государственные школы: </a:t>
            </a:r>
          </a:p>
          <a:p>
            <a:pPr marL="120648" algn="ctr">
              <a:tabLst>
                <a:tab pos="5617493" algn="l"/>
              </a:tabLst>
            </a:pPr>
            <a:r>
              <a:rPr lang="ru-RU" sz="14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№125, 146, 191</a:t>
            </a:r>
          </a:p>
          <a:p>
            <a:pPr algn="ctr"/>
            <a:endParaRPr lang="ru-RU" sz="1800" b="1" i="1" dirty="0">
              <a:solidFill>
                <a:srgbClr val="002060"/>
              </a:solidFill>
            </a:endParaRPr>
          </a:p>
        </p:txBody>
      </p:sp>
      <p:sp>
        <p:nvSpPr>
          <p:cNvPr id="27" name="Текст 2"/>
          <p:cNvSpPr txBox="1">
            <a:spLocks/>
          </p:cNvSpPr>
          <p:nvPr/>
        </p:nvSpPr>
        <p:spPr>
          <a:xfrm>
            <a:off x="7072414" y="5166768"/>
            <a:ext cx="3923475" cy="157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48">
              <a:tabLst>
                <a:tab pos="5617493" algn="l"/>
              </a:tabLst>
            </a:pPr>
            <a:endParaRPr lang="ru-RU" sz="1600" b="1" u="sng" dirty="0">
              <a:solidFill>
                <a:srgbClr val="00206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b="1" u="sng" dirty="0">
                <a:solidFill>
                  <a:srgbClr val="002060"/>
                </a:solidFill>
                <a:latin typeface="Book Antiqua" panose="02040602050305030304" pitchFamily="18" charset="0"/>
              </a:rPr>
              <a:t>детский сад №189 на 320 мест в ЖК Акварель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b="1" u="sng" dirty="0">
                <a:solidFill>
                  <a:srgbClr val="002060"/>
                </a:solidFill>
                <a:latin typeface="Book Antiqua" panose="02040602050305030304" pitchFamily="18" charset="0"/>
              </a:rPr>
              <a:t>18 частных садов на 1062 мест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BB3DC91A-7A5F-46AD-8023-A2FF83AC20D1}"/>
              </a:ext>
            </a:extLst>
          </p:cNvPr>
          <p:cNvSpPr txBox="1">
            <a:spLocks/>
          </p:cNvSpPr>
          <p:nvPr/>
        </p:nvSpPr>
        <p:spPr>
          <a:xfrm>
            <a:off x="97620" y="5319860"/>
            <a:ext cx="3087462" cy="344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dirty="0"/>
          </a:p>
        </p:txBody>
      </p:sp>
      <p:sp>
        <p:nvSpPr>
          <p:cNvPr id="30" name="Текст 2"/>
          <p:cNvSpPr txBox="1">
            <a:spLocks/>
          </p:cNvSpPr>
          <p:nvPr/>
        </p:nvSpPr>
        <p:spPr>
          <a:xfrm>
            <a:off x="6774304" y="4436445"/>
            <a:ext cx="4737402" cy="247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48">
              <a:tabLst>
                <a:tab pos="5617493" algn="l"/>
              </a:tabLst>
            </a:pPr>
            <a:r>
              <a:rPr lang="ru-RU" sz="16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Количество очередников</a:t>
            </a:r>
            <a:r>
              <a:rPr lang="ru-RU" sz="14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2 370 от 3-6 лет</a:t>
            </a:r>
          </a:p>
          <a:p>
            <a:pPr marL="120648">
              <a:tabLst>
                <a:tab pos="5617493" algn="l"/>
              </a:tabLst>
            </a:pPr>
            <a:r>
              <a:rPr lang="ru-RU" sz="1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endParaRPr lang="ru-RU" sz="1400" dirty="0"/>
          </a:p>
        </p:txBody>
      </p:sp>
      <p:pic>
        <p:nvPicPr>
          <p:cNvPr id="25" name="Рисунок 4">
            <a:extLst>
              <a:ext uri="{FF2B5EF4-FFF2-40B4-BE49-F238E27FC236}">
                <a16:creationId xmlns:a16="http://schemas.microsoft.com/office/drawing/2014/main" id="{3EF81267-EB21-400D-A8FD-78ABB319AE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22" b="72967"/>
          <a:stretch/>
        </p:blipFill>
        <p:spPr>
          <a:xfrm>
            <a:off x="86321" y="-104202"/>
            <a:ext cx="12202562" cy="73924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7256E89-01A2-46AD-BD9D-4438752A9E0D}"/>
              </a:ext>
            </a:extLst>
          </p:cNvPr>
          <p:cNvSpPr/>
          <p:nvPr/>
        </p:nvSpPr>
        <p:spPr>
          <a:xfrm>
            <a:off x="1081408" y="17437"/>
            <a:ext cx="102123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67" algn="ctr">
              <a:spcBef>
                <a:spcPts val="67"/>
              </a:spcBef>
            </a:pPr>
            <a:r>
              <a:rPr lang="ru-RU" b="1" kern="0" spc="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КАЧЕСТВЕННОЙ СОЦИАЛЬНОЙ ИНФРАСТРУКТУРОЙ 2022 ГОД</a:t>
            </a:r>
            <a:endParaRPr lang="ru-RU" b="1" kern="0" spc="1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4A987D4-D930-4A79-879E-6895A1C1BF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064" y="5745446"/>
            <a:ext cx="1121284" cy="1040594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2324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78A818F5-0A7E-42A7-8525-90B8EB43F068}"/>
              </a:ext>
            </a:extLst>
          </p:cNvPr>
          <p:cNvSpPr txBox="1"/>
          <p:nvPr/>
        </p:nvSpPr>
        <p:spPr>
          <a:xfrm>
            <a:off x="168103" y="351500"/>
            <a:ext cx="504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САПАЛЫ ӘЛЕУМЕТТІК ИНФРАҚҰРЫЛЫММЕН ҚАМТАМАСЫЗ ЕТУ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8F28A9-3ABF-40CC-8DCB-308BC86687DC}"/>
              </a:ext>
            </a:extLst>
          </p:cNvPr>
          <p:cNvSpPr txBox="1"/>
          <p:nvPr/>
        </p:nvSpPr>
        <p:spPr>
          <a:xfrm>
            <a:off x="6810295" y="346568"/>
            <a:ext cx="5213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КАЧЕСТВЕННОЙ СОЦИАЛЬНОЙ ИНФРАСТРУКТУРОЙ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CF94D50-51CD-40FE-9A08-E216F595092B}"/>
              </a:ext>
            </a:extLst>
          </p:cNvPr>
          <p:cNvGrpSpPr/>
          <p:nvPr/>
        </p:nvGrpSpPr>
        <p:grpSpPr>
          <a:xfrm>
            <a:off x="-30595" y="913332"/>
            <a:ext cx="6036517" cy="5674873"/>
            <a:chOff x="39651" y="3741284"/>
            <a:chExt cx="5876838" cy="2830443"/>
          </a:xfrm>
        </p:grpSpPr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16E44624-E438-4014-807F-B293AFF92F1B}"/>
                </a:ext>
              </a:extLst>
            </p:cNvPr>
            <p:cNvSpPr/>
            <p:nvPr/>
          </p:nvSpPr>
          <p:spPr>
            <a:xfrm>
              <a:off x="191255" y="3741284"/>
              <a:ext cx="5716675" cy="28304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9B6A2F57-3363-4446-97C6-24AE5FC070CF}"/>
                </a:ext>
              </a:extLst>
            </p:cNvPr>
            <p:cNvSpPr/>
            <p:nvPr/>
          </p:nvSpPr>
          <p:spPr>
            <a:xfrm>
              <a:off x="446271" y="4892117"/>
              <a:ext cx="536311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141551" y="5155713"/>
              <a:ext cx="1929809" cy="199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Планы на </a:t>
              </a:r>
              <a:r>
                <a:rPr lang="ru-RU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2023 г.</a:t>
              </a:r>
              <a:endPara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39651" y="3970277"/>
              <a:ext cx="5488396" cy="10438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С начала </a:t>
              </a:r>
              <a:r>
                <a:rPr lang="ru-RU" sz="1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т.г</a:t>
              </a:r>
              <a:r>
                <a:rPr lang="ru-RU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 открыты</a:t>
              </a:r>
              <a:r>
                <a:rPr lang="ru-RU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</a:t>
              </a:r>
              <a:r>
                <a:rPr lang="ru-RU" sz="20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частных садов на</a:t>
              </a:r>
              <a:r>
                <a:rPr lang="ru-RU" sz="20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357</a:t>
              </a:r>
              <a:r>
                <a:rPr lang="ru-RU" sz="20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мест и        1 государственный </a:t>
              </a:r>
              <a:r>
                <a:rPr lang="ru-RU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№189 детский сад </a:t>
              </a:r>
              <a:r>
                <a:rPr lang="ru-RU" sz="14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</a:t>
              </a:r>
              <a:r>
                <a:rPr lang="ru-RU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</a:t>
              </a:r>
              <a:r>
                <a:rPr lang="ru-RU" sz="14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мест</a:t>
              </a:r>
            </a:p>
            <a:p>
              <a:pPr algn="ctr"/>
              <a:r>
                <a:rPr lang="ru-RU" sz="14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ЖК «Акварель»</a:t>
              </a:r>
            </a:p>
            <a:p>
              <a:pPr algn="ctr"/>
              <a:endParaRPr lang="ru-RU" sz="8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ru-RU" sz="12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ru-RU" sz="12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мкр.Ерменсай</a:t>
              </a:r>
              <a:r>
                <a:rPr lang="ru-RU" sz="12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переулок 5, 14/1 на 38 мест;</a:t>
              </a:r>
            </a:p>
            <a:p>
              <a:pPr algn="just"/>
              <a:r>
                <a:rPr lang="ru-RU" sz="12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ru-RU" sz="12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ул.Байшешек</a:t>
              </a:r>
              <a:r>
                <a:rPr lang="ru-RU" sz="12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1 на 70 мест;</a:t>
              </a:r>
            </a:p>
            <a:p>
              <a:pPr algn="just"/>
              <a:r>
                <a:rPr lang="ru-RU" sz="12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ru-RU" sz="12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ул.Тимирязева</a:t>
              </a:r>
              <a:r>
                <a:rPr lang="ru-RU" sz="12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15А на 70 мест;</a:t>
              </a:r>
            </a:p>
            <a:p>
              <a:pPr algn="just"/>
              <a:r>
                <a:rPr lang="ru-RU" sz="12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ru-RU" sz="12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ул.Тажибаева</a:t>
              </a:r>
              <a:r>
                <a:rPr lang="ru-RU" sz="12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176 на 57 мест;</a:t>
              </a:r>
            </a:p>
            <a:p>
              <a:pPr algn="just"/>
              <a:r>
                <a:rPr lang="ru-RU" sz="12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ru-RU" sz="12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мкр.Нур</a:t>
              </a:r>
              <a:r>
                <a:rPr lang="ru-RU" sz="12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-Алатау, улица 11, 14 на 57 мест;</a:t>
              </a:r>
            </a:p>
            <a:p>
              <a:pPr algn="just"/>
              <a:r>
                <a:rPr lang="ru-RU" sz="12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ru-RU" sz="12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ул.Жарокова</a:t>
              </a:r>
              <a:r>
                <a:rPr lang="ru-RU" sz="12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356 на 65 мест </a:t>
              </a:r>
            </a:p>
          </p:txBody>
        </p:sp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1458957D-7DD8-46F4-A31E-B61B378205D2}"/>
                </a:ext>
              </a:extLst>
            </p:cNvPr>
            <p:cNvSpPr/>
            <p:nvPr/>
          </p:nvSpPr>
          <p:spPr>
            <a:xfrm>
              <a:off x="280911" y="4398721"/>
              <a:ext cx="5635578" cy="234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BFEDD57-1F4D-4698-AD44-020333B3C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0" y="6800423"/>
            <a:ext cx="12192000" cy="5757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3"/>
          <a:srcRect l="5076" t="6692" r="2560" b="12301"/>
          <a:stretch/>
        </p:blipFill>
        <p:spPr>
          <a:xfrm>
            <a:off x="6285331" y="4605006"/>
            <a:ext cx="4903151" cy="1672807"/>
          </a:xfrm>
          <a:prstGeom prst="rect">
            <a:avLst/>
          </a:prstGeom>
        </p:spPr>
      </p:pic>
      <p:pic>
        <p:nvPicPr>
          <p:cNvPr id="36" name="Рисунок 4"/>
          <p:cNvPicPr>
            <a:picLocks noChangeAspect="1"/>
          </p:cNvPicPr>
          <p:nvPr/>
        </p:nvPicPr>
        <p:blipFill rotWithShape="1">
          <a:blip r:embed="rId4"/>
          <a:srcRect t="13822" b="72967"/>
          <a:stretch/>
        </p:blipFill>
        <p:spPr>
          <a:xfrm>
            <a:off x="0" y="126135"/>
            <a:ext cx="12202562" cy="7392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70523" y="269795"/>
            <a:ext cx="120695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67" algn="ctr">
              <a:spcBef>
                <a:spcPts val="67"/>
              </a:spcBef>
            </a:pPr>
            <a:r>
              <a:rPr lang="ru-RU" sz="2000" b="1" kern="0" spc="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КАЧЕСТВЕННОЙ СОЦИАЛЬНОЙ ИНФРАСТРУКТУРОЙ 2023 ГОД</a:t>
            </a:r>
            <a:endParaRPr lang="ru-RU" sz="2000" b="1" kern="0" spc="1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99703B4-795D-4F69-ACD9-3F0FC212C035}"/>
              </a:ext>
            </a:extLst>
          </p:cNvPr>
          <p:cNvSpPr/>
          <p:nvPr/>
        </p:nvSpPr>
        <p:spPr>
          <a:xfrm>
            <a:off x="136989" y="4099079"/>
            <a:ext cx="572039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</a:rPr>
              <a:t>Строительство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</a:rPr>
              <a:t>3 государственных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</a:rPr>
              <a:t>детских садов на         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</a:rPr>
              <a:t>680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</a:rPr>
              <a:t>мест</a:t>
            </a:r>
          </a:p>
          <a:p>
            <a:endParaRPr lang="ru-RU" sz="1400" b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F941716-C7C8-472C-BB3B-EBF6686D84C8}"/>
              </a:ext>
            </a:extLst>
          </p:cNvPr>
          <p:cNvSpPr/>
          <p:nvPr/>
        </p:nvSpPr>
        <p:spPr>
          <a:xfrm>
            <a:off x="127323" y="4489501"/>
            <a:ext cx="566182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Реконструкция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детского дома </a:t>
            </a:r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№1</a:t>
            </a:r>
            <a:r>
              <a:rPr lang="kk-K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</a:t>
            </a:r>
            <a:r>
              <a:rPr lang="kk-KZ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детский сад           </a:t>
            </a:r>
            <a:r>
              <a:rPr lang="kk-KZ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мкр. Орбита 3  на 440 мест</a:t>
            </a:r>
            <a:r>
              <a:rPr lang="kk-KZ" sz="14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kk-KZ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kk-KZ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квартал, 2024 г.)</a:t>
            </a:r>
          </a:p>
          <a:p>
            <a:endParaRPr lang="kk-KZ" sz="800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</a:rPr>
              <a:t>2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</a:rPr>
              <a:t> детских сада 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</a:rPr>
              <a:t>ул. </a:t>
            </a: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</a:rPr>
              <a:t>Жандосова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</a:rPr>
              <a:t>, речка Большая </a:t>
            </a: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</a:rPr>
              <a:t>Алматинка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</a:rPr>
              <a:t>на 240 мест (по 120 каждая)</a:t>
            </a:r>
          </a:p>
          <a:p>
            <a:pPr algn="just"/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</a:rPr>
              <a:t>Завершение</a:t>
            </a:r>
            <a:r>
              <a:rPr lang="ru-RU" sz="1400" b="1" dirty="0">
                <a:solidFill>
                  <a:srgbClr val="92D050"/>
                </a:solidFill>
                <a:latin typeface="Arial" panose="020B0604020202020204" pitchFamily="34" charset="0"/>
              </a:rPr>
              <a:t>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</a:rPr>
              <a:t>до конца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</a:rPr>
              <a:t>2025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</a:rPr>
              <a:t> г.</a:t>
            </a:r>
            <a:endParaRPr lang="en-US" sz="1400" dirty="0">
              <a:solidFill>
                <a:srgbClr val="C00000"/>
              </a:solidFill>
            </a:endParaRPr>
          </a:p>
          <a:p>
            <a:endParaRPr lang="kk-KZ" sz="1400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/>
          <p:cNvCxnSpPr>
            <a:cxnSpLocks/>
          </p:cNvCxnSpPr>
          <p:nvPr/>
        </p:nvCxnSpPr>
        <p:spPr>
          <a:xfrm>
            <a:off x="158470" y="3708304"/>
            <a:ext cx="568077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1779624" y="6362996"/>
            <a:ext cx="412376" cy="439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9065CFA-CE6B-45F1-B80E-756670E60873}"/>
              </a:ext>
            </a:extLst>
          </p:cNvPr>
          <p:cNvSpPr/>
          <p:nvPr/>
        </p:nvSpPr>
        <p:spPr>
          <a:xfrm>
            <a:off x="129195" y="878808"/>
            <a:ext cx="557388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</a:t>
            </a:r>
            <a:r>
              <a:rPr lang="ru-RU" sz="15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государственных,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частных садов 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(из них по госзаказу – 51)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7B8F6F4-C45D-48F0-B4C5-E9AB372DC193}"/>
              </a:ext>
            </a:extLst>
          </p:cNvPr>
          <p:cNvSpPr/>
          <p:nvPr/>
        </p:nvSpPr>
        <p:spPr>
          <a:xfrm>
            <a:off x="6635444" y="1138478"/>
            <a:ext cx="522273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20A343F3-4162-4684-8B33-F81B7B2EE1C5}"/>
              </a:ext>
            </a:extLst>
          </p:cNvPr>
          <p:cNvSpPr/>
          <p:nvPr/>
        </p:nvSpPr>
        <p:spPr>
          <a:xfrm>
            <a:off x="6775405" y="810899"/>
            <a:ext cx="4802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государственных,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частных школ 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40F3BB55-71DD-4B32-B4C9-85824E470E37}"/>
              </a:ext>
            </a:extLst>
          </p:cNvPr>
          <p:cNvSpPr/>
          <p:nvPr/>
        </p:nvSpPr>
        <p:spPr>
          <a:xfrm>
            <a:off x="6555469" y="1682108"/>
            <a:ext cx="50105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</a:rPr>
              <a:t>Строительство школы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</a:rPr>
              <a:t>ТОО «РАМС КАЗАХСТАН»</a:t>
            </a:r>
          </a:p>
          <a:p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</a:rPr>
              <a:t>ул. </a:t>
            </a: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</a:rPr>
              <a:t>Жандосова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</a:rPr>
              <a:t>, речка Большая </a:t>
            </a: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</a:rPr>
              <a:t>Алматинка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</a:rPr>
              <a:t>на </a:t>
            </a:r>
            <a:r>
              <a:rPr lang="ru-RU" sz="1400" i="1" dirty="0">
                <a:solidFill>
                  <a:srgbClr val="C00000"/>
                </a:solidFill>
                <a:latin typeface="Arial" panose="020B0604020202020204" pitchFamily="34" charset="0"/>
              </a:rPr>
              <a:t>1100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</a:rPr>
              <a:t>мест</a:t>
            </a:r>
            <a:endParaRPr lang="ru-RU" sz="1400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r>
              <a:rPr lang="ru-RU" sz="1400" b="1" dirty="0">
                <a:solidFill>
                  <a:srgbClr val="00B050"/>
                </a:solidFill>
                <a:latin typeface="Arial" panose="020B0604020202020204" pitchFamily="34" charset="0"/>
              </a:rPr>
              <a:t>Завершение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конца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.г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</a:rPr>
              <a:t>.</a:t>
            </a:r>
          </a:p>
          <a:p>
            <a:pPr algn="ctr"/>
            <a:endParaRPr lang="ru-RU" sz="1400" b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endParaRPr lang="ru-RU" sz="1400" b="1" dirty="0">
              <a:latin typeface="Arial" panose="020B0604020202020204" pitchFamily="34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9693EB6-CC28-4D75-AFCB-BFB79C61FED9}"/>
              </a:ext>
            </a:extLst>
          </p:cNvPr>
          <p:cNvSpPr/>
          <p:nvPr/>
        </p:nvSpPr>
        <p:spPr>
          <a:xfrm>
            <a:off x="6591324" y="2539788"/>
            <a:ext cx="521360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</a:rPr>
              <a:t>«КОМФОРТНАЯ ШКОЛА»</a:t>
            </a:r>
          </a:p>
          <a:p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Егизбаева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на </a:t>
            </a:r>
            <a:r>
              <a:rPr lang="ru-RU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2500</a:t>
            </a:r>
            <a:r>
              <a:rPr lang="ru-RU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</a:t>
            </a:r>
          </a:p>
          <a:p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</a:t>
            </a: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Розыбакиева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ул. </a:t>
            </a: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Кожабекова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r>
              <a:rPr lang="ru-RU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</a:t>
            </a: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Розыбакиева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ул. Левитана на </a:t>
            </a:r>
            <a:r>
              <a:rPr lang="ru-RU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  <a:r>
              <a:rPr lang="ru-RU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</a:t>
            </a:r>
          </a:p>
          <a:p>
            <a:r>
              <a:rPr lang="ru-RU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 строительства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конец</a:t>
            </a:r>
            <a:r>
              <a:rPr lang="ru-RU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сентября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.г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</a:rPr>
              <a:t>.</a:t>
            </a:r>
          </a:p>
          <a:p>
            <a:pPr algn="ctr"/>
            <a:endParaRPr lang="ru-RU" sz="14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129538C9-90B2-4A74-A6C3-44CDD3CC39F8}"/>
              </a:ext>
            </a:extLst>
          </p:cNvPr>
          <p:cNvSpPr/>
          <p:nvPr/>
        </p:nvSpPr>
        <p:spPr>
          <a:xfrm>
            <a:off x="6555469" y="3755900"/>
            <a:ext cx="52715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Рассматривается вопрос о строительстве школы на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мест, в рамках социальной ответственности в районе ТРЦ «АДК»</a:t>
            </a:r>
          </a:p>
        </p:txBody>
      </p:sp>
      <p:sp>
        <p:nvSpPr>
          <p:cNvPr id="45" name="Полилиния: фигура 40">
            <a:extLst>
              <a:ext uri="{FF2B5EF4-FFF2-40B4-BE49-F238E27FC236}">
                <a16:creationId xmlns:a16="http://schemas.microsoft.com/office/drawing/2014/main" id="{FCC3164C-310E-4478-856B-2365B59DF5BA}"/>
              </a:ext>
            </a:extLst>
          </p:cNvPr>
          <p:cNvSpPr/>
          <p:nvPr/>
        </p:nvSpPr>
        <p:spPr>
          <a:xfrm>
            <a:off x="6285331" y="2702578"/>
            <a:ext cx="109446" cy="299371"/>
          </a:xfrm>
          <a:custGeom>
            <a:avLst/>
            <a:gdLst>
              <a:gd name="connsiteX0" fmla="*/ 0 w 168213"/>
              <a:gd name="connsiteY0" fmla="*/ 0 h 384916"/>
              <a:gd name="connsiteX1" fmla="*/ 71984 w 168213"/>
              <a:gd name="connsiteY1" fmla="*/ 0 h 384916"/>
              <a:gd name="connsiteX2" fmla="*/ 168213 w 168213"/>
              <a:gd name="connsiteY2" fmla="*/ 192458 h 384916"/>
              <a:gd name="connsiteX3" fmla="*/ 71984 w 168213"/>
              <a:gd name="connsiteY3" fmla="*/ 384916 h 384916"/>
              <a:gd name="connsiteX4" fmla="*/ 0 w 168213"/>
              <a:gd name="connsiteY4" fmla="*/ 384916 h 384916"/>
              <a:gd name="connsiteX5" fmla="*/ 96229 w 168213"/>
              <a:gd name="connsiteY5" fmla="*/ 192458 h 38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213" h="384916">
                <a:moveTo>
                  <a:pt x="0" y="0"/>
                </a:moveTo>
                <a:lnTo>
                  <a:pt x="71984" y="0"/>
                </a:lnTo>
                <a:lnTo>
                  <a:pt x="168213" y="192458"/>
                </a:lnTo>
                <a:lnTo>
                  <a:pt x="71984" y="384916"/>
                </a:lnTo>
                <a:lnTo>
                  <a:pt x="0" y="384916"/>
                </a:lnTo>
                <a:lnTo>
                  <a:pt x="96229" y="19245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dirty="0"/>
          </a:p>
        </p:txBody>
      </p:sp>
      <p:sp>
        <p:nvSpPr>
          <p:cNvPr id="46" name="Полилиния: фигура 40">
            <a:extLst>
              <a:ext uri="{FF2B5EF4-FFF2-40B4-BE49-F238E27FC236}">
                <a16:creationId xmlns:a16="http://schemas.microsoft.com/office/drawing/2014/main" id="{85FD5B3F-D73B-4B01-9159-7D6B9A190D13}"/>
              </a:ext>
            </a:extLst>
          </p:cNvPr>
          <p:cNvSpPr/>
          <p:nvPr/>
        </p:nvSpPr>
        <p:spPr>
          <a:xfrm>
            <a:off x="6255693" y="3885377"/>
            <a:ext cx="109446" cy="299371"/>
          </a:xfrm>
          <a:custGeom>
            <a:avLst/>
            <a:gdLst>
              <a:gd name="connsiteX0" fmla="*/ 0 w 168213"/>
              <a:gd name="connsiteY0" fmla="*/ 0 h 384916"/>
              <a:gd name="connsiteX1" fmla="*/ 71984 w 168213"/>
              <a:gd name="connsiteY1" fmla="*/ 0 h 384916"/>
              <a:gd name="connsiteX2" fmla="*/ 168213 w 168213"/>
              <a:gd name="connsiteY2" fmla="*/ 192458 h 384916"/>
              <a:gd name="connsiteX3" fmla="*/ 71984 w 168213"/>
              <a:gd name="connsiteY3" fmla="*/ 384916 h 384916"/>
              <a:gd name="connsiteX4" fmla="*/ 0 w 168213"/>
              <a:gd name="connsiteY4" fmla="*/ 384916 h 384916"/>
              <a:gd name="connsiteX5" fmla="*/ 96229 w 168213"/>
              <a:gd name="connsiteY5" fmla="*/ 192458 h 38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213" h="384916">
                <a:moveTo>
                  <a:pt x="0" y="0"/>
                </a:moveTo>
                <a:lnTo>
                  <a:pt x="71984" y="0"/>
                </a:lnTo>
                <a:lnTo>
                  <a:pt x="168213" y="192458"/>
                </a:lnTo>
                <a:lnTo>
                  <a:pt x="71984" y="384916"/>
                </a:lnTo>
                <a:lnTo>
                  <a:pt x="0" y="384916"/>
                </a:lnTo>
                <a:lnTo>
                  <a:pt x="96229" y="19245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68888AE-C148-410F-8B30-CC90E12FA3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612" y="5877933"/>
            <a:ext cx="891105" cy="869070"/>
          </a:xfrm>
          <a:prstGeom prst="ellipse">
            <a:avLst/>
          </a:prstGeom>
          <a:ln>
            <a:noFill/>
          </a:ln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C7B2E6C2-1B2E-4215-A210-6638287964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KZ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25709771-8FEA-40DA-914A-1856FA3355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KZ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D60DCAA8-33E9-4825-9A1E-CD2828B6C2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KZ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63A301F-1C5D-4081-8ED9-0FB519F93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237" y="2206494"/>
            <a:ext cx="2236732" cy="1434063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25AAD37B-F27B-4F07-B25A-7861512C45A9}"/>
              </a:ext>
            </a:extLst>
          </p:cNvPr>
          <p:cNvSpPr/>
          <p:nvPr/>
        </p:nvSpPr>
        <p:spPr>
          <a:xfrm>
            <a:off x="6266101" y="1161351"/>
            <a:ext cx="55210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государственных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 на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8000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</a:t>
            </a:r>
          </a:p>
          <a:p>
            <a:pPr algn="ctr"/>
            <a:endParaRPr lang="ru-RU" sz="1600" b="1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олилиния: фигура 40">
            <a:extLst>
              <a:ext uri="{FF2B5EF4-FFF2-40B4-BE49-F238E27FC236}">
                <a16:creationId xmlns:a16="http://schemas.microsoft.com/office/drawing/2014/main" id="{6D9D4477-035B-4E37-B082-B4A9581279E2}"/>
              </a:ext>
            </a:extLst>
          </p:cNvPr>
          <p:cNvSpPr/>
          <p:nvPr/>
        </p:nvSpPr>
        <p:spPr>
          <a:xfrm>
            <a:off x="6232674" y="1760789"/>
            <a:ext cx="153593" cy="299371"/>
          </a:xfrm>
          <a:custGeom>
            <a:avLst/>
            <a:gdLst>
              <a:gd name="connsiteX0" fmla="*/ 0 w 168213"/>
              <a:gd name="connsiteY0" fmla="*/ 0 h 384916"/>
              <a:gd name="connsiteX1" fmla="*/ 71984 w 168213"/>
              <a:gd name="connsiteY1" fmla="*/ 0 h 384916"/>
              <a:gd name="connsiteX2" fmla="*/ 168213 w 168213"/>
              <a:gd name="connsiteY2" fmla="*/ 192458 h 384916"/>
              <a:gd name="connsiteX3" fmla="*/ 71984 w 168213"/>
              <a:gd name="connsiteY3" fmla="*/ 384916 h 384916"/>
              <a:gd name="connsiteX4" fmla="*/ 0 w 168213"/>
              <a:gd name="connsiteY4" fmla="*/ 384916 h 384916"/>
              <a:gd name="connsiteX5" fmla="*/ 96229 w 168213"/>
              <a:gd name="connsiteY5" fmla="*/ 192458 h 38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213" h="384916">
                <a:moveTo>
                  <a:pt x="0" y="0"/>
                </a:moveTo>
                <a:lnTo>
                  <a:pt x="71984" y="0"/>
                </a:lnTo>
                <a:lnTo>
                  <a:pt x="168213" y="192458"/>
                </a:lnTo>
                <a:lnTo>
                  <a:pt x="71984" y="384916"/>
                </a:lnTo>
                <a:lnTo>
                  <a:pt x="0" y="384916"/>
                </a:lnTo>
                <a:lnTo>
                  <a:pt x="96229" y="19245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490060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118946" y="174030"/>
            <a:ext cx="8168054" cy="5714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Здравоохранение</a:t>
            </a: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1728491" y="1461248"/>
            <a:ext cx="3722050" cy="2169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48" indent="107948" algn="ctr">
              <a:tabLst>
                <a:tab pos="5617493" algn="l"/>
              </a:tabLst>
            </a:pPr>
            <a:endParaRPr lang="ru-RU" sz="1600" b="1" i="1" dirty="0">
              <a:solidFill>
                <a:srgbClr val="002060"/>
              </a:solidFill>
            </a:endParaRPr>
          </a:p>
        </p:txBody>
      </p:sp>
      <p:sp>
        <p:nvSpPr>
          <p:cNvPr id="16" name="Текст 2"/>
          <p:cNvSpPr txBox="1">
            <a:spLocks/>
          </p:cNvSpPr>
          <p:nvPr/>
        </p:nvSpPr>
        <p:spPr>
          <a:xfrm>
            <a:off x="8809359" y="1755242"/>
            <a:ext cx="2861439" cy="3137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48" indent="107948">
              <a:tabLst>
                <a:tab pos="5617493" algn="l"/>
              </a:tabLst>
            </a:pPr>
            <a:endParaRPr lang="ru-RU" sz="1600" dirty="0">
              <a:latin typeface="Book Antiqua" panose="02040602050305030304" pitchFamily="18" charset="0"/>
            </a:endParaRPr>
          </a:p>
        </p:txBody>
      </p:sp>
      <p:sp>
        <p:nvSpPr>
          <p:cNvPr id="17" name="Текст 2"/>
          <p:cNvSpPr txBox="1">
            <a:spLocks/>
          </p:cNvSpPr>
          <p:nvPr/>
        </p:nvSpPr>
        <p:spPr>
          <a:xfrm>
            <a:off x="8659818" y="2203647"/>
            <a:ext cx="3254363" cy="1124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48" algn="ctr">
              <a:tabLst>
                <a:tab pos="5617493" algn="l"/>
              </a:tabLst>
            </a:pPr>
            <a:endParaRPr lang="ru-RU" sz="16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Текст 2"/>
          <p:cNvSpPr txBox="1">
            <a:spLocks/>
          </p:cNvSpPr>
          <p:nvPr/>
        </p:nvSpPr>
        <p:spPr>
          <a:xfrm>
            <a:off x="4543409" y="3807815"/>
            <a:ext cx="2933157" cy="313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dirty="0"/>
          </a:p>
        </p:txBody>
      </p:sp>
      <p:sp>
        <p:nvSpPr>
          <p:cNvPr id="20" name="Текст 2"/>
          <p:cNvSpPr txBox="1">
            <a:spLocks/>
          </p:cNvSpPr>
          <p:nvPr/>
        </p:nvSpPr>
        <p:spPr>
          <a:xfrm>
            <a:off x="-192583" y="1733775"/>
            <a:ext cx="5643124" cy="1963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48" indent="107948" algn="ctr">
              <a:tabLst>
                <a:tab pos="5617493" algn="l"/>
              </a:tabLst>
            </a:pPr>
            <a:r>
              <a:rPr lang="ru-RU" sz="17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23 медицинских организаций, </a:t>
            </a:r>
          </a:p>
          <a:p>
            <a:pPr marL="625475" indent="-350838" algn="ctr">
              <a:buFont typeface="Wingdings" panose="05000000000000000000" pitchFamily="2" charset="2"/>
              <a:buChar char="v"/>
              <a:tabLst>
                <a:tab pos="625475" algn="l"/>
                <a:tab pos="5616575" algn="l"/>
              </a:tabLst>
            </a:pPr>
            <a:r>
              <a:rPr lang="ru-RU" sz="17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4 </a:t>
            </a:r>
            <a:r>
              <a:rPr lang="ru-RU" sz="1700" b="1" dirty="0" err="1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гос.поликлиники</a:t>
            </a:r>
            <a:r>
              <a:rPr lang="ru-RU" sz="17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:  285,5 </a:t>
            </a:r>
            <a:r>
              <a:rPr lang="ru-RU" sz="1700" b="1" dirty="0" err="1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тыс.чел</a:t>
            </a:r>
            <a:r>
              <a:rPr lang="ru-RU" sz="17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. по РПН</a:t>
            </a:r>
          </a:p>
          <a:p>
            <a:pPr marL="120648" algn="ctr">
              <a:tabLst>
                <a:tab pos="5617493" algn="l"/>
              </a:tabLst>
            </a:pPr>
            <a:r>
              <a:rPr lang="ru-RU" sz="17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530 врачей, 623 </a:t>
            </a:r>
            <a:r>
              <a:rPr lang="ru-RU" sz="1700" b="1" dirty="0" err="1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сред.медперсонал</a:t>
            </a:r>
            <a:endParaRPr lang="ru-RU" sz="1700" b="1" dirty="0">
              <a:solidFill>
                <a:srgbClr val="00206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406398" indent="-285750" algn="ctr">
              <a:buFont typeface="Wingdings" panose="05000000000000000000" pitchFamily="2" charset="2"/>
              <a:buChar char="v"/>
              <a:tabLst>
                <a:tab pos="5617493" algn="l"/>
              </a:tabLst>
            </a:pPr>
            <a:r>
              <a:rPr lang="ru-RU" sz="17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7 частных клиник: 94,3 </a:t>
            </a:r>
            <a:r>
              <a:rPr lang="ru-RU" sz="1700" b="1" dirty="0" err="1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тыс.чел</a:t>
            </a:r>
            <a:r>
              <a:rPr lang="ru-RU" sz="17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. По РПН</a:t>
            </a:r>
          </a:p>
          <a:p>
            <a:pPr marL="120648" algn="ctr">
              <a:tabLst>
                <a:tab pos="5617493" algn="l"/>
              </a:tabLst>
            </a:pPr>
            <a:r>
              <a:rPr lang="ru-RU" sz="17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265 врачей, 211 </a:t>
            </a:r>
            <a:r>
              <a:rPr lang="ru-RU" sz="1700" b="1" dirty="0" err="1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сред.мед.персонал</a:t>
            </a:r>
            <a:r>
              <a:rPr lang="ru-RU" sz="17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66092" y="893852"/>
            <a:ext cx="17862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48" indent="107948" algn="r">
              <a:tabLst>
                <a:tab pos="5617493" algn="l"/>
              </a:tabLst>
            </a:pPr>
            <a:r>
              <a:rPr lang="ru-RU" sz="16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365,3 </a:t>
            </a:r>
            <a:r>
              <a:rPr lang="ru-RU" sz="1400" b="1" dirty="0" err="1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тыс.чел</a:t>
            </a:r>
            <a:r>
              <a:rPr lang="ru-RU" sz="14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.</a:t>
            </a:r>
          </a:p>
          <a:p>
            <a:pPr marL="120648" indent="107948" algn="ctr">
              <a:tabLst>
                <a:tab pos="5617493" algn="l"/>
              </a:tabLst>
            </a:pPr>
            <a:r>
              <a:rPr lang="ru-RU" sz="14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население</a:t>
            </a:r>
            <a:endParaRPr lang="kk-KZ" sz="1400" b="1" dirty="0">
              <a:solidFill>
                <a:prstClr val="black"/>
              </a:solidFill>
              <a:latin typeface="Book Antiqua" panose="02040602050305030304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65020" y="3819273"/>
            <a:ext cx="3049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48" indent="107948" algn="ctr">
              <a:tabLst>
                <a:tab pos="5617493" algn="l"/>
              </a:tabLst>
            </a:pPr>
            <a:r>
              <a:rPr lang="ru-RU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Строительство в 2023 г</a:t>
            </a:r>
            <a:endParaRPr lang="kk-KZ" b="1" dirty="0">
              <a:latin typeface="Book Antiqua" panose="02040602050305030304" pitchFamily="18" charset="0"/>
              <a:cs typeface="Times New Roman" pitchFamily="18" charset="0"/>
            </a:endParaRPr>
          </a:p>
        </p:txBody>
      </p:sp>
      <p:sp>
        <p:nvSpPr>
          <p:cNvPr id="14" name="Текст 2"/>
          <p:cNvSpPr txBox="1">
            <a:spLocks/>
          </p:cNvSpPr>
          <p:nvPr/>
        </p:nvSpPr>
        <p:spPr>
          <a:xfrm>
            <a:off x="8734589" y="2494276"/>
            <a:ext cx="3104822" cy="16943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tabLst>
                <a:tab pos="5617493" algn="l"/>
              </a:tabLst>
            </a:pPr>
            <a:r>
              <a:rPr lang="ru-RU" sz="1700" dirty="0">
                <a:solidFill>
                  <a:srgbClr val="002060"/>
                </a:solidFill>
                <a:latin typeface="Book Antiqua" panose="02040602050305030304" pitchFamily="18" charset="0"/>
              </a:rPr>
              <a:t>Строительство пристройки к зданию «Центру детской неотложной медицинской помощи»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962834" y="915882"/>
            <a:ext cx="16952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48" indent="107948" algn="ctr">
              <a:tabLst>
                <a:tab pos="5617493" algn="l"/>
              </a:tabLst>
            </a:pPr>
            <a:r>
              <a:rPr lang="ru-RU" sz="16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286,4 </a:t>
            </a:r>
            <a:r>
              <a:rPr lang="ru-RU" sz="1400" b="1" dirty="0" err="1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тыс.чел</a:t>
            </a:r>
            <a:r>
              <a:rPr lang="ru-RU" sz="14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.</a:t>
            </a:r>
          </a:p>
          <a:p>
            <a:pPr marL="120648" indent="107948">
              <a:tabLst>
                <a:tab pos="5617493" algn="l"/>
              </a:tabLst>
            </a:pPr>
            <a:r>
              <a:rPr lang="ru-RU" sz="14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По РПН</a:t>
            </a:r>
            <a:endParaRPr lang="kk-KZ" sz="1400" b="1" dirty="0">
              <a:solidFill>
                <a:prstClr val="black"/>
              </a:solidFill>
              <a:latin typeface="Book Antiqua" panose="02040602050305030304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401671" y="926956"/>
            <a:ext cx="187449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48" indent="107948">
              <a:tabLst>
                <a:tab pos="5617493" algn="l"/>
              </a:tabLst>
            </a:pPr>
            <a:r>
              <a:rPr lang="ru-RU" sz="14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257,8 </a:t>
            </a:r>
            <a:r>
              <a:rPr lang="ru-RU" sz="1200" b="1" dirty="0" err="1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тыс.чел</a:t>
            </a:r>
            <a:r>
              <a:rPr lang="ru-RU" sz="12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.</a:t>
            </a:r>
          </a:p>
          <a:p>
            <a:pPr marL="120648" indent="107948" algn="ctr">
              <a:tabLst>
                <a:tab pos="5617493" algn="l"/>
              </a:tabLst>
            </a:pPr>
            <a:r>
              <a:rPr lang="ru-RU" sz="12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План вакцинации</a:t>
            </a:r>
            <a:endParaRPr lang="kk-KZ" sz="1200" b="1" dirty="0">
              <a:solidFill>
                <a:prstClr val="black"/>
              </a:solidFill>
              <a:latin typeface="Book Antiqua" panose="02040602050305030304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926505" y="877620"/>
            <a:ext cx="25492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48" indent="107948">
              <a:tabLst>
                <a:tab pos="5617493" algn="l"/>
              </a:tabLst>
            </a:pPr>
            <a:r>
              <a:rPr lang="en-US" sz="16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      </a:t>
            </a:r>
            <a:r>
              <a:rPr lang="ru-RU" sz="16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212,6 </a:t>
            </a:r>
            <a:r>
              <a:rPr lang="ru-RU" sz="1400" b="1" dirty="0" err="1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тыс.чел</a:t>
            </a:r>
            <a:r>
              <a:rPr lang="ru-RU" sz="14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.</a:t>
            </a:r>
          </a:p>
          <a:p>
            <a:pPr marL="120648" indent="107948" algn="ctr">
              <a:tabLst>
                <a:tab pos="5617493" algn="l"/>
              </a:tabLst>
            </a:pPr>
            <a:r>
              <a:rPr lang="ru-RU" sz="14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Вакцинировано (82,5%)</a:t>
            </a:r>
            <a:endParaRPr lang="kk-KZ" sz="1400" b="1" dirty="0">
              <a:solidFill>
                <a:prstClr val="black"/>
              </a:solidFill>
              <a:latin typeface="Book Antiqua" panose="02040602050305030304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424704" y="858127"/>
            <a:ext cx="26351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48" indent="107948">
              <a:tabLst>
                <a:tab pos="5617493" algn="l"/>
              </a:tabLst>
            </a:pPr>
            <a:r>
              <a:rPr lang="ru-RU" sz="16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112,6 </a:t>
            </a:r>
            <a:r>
              <a:rPr lang="ru-RU" sz="1400" b="1" dirty="0" err="1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тыс.чел</a:t>
            </a:r>
            <a:r>
              <a:rPr lang="ru-RU" sz="14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.</a:t>
            </a:r>
          </a:p>
          <a:p>
            <a:pPr marL="120648" indent="107948">
              <a:tabLst>
                <a:tab pos="5617493" algn="l"/>
              </a:tabLst>
            </a:pPr>
            <a:r>
              <a:rPr lang="ru-RU" sz="14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Ревакцинировано (76,4%) </a:t>
            </a:r>
            <a:endParaRPr lang="kk-KZ" sz="1400" b="1" dirty="0">
              <a:solidFill>
                <a:prstClr val="black"/>
              </a:solidFill>
              <a:latin typeface="Book Antiqua" panose="02040602050305030304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820021" y="1590151"/>
            <a:ext cx="2850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48" indent="107948" algn="ctr">
              <a:tabLst>
                <a:tab pos="5617493" algn="l"/>
              </a:tabLst>
            </a:pPr>
            <a:r>
              <a:rPr lang="ru-RU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Ремонт и строительство 2022 год</a:t>
            </a:r>
            <a:endParaRPr lang="kk-KZ" b="1" dirty="0">
              <a:latin typeface="Book Antiqua" panose="02040602050305030304" pitchFamily="18" charset="0"/>
              <a:cs typeface="Times New Roman" pitchFamily="18" charset="0"/>
            </a:endParaRPr>
          </a:p>
        </p:txBody>
      </p:sp>
      <p:sp>
        <p:nvSpPr>
          <p:cNvPr id="26" name="Текст 2"/>
          <p:cNvSpPr txBox="1">
            <a:spLocks/>
          </p:cNvSpPr>
          <p:nvPr/>
        </p:nvSpPr>
        <p:spPr>
          <a:xfrm>
            <a:off x="8971517" y="11827523"/>
            <a:ext cx="1886088" cy="5056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2060"/>
                </a:solidFill>
                <a:latin typeface="Book Antiqua" panose="02040602050305030304" pitchFamily="18" charset="0"/>
              </a:rPr>
              <a:t>Перегруженность поликлиник района, отсутствие медицинского учреждения поликлинического характера в верхней части района выше </a:t>
            </a:r>
            <a:r>
              <a:rPr lang="ru-RU" sz="18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пр.Аль-фараби</a:t>
            </a:r>
            <a:r>
              <a:rPr lang="ru-RU" sz="1800" dirty="0">
                <a:solidFill>
                  <a:srgbClr val="002060"/>
                </a:solidFill>
                <a:latin typeface="Book Antiqua" panose="02040602050305030304" pitchFamily="18" charset="0"/>
              </a:rPr>
              <a:t>.</a:t>
            </a:r>
            <a:endParaRPr lang="en-US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27" name="Текст 2"/>
          <p:cNvSpPr txBox="1">
            <a:spLocks/>
          </p:cNvSpPr>
          <p:nvPr/>
        </p:nvSpPr>
        <p:spPr>
          <a:xfrm>
            <a:off x="513885" y="4235176"/>
            <a:ext cx="4551798" cy="21106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tabLst>
                <a:tab pos="5617493" algn="l"/>
              </a:tabLst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 2023 году планируется строительство 2-х поликлиник на 500 посещений каждая: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Tx/>
              <a:buChar char="-"/>
              <a:tabLst>
                <a:tab pos="5617493" algn="l"/>
              </a:tabLst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на пересечении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пр.Аль-фараби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 и Санаторной,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Tx/>
              <a:buChar char="-"/>
              <a:tabLst>
                <a:tab pos="5617493" algn="l"/>
              </a:tabLst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на пересечении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пр.Гагарина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и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ул.Левитана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</a:t>
            </a:r>
          </a:p>
        </p:txBody>
      </p:sp>
      <p:pic>
        <p:nvPicPr>
          <p:cNvPr id="29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052" y="1912124"/>
            <a:ext cx="2865766" cy="212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053" y="4298688"/>
            <a:ext cx="2865766" cy="2382331"/>
          </a:xfrm>
          <a:prstGeom prst="rect">
            <a:avLst/>
          </a:prstGeom>
        </p:spPr>
      </p:pic>
      <p:sp>
        <p:nvSpPr>
          <p:cNvPr id="30" name="Текст 2"/>
          <p:cNvSpPr txBox="1">
            <a:spLocks/>
          </p:cNvSpPr>
          <p:nvPr/>
        </p:nvSpPr>
        <p:spPr>
          <a:xfrm>
            <a:off x="8868964" y="4651455"/>
            <a:ext cx="3104822" cy="16943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tabLst>
                <a:tab pos="5617493" algn="l"/>
              </a:tabLst>
            </a:pPr>
            <a:r>
              <a:rPr lang="ru-RU" sz="1700" dirty="0">
                <a:solidFill>
                  <a:srgbClr val="002060"/>
                </a:solidFill>
                <a:latin typeface="Book Antiqua" panose="02040602050305030304" pitchFamily="18" charset="0"/>
              </a:rPr>
              <a:t>Строительство дополнительного корпуса Клиники </a:t>
            </a:r>
            <a:r>
              <a:rPr lang="ru-RU" sz="17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Керуен</a:t>
            </a:r>
            <a:r>
              <a:rPr lang="ru-RU" sz="1700" dirty="0">
                <a:solidFill>
                  <a:srgbClr val="002060"/>
                </a:solidFill>
                <a:latin typeface="Book Antiqua" panose="02040602050305030304" pitchFamily="18" charset="0"/>
              </a:rPr>
              <a:t>  </a:t>
            </a:r>
            <a:r>
              <a:rPr lang="ru-RU" sz="17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Medicus</a:t>
            </a:r>
            <a:r>
              <a:rPr lang="ru-RU" sz="17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</a:p>
        </p:txBody>
      </p:sp>
      <p:pic>
        <p:nvPicPr>
          <p:cNvPr id="28" name="Рисунок 4">
            <a:extLst>
              <a:ext uri="{FF2B5EF4-FFF2-40B4-BE49-F238E27FC236}">
                <a16:creationId xmlns:a16="http://schemas.microsoft.com/office/drawing/2014/main" id="{D1417DF7-B346-4247-A54A-4C91A8757F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22" b="72967"/>
          <a:stretch/>
        </p:blipFill>
        <p:spPr>
          <a:xfrm>
            <a:off x="0" y="126135"/>
            <a:ext cx="12202562" cy="7392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FEFC46-8018-4E4B-9F59-E1FB2F4645AF}"/>
              </a:ext>
            </a:extLst>
          </p:cNvPr>
          <p:cNvSpPr txBox="1"/>
          <p:nvPr/>
        </p:nvSpPr>
        <p:spPr>
          <a:xfrm>
            <a:off x="4009932" y="308735"/>
            <a:ext cx="4721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ЗДРАВООХРАНЕНИЕ 2022 год</a:t>
            </a:r>
            <a:endParaRPr lang="ru-KZ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8B02466-FBB7-4DC0-8F4F-31FE841AED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885" y="5817406"/>
            <a:ext cx="1123046" cy="1040594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969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4"/>
          <p:cNvPicPr>
            <a:picLocks noChangeAspect="1"/>
          </p:cNvPicPr>
          <p:nvPr/>
        </p:nvPicPr>
        <p:blipFill rotWithShape="1">
          <a:blip r:embed="rId3"/>
          <a:srcRect t="13822" b="72967"/>
          <a:stretch/>
        </p:blipFill>
        <p:spPr>
          <a:xfrm>
            <a:off x="0" y="135057"/>
            <a:ext cx="12202562" cy="739240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338530" y="2261640"/>
            <a:ext cx="6264999" cy="4298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</a:rPr>
              <a:t>      План на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</a:rPr>
              <a:t>2023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</a:rPr>
              <a:t> г. </a:t>
            </a:r>
            <a:endParaRPr lang="ru-RU" sz="1600" b="1" dirty="0">
              <a:solidFill>
                <a:srgbClr val="92D050"/>
              </a:solidFill>
              <a:latin typeface="Arial" panose="020B0604020202020204" pitchFamily="34" charset="0"/>
            </a:endParaRPr>
          </a:p>
          <a:p>
            <a:r>
              <a:rPr lang="kk-KZ" sz="1600" b="1" dirty="0">
                <a:solidFill>
                  <a:schemeClr val="tx2"/>
                </a:solidFill>
                <a:latin typeface="Arial" panose="020B0604020202020204" pitchFamily="34" charset="0"/>
              </a:rPr>
              <a:t>Строительство</a:t>
            </a:r>
          </a:p>
          <a:p>
            <a:r>
              <a:rPr lang="kk-KZ" sz="1600" b="1" dirty="0">
                <a:solidFill>
                  <a:schemeClr val="tx2"/>
                </a:solidFill>
                <a:latin typeface="Arial" panose="020B0604020202020204" pitchFamily="34" charset="0"/>
              </a:rPr>
              <a:t>2-х поликлиник на </a:t>
            </a:r>
            <a:r>
              <a:rPr lang="kk-KZ" sz="1600" b="1" dirty="0">
                <a:solidFill>
                  <a:srgbClr val="C00000"/>
                </a:solidFill>
                <a:latin typeface="Arial" panose="020B0604020202020204" pitchFamily="34" charset="0"/>
              </a:rPr>
              <a:t>500</a:t>
            </a:r>
            <a:r>
              <a:rPr lang="kk-KZ" sz="1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kk-KZ" sz="1600" b="1" dirty="0">
                <a:solidFill>
                  <a:schemeClr val="tx2"/>
                </a:solidFill>
                <a:latin typeface="Arial" panose="020B0604020202020204" pitchFamily="34" charset="0"/>
              </a:rPr>
              <a:t>посещений</a:t>
            </a:r>
          </a:p>
          <a:p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</a:rPr>
              <a:t>получение госэкспертизы - конец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</a:rPr>
              <a:t>т.г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</a:rPr>
              <a:t>.</a:t>
            </a:r>
          </a:p>
          <a:p>
            <a:endParaRPr lang="ru-RU" sz="1600" b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r>
              <a:rPr lang="kk-KZ" sz="1600" b="1" dirty="0">
                <a:solidFill>
                  <a:schemeClr val="tx2"/>
                </a:solidFill>
                <a:latin typeface="Arial" panose="020B0604020202020204" pitchFamily="34" charset="0"/>
              </a:rPr>
              <a:t>Капитальный ремонт поликлиник </a:t>
            </a:r>
          </a:p>
          <a:p>
            <a:r>
              <a:rPr lang="kk-KZ" sz="1600" b="1" dirty="0">
                <a:solidFill>
                  <a:srgbClr val="C00000"/>
                </a:solidFill>
                <a:latin typeface="Arial" panose="020B0604020202020204" pitchFamily="34" charset="0"/>
              </a:rPr>
              <a:t>№4, №12 </a:t>
            </a:r>
          </a:p>
          <a:p>
            <a:r>
              <a:rPr lang="kk-KZ" sz="1600" b="1" dirty="0">
                <a:solidFill>
                  <a:schemeClr val="tx2"/>
                </a:solidFill>
                <a:latin typeface="Arial" panose="020B0604020202020204" pitchFamily="34" charset="0"/>
              </a:rPr>
              <a:t>начало СМР </a:t>
            </a:r>
            <a:r>
              <a:rPr lang="kk-KZ" sz="1600" b="1" dirty="0">
                <a:solidFill>
                  <a:srgbClr val="C00000"/>
                </a:solidFill>
                <a:latin typeface="Arial" panose="020B0604020202020204" pitchFamily="34" charset="0"/>
              </a:rPr>
              <a:t>октябрь 2023 г</a:t>
            </a:r>
            <a:r>
              <a:rPr lang="kk-KZ" sz="1600" dirty="0">
                <a:solidFill>
                  <a:srgbClr val="C00000"/>
                </a:solidFill>
                <a:latin typeface="Arial" panose="020B0604020202020204" pitchFamily="34" charset="0"/>
              </a:rPr>
              <a:t>.</a:t>
            </a:r>
          </a:p>
          <a:p>
            <a:endParaRPr lang="kk-KZ" sz="16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корпуса «центра детской неотложной медицинской помощи» </a:t>
            </a:r>
          </a:p>
          <a:p>
            <a:pPr>
              <a:spcAft>
                <a:spcPts val="800"/>
              </a:spcAft>
            </a:pPr>
            <a:r>
              <a:rPr lang="kk-KZ" sz="1600" b="1" dirty="0">
                <a:solidFill>
                  <a:srgbClr val="C00000"/>
                </a:solidFill>
                <a:latin typeface="Arial" panose="020B0604020202020204" pitchFamily="34" charset="0"/>
              </a:rPr>
              <a:t>(август 2021 г. – декабрь т.г.)</a:t>
            </a:r>
          </a:p>
          <a:p>
            <a:r>
              <a:rPr lang="kk-KZ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Капитальный ремонт здания поликлиники и реконструкция здания основного корпуса Центра перинатологии и кардиохирургии</a:t>
            </a:r>
          </a:p>
          <a:p>
            <a:r>
              <a:rPr lang="kk-KZ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(начало СМР </a:t>
            </a:r>
            <a:r>
              <a:rPr lang="kk-KZ" sz="1600" b="1" dirty="0">
                <a:solidFill>
                  <a:srgbClr val="C00000"/>
                </a:solidFill>
                <a:latin typeface="Arial" panose="020B0604020202020204" pitchFamily="34" charset="0"/>
              </a:rPr>
              <a:t>ноябрь 2023г.)</a:t>
            </a:r>
          </a:p>
        </p:txBody>
      </p:sp>
      <p:sp>
        <p:nvSpPr>
          <p:cNvPr id="57" name="TextBox 3"/>
          <p:cNvSpPr txBox="1"/>
          <p:nvPr/>
        </p:nvSpPr>
        <p:spPr>
          <a:xfrm>
            <a:off x="3098948" y="290161"/>
            <a:ext cx="54722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ЗДРАВООХРАНЕНИЕ 2023 ГОД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DBBE04C5-BA3C-4128-9ABD-2A652296C216}"/>
              </a:ext>
            </a:extLst>
          </p:cNvPr>
          <p:cNvGrpSpPr/>
          <p:nvPr/>
        </p:nvGrpSpPr>
        <p:grpSpPr>
          <a:xfrm>
            <a:off x="-10561" y="6705606"/>
            <a:ext cx="12202562" cy="152394"/>
            <a:chOff x="-913894" y="6696526"/>
            <a:chExt cx="14233655" cy="292100"/>
          </a:xfrm>
        </p:grpSpPr>
        <p:sp>
          <p:nvSpPr>
            <p:cNvPr id="16" name="Параллелограмм 15">
              <a:extLst>
                <a:ext uri="{FF2B5EF4-FFF2-40B4-BE49-F238E27FC236}">
                  <a16:creationId xmlns:a16="http://schemas.microsoft.com/office/drawing/2014/main" id="{0458DDED-909B-4CF0-8075-D433A0297AF4}"/>
                </a:ext>
              </a:extLst>
            </p:cNvPr>
            <p:cNvSpPr/>
            <p:nvPr/>
          </p:nvSpPr>
          <p:spPr>
            <a:xfrm>
              <a:off x="-913894" y="6696526"/>
              <a:ext cx="814394" cy="292100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7" name="Параллелограмм 16">
              <a:extLst>
                <a:ext uri="{FF2B5EF4-FFF2-40B4-BE49-F238E27FC236}">
                  <a16:creationId xmlns:a16="http://schemas.microsoft.com/office/drawing/2014/main" id="{9D1D1673-4ADC-4F05-8007-AC27C1B709D0}"/>
                </a:ext>
              </a:extLst>
            </p:cNvPr>
            <p:cNvSpPr/>
            <p:nvPr/>
          </p:nvSpPr>
          <p:spPr>
            <a:xfrm>
              <a:off x="-99500" y="6696526"/>
              <a:ext cx="6004237" cy="292100"/>
            </a:xfrm>
            <a:prstGeom prst="parallelogram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8" name="Параллелограмм 17">
              <a:extLst>
                <a:ext uri="{FF2B5EF4-FFF2-40B4-BE49-F238E27FC236}">
                  <a16:creationId xmlns:a16="http://schemas.microsoft.com/office/drawing/2014/main" id="{70C19361-C065-46D3-983E-335E131540D1}"/>
                </a:ext>
              </a:extLst>
            </p:cNvPr>
            <p:cNvSpPr/>
            <p:nvPr/>
          </p:nvSpPr>
          <p:spPr>
            <a:xfrm>
              <a:off x="5904737" y="6696526"/>
              <a:ext cx="7415024" cy="292100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4" name="AutoShape 2" descr="Что предусмотрено в новой поликлинике микрорайона «Нурсая» — Информационный  портал CaspianLif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577" y="992271"/>
            <a:ext cx="4270118" cy="2781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F651736-7521-40E6-8607-A6B683E3D5EF}"/>
              </a:ext>
            </a:extLst>
          </p:cNvPr>
          <p:cNvSpPr/>
          <p:nvPr/>
        </p:nvSpPr>
        <p:spPr>
          <a:xfrm>
            <a:off x="260645" y="909401"/>
            <a:ext cx="65349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</a:rPr>
              <a:t>15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</a:rPr>
              <a:t>городских медучреждений:</a:t>
            </a:r>
          </a:p>
          <a:p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</a:rPr>
              <a:t>4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</a:rPr>
              <a:t> поликлиники (ГП №4, 7,12,17) </a:t>
            </a:r>
          </a:p>
          <a:p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</a:rPr>
              <a:t>2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</a:rPr>
              <a:t> больницы </a:t>
            </a:r>
          </a:p>
          <a:p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</a:rPr>
              <a:t>9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</a:rPr>
              <a:t> государственных медцентров</a:t>
            </a:r>
          </a:p>
          <a:p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</a:rPr>
              <a:t>более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</a:rPr>
              <a:t>200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</a:rPr>
              <a:t>частных медцентров (</a:t>
            </a:r>
            <a:r>
              <a:rPr lang="ru-RU" sz="1600" b="1" i="1" dirty="0">
                <a:solidFill>
                  <a:schemeClr val="tx2"/>
                </a:solidFill>
                <a:latin typeface="Arial" panose="020B0604020202020204" pitchFamily="34" charset="0"/>
              </a:rPr>
              <a:t>в т.ч. </a:t>
            </a:r>
            <a:r>
              <a:rPr lang="ru-RU" sz="1600" b="1" i="1" dirty="0">
                <a:solidFill>
                  <a:srgbClr val="C00000"/>
                </a:solidFill>
                <a:latin typeface="Arial" panose="020B0604020202020204" pitchFamily="34" charset="0"/>
              </a:rPr>
              <a:t>9</a:t>
            </a:r>
            <a:r>
              <a:rPr lang="ru-RU" sz="1600" b="1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sz="1600" b="1" i="1" dirty="0">
                <a:solidFill>
                  <a:schemeClr val="tx2"/>
                </a:solidFill>
                <a:latin typeface="Arial" panose="020B0604020202020204" pitchFamily="34" charset="0"/>
              </a:rPr>
              <a:t>по госзаказу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4" name="Полилиния: фигура 40">
            <a:extLst>
              <a:ext uri="{FF2B5EF4-FFF2-40B4-BE49-F238E27FC236}">
                <a16:creationId xmlns:a16="http://schemas.microsoft.com/office/drawing/2014/main" id="{E944DFD4-E1A3-4B9D-AE0E-10D9E63ABD97}"/>
              </a:ext>
            </a:extLst>
          </p:cNvPr>
          <p:cNvSpPr/>
          <p:nvPr/>
        </p:nvSpPr>
        <p:spPr>
          <a:xfrm>
            <a:off x="173682" y="2936642"/>
            <a:ext cx="109446" cy="299371"/>
          </a:xfrm>
          <a:custGeom>
            <a:avLst/>
            <a:gdLst>
              <a:gd name="connsiteX0" fmla="*/ 0 w 168213"/>
              <a:gd name="connsiteY0" fmla="*/ 0 h 384916"/>
              <a:gd name="connsiteX1" fmla="*/ 71984 w 168213"/>
              <a:gd name="connsiteY1" fmla="*/ 0 h 384916"/>
              <a:gd name="connsiteX2" fmla="*/ 168213 w 168213"/>
              <a:gd name="connsiteY2" fmla="*/ 192458 h 384916"/>
              <a:gd name="connsiteX3" fmla="*/ 71984 w 168213"/>
              <a:gd name="connsiteY3" fmla="*/ 384916 h 384916"/>
              <a:gd name="connsiteX4" fmla="*/ 0 w 168213"/>
              <a:gd name="connsiteY4" fmla="*/ 384916 h 384916"/>
              <a:gd name="connsiteX5" fmla="*/ 96229 w 168213"/>
              <a:gd name="connsiteY5" fmla="*/ 192458 h 38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213" h="384916">
                <a:moveTo>
                  <a:pt x="0" y="0"/>
                </a:moveTo>
                <a:lnTo>
                  <a:pt x="71984" y="0"/>
                </a:lnTo>
                <a:lnTo>
                  <a:pt x="168213" y="192458"/>
                </a:lnTo>
                <a:lnTo>
                  <a:pt x="71984" y="384916"/>
                </a:lnTo>
                <a:lnTo>
                  <a:pt x="0" y="384916"/>
                </a:lnTo>
                <a:lnTo>
                  <a:pt x="96229" y="19245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dirty="0"/>
          </a:p>
        </p:txBody>
      </p:sp>
      <p:sp>
        <p:nvSpPr>
          <p:cNvPr id="20" name="Полилиния: фигура 40">
            <a:extLst>
              <a:ext uri="{FF2B5EF4-FFF2-40B4-BE49-F238E27FC236}">
                <a16:creationId xmlns:a16="http://schemas.microsoft.com/office/drawing/2014/main" id="{DB59BD1D-4AF5-45DB-BF96-C6AA123FC5EE}"/>
              </a:ext>
            </a:extLst>
          </p:cNvPr>
          <p:cNvSpPr/>
          <p:nvPr/>
        </p:nvSpPr>
        <p:spPr>
          <a:xfrm>
            <a:off x="173682" y="3891518"/>
            <a:ext cx="109446" cy="299371"/>
          </a:xfrm>
          <a:custGeom>
            <a:avLst/>
            <a:gdLst>
              <a:gd name="connsiteX0" fmla="*/ 0 w 168213"/>
              <a:gd name="connsiteY0" fmla="*/ 0 h 384916"/>
              <a:gd name="connsiteX1" fmla="*/ 71984 w 168213"/>
              <a:gd name="connsiteY1" fmla="*/ 0 h 384916"/>
              <a:gd name="connsiteX2" fmla="*/ 168213 w 168213"/>
              <a:gd name="connsiteY2" fmla="*/ 192458 h 384916"/>
              <a:gd name="connsiteX3" fmla="*/ 71984 w 168213"/>
              <a:gd name="connsiteY3" fmla="*/ 384916 h 384916"/>
              <a:gd name="connsiteX4" fmla="*/ 0 w 168213"/>
              <a:gd name="connsiteY4" fmla="*/ 384916 h 384916"/>
              <a:gd name="connsiteX5" fmla="*/ 96229 w 168213"/>
              <a:gd name="connsiteY5" fmla="*/ 192458 h 38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213" h="384916">
                <a:moveTo>
                  <a:pt x="0" y="0"/>
                </a:moveTo>
                <a:lnTo>
                  <a:pt x="71984" y="0"/>
                </a:lnTo>
                <a:lnTo>
                  <a:pt x="168213" y="192458"/>
                </a:lnTo>
                <a:lnTo>
                  <a:pt x="71984" y="384916"/>
                </a:lnTo>
                <a:lnTo>
                  <a:pt x="0" y="384916"/>
                </a:lnTo>
                <a:lnTo>
                  <a:pt x="96229" y="19245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dirty="0"/>
          </a:p>
        </p:txBody>
      </p:sp>
      <p:sp>
        <p:nvSpPr>
          <p:cNvPr id="21" name="Полилиния: фигура 40">
            <a:extLst>
              <a:ext uri="{FF2B5EF4-FFF2-40B4-BE49-F238E27FC236}">
                <a16:creationId xmlns:a16="http://schemas.microsoft.com/office/drawing/2014/main" id="{8A2B1A18-5011-4EF7-B7DF-5DCD19792C9A}"/>
              </a:ext>
            </a:extLst>
          </p:cNvPr>
          <p:cNvSpPr/>
          <p:nvPr/>
        </p:nvSpPr>
        <p:spPr>
          <a:xfrm>
            <a:off x="151199" y="4947186"/>
            <a:ext cx="109446" cy="299371"/>
          </a:xfrm>
          <a:custGeom>
            <a:avLst/>
            <a:gdLst>
              <a:gd name="connsiteX0" fmla="*/ 0 w 168213"/>
              <a:gd name="connsiteY0" fmla="*/ 0 h 384916"/>
              <a:gd name="connsiteX1" fmla="*/ 71984 w 168213"/>
              <a:gd name="connsiteY1" fmla="*/ 0 h 384916"/>
              <a:gd name="connsiteX2" fmla="*/ 168213 w 168213"/>
              <a:gd name="connsiteY2" fmla="*/ 192458 h 384916"/>
              <a:gd name="connsiteX3" fmla="*/ 71984 w 168213"/>
              <a:gd name="connsiteY3" fmla="*/ 384916 h 384916"/>
              <a:gd name="connsiteX4" fmla="*/ 0 w 168213"/>
              <a:gd name="connsiteY4" fmla="*/ 384916 h 384916"/>
              <a:gd name="connsiteX5" fmla="*/ 96229 w 168213"/>
              <a:gd name="connsiteY5" fmla="*/ 192458 h 38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213" h="384916">
                <a:moveTo>
                  <a:pt x="0" y="0"/>
                </a:moveTo>
                <a:lnTo>
                  <a:pt x="71984" y="0"/>
                </a:lnTo>
                <a:lnTo>
                  <a:pt x="168213" y="192458"/>
                </a:lnTo>
                <a:lnTo>
                  <a:pt x="71984" y="384916"/>
                </a:lnTo>
                <a:lnTo>
                  <a:pt x="0" y="384916"/>
                </a:lnTo>
                <a:lnTo>
                  <a:pt x="96229" y="19245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dirty="0"/>
          </a:p>
        </p:txBody>
      </p:sp>
      <p:sp>
        <p:nvSpPr>
          <p:cNvPr id="22" name="Полилиния: фигура 40">
            <a:extLst>
              <a:ext uri="{FF2B5EF4-FFF2-40B4-BE49-F238E27FC236}">
                <a16:creationId xmlns:a16="http://schemas.microsoft.com/office/drawing/2014/main" id="{A659B233-B97B-49FC-9B55-7DA83BFEBEA1}"/>
              </a:ext>
            </a:extLst>
          </p:cNvPr>
          <p:cNvSpPr/>
          <p:nvPr/>
        </p:nvSpPr>
        <p:spPr>
          <a:xfrm>
            <a:off x="173682" y="5795014"/>
            <a:ext cx="109446" cy="299371"/>
          </a:xfrm>
          <a:custGeom>
            <a:avLst/>
            <a:gdLst>
              <a:gd name="connsiteX0" fmla="*/ 0 w 168213"/>
              <a:gd name="connsiteY0" fmla="*/ 0 h 384916"/>
              <a:gd name="connsiteX1" fmla="*/ 71984 w 168213"/>
              <a:gd name="connsiteY1" fmla="*/ 0 h 384916"/>
              <a:gd name="connsiteX2" fmla="*/ 168213 w 168213"/>
              <a:gd name="connsiteY2" fmla="*/ 192458 h 384916"/>
              <a:gd name="connsiteX3" fmla="*/ 71984 w 168213"/>
              <a:gd name="connsiteY3" fmla="*/ 384916 h 384916"/>
              <a:gd name="connsiteX4" fmla="*/ 0 w 168213"/>
              <a:gd name="connsiteY4" fmla="*/ 384916 h 384916"/>
              <a:gd name="connsiteX5" fmla="*/ 96229 w 168213"/>
              <a:gd name="connsiteY5" fmla="*/ 192458 h 38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213" h="384916">
                <a:moveTo>
                  <a:pt x="0" y="0"/>
                </a:moveTo>
                <a:lnTo>
                  <a:pt x="71984" y="0"/>
                </a:lnTo>
                <a:lnTo>
                  <a:pt x="168213" y="192458"/>
                </a:lnTo>
                <a:lnTo>
                  <a:pt x="71984" y="384916"/>
                </a:lnTo>
                <a:lnTo>
                  <a:pt x="0" y="384916"/>
                </a:lnTo>
                <a:lnTo>
                  <a:pt x="96229" y="19245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DE665F0-81DF-4696-9A27-BCD1285C79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278" y="5626128"/>
            <a:ext cx="1017722" cy="1040594"/>
          </a:xfrm>
          <a:prstGeom prst="ellipse">
            <a:avLst/>
          </a:prstGeom>
          <a:ln>
            <a:noFill/>
          </a:ln>
        </p:spPr>
      </p:pic>
      <p:pic>
        <p:nvPicPr>
          <p:cNvPr id="24" name="Рисунок 11">
            <a:extLst>
              <a:ext uri="{FF2B5EF4-FFF2-40B4-BE49-F238E27FC236}">
                <a16:creationId xmlns:a16="http://schemas.microsoft.com/office/drawing/2014/main" id="{60B23F20-6B94-43FA-BF9C-CBB278CE4C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529" y="3932035"/>
            <a:ext cx="4270118" cy="246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517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4"/>
          <p:cNvSpPr txBox="1"/>
          <p:nvPr/>
        </p:nvSpPr>
        <p:spPr>
          <a:xfrm>
            <a:off x="71718" y="118342"/>
            <a:ext cx="12039599" cy="49243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8" rIns="60957" bIns="60958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НАЛОГИ 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Прямоугольник 34">
            <a:extLst>
              <a:ext uri="{FF2B5EF4-FFF2-40B4-BE49-F238E27FC236}">
                <a16:creationId xmlns:a16="http://schemas.microsoft.com/office/drawing/2014/main" id="{223A0F24-EFEC-4BE2-A86B-B60157F3B76B}"/>
              </a:ext>
            </a:extLst>
          </p:cNvPr>
          <p:cNvSpPr txBox="1"/>
          <p:nvPr/>
        </p:nvSpPr>
        <p:spPr>
          <a:xfrm>
            <a:off x="71719" y="659778"/>
            <a:ext cx="5916886" cy="49243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8" rIns="60957" bIns="60958">
            <a:spAutoFit/>
          </a:bodyPr>
          <a:lstStyle/>
          <a:p>
            <a:pPr algn="ctr" defTabSz="1219170">
              <a:defRPr sz="1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endParaRPr sz="2400" b="1" dirty="0">
              <a:solidFill>
                <a:schemeClr val="bg1"/>
              </a:solidFill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34">
            <a:extLst>
              <a:ext uri="{FF2B5EF4-FFF2-40B4-BE49-F238E27FC236}">
                <a16:creationId xmlns:a16="http://schemas.microsoft.com/office/drawing/2014/main" id="{5D3D1999-7635-48C5-8D8A-60D789EEF713}"/>
              </a:ext>
            </a:extLst>
          </p:cNvPr>
          <p:cNvSpPr txBox="1"/>
          <p:nvPr/>
        </p:nvSpPr>
        <p:spPr>
          <a:xfrm>
            <a:off x="6250741" y="672813"/>
            <a:ext cx="5860576" cy="49243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8" rIns="60957" bIns="60958">
            <a:spAutoFit/>
          </a:bodyPr>
          <a:lstStyle/>
          <a:p>
            <a:pPr algn="ctr" defTabSz="1219170">
              <a:defRPr sz="1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полугодие 2023 года</a:t>
            </a:r>
            <a:endParaRPr sz="2400" b="1" dirty="0">
              <a:solidFill>
                <a:schemeClr val="bg1"/>
              </a:solidFill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786526984"/>
              </p:ext>
            </p:extLst>
          </p:nvPr>
        </p:nvGraphicFramePr>
        <p:xfrm>
          <a:off x="39644" y="2913529"/>
          <a:ext cx="5936634" cy="4025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628AAD0-C4FD-4810-8DD9-4D89110B26D8}"/>
              </a:ext>
            </a:extLst>
          </p:cNvPr>
          <p:cNvSpPr/>
          <p:nvPr/>
        </p:nvSpPr>
        <p:spPr>
          <a:xfrm>
            <a:off x="84046" y="1152217"/>
            <a:ext cx="5904559" cy="14834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b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ЗА ГОД– </a:t>
            </a:r>
            <a:r>
              <a:rPr lang="kk-KZ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776,8 </a:t>
            </a:r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млрд. тг.</a:t>
            </a:r>
            <a:b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плана – 107%</a:t>
            </a:r>
            <a:b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</a:t>
            </a:r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полугодие –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364,8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млрд.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тг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плана – 116%</a:t>
            </a:r>
            <a:b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kk-KZ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628AAD0-C4FD-4810-8DD9-4D89110B26D8}"/>
              </a:ext>
            </a:extLst>
          </p:cNvPr>
          <p:cNvSpPr/>
          <p:nvPr/>
        </p:nvSpPr>
        <p:spPr>
          <a:xfrm>
            <a:off x="6250741" y="1165250"/>
            <a:ext cx="5904559" cy="14703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kk-KZ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2023 г.– </a:t>
            </a:r>
            <a:r>
              <a:rPr lang="kk-KZ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980,4</a:t>
            </a:r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млрд.тг.</a:t>
            </a:r>
            <a:b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на </a:t>
            </a:r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полугодие </a:t>
            </a:r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kk-KZ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443,7 </a:t>
            </a:r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млрд.тг.</a:t>
            </a:r>
            <a:b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– </a:t>
            </a:r>
            <a:r>
              <a:rPr lang="kk-KZ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467  </a:t>
            </a:r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млрд. тг.</a:t>
            </a:r>
            <a:b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плана - 105%</a:t>
            </a:r>
            <a:b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kk-KZ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122229213"/>
              </p:ext>
            </p:extLst>
          </p:nvPr>
        </p:nvGraphicFramePr>
        <p:xfrm>
          <a:off x="5306778" y="2599766"/>
          <a:ext cx="5936634" cy="4258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2" name="Picture 4" descr="Герб Бостандыкского района (Алма-Ата) | Геральдика.ру">
            <a:extLst>
              <a:ext uri="{FF2B5EF4-FFF2-40B4-BE49-F238E27FC236}">
                <a16:creationId xmlns:a16="http://schemas.microsoft.com/office/drawing/2014/main" id="{620C28D8-9AF6-4551-84D9-2C55F4C59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431" y="5739236"/>
            <a:ext cx="1015886" cy="100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00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054442663"/>
              </p:ext>
            </p:extLst>
          </p:nvPr>
        </p:nvGraphicFramePr>
        <p:xfrm>
          <a:off x="8095128" y="1371600"/>
          <a:ext cx="3989294" cy="4383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34"/>
          <p:cNvSpPr txBox="1"/>
          <p:nvPr/>
        </p:nvSpPr>
        <p:spPr>
          <a:xfrm>
            <a:off x="0" y="118342"/>
            <a:ext cx="12192000" cy="49243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8" rIns="60957" bIns="60958">
            <a:spAutoFit/>
          </a:bodyPr>
          <a:lstStyle/>
          <a:p>
            <a:pPr algn="ctr" defTabSz="1219170">
              <a:defRPr sz="1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endParaRPr sz="2400" dirty="0">
              <a:solidFill>
                <a:schemeClr val="bg1"/>
              </a:solidFill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34">
            <a:extLst>
              <a:ext uri="{FF2B5EF4-FFF2-40B4-BE49-F238E27FC236}">
                <a16:creationId xmlns:a16="http://schemas.microsoft.com/office/drawing/2014/main" id="{889D95DF-C634-4481-A24A-340114965F44}"/>
              </a:ext>
            </a:extLst>
          </p:cNvPr>
          <p:cNvSpPr txBox="1"/>
          <p:nvPr/>
        </p:nvSpPr>
        <p:spPr>
          <a:xfrm>
            <a:off x="8122023" y="672813"/>
            <a:ext cx="3935505" cy="49243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8" rIns="60957" bIns="60958">
            <a:spAutoFit/>
          </a:bodyPr>
          <a:lstStyle/>
          <a:p>
            <a:pPr algn="ctr" defTabSz="1219170">
              <a:defRPr sz="1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полугодие 2023 года</a:t>
            </a:r>
            <a:endParaRPr sz="2400" b="1" dirty="0">
              <a:solidFill>
                <a:schemeClr val="bg1"/>
              </a:solidFill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A93C281D-9296-40A0-A6FE-F01E8E275A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2376539"/>
              </p:ext>
            </p:extLst>
          </p:nvPr>
        </p:nvGraphicFramePr>
        <p:xfrm>
          <a:off x="1" y="1371599"/>
          <a:ext cx="3729318" cy="4805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Прямоугольник 34">
            <a:extLst>
              <a:ext uri="{FF2B5EF4-FFF2-40B4-BE49-F238E27FC236}">
                <a16:creationId xmlns:a16="http://schemas.microsoft.com/office/drawing/2014/main" id="{E1F872B0-7307-42B9-B9CA-AD0FB23EEEEE}"/>
              </a:ext>
            </a:extLst>
          </p:cNvPr>
          <p:cNvSpPr txBox="1"/>
          <p:nvPr/>
        </p:nvSpPr>
        <p:spPr>
          <a:xfrm>
            <a:off x="143438" y="672813"/>
            <a:ext cx="3926540" cy="49243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8" rIns="60957" bIns="60958">
            <a:spAutoFit/>
          </a:bodyPr>
          <a:lstStyle/>
          <a:p>
            <a:pPr algn="ctr" defTabSz="1219170">
              <a:defRPr sz="1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полугодие 2022 г.</a:t>
            </a:r>
            <a:endParaRPr sz="2400" b="1" dirty="0">
              <a:solidFill>
                <a:schemeClr val="bg1"/>
              </a:solidFill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700041368"/>
              </p:ext>
            </p:extLst>
          </p:nvPr>
        </p:nvGraphicFramePr>
        <p:xfrm>
          <a:off x="3899648" y="1398495"/>
          <a:ext cx="4040845" cy="4383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 flipH="1" flipV="1">
            <a:off x="3783106" y="1335741"/>
            <a:ext cx="17929" cy="41954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 flipV="1">
            <a:off x="7967438" y="1488141"/>
            <a:ext cx="17929" cy="41954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Герб Бостандыкского района (Алма-Ата) | Геральдика.ру">
            <a:extLst>
              <a:ext uri="{FF2B5EF4-FFF2-40B4-BE49-F238E27FC236}">
                <a16:creationId xmlns:a16="http://schemas.microsoft.com/office/drawing/2014/main" id="{6FC14FFC-6442-4050-B5B1-20EA27309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806" y="5683624"/>
            <a:ext cx="1128616" cy="111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20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4"/>
          <p:cNvSpPr txBox="1"/>
          <p:nvPr/>
        </p:nvSpPr>
        <p:spPr>
          <a:xfrm>
            <a:off x="71718" y="118342"/>
            <a:ext cx="12039599" cy="49243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8" rIns="60957" bIns="60958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ПРОМЫШЛЕННОСТЬ 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Прямоугольник 34">
            <a:extLst>
              <a:ext uri="{FF2B5EF4-FFF2-40B4-BE49-F238E27FC236}">
                <a16:creationId xmlns:a16="http://schemas.microsoft.com/office/drawing/2014/main" id="{223A0F24-EFEC-4BE2-A86B-B60157F3B76B}"/>
              </a:ext>
            </a:extLst>
          </p:cNvPr>
          <p:cNvSpPr txBox="1"/>
          <p:nvPr/>
        </p:nvSpPr>
        <p:spPr>
          <a:xfrm>
            <a:off x="71719" y="659778"/>
            <a:ext cx="5916886" cy="49243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8" rIns="60957" bIns="60958">
            <a:spAutoFit/>
          </a:bodyPr>
          <a:lstStyle/>
          <a:p>
            <a:pPr algn="ctr" defTabSz="1219170">
              <a:defRPr sz="1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endParaRPr sz="2400" b="1" dirty="0">
              <a:solidFill>
                <a:schemeClr val="bg1"/>
              </a:solidFill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34">
            <a:extLst>
              <a:ext uri="{FF2B5EF4-FFF2-40B4-BE49-F238E27FC236}">
                <a16:creationId xmlns:a16="http://schemas.microsoft.com/office/drawing/2014/main" id="{5D3D1999-7635-48C5-8D8A-60D789EEF713}"/>
              </a:ext>
            </a:extLst>
          </p:cNvPr>
          <p:cNvSpPr txBox="1"/>
          <p:nvPr/>
        </p:nvSpPr>
        <p:spPr>
          <a:xfrm>
            <a:off x="6250741" y="672813"/>
            <a:ext cx="5860576" cy="49243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8" rIns="60957" bIns="60958">
            <a:spAutoFit/>
          </a:bodyPr>
          <a:lstStyle/>
          <a:p>
            <a:pPr algn="ctr" defTabSz="1219170">
              <a:defRPr sz="1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полугодие 2023 года</a:t>
            </a:r>
            <a:endParaRPr sz="2400" b="1" dirty="0">
              <a:solidFill>
                <a:schemeClr val="bg1"/>
              </a:solidFill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895616456"/>
              </p:ext>
            </p:extLst>
          </p:nvPr>
        </p:nvGraphicFramePr>
        <p:xfrm>
          <a:off x="39644" y="2528047"/>
          <a:ext cx="5936634" cy="4410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628AAD0-C4FD-4810-8DD9-4D89110B26D8}"/>
              </a:ext>
            </a:extLst>
          </p:cNvPr>
          <p:cNvSpPr/>
          <p:nvPr/>
        </p:nvSpPr>
        <p:spPr>
          <a:xfrm>
            <a:off x="84046" y="1152216"/>
            <a:ext cx="5904559" cy="13000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b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ЗА ГОД– </a:t>
            </a:r>
            <a:r>
              <a:rPr lang="kk-KZ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91,2 </a:t>
            </a:r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млрд. тг.</a:t>
            </a:r>
            <a:b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ИФО – 100,2%</a:t>
            </a:r>
            <a:b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полугодие –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47,4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млрд.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тг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ИФО – 97,4%</a:t>
            </a:r>
            <a:b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kk-KZ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628AAD0-C4FD-4810-8DD9-4D89110B26D8}"/>
              </a:ext>
            </a:extLst>
          </p:cNvPr>
          <p:cNvSpPr/>
          <p:nvPr/>
        </p:nvSpPr>
        <p:spPr>
          <a:xfrm>
            <a:off x="6250741" y="1165251"/>
            <a:ext cx="5904559" cy="13000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b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– </a:t>
            </a:r>
            <a:r>
              <a:rPr lang="kk-KZ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55,1 </a:t>
            </a:r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млрд. тг.</a:t>
            </a:r>
            <a:b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ИФО – 108%</a:t>
            </a:r>
            <a:b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исполнения на июнь 2023г. –</a:t>
            </a:r>
            <a:r>
              <a:rPr lang="kk-K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6,8 </a:t>
            </a:r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млрд.тг.</a:t>
            </a:r>
            <a:b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района в г. Алматы – </a:t>
            </a:r>
            <a:r>
              <a:rPr lang="kk-KZ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5,6%</a:t>
            </a:r>
          </a:p>
          <a:p>
            <a:pPr lvl="0"/>
            <a:endParaRPr lang="kk-KZ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4065152344"/>
              </p:ext>
            </p:extLst>
          </p:nvPr>
        </p:nvGraphicFramePr>
        <p:xfrm>
          <a:off x="4965815" y="2483375"/>
          <a:ext cx="5936634" cy="4428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098" name="Picture 2" descr="Герб Бостандыкского района (Алма-Ата) | Геральдика.ру">
            <a:extLst>
              <a:ext uri="{FF2B5EF4-FFF2-40B4-BE49-F238E27FC236}">
                <a16:creationId xmlns:a16="http://schemas.microsoft.com/office/drawing/2014/main" id="{BC000C47-48A4-4CA1-B455-B58FCFF3B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448" y="5620592"/>
            <a:ext cx="1249907" cy="123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219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932187448"/>
              </p:ext>
            </p:extLst>
          </p:nvPr>
        </p:nvGraphicFramePr>
        <p:xfrm>
          <a:off x="8095128" y="1371600"/>
          <a:ext cx="3989294" cy="4383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34"/>
          <p:cNvSpPr txBox="1"/>
          <p:nvPr/>
        </p:nvSpPr>
        <p:spPr>
          <a:xfrm>
            <a:off x="0" y="118342"/>
            <a:ext cx="12192000" cy="49243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8" rIns="60957" bIns="60958">
            <a:spAutoFit/>
          </a:bodyPr>
          <a:lstStyle/>
          <a:p>
            <a:pPr algn="ctr" defTabSz="1219170">
              <a:defRPr sz="1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ТОРГОВЛЯ</a:t>
            </a:r>
            <a:endParaRPr sz="2400" dirty="0">
              <a:solidFill>
                <a:schemeClr val="bg1"/>
              </a:solidFill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34">
            <a:extLst>
              <a:ext uri="{FF2B5EF4-FFF2-40B4-BE49-F238E27FC236}">
                <a16:creationId xmlns:a16="http://schemas.microsoft.com/office/drawing/2014/main" id="{E1F872B0-7307-42B9-B9CA-AD0FB23EEEEE}"/>
              </a:ext>
            </a:extLst>
          </p:cNvPr>
          <p:cNvSpPr txBox="1"/>
          <p:nvPr/>
        </p:nvSpPr>
        <p:spPr>
          <a:xfrm>
            <a:off x="0" y="672813"/>
            <a:ext cx="3666565" cy="49243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8" rIns="60957" bIns="60958">
            <a:spAutoFit/>
          </a:bodyPr>
          <a:lstStyle/>
          <a:p>
            <a:pPr algn="ctr" defTabSz="1219170">
              <a:defRPr sz="1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endParaRPr sz="2400" b="1" dirty="0">
              <a:solidFill>
                <a:schemeClr val="bg1"/>
              </a:solidFill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34">
            <a:extLst>
              <a:ext uri="{FF2B5EF4-FFF2-40B4-BE49-F238E27FC236}">
                <a16:creationId xmlns:a16="http://schemas.microsoft.com/office/drawing/2014/main" id="{889D95DF-C634-4481-A24A-340114965F44}"/>
              </a:ext>
            </a:extLst>
          </p:cNvPr>
          <p:cNvSpPr txBox="1"/>
          <p:nvPr/>
        </p:nvSpPr>
        <p:spPr>
          <a:xfrm>
            <a:off x="8122023" y="672813"/>
            <a:ext cx="3935505" cy="49243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8" rIns="60957" bIns="60958">
            <a:spAutoFit/>
          </a:bodyPr>
          <a:lstStyle/>
          <a:p>
            <a:pPr algn="ctr" defTabSz="1219170">
              <a:defRPr sz="1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полугодие 2023 года</a:t>
            </a:r>
            <a:endParaRPr sz="2400" b="1" dirty="0">
              <a:solidFill>
                <a:schemeClr val="bg1"/>
              </a:solidFill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A93C281D-9296-40A0-A6FE-F01E8E275A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1122636"/>
              </p:ext>
            </p:extLst>
          </p:nvPr>
        </p:nvGraphicFramePr>
        <p:xfrm>
          <a:off x="1" y="1371599"/>
          <a:ext cx="3729318" cy="4805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Прямоугольник 34">
            <a:extLst>
              <a:ext uri="{FF2B5EF4-FFF2-40B4-BE49-F238E27FC236}">
                <a16:creationId xmlns:a16="http://schemas.microsoft.com/office/drawing/2014/main" id="{E1F872B0-7307-42B9-B9CA-AD0FB23EEEEE}"/>
              </a:ext>
            </a:extLst>
          </p:cNvPr>
          <p:cNvSpPr txBox="1"/>
          <p:nvPr/>
        </p:nvSpPr>
        <p:spPr>
          <a:xfrm>
            <a:off x="3881719" y="669200"/>
            <a:ext cx="3926540" cy="49243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8" rIns="60957" bIns="60958">
            <a:spAutoFit/>
          </a:bodyPr>
          <a:lstStyle/>
          <a:p>
            <a:pPr algn="ctr" defTabSz="1219170">
              <a:defRPr sz="1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полугодие 2022 г.</a:t>
            </a:r>
            <a:endParaRPr sz="2400" b="1" dirty="0">
              <a:solidFill>
                <a:schemeClr val="bg1"/>
              </a:solidFill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041465557"/>
              </p:ext>
            </p:extLst>
          </p:nvPr>
        </p:nvGraphicFramePr>
        <p:xfrm>
          <a:off x="3899648" y="1398495"/>
          <a:ext cx="4040845" cy="4383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 flipH="1" flipV="1">
            <a:off x="3783106" y="1335741"/>
            <a:ext cx="17929" cy="41954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 flipV="1">
            <a:off x="7967438" y="1488141"/>
            <a:ext cx="17929" cy="41954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Герб Бостандыкского района (Алма-Ата) | Геральдика.ру">
            <a:extLst>
              <a:ext uri="{FF2B5EF4-FFF2-40B4-BE49-F238E27FC236}">
                <a16:creationId xmlns:a16="http://schemas.microsoft.com/office/drawing/2014/main" id="{736999FE-1145-4B94-BC98-B77AC401C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308" y="5633785"/>
            <a:ext cx="1162220" cy="115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715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82885709"/>
              </p:ext>
            </p:extLst>
          </p:nvPr>
        </p:nvGraphicFramePr>
        <p:xfrm>
          <a:off x="6227604" y="3015343"/>
          <a:ext cx="5644342" cy="3524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4"/>
          <p:cNvSpPr txBox="1"/>
          <p:nvPr/>
        </p:nvSpPr>
        <p:spPr>
          <a:xfrm>
            <a:off x="267619" y="118342"/>
            <a:ext cx="11604326" cy="49243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8" rIns="60957" bIns="60958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ИНВЕСТИЦИИ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Прямоугольник 34">
            <a:extLst>
              <a:ext uri="{FF2B5EF4-FFF2-40B4-BE49-F238E27FC236}">
                <a16:creationId xmlns:a16="http://schemas.microsoft.com/office/drawing/2014/main" id="{223A0F24-EFEC-4BE2-A86B-B60157F3B76B}"/>
              </a:ext>
            </a:extLst>
          </p:cNvPr>
          <p:cNvSpPr txBox="1"/>
          <p:nvPr/>
        </p:nvSpPr>
        <p:spPr>
          <a:xfrm>
            <a:off x="267619" y="659778"/>
            <a:ext cx="5720985" cy="49243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8" rIns="60957" bIns="60958">
            <a:spAutoFit/>
          </a:bodyPr>
          <a:lstStyle/>
          <a:p>
            <a:pPr algn="ctr" defTabSz="1219170">
              <a:defRPr sz="1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endParaRPr sz="2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E9AF822-4A68-492D-B730-408094823495}"/>
              </a:ext>
            </a:extLst>
          </p:cNvPr>
          <p:cNvSpPr/>
          <p:nvPr/>
        </p:nvSpPr>
        <p:spPr>
          <a:xfrm>
            <a:off x="267618" y="1357972"/>
            <a:ext cx="5720985" cy="18808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C52466-B4B9-451A-8BD0-44EB9B1C0C41}"/>
              </a:ext>
            </a:extLst>
          </p:cNvPr>
          <p:cNvSpPr txBox="1"/>
          <p:nvPr/>
        </p:nvSpPr>
        <p:spPr>
          <a:xfrm>
            <a:off x="636673" y="1435190"/>
            <a:ext cx="5289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ФАКТ                                          386,9 млрд.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тг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Стрелка вправо 17"/>
          <p:cNvSpPr/>
          <p:nvPr/>
        </p:nvSpPr>
        <p:spPr>
          <a:xfrm>
            <a:off x="2841991" y="1576327"/>
            <a:ext cx="1004047" cy="200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7CA467-5DEE-4090-81DE-F9B59255C5BA}"/>
              </a:ext>
            </a:extLst>
          </p:cNvPr>
          <p:cNvSpPr txBox="1"/>
          <p:nvPr/>
        </p:nvSpPr>
        <p:spPr>
          <a:xfrm>
            <a:off x="591954" y="1912244"/>
            <a:ext cx="55043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ИФО – 128,2%      </a:t>
            </a: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x-non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3452822845"/>
              </p:ext>
            </p:extLst>
          </p:nvPr>
        </p:nvGraphicFramePr>
        <p:xfrm>
          <a:off x="5854133" y="2534840"/>
          <a:ext cx="6657779" cy="3981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3" name="Прямоугольник 34">
            <a:extLst>
              <a:ext uri="{FF2B5EF4-FFF2-40B4-BE49-F238E27FC236}">
                <a16:creationId xmlns:a16="http://schemas.microsoft.com/office/drawing/2014/main" id="{223A0F24-EFEC-4BE2-A86B-B60157F3B76B}"/>
              </a:ext>
            </a:extLst>
          </p:cNvPr>
          <p:cNvSpPr txBox="1"/>
          <p:nvPr/>
        </p:nvSpPr>
        <p:spPr>
          <a:xfrm>
            <a:off x="6069782" y="659778"/>
            <a:ext cx="5720985" cy="49243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8" rIns="60957" bIns="60958">
            <a:spAutoFit/>
          </a:bodyPr>
          <a:lstStyle/>
          <a:p>
            <a:pPr algn="ctr" defTabSz="1219170">
              <a:defRPr sz="1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полугодие 2023 года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1E9AF822-4A68-492D-B730-408094823495}"/>
              </a:ext>
            </a:extLst>
          </p:cNvPr>
          <p:cNvSpPr/>
          <p:nvPr/>
        </p:nvSpPr>
        <p:spPr>
          <a:xfrm>
            <a:off x="6083031" y="1363743"/>
            <a:ext cx="5720985" cy="189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C7CA467-5DEE-4090-81DE-F9B59255C5BA}"/>
              </a:ext>
            </a:extLst>
          </p:cNvPr>
          <p:cNvSpPr txBox="1"/>
          <p:nvPr/>
        </p:nvSpPr>
        <p:spPr>
          <a:xfrm>
            <a:off x="6096282" y="2112298"/>
            <a:ext cx="56944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ИФО – 90,2%</a:t>
            </a: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том числе частные инвестиции – 125,3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млрд.тг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(доля – 78,7%)</a:t>
            </a:r>
            <a:endParaRPr lang="x-non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C52466-B4B9-451A-8BD0-44EB9B1C0C41}"/>
              </a:ext>
            </a:extLst>
          </p:cNvPr>
          <p:cNvSpPr txBox="1"/>
          <p:nvPr/>
        </p:nvSpPr>
        <p:spPr>
          <a:xfrm>
            <a:off x="6178110" y="1462681"/>
            <a:ext cx="48582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ФАКТ                                159,1 млрд.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тг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Стрелка вправо 26"/>
          <p:cNvSpPr/>
          <p:nvPr/>
        </p:nvSpPr>
        <p:spPr>
          <a:xfrm>
            <a:off x="7546830" y="1632996"/>
            <a:ext cx="1004047" cy="200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2252407532"/>
              </p:ext>
            </p:extLst>
          </p:nvPr>
        </p:nvGraphicFramePr>
        <p:xfrm>
          <a:off x="-602905" y="3420493"/>
          <a:ext cx="9361601" cy="3152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D4C52466-B4B9-451A-8BD0-44EB9B1C0C41}"/>
              </a:ext>
            </a:extLst>
          </p:cNvPr>
          <p:cNvSpPr txBox="1"/>
          <p:nvPr/>
        </p:nvSpPr>
        <p:spPr>
          <a:xfrm>
            <a:off x="591954" y="2301911"/>
            <a:ext cx="5289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ФАКТ </a:t>
            </a:r>
            <a:r>
              <a:rPr lang="kk-KZ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kk-KZ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полугодие                     169,9 млрд.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тг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Стрелка вправо 21"/>
          <p:cNvSpPr/>
          <p:nvPr/>
        </p:nvSpPr>
        <p:spPr>
          <a:xfrm>
            <a:off x="2949567" y="2520102"/>
            <a:ext cx="1004047" cy="200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7CA467-5DEE-4090-81DE-F9B59255C5BA}"/>
              </a:ext>
            </a:extLst>
          </p:cNvPr>
          <p:cNvSpPr txBox="1"/>
          <p:nvPr/>
        </p:nvSpPr>
        <p:spPr>
          <a:xfrm>
            <a:off x="636673" y="2884889"/>
            <a:ext cx="55043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ИФО – 116,8%      </a:t>
            </a: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x-non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Герб Бостандыкского района (Алма-Ата) | Геральдика.ру">
            <a:extLst>
              <a:ext uri="{FF2B5EF4-FFF2-40B4-BE49-F238E27FC236}">
                <a16:creationId xmlns:a16="http://schemas.microsoft.com/office/drawing/2014/main" id="{4ABE39C6-2975-43C5-B98E-AED7C7496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927" y="5660427"/>
            <a:ext cx="1209670" cy="119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346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4"/>
          <p:cNvSpPr txBox="1"/>
          <p:nvPr/>
        </p:nvSpPr>
        <p:spPr>
          <a:xfrm>
            <a:off x="98612" y="95049"/>
            <a:ext cx="5522260" cy="86177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8" rIns="60957" bIns="60958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МАЛОЕ</a:t>
            </a:r>
            <a:r>
              <a:rPr kumimoji="0" lang="ru-RU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И СРЕДНЕЕ ПРЕДПРИНИМАТЕТЕЛЬСТВО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103423"/>
              </p:ext>
            </p:extLst>
          </p:nvPr>
        </p:nvGraphicFramePr>
        <p:xfrm>
          <a:off x="268942" y="4382270"/>
          <a:ext cx="5540188" cy="21252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72426">
                  <a:extLst>
                    <a:ext uri="{9D8B030D-6E8A-4147-A177-3AD203B41FA5}">
                      <a16:colId xmlns:a16="http://schemas.microsoft.com/office/drawing/2014/main" val="4273416429"/>
                    </a:ext>
                  </a:extLst>
                </a:gridCol>
                <a:gridCol w="1367762">
                  <a:extLst>
                    <a:ext uri="{9D8B030D-6E8A-4147-A177-3AD203B41FA5}">
                      <a16:colId xmlns:a16="http://schemas.microsoft.com/office/drawing/2014/main" val="3299113301"/>
                    </a:ext>
                  </a:extLst>
                </a:gridCol>
              </a:tblGrid>
              <a:tr h="53636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Малые юридические</a:t>
                      </a:r>
                      <a:r>
                        <a:rPr lang="ru-RU" sz="16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лица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24 035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45012591"/>
                  </a:ext>
                </a:extLst>
              </a:tr>
              <a:tr h="52962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Средние</a:t>
                      </a:r>
                      <a:r>
                        <a:rPr lang="ru-RU" sz="16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юридические лица</a:t>
                      </a: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46064001"/>
                  </a:ext>
                </a:extLst>
              </a:tr>
              <a:tr h="52962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Индивидуальные</a:t>
                      </a:r>
                      <a:r>
                        <a:rPr lang="ru-RU" sz="1600" b="1" i="0" u="none" strike="noStrike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предприниматели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kk-KZ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34 486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8117373"/>
                  </a:ext>
                </a:extLst>
              </a:tr>
              <a:tr h="52962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Крестьянское</a:t>
                      </a:r>
                      <a:r>
                        <a:rPr lang="ru-RU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хозяйство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85498771"/>
                  </a:ext>
                </a:extLst>
              </a:tr>
            </a:tbl>
          </a:graphicData>
        </a:graphic>
      </p:graphicFrame>
      <p:sp>
        <p:nvSpPr>
          <p:cNvPr id="16" name="Прямоугольник 34"/>
          <p:cNvSpPr txBox="1"/>
          <p:nvPr/>
        </p:nvSpPr>
        <p:spPr>
          <a:xfrm>
            <a:off x="6016046" y="118341"/>
            <a:ext cx="5904559" cy="49243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8" rIns="60957" bIns="60958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ru-RU" sz="2400" b="1" dirty="0">
                <a:solidFill>
                  <a:schemeClr val="bg1"/>
                </a:solidFill>
                <a:latin typeface="Garamond" panose="02020404030301010803" pitchFamily="18" charset="0"/>
                <a:ea typeface="Roboto" panose="020B0604020202020204" charset="0"/>
                <a:cs typeface="Arial" panose="020B0604020202020204" pitchFamily="34" charset="0"/>
                <a:sym typeface="Century Gothic"/>
              </a:rPr>
              <a:t>СОЗДАНИЕ РАБОЧИХ МЕСТ</a:t>
            </a:r>
            <a:endParaRPr lang="ru-RU" sz="2000" b="1" dirty="0">
              <a:solidFill>
                <a:schemeClr val="bg1"/>
              </a:solidFill>
              <a:latin typeface="Garamond" panose="02020404030301010803" pitchFamily="18" charset="0"/>
              <a:ea typeface="Roboto" panose="020B0604020202020204" charset="0"/>
              <a:cs typeface="Arial" panose="020B0604020202020204" pitchFamily="34" charset="0"/>
              <a:sym typeface="Century Gothic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71933" y="4072668"/>
            <a:ext cx="696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Garamond" panose="02020404030301010803" pitchFamily="18" charset="0"/>
              </a:rPr>
              <a:t>965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61556" y="4372886"/>
            <a:ext cx="533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Garamond" panose="02020404030301010803" pitchFamily="18" charset="0"/>
              </a:rPr>
              <a:t>109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17235" y="5137115"/>
            <a:ext cx="533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Garamond" panose="02020404030301010803" pitchFamily="18" charset="0"/>
              </a:rPr>
              <a:t>145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C628AAD0-C4FD-4810-8DD9-4D89110B26D8}"/>
              </a:ext>
            </a:extLst>
          </p:cNvPr>
          <p:cNvSpPr/>
          <p:nvPr/>
        </p:nvSpPr>
        <p:spPr>
          <a:xfrm>
            <a:off x="6016046" y="980112"/>
            <a:ext cx="5904559" cy="19722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kk-KZ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r>
              <a:rPr lang="kk-K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г. </a:t>
            </a:r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kk-KZ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13 753  </a:t>
            </a:r>
            <a:r>
              <a:rPr lang="kk-K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</a:t>
            </a:r>
            <a:b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r>
              <a:rPr lang="kk-K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kk-K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полугодие 2023г.  </a:t>
            </a:r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kk-KZ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3 817</a:t>
            </a:r>
            <a:r>
              <a:rPr lang="kk-K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 (28%)</a:t>
            </a:r>
            <a:br>
              <a:rPr lang="kk-K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kk-K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на 15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.08.2023г. -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5415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 (39%)</a:t>
            </a:r>
            <a:b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kk-KZ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C628AAD0-C4FD-4810-8DD9-4D89110B26D8}"/>
              </a:ext>
            </a:extLst>
          </p:cNvPr>
          <p:cNvSpPr/>
          <p:nvPr/>
        </p:nvSpPr>
        <p:spPr>
          <a:xfrm>
            <a:off x="6016046" y="3217928"/>
            <a:ext cx="5904559" cy="15777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kk-KZ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r>
              <a:rPr lang="kk-K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г. </a:t>
            </a:r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kk-KZ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4 413 </a:t>
            </a:r>
            <a:r>
              <a:rPr lang="kk-K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</a:t>
            </a:r>
            <a:b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r>
              <a:rPr lang="kk-K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kk-K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полугодие 2022г.  </a:t>
            </a:r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kk-KZ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2 453</a:t>
            </a:r>
            <a:r>
              <a:rPr lang="kk-K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</a:t>
            </a:r>
            <a:b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2022г. – </a:t>
            </a:r>
            <a:r>
              <a:rPr lang="kk-KZ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4 415 </a:t>
            </a:r>
            <a:r>
              <a:rPr lang="kk-K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</a:t>
            </a:r>
            <a:endParaRPr lang="kk-KZ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C628AAD0-C4FD-4810-8DD9-4D89110B26D8}"/>
              </a:ext>
            </a:extLst>
          </p:cNvPr>
          <p:cNvSpPr/>
          <p:nvPr/>
        </p:nvSpPr>
        <p:spPr>
          <a:xfrm>
            <a:off x="6016046" y="5039252"/>
            <a:ext cx="5904559" cy="15777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план по созданию рабочих мест был увеличен в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</a:t>
            </a:r>
            <a:endParaRPr lang="kk-KZ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788506922"/>
              </p:ext>
            </p:extLst>
          </p:nvPr>
        </p:nvGraphicFramePr>
        <p:xfrm>
          <a:off x="98611" y="980112"/>
          <a:ext cx="5710517" cy="3092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628AAD0-C4FD-4810-8DD9-4D89110B26D8}"/>
              </a:ext>
            </a:extLst>
          </p:cNvPr>
          <p:cNvSpPr/>
          <p:nvPr/>
        </p:nvSpPr>
        <p:spPr>
          <a:xfrm>
            <a:off x="98613" y="3293284"/>
            <a:ext cx="5710516" cy="9105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kk-K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полугодие 2023г. зарегистрировано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70 521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предприятие, из них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58 975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действующие:  </a:t>
            </a:r>
            <a:endParaRPr lang="kk-KZ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Герб Бостандыкского района (Алма-Ата) | Геральдика.ру">
            <a:extLst>
              <a:ext uri="{FF2B5EF4-FFF2-40B4-BE49-F238E27FC236}">
                <a16:creationId xmlns:a16="http://schemas.microsoft.com/office/drawing/2014/main" id="{D2416F2E-B608-4E2E-A3FE-ECA3C30A3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225" y="5830087"/>
            <a:ext cx="1038296" cy="102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225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4">
            <a:extLst>
              <a:ext uri="{FF2B5EF4-FFF2-40B4-BE49-F238E27FC236}">
                <a16:creationId xmlns:a16="http://schemas.microsoft.com/office/drawing/2014/main" id="{676DFB8C-4F06-474D-9EE0-BA54AB8F853E}"/>
              </a:ext>
            </a:extLst>
          </p:cNvPr>
          <p:cNvSpPr txBox="1"/>
          <p:nvPr/>
        </p:nvSpPr>
        <p:spPr>
          <a:xfrm>
            <a:off x="0" y="166173"/>
            <a:ext cx="12192000" cy="49243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8" rIns="60957" bIns="60958">
            <a:spAutoFit/>
          </a:bodyPr>
          <a:lstStyle/>
          <a:p>
            <a:pPr algn="ctr" defTabSz="1219170">
              <a:defRPr sz="1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ЗАЩИТА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595AC887-61A0-4573-9128-F1098A8272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1077639"/>
              </p:ext>
            </p:extLst>
          </p:nvPr>
        </p:nvGraphicFramePr>
        <p:xfrm>
          <a:off x="5186765" y="867905"/>
          <a:ext cx="7005235" cy="236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7FE7D095-94CC-4593-80DB-0449298B99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3321340"/>
              </p:ext>
            </p:extLst>
          </p:nvPr>
        </p:nvGraphicFramePr>
        <p:xfrm>
          <a:off x="5186764" y="3887492"/>
          <a:ext cx="7005235" cy="236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1588EFD-D641-442C-BED7-8830BD4F0FFF}"/>
              </a:ext>
            </a:extLst>
          </p:cNvPr>
          <p:cNvGrpSpPr/>
          <p:nvPr/>
        </p:nvGrpSpPr>
        <p:grpSpPr>
          <a:xfrm>
            <a:off x="870040" y="1492652"/>
            <a:ext cx="2981470" cy="1023540"/>
            <a:chOff x="0" y="167952"/>
            <a:chExt cx="2418997" cy="479700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D5005E8D-605A-47BC-AC61-07F20DE624B8}"/>
                </a:ext>
              </a:extLst>
            </p:cNvPr>
            <p:cNvSpPr/>
            <p:nvPr/>
          </p:nvSpPr>
          <p:spPr>
            <a:xfrm>
              <a:off x="0" y="167952"/>
              <a:ext cx="2418997" cy="47970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Прямоугольник: скругленные углы 4">
              <a:extLst>
                <a:ext uri="{FF2B5EF4-FFF2-40B4-BE49-F238E27FC236}">
                  <a16:creationId xmlns:a16="http://schemas.microsoft.com/office/drawing/2014/main" id="{DA38B8EE-0201-4A87-A166-099D20D42696}"/>
                </a:ext>
              </a:extLst>
            </p:cNvPr>
            <p:cNvSpPr txBox="1"/>
            <p:nvPr/>
          </p:nvSpPr>
          <p:spPr>
            <a:xfrm>
              <a:off x="23417" y="191369"/>
              <a:ext cx="2372163" cy="43286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kern="1200" dirty="0"/>
                <a:t>ЗА 2022 ГОД (8 </a:t>
              </a:r>
              <a:r>
                <a:rPr lang="ru-RU" sz="2000" b="1" kern="1200" dirty="0" err="1"/>
                <a:t>мес</a:t>
              </a:r>
              <a:r>
                <a:rPr lang="ru-RU" sz="2000" b="1" kern="1200" dirty="0"/>
                <a:t>)</a:t>
              </a:r>
              <a:endParaRPr lang="ru-KZ" sz="2000" b="1" kern="1200" dirty="0"/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2BF9F13-5261-4D76-BB70-5AF71F55E108}"/>
              </a:ext>
            </a:extLst>
          </p:cNvPr>
          <p:cNvGrpSpPr/>
          <p:nvPr/>
        </p:nvGrpSpPr>
        <p:grpSpPr>
          <a:xfrm>
            <a:off x="870040" y="5044916"/>
            <a:ext cx="2981470" cy="1023540"/>
            <a:chOff x="0" y="167952"/>
            <a:chExt cx="2418997" cy="479700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A4B47D93-AEFC-4C92-AB23-850A289A0F58}"/>
                </a:ext>
              </a:extLst>
            </p:cNvPr>
            <p:cNvSpPr/>
            <p:nvPr/>
          </p:nvSpPr>
          <p:spPr>
            <a:xfrm>
              <a:off x="0" y="167952"/>
              <a:ext cx="2418997" cy="47970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Прямоугольник: скругленные углы 4">
              <a:extLst>
                <a:ext uri="{FF2B5EF4-FFF2-40B4-BE49-F238E27FC236}">
                  <a16:creationId xmlns:a16="http://schemas.microsoft.com/office/drawing/2014/main" id="{94F18125-4551-4DD4-97C9-AA0102A7621F}"/>
                </a:ext>
              </a:extLst>
            </p:cNvPr>
            <p:cNvSpPr txBox="1"/>
            <p:nvPr/>
          </p:nvSpPr>
          <p:spPr>
            <a:xfrm>
              <a:off x="23417" y="191369"/>
              <a:ext cx="2372163" cy="43286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kern="1200" dirty="0"/>
                <a:t>ЗА 2023 ГОД (8 </a:t>
              </a:r>
              <a:r>
                <a:rPr lang="ru-RU" sz="2000" b="1" kern="1200" dirty="0" err="1"/>
                <a:t>мес</a:t>
              </a:r>
              <a:r>
                <a:rPr lang="ru-RU" sz="2000" b="1" kern="1200" dirty="0"/>
                <a:t>)</a:t>
              </a:r>
              <a:endParaRPr lang="ru-KZ" sz="2000" b="1" kern="1200" dirty="0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2A52A6C-61F7-4537-A0B5-B63A5BEC0E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582597"/>
            <a:ext cx="2395914" cy="2395914"/>
          </a:xfrm>
          <a:prstGeom prst="rect">
            <a:avLst/>
          </a:prstGeom>
        </p:spPr>
      </p:pic>
      <p:pic>
        <p:nvPicPr>
          <p:cNvPr id="10242" name="Picture 2" descr="Герб Бостандыкского района (Алма-Ата) | Геральдика.ру">
            <a:extLst>
              <a:ext uri="{FF2B5EF4-FFF2-40B4-BE49-F238E27FC236}">
                <a16:creationId xmlns:a16="http://schemas.microsoft.com/office/drawing/2014/main" id="{4C5DE9B5-28B1-4FAB-B505-5D6510F68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2874" y="5625885"/>
            <a:ext cx="1239125" cy="122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1502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7669</TotalTime>
  <Words>3021</Words>
  <Application>Microsoft Office PowerPoint</Application>
  <PresentationFormat>Широкоэкранный</PresentationFormat>
  <Paragraphs>530</Paragraphs>
  <Slides>25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РЕМОНТ ДВОРОВЫХ ТЕРРИТОРИЙ И УСТАНОВКА ДЕТСКИХ ПЛОЩАДОК В 2023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БЛАГОУСТРОЙСТВО 2022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77017775943</cp:lastModifiedBy>
  <cp:revision>1044</cp:revision>
  <cp:lastPrinted>2023-07-21T09:08:54Z</cp:lastPrinted>
  <dcterms:created xsi:type="dcterms:W3CDTF">2021-07-30T10:25:19Z</dcterms:created>
  <dcterms:modified xsi:type="dcterms:W3CDTF">2023-10-04T05:04:38Z</dcterms:modified>
</cp:coreProperties>
</file>