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83" r:id="rId2"/>
  </p:sldMasterIdLst>
  <p:notesMasterIdLst>
    <p:notesMasterId r:id="rId15"/>
  </p:notesMasterIdLst>
  <p:handoutMasterIdLst>
    <p:handoutMasterId r:id="rId16"/>
  </p:handoutMasterIdLst>
  <p:sldIdLst>
    <p:sldId id="876" r:id="rId3"/>
    <p:sldId id="899" r:id="rId4"/>
    <p:sldId id="842" r:id="rId5"/>
    <p:sldId id="891" r:id="rId6"/>
    <p:sldId id="904" r:id="rId7"/>
    <p:sldId id="901" r:id="rId8"/>
    <p:sldId id="839" r:id="rId9"/>
    <p:sldId id="873" r:id="rId10"/>
    <p:sldId id="845" r:id="rId11"/>
    <p:sldId id="905" r:id="rId12"/>
    <p:sldId id="903" r:id="rId13"/>
    <p:sldId id="875" r:id="rId14"/>
  </p:sldIdLst>
  <p:sldSz cx="12192000" cy="6858000"/>
  <p:notesSz cx="6742113" cy="9872663"/>
  <p:defaultTextStyle>
    <a:defPPr>
      <a:defRPr lang="ko-KR"/>
    </a:defPPr>
    <a:lvl1pPr marL="0" algn="l" defTabSz="91430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5" userDrawn="1">
          <p15:clr>
            <a:srgbClr val="A4A3A4"/>
          </p15:clr>
        </p15:guide>
        <p15:guide id="2" pos="2113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76F18"/>
    <a:srgbClr val="D34817"/>
    <a:srgbClr val="EB430F"/>
    <a:srgbClr val="3399FF"/>
    <a:srgbClr val="8FAADC"/>
    <a:srgbClr val="2F5597"/>
    <a:srgbClr val="DAE3F3"/>
    <a:srgbClr val="E46C0A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어두운 스타일 2 - 강조 3/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54" autoAdjust="0"/>
    <p:restoredTop sz="99705" autoAdjust="0"/>
  </p:normalViewPr>
  <p:slideViewPr>
    <p:cSldViewPr snapToGrid="0">
      <p:cViewPr varScale="1">
        <p:scale>
          <a:sx n="78" d="100"/>
          <a:sy n="78" d="100"/>
        </p:scale>
        <p:origin x="109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564" y="-84"/>
      </p:cViewPr>
      <p:guideLst>
        <p:guide orient="horz" pos="3115"/>
        <p:guide pos="2113"/>
        <p:guide orient="horz" pos="3110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81859517498527"/>
          <c:y val="0.15609525494155438"/>
          <c:w val="0.33378663966655886"/>
          <c:h val="0.7162856581826095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B8-4876-80D4-2049AD5CAE0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B8-4876-80D4-2049AD5CAE08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DB8-4876-80D4-2049AD5CAE08}"/>
              </c:ext>
            </c:extLst>
          </c:dPt>
          <c:dPt>
            <c:idx val="3"/>
            <c:bubble3D val="0"/>
            <c:spPr>
              <a:solidFill>
                <a:srgbClr val="CC00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DB8-4876-80D4-2049AD5CAE0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DB8-4876-80D4-2049AD5CAE08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DB8-4876-80D4-2049AD5CAE08}"/>
              </c:ext>
            </c:extLst>
          </c:dPt>
          <c:dPt>
            <c:idx val="6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DB8-4876-80D4-2049AD5CAE08}"/>
              </c:ext>
            </c:extLst>
          </c:dPt>
          <c:dLbls>
            <c:dLbl>
              <c:idx val="0"/>
              <c:layout>
                <c:manualLayout>
                  <c:x val="-6.1298817478139062E-2"/>
                  <c:y val="0.17964756636728837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Топливо – </a:t>
                    </a:r>
                    <a:r>
                      <a:rPr lang="ru-RU" dirty="0" smtClean="0"/>
                      <a:t>7 874 220 </a:t>
                    </a:r>
                    <a:r>
                      <a:rPr lang="ru-RU" dirty="0" err="1" smtClean="0"/>
                      <a:t>тыс.тг</a:t>
                    </a:r>
                    <a:r>
                      <a:rPr lang="ru-RU" dirty="0"/>
                      <a:t>
</a:t>
                    </a:r>
                    <a:r>
                      <a:rPr lang="ru-RU" b="0" i="1" dirty="0" smtClean="0"/>
                      <a:t>63,0%</a:t>
                    </a:r>
                    <a:endParaRPr lang="ru-RU" b="0" i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DB8-4876-80D4-2049AD5CAE08}"/>
                </c:ext>
                <c:ext xmlns:c15="http://schemas.microsoft.com/office/drawing/2012/chart" uri="{CE6537A1-D6FC-4f65-9D91-7224C49458BB}">
                  <c15:layout>
                    <c:manualLayout>
                      <c:w val="0.24268523773363357"/>
                      <c:h val="9.736430200062333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8601597775421321E-2"/>
                  <c:y val="-1.876126138864148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Электроэнергия -                        1 </a:t>
                    </a:r>
                    <a:r>
                      <a:rPr lang="ru-RU" dirty="0" smtClean="0"/>
                      <a:t>449 976 </a:t>
                    </a:r>
                    <a:r>
                      <a:rPr lang="ru-RU" dirty="0" err="1"/>
                      <a:t>тыс.тг</a:t>
                    </a:r>
                    <a:endParaRPr lang="ru-RU" baseline="0" dirty="0"/>
                  </a:p>
                  <a:p>
                    <a:r>
                      <a:rPr lang="ru-RU" b="0" i="1" dirty="0" smtClean="0"/>
                      <a:t>11,6%</a:t>
                    </a:r>
                    <a:endParaRPr lang="ru-RU" b="0" i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DB8-4876-80D4-2049AD5CAE0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2720559781064029E-2"/>
                  <c:y val="0.1133148980953803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  Затраты на оплату труда - </a:t>
                    </a:r>
                    <a:r>
                      <a:rPr lang="ru-RU" dirty="0" smtClean="0"/>
                      <a:t>2</a:t>
                    </a:r>
                    <a:r>
                      <a:rPr lang="ru-RU" baseline="0" dirty="0" smtClean="0"/>
                      <a:t> 219 349</a:t>
                    </a:r>
                    <a:r>
                      <a:rPr lang="ru-RU" dirty="0" smtClean="0"/>
                      <a:t> </a:t>
                    </a:r>
                    <a:r>
                      <a:rPr lang="ru-RU" dirty="0" err="1"/>
                      <a:t>тыс.тг</a:t>
                    </a:r>
                    <a:r>
                      <a:rPr lang="ru-RU" dirty="0"/>
                      <a:t>
</a:t>
                    </a:r>
                    <a:r>
                      <a:rPr lang="ru-RU" b="0" i="1" dirty="0" smtClean="0"/>
                      <a:t>17,8%</a:t>
                    </a:r>
                    <a:endParaRPr lang="ru-RU" b="0" i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DB8-4876-80D4-2049AD5CAE0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2188438740800085"/>
                  <c:y val="0.10508361902772106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Амортизация -                         </a:t>
                    </a:r>
                  </a:p>
                  <a:p>
                    <a:r>
                      <a:rPr lang="ru-RU" dirty="0" smtClean="0"/>
                      <a:t>289 954 </a:t>
                    </a:r>
                    <a:r>
                      <a:rPr lang="ru-RU" dirty="0"/>
                      <a:t>тыс.тг 
</a:t>
                    </a:r>
                    <a:r>
                      <a:rPr lang="ru-RU" b="0" i="1" dirty="0" smtClean="0"/>
                      <a:t>2,3%</a:t>
                    </a:r>
                    <a:endParaRPr lang="ru-RU" b="0" i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DB8-4876-80D4-2049AD5CAE0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0058774593933112"/>
                  <c:y val="7.2653715955171404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Ремонт – </a:t>
                    </a:r>
                    <a:r>
                      <a:rPr lang="ru-RU" dirty="0" smtClean="0"/>
                      <a:t>217 819 </a:t>
                    </a:r>
                    <a:r>
                      <a:rPr lang="ru-RU" dirty="0"/>
                      <a:t>тыс.тг
</a:t>
                    </a:r>
                    <a:r>
                      <a:rPr lang="ru-RU" b="0" i="1" dirty="0" smtClean="0"/>
                      <a:t>1,7%</a:t>
                    </a:r>
                    <a:endParaRPr lang="ru-RU" b="0" i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DB8-4876-80D4-2049AD5CAE0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6645149715051942E-3"/>
                  <c:y val="-6.479540080239042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Налоговые платежи и сборы – </a:t>
                    </a:r>
                    <a:r>
                      <a:rPr lang="ru-RU" dirty="0" smtClean="0"/>
                      <a:t>173 059 </a:t>
                    </a:r>
                    <a:r>
                      <a:rPr lang="ru-RU" dirty="0" err="1"/>
                      <a:t>тыс.тг</a:t>
                    </a:r>
                    <a:r>
                      <a:rPr lang="ru-RU" dirty="0"/>
                      <a:t>
</a:t>
                    </a:r>
                    <a:r>
                      <a:rPr lang="ru-RU" b="0" i="1" dirty="0" smtClean="0"/>
                      <a:t>1,4%</a:t>
                    </a:r>
                    <a:endParaRPr lang="ru-RU" b="0" i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DB8-4876-80D4-2049AD5CAE08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3135990385543"/>
                  <c:y val="-7.5523466077982264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– </a:t>
                    </a:r>
                    <a:r>
                      <a:rPr lang="ru-RU" dirty="0" smtClean="0"/>
                      <a:t>268</a:t>
                    </a:r>
                    <a:r>
                      <a:rPr lang="ru-RU" baseline="0" dirty="0" smtClean="0"/>
                      <a:t> 955</a:t>
                    </a:r>
                    <a:r>
                      <a:rPr lang="ru-RU" dirty="0" smtClean="0"/>
                      <a:t> </a:t>
                    </a:r>
                    <a:r>
                      <a:rPr lang="ru-RU" dirty="0" err="1"/>
                      <a:t>тыс.тг</a:t>
                    </a:r>
                    <a:r>
                      <a:rPr lang="ru-RU" dirty="0"/>
                      <a:t> 
</a:t>
                    </a:r>
                    <a:r>
                      <a:rPr lang="ru-RU" b="0" i="1" dirty="0" smtClean="0"/>
                      <a:t>2,2%</a:t>
                    </a:r>
                    <a:endParaRPr lang="ru-RU" b="0" i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3DB8-4876-80D4-2049AD5CAE08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Топливо </c:v>
                </c:pt>
                <c:pt idx="1">
                  <c:v>Электроэнергия </c:v>
                </c:pt>
                <c:pt idx="2">
                  <c:v>Затраты на оплату труда </c:v>
                </c:pt>
                <c:pt idx="3">
                  <c:v>Амортизация </c:v>
                </c:pt>
                <c:pt idx="4">
                  <c:v>Ремонт </c:v>
                </c:pt>
                <c:pt idx="5">
                  <c:v>Налоговые платежи и сборы</c:v>
                </c:pt>
                <c:pt idx="6">
                  <c:v>Прочие </c:v>
                </c:pt>
              </c:strCache>
            </c:strRef>
          </c:cat>
          <c:val>
            <c:numRef>
              <c:f>Лист1!$B$2:$B$8</c:f>
              <c:numCache>
                <c:formatCode>_-* #\ ##0\ _₽_-;\-* #\ ##0\ _₽_-;_-* "-"??\ _₽_-;_-@_-</c:formatCode>
                <c:ptCount val="7"/>
                <c:pt idx="0">
                  <c:v>7874220.0040435502</c:v>
                </c:pt>
                <c:pt idx="1">
                  <c:v>1449976.0374049998</c:v>
                </c:pt>
                <c:pt idx="2">
                  <c:v>2219348.6157964687</c:v>
                </c:pt>
                <c:pt idx="3">
                  <c:v>289954</c:v>
                </c:pt>
                <c:pt idx="4">
                  <c:v>217818.98000000004</c:v>
                </c:pt>
                <c:pt idx="5">
                  <c:v>173058.70789673508</c:v>
                </c:pt>
                <c:pt idx="6">
                  <c:v>268955.00056739151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3DB8-4876-80D4-2049AD5CAE0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4" Type="http://schemas.openxmlformats.org/officeDocument/2006/relationships/image" Target="../media/image2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24B79-B4BE-4780-AE81-29435D41DD71}" type="doc">
      <dgm:prSet loTypeId="urn:microsoft.com/office/officeart/2005/8/layout/vList3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2B9E29F7-758E-437F-99B8-573BB66B180D}">
      <dgm:prSet/>
      <dgm:spPr/>
      <dgm:t>
        <a:bodyPr/>
        <a:lstStyle/>
        <a:p>
          <a:pPr algn="just" rtl="0"/>
          <a:r>
            <a:rPr lang="ru-RU" dirty="0" smtClean="0"/>
            <a:t>На основании утвержденной «Инвестиционной программы», на 2023 год запланированы работы, направленные на повышение эффективности работы, замена и модернизация оборудования на более современное, за счёт собственных средств на сумму 293 240 010 тенге. Кроме того, в рамках программы «Тариф в обмен на инвестиции», с целью снижения износа оборудования, планируются дополнительные инвестиционные вложения в 2023-2026 гг.</a:t>
          </a:r>
          <a:endParaRPr lang="ru-RU" dirty="0"/>
        </a:p>
      </dgm:t>
    </dgm:pt>
    <dgm:pt modelId="{ABF2E1FB-DBDE-4479-9891-C50A4FA6E9F6}" type="parTrans" cxnId="{E03195B7-80CA-47E9-A373-12F7A0458C56}">
      <dgm:prSet/>
      <dgm:spPr/>
      <dgm:t>
        <a:bodyPr/>
        <a:lstStyle/>
        <a:p>
          <a:endParaRPr lang="ru-RU"/>
        </a:p>
      </dgm:t>
    </dgm:pt>
    <dgm:pt modelId="{9D53179D-8271-483B-9A5A-B58D85B31B32}" type="sibTrans" cxnId="{E03195B7-80CA-47E9-A373-12F7A0458C56}">
      <dgm:prSet/>
      <dgm:spPr/>
      <dgm:t>
        <a:bodyPr/>
        <a:lstStyle/>
        <a:p>
          <a:endParaRPr lang="ru-RU"/>
        </a:p>
      </dgm:t>
    </dgm:pt>
    <dgm:pt modelId="{5733E709-CFB2-45F6-9F27-82248177FAE5}">
      <dgm:prSet/>
      <dgm:spPr/>
      <dgm:t>
        <a:bodyPr/>
        <a:lstStyle/>
        <a:p>
          <a:pPr algn="just" rtl="0"/>
          <a:r>
            <a:rPr lang="ru-RU" dirty="0"/>
            <a:t>В </a:t>
          </a:r>
          <a:r>
            <a:rPr lang="ru-RU" dirty="0" smtClean="0"/>
            <a:t>2023 </a:t>
          </a:r>
          <a:r>
            <a:rPr lang="ru-RU" dirty="0"/>
            <a:t>году планируется проведение работ по замене котлов КСГн-0,63 </a:t>
          </a:r>
          <a:r>
            <a:rPr lang="ru-RU" dirty="0" smtClean="0"/>
            <a:t>(</a:t>
          </a:r>
          <a:r>
            <a:rPr lang="ru-RU" i="1" dirty="0" smtClean="0"/>
            <a:t>котельная «Школа № 47»</a:t>
          </a:r>
          <a:r>
            <a:rPr lang="ru-RU" dirty="0" smtClean="0"/>
            <a:t>), </a:t>
          </a:r>
          <a:r>
            <a:rPr lang="ru-RU" dirty="0"/>
            <a:t>КСГн-1,16 (</a:t>
          </a:r>
          <a:r>
            <a:rPr lang="ru-RU" i="1" dirty="0"/>
            <a:t>котельная «СШ №</a:t>
          </a:r>
          <a:r>
            <a:rPr lang="ru-RU" i="1" dirty="0" smtClean="0"/>
            <a:t>85», котельная «№4 Городская больница» и котельная «Мелькомбинат»</a:t>
          </a:r>
          <a:r>
            <a:rPr lang="ru-RU" dirty="0" smtClean="0"/>
            <a:t>). Для </a:t>
          </a:r>
          <a:r>
            <a:rPr lang="ru-RU" dirty="0"/>
            <a:t>реализации проекта выделены финансовые средства из собственного бюджета. </a:t>
          </a:r>
        </a:p>
      </dgm:t>
    </dgm:pt>
    <dgm:pt modelId="{1A1E5F08-F631-40A6-88AC-10F35EA2BD07}" type="parTrans" cxnId="{E8F50B71-72EC-4E10-9158-551D6C612B58}">
      <dgm:prSet/>
      <dgm:spPr/>
      <dgm:t>
        <a:bodyPr/>
        <a:lstStyle/>
        <a:p>
          <a:endParaRPr lang="ru-RU"/>
        </a:p>
      </dgm:t>
    </dgm:pt>
    <dgm:pt modelId="{854DF8E6-495A-424B-A4BE-3D3FC7D835E4}" type="sibTrans" cxnId="{E8F50B71-72EC-4E10-9158-551D6C612B58}">
      <dgm:prSet/>
      <dgm:spPr/>
      <dgm:t>
        <a:bodyPr/>
        <a:lstStyle/>
        <a:p>
          <a:endParaRPr lang="ru-RU"/>
        </a:p>
      </dgm:t>
    </dgm:pt>
    <dgm:pt modelId="{27D3013A-BAB7-4268-B31B-6CD4C67471D4}">
      <dgm:prSet/>
      <dgm:spPr/>
      <dgm:t>
        <a:bodyPr/>
        <a:lstStyle/>
        <a:p>
          <a:pPr algn="just" rtl="0"/>
          <a:r>
            <a:rPr lang="ru-RU" dirty="0" smtClean="0"/>
            <a:t>В </a:t>
          </a:r>
          <a:r>
            <a:rPr lang="ru-RU" dirty="0" smtClean="0">
              <a:solidFill>
                <a:schemeClr val="tx1"/>
              </a:solidFill>
            </a:rPr>
            <a:t>2023 </a:t>
          </a:r>
          <a:r>
            <a:rPr lang="ru-RU" dirty="0" smtClean="0"/>
            <a:t>году запланирована замена узла учета газа по девяти котельным города, а именно: «</a:t>
          </a:r>
          <a:r>
            <a:rPr lang="ru-RU" dirty="0" err="1" smtClean="0"/>
            <a:t>Кокжиек</a:t>
          </a:r>
          <a:r>
            <a:rPr lang="ru-RU" dirty="0" smtClean="0"/>
            <a:t>», «Поликлиника № 2», «Школа № 20», «Школа № 31», «Черниговская», «Вокзальная», «Солнечная», «Акбулак», «Школа № 50». Это позволит проводить постоянный мониторинг расхода газа.</a:t>
          </a:r>
          <a:endParaRPr lang="ru-RU" dirty="0"/>
        </a:p>
      </dgm:t>
    </dgm:pt>
    <dgm:pt modelId="{137D581B-A299-40C4-9DFF-739BA098B103}" type="parTrans" cxnId="{5F43DAB2-9FE8-49B8-8C24-65542B989CEA}">
      <dgm:prSet/>
      <dgm:spPr/>
      <dgm:t>
        <a:bodyPr/>
        <a:lstStyle/>
        <a:p>
          <a:endParaRPr lang="ru-RU"/>
        </a:p>
      </dgm:t>
    </dgm:pt>
    <dgm:pt modelId="{71D93FD7-4B5A-4D9F-A461-580D2051325A}" type="sibTrans" cxnId="{5F43DAB2-9FE8-49B8-8C24-65542B989CEA}">
      <dgm:prSet/>
      <dgm:spPr/>
      <dgm:t>
        <a:bodyPr/>
        <a:lstStyle/>
        <a:p>
          <a:endParaRPr lang="ru-RU"/>
        </a:p>
      </dgm:t>
    </dgm:pt>
    <dgm:pt modelId="{5A416D79-285F-493F-BB96-2DAE75ADB2F3}">
      <dgm:prSet/>
      <dgm:spPr/>
      <dgm:t>
        <a:bodyPr/>
        <a:lstStyle/>
        <a:p>
          <a:pPr algn="just" rtl="0"/>
          <a:r>
            <a:rPr lang="ru-RU" dirty="0" smtClean="0">
              <a:solidFill>
                <a:schemeClr val="tx1"/>
              </a:solidFill>
            </a:rPr>
            <a:t>В рамках</a:t>
          </a:r>
          <a:r>
            <a:rPr lang="kk-KZ" dirty="0" smtClean="0">
              <a:solidFill>
                <a:schemeClr val="tx1"/>
              </a:solidFill>
            </a:rPr>
            <a:t> </a:t>
          </a:r>
          <a:r>
            <a:rPr lang="kk-KZ" dirty="0" smtClean="0"/>
            <a:t>Дорожной карты по реализации «Программы развития города Алматы до 2025 года и среднесрочные перспективы до 2030 года», утвержденной решением ХXV сессии Маслихата г.Алматы VII-го созыва от 12 сентября 2022 года, в 2023 году планируется разработка проектно-сметной документации для дальнейшей реконструкции и модернизации 21 малой котельной ТОО «АТКЭ».</a:t>
          </a:r>
          <a:endParaRPr lang="ru-RU" dirty="0"/>
        </a:p>
      </dgm:t>
    </dgm:pt>
    <dgm:pt modelId="{11F867A4-FB86-44B3-9A63-CCD0BA1DBE8A}" type="parTrans" cxnId="{ECCA4F1D-CB95-4DB8-829F-94CA1F4D8204}">
      <dgm:prSet/>
      <dgm:spPr/>
      <dgm:t>
        <a:bodyPr/>
        <a:lstStyle/>
        <a:p>
          <a:endParaRPr lang="ru-RU"/>
        </a:p>
      </dgm:t>
    </dgm:pt>
    <dgm:pt modelId="{DE14A909-2B1B-4606-B6D4-59D5EFFD7D87}" type="sibTrans" cxnId="{ECCA4F1D-CB95-4DB8-829F-94CA1F4D8204}">
      <dgm:prSet/>
      <dgm:spPr/>
      <dgm:t>
        <a:bodyPr/>
        <a:lstStyle/>
        <a:p>
          <a:endParaRPr lang="ru-RU"/>
        </a:p>
      </dgm:t>
    </dgm:pt>
    <dgm:pt modelId="{4D4366E4-694D-4D42-881F-4EE732952E78}" type="pres">
      <dgm:prSet presAssocID="{76024B79-B4BE-4780-AE81-29435D41DD7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5A1F6A-5AFA-4718-88AF-DEC9D0B6B189}" type="pres">
      <dgm:prSet presAssocID="{2B9E29F7-758E-437F-99B8-573BB66B180D}" presName="composite" presStyleCnt="0"/>
      <dgm:spPr/>
    </dgm:pt>
    <dgm:pt modelId="{F72C06D7-8FB8-44A0-A8EB-D33928F3BE85}" type="pres">
      <dgm:prSet presAssocID="{2B9E29F7-758E-437F-99B8-573BB66B180D}" presName="imgShp" presStyleLbl="fgImgPlace1" presStyleIdx="0" presStyleCnt="4" custLinFactNeighborX="-3789" custLinFactNeighborY="606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ru-RU"/>
        </a:p>
      </dgm:t>
    </dgm:pt>
    <dgm:pt modelId="{F0526865-7CF4-4098-9D3F-E4917E04608C}" type="pres">
      <dgm:prSet presAssocID="{2B9E29F7-758E-437F-99B8-573BB66B180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D4C33-F94C-499B-B2B7-99E96FE9F6AF}" type="pres">
      <dgm:prSet presAssocID="{9D53179D-8271-483B-9A5A-B58D85B31B32}" presName="spacing" presStyleCnt="0"/>
      <dgm:spPr/>
    </dgm:pt>
    <dgm:pt modelId="{E3F5BB29-C9CB-41CE-9AD8-1BF0BFA09B3D}" type="pres">
      <dgm:prSet presAssocID="{5733E709-CFB2-45F6-9F27-82248177FAE5}" presName="composite" presStyleCnt="0"/>
      <dgm:spPr/>
    </dgm:pt>
    <dgm:pt modelId="{3187850A-1677-419A-90FE-4275CD77B8B4}" type="pres">
      <dgm:prSet presAssocID="{5733E709-CFB2-45F6-9F27-82248177FAE5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CB1F182-EAFD-4E32-85BB-AE9CA6E9F65B}" type="pres">
      <dgm:prSet presAssocID="{5733E709-CFB2-45F6-9F27-82248177FAE5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5EEB8-CE01-4BD5-922F-3D619FC050BD}" type="pres">
      <dgm:prSet presAssocID="{854DF8E6-495A-424B-A4BE-3D3FC7D835E4}" presName="spacing" presStyleCnt="0"/>
      <dgm:spPr/>
    </dgm:pt>
    <dgm:pt modelId="{C3171325-00DD-40D8-9926-2B94107BCE24}" type="pres">
      <dgm:prSet presAssocID="{27D3013A-BAB7-4268-B31B-6CD4C67471D4}" presName="composite" presStyleCnt="0"/>
      <dgm:spPr/>
    </dgm:pt>
    <dgm:pt modelId="{D330B5FA-8428-4194-A6EA-5FB33C7E8C39}" type="pres">
      <dgm:prSet presAssocID="{27D3013A-BAB7-4268-B31B-6CD4C67471D4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7F984BDB-096E-49A3-89AB-7C3BB29699DE}" type="pres">
      <dgm:prSet presAssocID="{27D3013A-BAB7-4268-B31B-6CD4C67471D4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1893C-3DB8-4F9B-A630-739725796EB9}" type="pres">
      <dgm:prSet presAssocID="{71D93FD7-4B5A-4D9F-A461-580D2051325A}" presName="spacing" presStyleCnt="0"/>
      <dgm:spPr/>
    </dgm:pt>
    <dgm:pt modelId="{35550936-1660-46D7-8D8B-8F4120AE5987}" type="pres">
      <dgm:prSet presAssocID="{5A416D79-285F-493F-BB96-2DAE75ADB2F3}" presName="composite" presStyleCnt="0"/>
      <dgm:spPr/>
    </dgm:pt>
    <dgm:pt modelId="{031B5D85-6337-4C1D-BC14-F98EE2284492}" type="pres">
      <dgm:prSet presAssocID="{5A416D79-285F-493F-BB96-2DAE75ADB2F3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AC8344F-6AEF-4684-B401-A385B73F973B}" type="pres">
      <dgm:prSet presAssocID="{5A416D79-285F-493F-BB96-2DAE75ADB2F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43DAB2-9FE8-49B8-8C24-65542B989CEA}" srcId="{76024B79-B4BE-4780-AE81-29435D41DD71}" destId="{27D3013A-BAB7-4268-B31B-6CD4C67471D4}" srcOrd="2" destOrd="0" parTransId="{137D581B-A299-40C4-9DFF-739BA098B103}" sibTransId="{71D93FD7-4B5A-4D9F-A461-580D2051325A}"/>
    <dgm:cxn modelId="{D5A9EF73-18AA-4D61-9D48-EC74EA17A46C}" type="presOf" srcId="{5733E709-CFB2-45F6-9F27-82248177FAE5}" destId="{9CB1F182-EAFD-4E32-85BB-AE9CA6E9F65B}" srcOrd="0" destOrd="0" presId="urn:microsoft.com/office/officeart/2005/8/layout/vList3"/>
    <dgm:cxn modelId="{6D04A30B-79E5-49FB-B842-36703B3DAB81}" type="presOf" srcId="{76024B79-B4BE-4780-AE81-29435D41DD71}" destId="{4D4366E4-694D-4D42-881F-4EE732952E78}" srcOrd="0" destOrd="0" presId="urn:microsoft.com/office/officeart/2005/8/layout/vList3"/>
    <dgm:cxn modelId="{34143E5C-3BC5-4580-939B-06211FC10615}" type="presOf" srcId="{27D3013A-BAB7-4268-B31B-6CD4C67471D4}" destId="{7F984BDB-096E-49A3-89AB-7C3BB29699DE}" srcOrd="0" destOrd="0" presId="urn:microsoft.com/office/officeart/2005/8/layout/vList3"/>
    <dgm:cxn modelId="{E8F50B71-72EC-4E10-9158-551D6C612B58}" srcId="{76024B79-B4BE-4780-AE81-29435D41DD71}" destId="{5733E709-CFB2-45F6-9F27-82248177FAE5}" srcOrd="1" destOrd="0" parTransId="{1A1E5F08-F631-40A6-88AC-10F35EA2BD07}" sibTransId="{854DF8E6-495A-424B-A4BE-3D3FC7D835E4}"/>
    <dgm:cxn modelId="{ECCA4F1D-CB95-4DB8-829F-94CA1F4D8204}" srcId="{76024B79-B4BE-4780-AE81-29435D41DD71}" destId="{5A416D79-285F-493F-BB96-2DAE75ADB2F3}" srcOrd="3" destOrd="0" parTransId="{11F867A4-FB86-44B3-9A63-CCD0BA1DBE8A}" sibTransId="{DE14A909-2B1B-4606-B6D4-59D5EFFD7D87}"/>
    <dgm:cxn modelId="{07D0C9B1-8100-468A-A82C-38EDC77CE494}" type="presOf" srcId="{5A416D79-285F-493F-BB96-2DAE75ADB2F3}" destId="{1AC8344F-6AEF-4684-B401-A385B73F973B}" srcOrd="0" destOrd="0" presId="urn:microsoft.com/office/officeart/2005/8/layout/vList3"/>
    <dgm:cxn modelId="{693A6807-B01F-40BF-A8D1-6A03BE8048EF}" type="presOf" srcId="{2B9E29F7-758E-437F-99B8-573BB66B180D}" destId="{F0526865-7CF4-4098-9D3F-E4917E04608C}" srcOrd="0" destOrd="0" presId="urn:microsoft.com/office/officeart/2005/8/layout/vList3"/>
    <dgm:cxn modelId="{E03195B7-80CA-47E9-A373-12F7A0458C56}" srcId="{76024B79-B4BE-4780-AE81-29435D41DD71}" destId="{2B9E29F7-758E-437F-99B8-573BB66B180D}" srcOrd="0" destOrd="0" parTransId="{ABF2E1FB-DBDE-4479-9891-C50A4FA6E9F6}" sibTransId="{9D53179D-8271-483B-9A5A-B58D85B31B32}"/>
    <dgm:cxn modelId="{20742F65-E0F8-4703-AD49-736C2212730B}" type="presParOf" srcId="{4D4366E4-694D-4D42-881F-4EE732952E78}" destId="{095A1F6A-5AFA-4718-88AF-DEC9D0B6B189}" srcOrd="0" destOrd="0" presId="urn:microsoft.com/office/officeart/2005/8/layout/vList3"/>
    <dgm:cxn modelId="{393A0A91-D59E-48E8-AC6C-7930AD8C111A}" type="presParOf" srcId="{095A1F6A-5AFA-4718-88AF-DEC9D0B6B189}" destId="{F72C06D7-8FB8-44A0-A8EB-D33928F3BE85}" srcOrd="0" destOrd="0" presId="urn:microsoft.com/office/officeart/2005/8/layout/vList3"/>
    <dgm:cxn modelId="{F8DECD85-442D-477F-B15D-E213EE4F3C0E}" type="presParOf" srcId="{095A1F6A-5AFA-4718-88AF-DEC9D0B6B189}" destId="{F0526865-7CF4-4098-9D3F-E4917E04608C}" srcOrd="1" destOrd="0" presId="urn:microsoft.com/office/officeart/2005/8/layout/vList3"/>
    <dgm:cxn modelId="{CD8C7948-422E-400E-8277-508DCAF4EFD7}" type="presParOf" srcId="{4D4366E4-694D-4D42-881F-4EE732952E78}" destId="{B98D4C33-F94C-499B-B2B7-99E96FE9F6AF}" srcOrd="1" destOrd="0" presId="urn:microsoft.com/office/officeart/2005/8/layout/vList3"/>
    <dgm:cxn modelId="{63F9DB20-12AB-4F54-A3E8-741BE0B505D1}" type="presParOf" srcId="{4D4366E4-694D-4D42-881F-4EE732952E78}" destId="{E3F5BB29-C9CB-41CE-9AD8-1BF0BFA09B3D}" srcOrd="2" destOrd="0" presId="urn:microsoft.com/office/officeart/2005/8/layout/vList3"/>
    <dgm:cxn modelId="{682CCEA2-8DBE-4E9A-9432-72469DE3A116}" type="presParOf" srcId="{E3F5BB29-C9CB-41CE-9AD8-1BF0BFA09B3D}" destId="{3187850A-1677-419A-90FE-4275CD77B8B4}" srcOrd="0" destOrd="0" presId="urn:microsoft.com/office/officeart/2005/8/layout/vList3"/>
    <dgm:cxn modelId="{B730759C-DF90-4D31-87E3-FDDF0B3CCF4F}" type="presParOf" srcId="{E3F5BB29-C9CB-41CE-9AD8-1BF0BFA09B3D}" destId="{9CB1F182-EAFD-4E32-85BB-AE9CA6E9F65B}" srcOrd="1" destOrd="0" presId="urn:microsoft.com/office/officeart/2005/8/layout/vList3"/>
    <dgm:cxn modelId="{BAA15E8F-C491-4315-90E6-56AB124330A3}" type="presParOf" srcId="{4D4366E4-694D-4D42-881F-4EE732952E78}" destId="{59E5EEB8-CE01-4BD5-922F-3D619FC050BD}" srcOrd="3" destOrd="0" presId="urn:microsoft.com/office/officeart/2005/8/layout/vList3"/>
    <dgm:cxn modelId="{9379DAD0-AF6B-4D65-ACED-6097BFAD1F26}" type="presParOf" srcId="{4D4366E4-694D-4D42-881F-4EE732952E78}" destId="{C3171325-00DD-40D8-9926-2B94107BCE24}" srcOrd="4" destOrd="0" presId="urn:microsoft.com/office/officeart/2005/8/layout/vList3"/>
    <dgm:cxn modelId="{FD641058-3C62-4C28-BA95-909EC056C678}" type="presParOf" srcId="{C3171325-00DD-40D8-9926-2B94107BCE24}" destId="{D330B5FA-8428-4194-A6EA-5FB33C7E8C39}" srcOrd="0" destOrd="0" presId="urn:microsoft.com/office/officeart/2005/8/layout/vList3"/>
    <dgm:cxn modelId="{8B0FD08D-85A6-4D10-BE0C-96A97F0FA204}" type="presParOf" srcId="{C3171325-00DD-40D8-9926-2B94107BCE24}" destId="{7F984BDB-096E-49A3-89AB-7C3BB29699DE}" srcOrd="1" destOrd="0" presId="urn:microsoft.com/office/officeart/2005/8/layout/vList3"/>
    <dgm:cxn modelId="{F52A2BF9-7CC2-4C14-B91D-255F9DC59606}" type="presParOf" srcId="{4D4366E4-694D-4D42-881F-4EE732952E78}" destId="{A411893C-3DB8-4F9B-A630-739725796EB9}" srcOrd="5" destOrd="0" presId="urn:microsoft.com/office/officeart/2005/8/layout/vList3"/>
    <dgm:cxn modelId="{6B4C4C91-23A4-4AB0-937A-D454BCD47126}" type="presParOf" srcId="{4D4366E4-694D-4D42-881F-4EE732952E78}" destId="{35550936-1660-46D7-8D8B-8F4120AE5987}" srcOrd="6" destOrd="0" presId="urn:microsoft.com/office/officeart/2005/8/layout/vList3"/>
    <dgm:cxn modelId="{91F9BE99-3960-4A96-A89E-AAD228931B4E}" type="presParOf" srcId="{35550936-1660-46D7-8D8B-8F4120AE5987}" destId="{031B5D85-6337-4C1D-BC14-F98EE2284492}" srcOrd="0" destOrd="0" presId="urn:microsoft.com/office/officeart/2005/8/layout/vList3"/>
    <dgm:cxn modelId="{6B762765-AB8F-455B-A189-BD29B1A8F31F}" type="presParOf" srcId="{35550936-1660-46D7-8D8B-8F4120AE5987}" destId="{1AC8344F-6AEF-4684-B401-A385B73F973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922317" cy="494187"/>
          </a:xfrm>
          <a:prstGeom prst="rect">
            <a:avLst/>
          </a:prstGeom>
        </p:spPr>
        <p:txBody>
          <a:bodyPr vert="horz" lIns="90820" tIns="45411" rIns="90820" bIns="4541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8224" y="5"/>
            <a:ext cx="2922317" cy="494187"/>
          </a:xfrm>
          <a:prstGeom prst="rect">
            <a:avLst/>
          </a:prstGeom>
        </p:spPr>
        <p:txBody>
          <a:bodyPr vert="horz" lIns="90820" tIns="45411" rIns="90820" bIns="45411" rtlCol="0"/>
          <a:lstStyle>
            <a:lvl1pPr algn="r">
              <a:defRPr sz="1200"/>
            </a:lvl1pPr>
          </a:lstStyle>
          <a:p>
            <a:fld id="{863F3D46-F264-4566-AABB-0A7939A89CB1}" type="datetimeFigureOut">
              <a:rPr lang="ko-KR" altLang="en-US" smtClean="0"/>
              <a:t>2023-08-09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376901"/>
            <a:ext cx="2922317" cy="494186"/>
          </a:xfrm>
          <a:prstGeom prst="rect">
            <a:avLst/>
          </a:prstGeom>
        </p:spPr>
        <p:txBody>
          <a:bodyPr vert="horz" lIns="90820" tIns="45411" rIns="90820" bIns="4541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8224" y="9376901"/>
            <a:ext cx="2922317" cy="494186"/>
          </a:xfrm>
          <a:prstGeom prst="rect">
            <a:avLst/>
          </a:prstGeom>
        </p:spPr>
        <p:txBody>
          <a:bodyPr vert="horz" lIns="90820" tIns="45411" rIns="90820" bIns="45411" rtlCol="0" anchor="b"/>
          <a:lstStyle>
            <a:lvl1pPr algn="r">
              <a:defRPr sz="1200"/>
            </a:lvl1pPr>
          </a:lstStyle>
          <a:p>
            <a:fld id="{100538E5-A207-426D-AD6C-B211D2673C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903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7" y="5"/>
            <a:ext cx="2921582" cy="495349"/>
          </a:xfrm>
          <a:prstGeom prst="rect">
            <a:avLst/>
          </a:prstGeom>
        </p:spPr>
        <p:txBody>
          <a:bodyPr vert="horz" lIns="90820" tIns="45411" rIns="90820" bIns="45411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8975" y="5"/>
            <a:ext cx="2921582" cy="495349"/>
          </a:xfrm>
          <a:prstGeom prst="rect">
            <a:avLst/>
          </a:prstGeom>
        </p:spPr>
        <p:txBody>
          <a:bodyPr vert="horz" lIns="90820" tIns="45411" rIns="90820" bIns="45411" rtlCol="0"/>
          <a:lstStyle>
            <a:lvl1pPr algn="r">
              <a:defRPr sz="1200"/>
            </a:lvl1pPr>
          </a:lstStyle>
          <a:p>
            <a:fld id="{ACA76FFC-E4EA-4C65-9B76-3E3AD83482E5}" type="datetimeFigureOut">
              <a:rPr lang="ko-KR" altLang="en-US" smtClean="0"/>
              <a:t>2023-08-09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20" tIns="45411" rIns="90820" bIns="45411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4212" y="4751222"/>
            <a:ext cx="5393690" cy="3887362"/>
          </a:xfrm>
          <a:prstGeom prst="rect">
            <a:avLst/>
          </a:prstGeom>
        </p:spPr>
        <p:txBody>
          <a:bodyPr vert="horz" lIns="90820" tIns="45411" rIns="90820" bIns="45411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7" y="9377319"/>
            <a:ext cx="2921582" cy="495348"/>
          </a:xfrm>
          <a:prstGeom prst="rect">
            <a:avLst/>
          </a:prstGeom>
        </p:spPr>
        <p:txBody>
          <a:bodyPr vert="horz" lIns="90820" tIns="45411" rIns="90820" bIns="45411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8975" y="9377319"/>
            <a:ext cx="2921582" cy="495348"/>
          </a:xfrm>
          <a:prstGeom prst="rect">
            <a:avLst/>
          </a:prstGeom>
        </p:spPr>
        <p:txBody>
          <a:bodyPr vert="horz" lIns="90820" tIns="45411" rIns="90820" bIns="45411" rtlCol="0" anchor="b"/>
          <a:lstStyle>
            <a:lvl1pPr algn="r">
              <a:defRPr sz="1200"/>
            </a:lvl1pPr>
          </a:lstStyle>
          <a:p>
            <a:fld id="{9E5FEB92-4C30-4D84-B77C-AEDA1C811A23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058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9D64-275F-4239-96E3-1E6A0C83AD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16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9D64-275F-4239-96E3-1E6A0C83AD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16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9D64-275F-4239-96E3-1E6A0C83AD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86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9D64-275F-4239-96E3-1E6A0C83AD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16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9D64-275F-4239-96E3-1E6A0C83AD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16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9D64-275F-4239-96E3-1E6A0C83AD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16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9D64-275F-4239-96E3-1E6A0C83ADC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816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03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22381" y="77757"/>
            <a:ext cx="11751083" cy="720000"/>
          </a:xfrm>
          <a:prstGeom prst="rect">
            <a:avLst/>
          </a:prstGeom>
        </p:spPr>
        <p:txBody>
          <a:bodyPr lIns="91430" tIns="45718" rIns="91430" bIns="45718" anchor="ctr">
            <a:normAutofit/>
          </a:bodyPr>
          <a:lstStyle>
            <a:lvl1pPr algn="l">
              <a:defRPr sz="3700" b="1" cap="all" baseline="0">
                <a:solidFill>
                  <a:schemeClr val="tx1"/>
                </a:solidFill>
                <a:latin typeface="Samsung Sharp Sans Bold" pitchFamily="2" charset="0"/>
                <a:ea typeface="Samsung Sharp Sans Bold" pitchFamily="2" charset="0"/>
                <a:cs typeface="Samsung Sharp Sans Bol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12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48B6599-7D01-4520-9BFA-CC7685517D5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1FDED0-A736-48B4-BD09-5F74687FBD7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6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48B6599-7D01-4520-9BFA-CC7685517D5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1FDED0-A736-48B4-BD09-5F74687FBD7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0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3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6712"/>
          </a:xfrm>
          <a:prstGeom prst="rect">
            <a:avLst/>
          </a:prstGeom>
        </p:spPr>
        <p:txBody>
          <a:bodyPr lIns="121882" tIns="60941" rIns="121882" bIns="60941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>
            <a:off x="335360" y="1124744"/>
            <a:ext cx="3744416" cy="518457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2" tIns="60832" rIns="121682" bIns="60832" rtlCol="0" anchor="ctr"/>
          <a:lstStyle/>
          <a:p>
            <a:pPr algn="ctr" defTabSz="1216748" latinLnBrk="0"/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223792" y="1124744"/>
            <a:ext cx="3744416" cy="518457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2" tIns="60832" rIns="121682" bIns="60832" rtlCol="0" anchor="ctr"/>
          <a:lstStyle/>
          <a:p>
            <a:pPr algn="ctr" defTabSz="1216748" latinLnBrk="0"/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112224" y="1124744"/>
            <a:ext cx="3744416" cy="518457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2" tIns="60832" rIns="121682" bIns="60832" rtlCol="0" anchor="ctr"/>
          <a:lstStyle/>
          <a:p>
            <a:pPr algn="ctr" defTabSz="1216748" latinLnBrk="0"/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431800" y="1892829"/>
            <a:ext cx="3551767" cy="4320480"/>
          </a:xfrm>
          <a:prstGeom prst="rect">
            <a:avLst/>
          </a:prstGeom>
        </p:spPr>
        <p:txBody>
          <a:bodyPr lIns="121882" tIns="60941" rIns="121882" bIns="60941">
            <a:normAutofit/>
          </a:bodyPr>
          <a:lstStyle>
            <a:lvl1pPr marL="238705" indent="-238705">
              <a:defRPr sz="2100"/>
            </a:lvl1pPr>
            <a:lvl2pPr marL="352786" indent="-238705">
              <a:defRPr sz="1900"/>
            </a:lvl2pPr>
            <a:lvl3pPr marL="477409" indent="-238705">
              <a:defRPr sz="1600"/>
            </a:lvl3pPr>
            <a:lvl4pPr marL="591475" indent="-238705">
              <a:defRPr sz="1500"/>
            </a:lvl4pPr>
            <a:lvl5pPr marL="716105" indent="-238705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335360" y="1124745"/>
            <a:ext cx="3744416" cy="639763"/>
          </a:xfrm>
          <a:prstGeom prst="rect">
            <a:avLst/>
          </a:prstGeom>
        </p:spPr>
        <p:txBody>
          <a:bodyPr lIns="121882" tIns="60941" rIns="121882" bIns="60941" anchor="ctr">
            <a:noAutofit/>
          </a:bodyPr>
          <a:lstStyle>
            <a:lvl1pPr marL="0" indent="0" algn="ctr">
              <a:buNone/>
              <a:defRPr sz="2100" b="1"/>
            </a:lvl1pPr>
            <a:lvl2pPr marL="608359" indent="0">
              <a:buNone/>
              <a:defRPr sz="2700" b="1"/>
            </a:lvl2pPr>
            <a:lvl3pPr marL="1216748" indent="0">
              <a:buNone/>
              <a:defRPr sz="2400" b="1"/>
            </a:lvl3pPr>
            <a:lvl4pPr marL="1825117" indent="0">
              <a:buNone/>
              <a:defRPr sz="2100" b="1"/>
            </a:lvl4pPr>
            <a:lvl5pPr marL="2433498" indent="0">
              <a:buNone/>
              <a:defRPr sz="2100" b="1"/>
            </a:lvl5pPr>
            <a:lvl6pPr marL="3041861" indent="0">
              <a:buNone/>
              <a:defRPr sz="2100" b="1"/>
            </a:lvl6pPr>
            <a:lvl7pPr marL="3650215" indent="0">
              <a:buNone/>
              <a:defRPr sz="2100" b="1"/>
            </a:lvl7pPr>
            <a:lvl8pPr marL="4258604" indent="0">
              <a:buNone/>
              <a:defRPr sz="2100" b="1"/>
            </a:lvl8pPr>
            <a:lvl9pPr marL="486698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2"/>
          </p:nvPr>
        </p:nvSpPr>
        <p:spPr>
          <a:xfrm>
            <a:off x="4309842" y="1892829"/>
            <a:ext cx="3551767" cy="4320480"/>
          </a:xfrm>
          <a:prstGeom prst="rect">
            <a:avLst/>
          </a:prstGeom>
        </p:spPr>
        <p:txBody>
          <a:bodyPr lIns="121882" tIns="60941" rIns="121882" bIns="60941">
            <a:normAutofit/>
          </a:bodyPr>
          <a:lstStyle>
            <a:lvl1pPr marL="238705" indent="-238705">
              <a:defRPr sz="2100"/>
            </a:lvl1pPr>
            <a:lvl2pPr marL="352786" indent="-238705">
              <a:defRPr sz="1900"/>
            </a:lvl2pPr>
            <a:lvl3pPr marL="477409" indent="-238705">
              <a:defRPr sz="1600"/>
            </a:lvl3pPr>
            <a:lvl4pPr marL="591475" indent="-238705">
              <a:defRPr sz="1500"/>
            </a:lvl4pPr>
            <a:lvl5pPr marL="716105" indent="-238705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213375" y="1124745"/>
            <a:ext cx="3744416" cy="639763"/>
          </a:xfrm>
          <a:prstGeom prst="rect">
            <a:avLst/>
          </a:prstGeom>
        </p:spPr>
        <p:txBody>
          <a:bodyPr lIns="121882" tIns="60941" rIns="121882" bIns="60941" anchor="ctr">
            <a:noAutofit/>
          </a:bodyPr>
          <a:lstStyle>
            <a:lvl1pPr marL="0" indent="0" algn="ctr">
              <a:buNone/>
              <a:defRPr sz="2100" b="1"/>
            </a:lvl1pPr>
            <a:lvl2pPr marL="608359" indent="0">
              <a:buNone/>
              <a:defRPr sz="2700" b="1"/>
            </a:lvl2pPr>
            <a:lvl3pPr marL="1216748" indent="0">
              <a:buNone/>
              <a:defRPr sz="2400" b="1"/>
            </a:lvl3pPr>
            <a:lvl4pPr marL="1825117" indent="0">
              <a:buNone/>
              <a:defRPr sz="2100" b="1"/>
            </a:lvl4pPr>
            <a:lvl5pPr marL="2433498" indent="0">
              <a:buNone/>
              <a:defRPr sz="2100" b="1"/>
            </a:lvl5pPr>
            <a:lvl6pPr marL="3041861" indent="0">
              <a:buNone/>
              <a:defRPr sz="2100" b="1"/>
            </a:lvl6pPr>
            <a:lvl7pPr marL="3650215" indent="0">
              <a:buNone/>
              <a:defRPr sz="2100" b="1"/>
            </a:lvl7pPr>
            <a:lvl8pPr marL="4258604" indent="0">
              <a:buNone/>
              <a:defRPr sz="2100" b="1"/>
            </a:lvl8pPr>
            <a:lvl9pPr marL="486698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/>
          </p:nvPr>
        </p:nvSpPr>
        <p:spPr>
          <a:xfrm>
            <a:off x="8208693" y="1892829"/>
            <a:ext cx="3551767" cy="4320480"/>
          </a:xfrm>
          <a:prstGeom prst="rect">
            <a:avLst/>
          </a:prstGeom>
        </p:spPr>
        <p:txBody>
          <a:bodyPr lIns="121882" tIns="60941" rIns="121882" bIns="60941">
            <a:normAutofit/>
          </a:bodyPr>
          <a:lstStyle>
            <a:lvl1pPr marL="238705" indent="-238705">
              <a:defRPr sz="2100"/>
            </a:lvl1pPr>
            <a:lvl2pPr marL="352786" indent="-238705">
              <a:defRPr sz="1900"/>
            </a:lvl2pPr>
            <a:lvl3pPr marL="477409" indent="-238705">
              <a:defRPr sz="1600"/>
            </a:lvl3pPr>
            <a:lvl4pPr marL="591475" indent="-238705">
              <a:defRPr sz="1500"/>
            </a:lvl4pPr>
            <a:lvl5pPr marL="716105" indent="-238705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8112224" y="1124745"/>
            <a:ext cx="3744416" cy="639763"/>
          </a:xfrm>
          <a:prstGeom prst="rect">
            <a:avLst/>
          </a:prstGeom>
        </p:spPr>
        <p:txBody>
          <a:bodyPr lIns="121882" tIns="60941" rIns="121882" bIns="60941" anchor="ctr">
            <a:noAutofit/>
          </a:bodyPr>
          <a:lstStyle>
            <a:lvl1pPr marL="0" indent="0" algn="ctr">
              <a:buNone/>
              <a:defRPr sz="2100" b="1"/>
            </a:lvl1pPr>
            <a:lvl2pPr marL="608359" indent="0">
              <a:buNone/>
              <a:defRPr sz="2700" b="1"/>
            </a:lvl2pPr>
            <a:lvl3pPr marL="1216748" indent="0">
              <a:buNone/>
              <a:defRPr sz="2400" b="1"/>
            </a:lvl3pPr>
            <a:lvl4pPr marL="1825117" indent="0">
              <a:buNone/>
              <a:defRPr sz="2100" b="1"/>
            </a:lvl4pPr>
            <a:lvl5pPr marL="2433498" indent="0">
              <a:buNone/>
              <a:defRPr sz="2100" b="1"/>
            </a:lvl5pPr>
            <a:lvl6pPr marL="3041861" indent="0">
              <a:buNone/>
              <a:defRPr sz="2100" b="1"/>
            </a:lvl6pPr>
            <a:lvl7pPr marL="3650215" indent="0">
              <a:buNone/>
              <a:defRPr sz="2100" b="1"/>
            </a:lvl7pPr>
            <a:lvl8pPr marL="4258604" indent="0">
              <a:buNone/>
              <a:defRPr sz="2100" b="1"/>
            </a:lvl8pPr>
            <a:lvl9pPr marL="486698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381" y="1700808"/>
            <a:ext cx="355239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319810" y="1700808"/>
            <a:ext cx="355239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208245" y="1700808"/>
            <a:ext cx="355239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66970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62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48B6599-7D01-4520-9BFA-CC7685517D5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1FDED0-A736-48B4-BD09-5F74687FBD7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6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48B6599-7D01-4520-9BFA-CC7685517D5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1FDED0-A736-48B4-BD09-5F74687FBD7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0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7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8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11736339" y="6541528"/>
            <a:ext cx="455471" cy="328181"/>
          </a:xfrm>
          <a:prstGeom prst="rect">
            <a:avLst/>
          </a:prstGeom>
        </p:spPr>
        <p:txBody>
          <a:bodyPr wrap="none" lIns="121802" tIns="60897" rIns="121802" bIns="60897">
            <a:spAutoFit/>
          </a:bodyPr>
          <a:lstStyle/>
          <a:p>
            <a:pPr defTabSz="1217990" latinLnBrk="0">
              <a:defRPr/>
            </a:pPr>
            <a:fld id="{30F12EC7-4811-4593-BC0C-2C0C21F31B68}" type="slidenum">
              <a:rPr lang="en-US" altLang="ko-KR" sz="1300" b="1" kern="0" smtClean="0">
                <a:solidFill>
                  <a:sysClr val="window" lastClr="FFFFFF">
                    <a:lumMod val="9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7990" latinLnBrk="0">
                <a:defRPr/>
              </a:pPr>
              <a:t>‹#›</a:t>
            </a:fld>
            <a:endParaRPr lang="ko-KR" altLang="en-US" sz="1300" b="1" kern="0" dirty="0">
              <a:solidFill>
                <a:sysClr val="window" lastClr="FFFFFF">
                  <a:lumMod val="9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" descr="C:\Users\SEC\Desktop\samsung logo new letter - 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" y="6609276"/>
            <a:ext cx="1031652" cy="20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직사각형 26"/>
          <p:cNvSpPr/>
          <p:nvPr/>
        </p:nvSpPr>
        <p:spPr>
          <a:xfrm>
            <a:off x="-1" y="6567705"/>
            <a:ext cx="12192001" cy="302107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lIns="121802" tIns="60897" rIns="121802" bIns="60897" rtlCol="0" anchor="ctr"/>
          <a:lstStyle/>
          <a:p>
            <a:pPr algn="ctr" defTabSz="1217990" latinLnBrk="0">
              <a:defRPr/>
            </a:pPr>
            <a:endParaRPr lang="ko-KR" altLang="en-US" sz="2400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3" descr="C:\Users\SEC\Desktop\samsung logo new letter - 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" y="6621429"/>
            <a:ext cx="1031652" cy="20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4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90" r:id="rId3"/>
    <p:sldLayoutId id="2147483691" r:id="rId4"/>
  </p:sldLayoutIdLst>
  <p:hf sldNum="0" hdr="0" ftr="0"/>
  <p:txStyles>
    <p:titleStyle>
      <a:lvl1pPr algn="l" defTabSz="1217990" rtl="0" eaLnBrk="1" latinLnBrk="0" hangingPunct="1">
        <a:spcBef>
          <a:spcPct val="0"/>
        </a:spcBef>
        <a:buNone/>
        <a:defRPr sz="3200" kern="1200" spc="-200">
          <a:solidFill>
            <a:schemeClr val="bg1"/>
          </a:solidFill>
          <a:latin typeface="+mj-ea"/>
          <a:ea typeface="+mj-ea"/>
          <a:cs typeface="+mj-cs"/>
        </a:defRPr>
      </a:lvl1pPr>
    </p:titleStyle>
    <p:bodyStyle>
      <a:lvl1pPr marL="353138" indent="-353138" algn="l" defTabSz="12179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594192" indent="-355254" algn="l" defTabSz="12179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bg1"/>
          </a:solidFill>
          <a:latin typeface="+mn-lt"/>
          <a:ea typeface="+mn-ea"/>
          <a:cs typeface="+mn-cs"/>
        </a:defRPr>
      </a:lvl2pPr>
      <a:lvl3pPr marL="953665" indent="-361594" algn="l" defTabSz="12179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192614" indent="-361594" algn="l" defTabSz="121799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bg1"/>
          </a:solidFill>
          <a:latin typeface="+mn-lt"/>
          <a:ea typeface="+mn-ea"/>
          <a:cs typeface="+mn-cs"/>
        </a:defRPr>
      </a:lvl4pPr>
      <a:lvl5pPr marL="1431559" indent="-353138" algn="l" defTabSz="1217990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bg1"/>
          </a:solidFill>
          <a:latin typeface="+mn-lt"/>
          <a:ea typeface="+mn-ea"/>
          <a:cs typeface="+mn-cs"/>
        </a:defRPr>
      </a:lvl5pPr>
      <a:lvl6pPr marL="3349459" indent="-304495" algn="l" defTabSz="12179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456" indent="-304495" algn="l" defTabSz="12179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448" indent="-304495" algn="l" defTabSz="12179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440" indent="-304495" algn="l" defTabSz="12179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91" algn="l" defTabSz="1217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90" algn="l" defTabSz="1217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981" algn="l" defTabSz="1217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974" algn="l" defTabSz="1217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967" algn="l" defTabSz="1217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959" algn="l" defTabSz="1217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949" algn="l" defTabSz="1217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946" algn="l" defTabSz="1217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803970946"/>
              </p:ext>
            </p:extLst>
          </p:nvPr>
        </p:nvGraphicFramePr>
        <p:xfrm>
          <a:off x="2135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35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21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88" r:id="rId4"/>
    <p:sldLayoutId id="2147483689" r:id="rId5"/>
  </p:sldLayoutIdLst>
  <p:transition>
    <p:fade/>
  </p:transition>
  <p:hf sldNum="0" hdr="0" ftr="0"/>
  <p:txStyles>
    <p:titleStyle>
      <a:lvl1pPr algn="ctr" defTabSz="518686" rtl="0" eaLnBrk="1" latinLnBrk="0" hangingPunct="1">
        <a:spcBef>
          <a:spcPct val="0"/>
        </a:spcBef>
        <a:buNone/>
        <a:defRPr sz="4900" kern="1200">
          <a:solidFill>
            <a:schemeClr val="bg1"/>
          </a:solidFill>
          <a:latin typeface="Franklin Gothic Book"/>
          <a:ea typeface="+mj-ea"/>
          <a:cs typeface="+mj-cs"/>
        </a:defRPr>
      </a:lvl1pPr>
    </p:titleStyle>
    <p:bodyStyle>
      <a:lvl1pPr marL="389008" indent="-389008" algn="l" defTabSz="518686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bg1"/>
          </a:solidFill>
          <a:latin typeface="Franklin Gothic Book"/>
          <a:ea typeface="+mn-ea"/>
          <a:cs typeface="+mn-cs"/>
        </a:defRPr>
      </a:lvl1pPr>
      <a:lvl2pPr marL="842862" indent="-324168" algn="l" defTabSz="518686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bg1"/>
          </a:solidFill>
          <a:latin typeface="Franklin Gothic Book"/>
          <a:ea typeface="+mn-ea"/>
          <a:cs typeface="+mn-cs"/>
        </a:defRPr>
      </a:lvl2pPr>
      <a:lvl3pPr marL="1296688" indent="-259338" algn="l" defTabSz="51868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bg1"/>
          </a:solidFill>
          <a:latin typeface="Franklin Gothic Book"/>
          <a:ea typeface="+mn-ea"/>
          <a:cs typeface="+mn-cs"/>
        </a:defRPr>
      </a:lvl3pPr>
      <a:lvl4pPr marL="1815353" indent="-259338" algn="l" defTabSz="518686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bg1"/>
          </a:solidFill>
          <a:latin typeface="Franklin Gothic Book"/>
          <a:ea typeface="+mn-ea"/>
          <a:cs typeface="+mn-cs"/>
        </a:defRPr>
      </a:lvl4pPr>
      <a:lvl5pPr marL="2334028" indent="-259338" algn="l" defTabSz="518686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bg1"/>
          </a:solidFill>
          <a:latin typeface="Franklin Gothic Book"/>
          <a:ea typeface="+mn-ea"/>
          <a:cs typeface="+mn-cs"/>
        </a:defRPr>
      </a:lvl5pPr>
      <a:lvl6pPr marL="2852687" indent="-259338" algn="l" defTabSz="51868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71370" indent="-259338" algn="l" defTabSz="51868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90039" indent="-259338" algn="l" defTabSz="51868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08714" indent="-259338" algn="l" defTabSz="51868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86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8686" algn="l" defTabSz="5186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7343" algn="l" defTabSz="5186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6018" algn="l" defTabSz="5186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4687" algn="l" defTabSz="5186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3370" algn="l" defTabSz="5186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041" algn="l" defTabSz="5186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0705" algn="l" defTabSz="5186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49371" algn="l" defTabSz="5186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0;&#1083;&#1086;&#1078;&#1077;&#1085;&#1080;&#1077;%201%20&#1048;&#1055;%202021%20&#1075;&#1086;&#1076;.XLS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581" y="125833"/>
            <a:ext cx="4534384" cy="2139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7914"/>
            <a:ext cx="2206304" cy="15900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05" y="5267914"/>
            <a:ext cx="1813079" cy="15900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84" y="5272215"/>
            <a:ext cx="2114379" cy="15857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63" y="5278299"/>
            <a:ext cx="2500439" cy="15797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880" y="5267914"/>
            <a:ext cx="2120113" cy="15900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2" r="1797"/>
          <a:stretch/>
        </p:blipFill>
        <p:spPr>
          <a:xfrm>
            <a:off x="10737743" y="5267914"/>
            <a:ext cx="1456954" cy="1590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032" y="2568230"/>
            <a:ext cx="11695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76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к отчету об исполнении утвержденной тарифной сметы, об исполнении утвержденной инвестиционной </a:t>
            </a:r>
            <a:endParaRPr lang="ru-RU" sz="1600" b="1" dirty="0" smtClean="0">
              <a:solidFill>
                <a:srgbClr val="076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76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ru-RU" sz="1600" b="1" dirty="0">
                <a:solidFill>
                  <a:srgbClr val="076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 соблюдении показателей качества и надежности регулируемых услуг и достижении показателей </a:t>
            </a:r>
            <a:endParaRPr lang="ru-RU" sz="1600" b="1" dirty="0" smtClean="0">
              <a:solidFill>
                <a:srgbClr val="076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76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</a:t>
            </a:r>
            <a:r>
              <a:rPr lang="ru-RU" sz="1600" b="1" dirty="0">
                <a:solidFill>
                  <a:srgbClr val="076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ТОО «Алматытеплокоммунэнерго» по итогам 2022 года, по регулируемой услуге </a:t>
            </a:r>
            <a:r>
              <a:rPr lang="ru-RU" sz="1600" b="1" dirty="0" smtClean="0">
                <a:solidFill>
                  <a:srgbClr val="076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1600" b="1" dirty="0" smtClean="0">
                <a:solidFill>
                  <a:srgbClr val="076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1600" b="1" dirty="0">
                <a:solidFill>
                  <a:srgbClr val="076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тепловой энергии</a:t>
            </a:r>
            <a:endParaRPr lang="ru-RU" sz="1600" dirty="0">
              <a:solidFill>
                <a:srgbClr val="076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22025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한쪽 모서리가 잘린 사각형 16"/>
          <p:cNvSpPr/>
          <p:nvPr/>
        </p:nvSpPr>
        <p:spPr>
          <a:xfrm rot="10800000" flipH="1">
            <a:off x="0" y="-3"/>
            <a:ext cx="5931243" cy="470265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ctr" defTabSz="910969">
              <a:defRPr/>
            </a:pPr>
            <a:endParaRPr lang="ko-KR" alt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66349"/>
              </p:ext>
            </p:extLst>
          </p:nvPr>
        </p:nvGraphicFramePr>
        <p:xfrm>
          <a:off x="254210" y="536120"/>
          <a:ext cx="11501912" cy="5758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-57258"/>
            <a:ext cx="7092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 перспективах деятельности (Планы развития):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 программа ТОО «АТКЭ» на 2023-2026 годы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7340" y="6189917"/>
            <a:ext cx="1274660" cy="6453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647" y="6578746"/>
            <a:ext cx="503753" cy="256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10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7282" y="-4"/>
            <a:ext cx="1274660" cy="5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86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한쪽 모서리가 잘린 사각형 16"/>
          <p:cNvSpPr/>
          <p:nvPr/>
        </p:nvSpPr>
        <p:spPr>
          <a:xfrm rot="10800000" flipH="1">
            <a:off x="0" y="-3"/>
            <a:ext cx="6773333" cy="502511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defTabSz="910969">
              <a:defRPr/>
            </a:pPr>
            <a:endParaRPr lang="ko-KR" alt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41189"/>
            <a:ext cx="6560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О перспективах деятельности 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ланы развития):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изменения тарифов до истечения его срока деятельности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647" y="6578746"/>
            <a:ext cx="503753" cy="256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11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282" y="-4"/>
            <a:ext cx="1274660" cy="5620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660" y="1118276"/>
            <a:ext cx="1152853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внесенными изменениями в Закон «о естественных монополиях», изменение тарифов предусмотрено в     следующих случаях:</a:t>
            </a:r>
          </a:p>
          <a:p>
            <a:pPr marL="457200" indent="-457200">
              <a:buAutoNum type="arabicParenR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 и стоимости стратегических товаров и (или) подлежащих государственному регулированию тарифов (цен)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транспортировку стратегических товаров;</a:t>
            </a:r>
          </a:p>
          <a:p>
            <a:pPr marL="457200" indent="-457200">
              <a:buFontTx/>
              <a:buAutoNum type="arabicParenR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ставок налогов и других обязательных платежей в бюджет в соответствии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налоговым законодательством            Республики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Tx/>
              <a:buAutoNum type="arabicParenR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утвержденной инвестиционной программы в связи с реализацией государственных программ и (или)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национальных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проектов, а также документов системы государственного планирования, утвержденных уполномоченным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органом;</a:t>
            </a:r>
          </a:p>
          <a:p>
            <a:pPr marL="457200" indent="-457200">
              <a:buFontTx/>
              <a:buAutoNum type="arabicParenR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объемов предоставляемых регулируемых услуг;</a:t>
            </a:r>
          </a:p>
          <a:p>
            <a:pPr marL="457200" indent="-457200">
              <a:buFontTx/>
              <a:buAutoNum type="arabicParenR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среднемесячной номинальной заработной платы одного работника по видам экономической деятельности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регионе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(городе), сложившейся по данным статистики 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  <a:p>
            <a:endParaRPr lang="ru-RU" sz="2000" b="1" dirty="0">
              <a:latin typeface="Calibri" panose="020F0502020204030204" pitchFamily="34" charset="0"/>
              <a:cs typeface="Arial" pitchFamily="34" charset="0"/>
            </a:endParaRPr>
          </a:p>
          <a:p>
            <a:pPr algn="ctr"/>
            <a:endParaRPr lang="ru-RU" sz="2000" b="1" dirty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Arial" pitchFamily="34" charset="0"/>
              </a:rPr>
              <a:t> </a:t>
            </a:r>
            <a:endParaRPr lang="ru-RU" b="1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모서리가 둥근 직사각형 29"/>
          <p:cNvSpPr/>
          <p:nvPr/>
        </p:nvSpPr>
        <p:spPr>
          <a:xfrm>
            <a:off x="197878" y="1215388"/>
            <a:ext cx="11538320" cy="3471941"/>
          </a:xfrm>
          <a:prstGeom prst="roundRect">
            <a:avLst>
              <a:gd name="adj" fmla="val 569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2201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AutoShape 8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10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모서리가 둥근 직사각형 29"/>
          <p:cNvSpPr/>
          <p:nvPr/>
        </p:nvSpPr>
        <p:spPr>
          <a:xfrm>
            <a:off x="307975" y="936502"/>
            <a:ext cx="11366552" cy="4834164"/>
          </a:xfrm>
          <a:prstGeom prst="roundRect">
            <a:avLst>
              <a:gd name="adj" fmla="val 569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altLang="ko-K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ko-KR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282" y="-4"/>
            <a:ext cx="1274660" cy="5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282" y="-4"/>
            <a:ext cx="1274660" cy="562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531" y="1302217"/>
            <a:ext cx="5572101" cy="4216535"/>
          </a:xfrm>
          <a:prstGeom prst="rect">
            <a:avLst/>
          </a:prstGeom>
          <a:noFill/>
        </p:spPr>
        <p:txBody>
          <a:bodyPr wrap="square" lIns="91428" tIns="45718" rIns="91428" bIns="45718" rtlCol="0">
            <a:no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ТОО «АТКЭ» </a:t>
            </a: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является теплогенерирующей компанией с охватом 35% населения города </a:t>
            </a: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лматы.</a:t>
            </a:r>
            <a:endParaRPr lang="ru-RU" altLang="ko-KR" sz="15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Род </a:t>
            </a: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деятельности: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Производство тепловой энергии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Подпитка тепловых </a:t>
            </a: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сетей (нерегулируемая деятельность)</a:t>
            </a:r>
            <a:endParaRPr lang="ru-RU" altLang="ko-KR" sz="1500" dirty="0">
              <a:latin typeface="Times New Roman" pitchFamily="18" charset="0"/>
              <a:cs typeface="Times New Roman" pitchFamily="18" charset="0"/>
            </a:endParaRPr>
          </a:p>
          <a:p>
            <a:endParaRPr lang="ru-RU" altLang="ko-KR" sz="15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Состав ТОО: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Основным участником Товарищества является </a:t>
            </a:r>
            <a:r>
              <a:rPr lang="en-US" altLang="ko-KR" sz="1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КГУ «Управление </a:t>
            </a: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энергетики и водоснабжения</a:t>
            </a:r>
            <a:r>
              <a:rPr lang="ru-RU" altLang="ko-KR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города Алматы</a:t>
            </a: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» с долей </a:t>
            </a:r>
            <a:r>
              <a:rPr lang="en-US" altLang="ko-KR" sz="1500" dirty="0" smtClean="0">
                <a:latin typeface="Times New Roman" pitchFamily="18" charset="0"/>
                <a:cs typeface="Times New Roman" pitchFamily="18" charset="0"/>
              </a:rPr>
              <a:t>99,9</a:t>
            </a: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ko-KR" sz="1500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ko-KR" sz="15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0,07</a:t>
            </a:r>
            <a:r>
              <a:rPr lang="en-US" altLang="ko-KR" sz="1500" dirty="0" smtClean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altLang="ko-KR" sz="1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Физические </a:t>
            </a: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лица.</a:t>
            </a:r>
            <a:endParaRPr lang="ru-RU" altLang="ko-KR" sz="15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Уставный капитал - </a:t>
            </a:r>
            <a:r>
              <a:rPr lang="ru-RU" altLang="ko-KR" sz="1500" b="1" dirty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ru-RU" altLang="ko-KR" sz="1500" b="1" dirty="0" smtClean="0">
                <a:latin typeface="Times New Roman" pitchFamily="18" charset="0"/>
                <a:cs typeface="Times New Roman" pitchFamily="18" charset="0"/>
              </a:rPr>
              <a:t>780 478,6 </a:t>
            </a:r>
            <a:r>
              <a:rPr lang="ru-RU" altLang="ko-KR" sz="1500" b="1" dirty="0">
                <a:latin typeface="Times New Roman" pitchFamily="18" charset="0"/>
                <a:cs typeface="Times New Roman" pitchFamily="18" charset="0"/>
              </a:rPr>
              <a:t>тыс. тенге</a:t>
            </a:r>
            <a:endParaRPr lang="af-ZA" altLang="ko-KR" sz="15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ru-RU" altLang="ko-KR" sz="15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Сотрудники (общее число </a:t>
            </a:r>
            <a:r>
              <a:rPr lang="ru-RU" altLang="ko-KR" sz="15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altLang="ko-KR" sz="1500" b="1" dirty="0" smtClean="0">
                <a:latin typeface="Times New Roman" pitchFamily="18" charset="0"/>
                <a:cs typeface="Times New Roman" pitchFamily="18" charset="0"/>
              </a:rPr>
              <a:t>160</a:t>
            </a:r>
            <a:r>
              <a:rPr lang="ru-RU" altLang="ko-KR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ko-KR" sz="1500" dirty="0">
                <a:latin typeface="Times New Roman" pitchFamily="18" charset="0"/>
                <a:cs typeface="Times New Roman" pitchFamily="18" charset="0"/>
              </a:rPr>
              <a:t>человек):</a:t>
            </a:r>
            <a:endParaRPr lang="en-US" altLang="ko-KR" sz="1500" dirty="0">
              <a:latin typeface="Times New Roman" pitchFamily="18" charset="0"/>
              <a:cs typeface="Times New Roman" pitchFamily="18" charset="0"/>
            </a:endParaRPr>
          </a:p>
          <a:p>
            <a:pPr marL="228594" indent="-228594">
              <a:buFontTx/>
              <a:buChar char="-"/>
            </a:pPr>
            <a:endParaRPr lang="en-US" altLang="ko-KR" sz="1200" dirty="0">
              <a:latin typeface="Times New Roman" pitchFamily="18" charset="0"/>
              <a:cs typeface="Times New Roman" pitchFamily="18" charset="0"/>
            </a:endParaRPr>
          </a:p>
          <a:p>
            <a:pPr marL="228594" indent="-228594">
              <a:buFontTx/>
              <a:buChar char="-"/>
            </a:pPr>
            <a:endParaRPr lang="en-US" altLang="ko-KR" sz="1200" dirty="0">
              <a:latin typeface="Times New Roman" pitchFamily="18" charset="0"/>
              <a:cs typeface="Times New Roman" pitchFamily="18" charset="0"/>
            </a:endParaRPr>
          </a:p>
          <a:p>
            <a:pPr marL="228594" indent="-228594">
              <a:buFontTx/>
              <a:buChar char="-"/>
            </a:pPr>
            <a:endParaRPr lang="en-US" altLang="ko-KR" sz="1200" dirty="0">
              <a:latin typeface="Times New Roman" pitchFamily="18" charset="0"/>
              <a:cs typeface="Times New Roman" pitchFamily="18" charset="0"/>
            </a:endParaRPr>
          </a:p>
          <a:p>
            <a:pPr marL="228594" indent="-228594">
              <a:buFont typeface="Wingdings" pitchFamily="2" charset="2"/>
              <a:buChar char="q"/>
            </a:pPr>
            <a:endParaRPr lang="en-US" altLang="ko-KR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3869" y="43130"/>
            <a:ext cx="7467102" cy="474224"/>
          </a:xfrm>
          <a:prstGeom prst="rect">
            <a:avLst/>
          </a:prstGeom>
          <a:noFill/>
        </p:spPr>
        <p:txBody>
          <a:bodyPr wrap="square" lIns="103877" tIns="51939" rIns="103877" bIns="51939" rtlCol="0">
            <a:spAutoFit/>
          </a:bodyPr>
          <a:lstStyle/>
          <a:p>
            <a:pPr defTabSz="1219000"/>
            <a:r>
              <a:rPr lang="ru-RU" altLang="ko-KR" sz="2400" b="1" dirty="0">
                <a:solidFill>
                  <a:prstClr val="white"/>
                </a:solidFill>
                <a:latin typeface="+mj-ea"/>
                <a:ea typeface="+mj-ea"/>
                <a:cs typeface="Samsung Sharp Sans Bold" pitchFamily="2" charset="0"/>
              </a:rPr>
              <a:t>Общая информация</a:t>
            </a:r>
            <a:endParaRPr lang="ko-KR" altLang="en-US" sz="2400" b="1" dirty="0">
              <a:solidFill>
                <a:prstClr val="white">
                  <a:lumMod val="75000"/>
                </a:prstClr>
              </a:solidFill>
              <a:latin typeface="+mj-ea"/>
              <a:ea typeface="+mj-ea"/>
              <a:cs typeface="Samsung Sharp Sans Bold" pitchFamily="2" charset="0"/>
            </a:endParaRPr>
          </a:p>
        </p:txBody>
      </p:sp>
      <p:sp>
        <p:nvSpPr>
          <p:cNvPr id="47" name="모서리가 둥근 직사각형 29"/>
          <p:cNvSpPr/>
          <p:nvPr/>
        </p:nvSpPr>
        <p:spPr>
          <a:xfrm>
            <a:off x="243126" y="1030275"/>
            <a:ext cx="5799534" cy="5426723"/>
          </a:xfrm>
          <a:prstGeom prst="roundRect">
            <a:avLst>
              <a:gd name="adj" fmla="val 569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40194" y="860999"/>
            <a:ext cx="2289651" cy="338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ru-RU" altLang="ko-KR" sz="1600" b="1" dirty="0">
                <a:latin typeface="Times New Roman" pitchFamily="18" charset="0"/>
                <a:ea typeface="Samsung Sharp Sans Bold" pitchFamily="2" charset="0"/>
                <a:cs typeface="Times New Roman" pitchFamily="18" charset="0"/>
              </a:rPr>
              <a:t>О предприятии</a:t>
            </a:r>
            <a:endParaRPr lang="en-US" altLang="ko-KR" sz="1600" b="1" dirty="0">
              <a:latin typeface="Times New Roman" pitchFamily="18" charset="0"/>
              <a:ea typeface="Samsung Sharp Sans Bold" pitchFamily="2" charset="0"/>
              <a:cs typeface="Times New Roman" pitchFamily="18" charset="0"/>
            </a:endParaRPr>
          </a:p>
        </p:txBody>
      </p:sp>
      <p:pic>
        <p:nvPicPr>
          <p:cNvPr id="3074" name="Picture 2" descr="Картинки по запросу &quot;ауп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00" y="4831396"/>
            <a:ext cx="1315790" cy="87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4402" y="5821403"/>
            <a:ext cx="2628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14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altLang="ko-KR" sz="1400" b="1" dirty="0">
                <a:latin typeface="Times New Roman" pitchFamily="18" charset="0"/>
                <a:cs typeface="Times New Roman" pitchFamily="18" charset="0"/>
              </a:rPr>
              <a:t>чел - </a:t>
            </a:r>
            <a:r>
              <a:rPr lang="ru-RU" altLang="ko-KR" sz="1400" dirty="0">
                <a:latin typeface="Times New Roman" pitchFamily="18" charset="0"/>
                <a:cs typeface="Times New Roman" pitchFamily="18" charset="0"/>
              </a:rPr>
              <a:t>административно управленческий персонал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2893" y="5821403"/>
            <a:ext cx="2721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14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altLang="ko-KR" sz="1400" b="1" dirty="0" smtClean="0">
                <a:latin typeface="Times New Roman" pitchFamily="18" charset="0"/>
                <a:cs typeface="Times New Roman" pitchFamily="18" charset="0"/>
              </a:rPr>
              <a:t>133 </a:t>
            </a:r>
            <a:r>
              <a:rPr lang="ru-RU" altLang="ko-KR" sz="1400" b="1" dirty="0">
                <a:latin typeface="Times New Roman" pitchFamily="18" charset="0"/>
                <a:cs typeface="Times New Roman" pitchFamily="18" charset="0"/>
              </a:rPr>
              <a:t>чел </a:t>
            </a:r>
            <a:r>
              <a:rPr lang="ru-RU" altLang="ko-KR" sz="1400" dirty="0">
                <a:latin typeface="Times New Roman" pitchFamily="18" charset="0"/>
                <a:cs typeface="Times New Roman" pitchFamily="18" charset="0"/>
              </a:rPr>
              <a:t>– производственный персонал</a:t>
            </a:r>
          </a:p>
        </p:txBody>
      </p:sp>
      <p:sp>
        <p:nvSpPr>
          <p:cNvPr id="6" name="AutoShape 4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03" y="5014329"/>
            <a:ext cx="580484" cy="5798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29" y="5121656"/>
            <a:ext cx="580484" cy="57980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39" y="5014329"/>
            <a:ext cx="580484" cy="579804"/>
          </a:xfrm>
          <a:prstGeom prst="rect">
            <a:avLst/>
          </a:prstGeom>
        </p:spPr>
      </p:pic>
      <p:sp>
        <p:nvSpPr>
          <p:cNvPr id="55" name="모서리가 둥근 직사각형 29"/>
          <p:cNvSpPr/>
          <p:nvPr/>
        </p:nvSpPr>
        <p:spPr>
          <a:xfrm>
            <a:off x="6195060" y="1030275"/>
            <a:ext cx="5799534" cy="5426723"/>
          </a:xfrm>
          <a:prstGeom prst="roundRect">
            <a:avLst>
              <a:gd name="adj" fmla="val 569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55384" y="849543"/>
            <a:ext cx="2678884" cy="338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ru-RU" altLang="ko-KR" sz="1600" b="1" dirty="0" smtClean="0">
                <a:latin typeface="Times New Roman" pitchFamily="18" charset="0"/>
                <a:ea typeface="Samsung Sharp Sans Bold" pitchFamily="2" charset="0"/>
                <a:cs typeface="Times New Roman" pitchFamily="18" charset="0"/>
              </a:rPr>
              <a:t>Информация о котельных</a:t>
            </a:r>
            <a:endParaRPr lang="en-US" altLang="ko-KR" sz="1600" b="1" dirty="0">
              <a:latin typeface="Times New Roman" pitchFamily="18" charset="0"/>
              <a:ea typeface="Samsung Sharp Sans Bold" pitchFamily="2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08776" y="1300438"/>
            <a:ext cx="5572101" cy="4955199"/>
          </a:xfrm>
          <a:prstGeom prst="rect">
            <a:avLst/>
          </a:prstGeom>
          <a:noFill/>
        </p:spPr>
        <p:txBody>
          <a:bodyPr wrap="square" lIns="91428" tIns="45718" rIns="91428" bIns="45718" rtlCol="0">
            <a:no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altLang="ko-KR" sz="1600" dirty="0" smtClean="0">
                <a:latin typeface="Times New Roman" pitchFamily="18" charset="0"/>
                <a:cs typeface="Times New Roman" pitchFamily="18" charset="0"/>
              </a:rPr>
              <a:t>На балансе Товарищества 84 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ru-RU" altLang="ko-KR" sz="1600" dirty="0" smtClean="0">
                <a:latin typeface="Times New Roman" pitchFamily="18" charset="0"/>
                <a:cs typeface="Times New Roman" pitchFamily="18" charset="0"/>
              </a:rPr>
              <a:t>. котельных, 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общей мощностью </a:t>
            </a:r>
            <a:r>
              <a:rPr lang="ru-RU" altLang="ko-KR" sz="1600" b="1" dirty="0">
                <a:latin typeface="Times New Roman" pitchFamily="18" charset="0"/>
                <a:cs typeface="Times New Roman" pitchFamily="18" charset="0"/>
              </a:rPr>
              <a:t>1 754,29 </a:t>
            </a:r>
            <a:r>
              <a:rPr lang="ru-RU" altLang="ko-KR" sz="1600" b="1" dirty="0" smtClean="0">
                <a:latin typeface="Times New Roman" pitchFamily="18" charset="0"/>
                <a:cs typeface="Times New Roman" pitchFamily="18" charset="0"/>
              </a:rPr>
              <a:t>Гкал/ч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9 крупных котельных (</a:t>
            </a:r>
            <a:r>
              <a:rPr lang="ru-RU" altLang="ko-KR" sz="1600" dirty="0" smtClean="0">
                <a:latin typeface="Times New Roman" pitchFamily="18" charset="0"/>
                <a:cs typeface="Times New Roman" pitchFamily="18" charset="0"/>
              </a:rPr>
              <a:t>РКО, 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ЮРК,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ЮВРК, СВК,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Кокжиек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Аккент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Премьера,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-Канат, Аэропорт)  мощностью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  35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 502 Гкал/ч</a:t>
            </a:r>
            <a:endParaRPr lang="ru-RU" altLang="ko-KR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75 мелких котельных мощностью от 0,1 Гкал/ч до 20 </a:t>
            </a:r>
            <a:r>
              <a:rPr lang="ru-RU" altLang="ko-KR" sz="1600" dirty="0" smtClean="0">
                <a:latin typeface="Times New Roman" pitchFamily="18" charset="0"/>
                <a:cs typeface="Times New Roman" pitchFamily="18" charset="0"/>
              </a:rPr>
              <a:t>Гкал/ч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Основной вид топлива – природный газ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ko-KR" sz="1600" dirty="0" smtClean="0">
                <a:latin typeface="Times New Roman" pitchFamily="18" charset="0"/>
                <a:cs typeface="Times New Roman" pitchFamily="18" charset="0"/>
              </a:rPr>
              <a:t>котельные 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на альтернативном виде топлива: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угле – котельная «Шелихова»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электроэнергии – котельная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Медеу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ru-RU" altLang="ko-KR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ko-KR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Объект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09" y="4424846"/>
            <a:ext cx="1638841" cy="813099"/>
          </a:xfrm>
          <a:prstGeom prst="rect">
            <a:avLst/>
          </a:prstGeom>
        </p:spPr>
      </p:pic>
      <p:pic>
        <p:nvPicPr>
          <p:cNvPr id="60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40" y="4415993"/>
            <a:ext cx="1499932" cy="821952"/>
          </a:xfrm>
          <a:prstGeom prst="rect">
            <a:avLst/>
          </a:prstGeom>
        </p:spPr>
      </p:pic>
      <p:pic>
        <p:nvPicPr>
          <p:cNvPr id="61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42" y="4415993"/>
            <a:ext cx="1500050" cy="813099"/>
          </a:xfrm>
          <a:prstGeom prst="rect">
            <a:avLst/>
          </a:prstGeom>
        </p:spPr>
      </p:pic>
      <p:sp>
        <p:nvSpPr>
          <p:cNvPr id="26" name="한쪽 모서리가 잘린 사각형 16"/>
          <p:cNvSpPr/>
          <p:nvPr/>
        </p:nvSpPr>
        <p:spPr>
          <a:xfrm rot="10800000" flipH="1">
            <a:off x="-20122" y="-2"/>
            <a:ext cx="7944922" cy="517356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r" defTabSz="910969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872" y="66307"/>
            <a:ext cx="8231068" cy="351114"/>
          </a:xfrm>
          <a:prstGeom prst="rect">
            <a:avLst/>
          </a:prstGeom>
          <a:noFill/>
        </p:spPr>
        <p:txBody>
          <a:bodyPr wrap="square" lIns="103877" tIns="51939" rIns="103877" bIns="51939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Общая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ТОО «АТКЭ»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647" y="6578746"/>
            <a:ext cx="369649" cy="256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0910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한쪽 모서리가 잘린 사각형 16"/>
          <p:cNvSpPr/>
          <p:nvPr/>
        </p:nvSpPr>
        <p:spPr>
          <a:xfrm rot="10800000" flipH="1">
            <a:off x="-20122" y="0"/>
            <a:ext cx="5613614" cy="465138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ctr" defTabSz="910969">
              <a:defRPr/>
            </a:pPr>
            <a:endParaRPr lang="ko-KR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모서리가 둥근 직사각형 29"/>
          <p:cNvSpPr/>
          <p:nvPr/>
        </p:nvSpPr>
        <p:spPr>
          <a:xfrm>
            <a:off x="5718560" y="819563"/>
            <a:ext cx="6292207" cy="5606781"/>
          </a:xfrm>
          <a:prstGeom prst="roundRect">
            <a:avLst>
              <a:gd name="adj" fmla="val 569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6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8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0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16063"/>
              </p:ext>
            </p:extLst>
          </p:nvPr>
        </p:nvGraphicFramePr>
        <p:xfrm>
          <a:off x="5479663" y="819563"/>
          <a:ext cx="7610261" cy="579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9647" y="6578746"/>
            <a:ext cx="518993" cy="256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7282" y="-4"/>
            <a:ext cx="1274660" cy="562065"/>
          </a:xfrm>
          <a:prstGeom prst="rect">
            <a:avLst/>
          </a:prstGeom>
        </p:spPr>
      </p:pic>
      <p:sp>
        <p:nvSpPr>
          <p:cNvPr id="13" name="모서리가 둥근 직사각형 29"/>
          <p:cNvSpPr/>
          <p:nvPr/>
        </p:nvSpPr>
        <p:spPr>
          <a:xfrm>
            <a:off x="155574" y="819563"/>
            <a:ext cx="5437918" cy="5606782"/>
          </a:xfrm>
          <a:prstGeom prst="roundRect">
            <a:avLst>
              <a:gd name="adj" fmla="val 569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6674" y="1081539"/>
            <a:ext cx="501778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latinLnBrk="0">
              <a:spcBef>
                <a:spcPts val="580"/>
              </a:spcBef>
              <a:buClr>
                <a:schemeClr val="accent4">
                  <a:lumMod val="40000"/>
                  <a:lumOff val="60000"/>
                </a:schemeClr>
              </a:buClr>
              <a:buSzPct val="85000"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Изменение тарифов на тепловую энергию в 2022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году: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defTabSz="914400" latinLnBrk="0">
              <a:spcBef>
                <a:spcPts val="580"/>
              </a:spcBef>
              <a:buClr>
                <a:schemeClr val="accent4">
                  <a:lumMod val="40000"/>
                  <a:lumOff val="60000"/>
                </a:schemeClr>
              </a:buClr>
              <a:buSzPct val="85000"/>
              <a:buFont typeface="Wingdings 2"/>
              <a:buChar char="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 января 2022 года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Приказом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ДКРЕМ МНЭ РК по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Алматы от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29.11.2021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142-ОД  действовал тариф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939,06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тенге/Гкал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(без учета НДС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274320" indent="-274320" algn="just" defTabSz="914400" latinLnBrk="0">
              <a:spcBef>
                <a:spcPts val="580"/>
              </a:spcBef>
              <a:buClr>
                <a:schemeClr val="accent4">
                  <a:lumMod val="40000"/>
                  <a:lumOff val="60000"/>
                </a:schemeClr>
              </a:buClr>
              <a:buSzPct val="85000"/>
              <a:buFont typeface="Wingdings 2"/>
              <a:buChar char="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Приказа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ДКРЕМ МНЭ РК по  городу Алматы от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сентября 2022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№110-ОД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01 октября 2022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 в связи с повышением цены на газ, тариф утвержден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размере -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559,82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тенге/Гкал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(без учета НДС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72" y="75626"/>
            <a:ext cx="5187393" cy="351114"/>
          </a:xfrm>
          <a:prstGeom prst="rect">
            <a:avLst/>
          </a:prstGeom>
          <a:noFill/>
        </p:spPr>
        <p:txBody>
          <a:bodyPr wrap="square" lIns="103877" tIns="51939" rIns="103877" bIns="51939" rtlCol="0">
            <a:spAutoFit/>
          </a:bodyPr>
          <a:lstStyle/>
          <a:p>
            <a:pPr defTabSz="121900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Тарифы ТОО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АТКЭ» в 2022 году и структура затрат</a:t>
            </a:r>
            <a:endParaRPr lang="ko-KR" altLang="en-US" sz="1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56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한쪽 모서리가 잘린 사각형 16"/>
          <p:cNvSpPr/>
          <p:nvPr/>
        </p:nvSpPr>
        <p:spPr>
          <a:xfrm rot="10800000" flipH="1">
            <a:off x="0" y="-1"/>
            <a:ext cx="9243060" cy="444138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ctr" defTabSz="910969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0"/>
            <a:ext cx="8679181" cy="351114"/>
          </a:xfrm>
          <a:prstGeom prst="rect">
            <a:avLst/>
          </a:prstGeom>
          <a:solidFill>
            <a:srgbClr val="00B050"/>
          </a:solidFill>
        </p:spPr>
        <p:txBody>
          <a:bodyPr wrap="square" lIns="103877" tIns="51939" rIns="103877" bIns="51939" rtlCol="0">
            <a:spAutoFit/>
          </a:bodyPr>
          <a:lstStyle/>
          <a:p>
            <a:pPr defTabSz="1219000">
              <a:tabLst>
                <a:tab pos="8067675" algn="l"/>
              </a:tabLs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Информация об исполнении утвержденной инвестиционной программы за 2022 год</a:t>
            </a:r>
            <a:endParaRPr lang="ru-RU" altLang="ko-KR" sz="1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647" y="6578746"/>
            <a:ext cx="369649" cy="256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282" y="-4"/>
            <a:ext cx="1274660" cy="562065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="" xmlns:a16="http://schemas.microsoft.com/office/drawing/2014/main" id="{66B0CBEE-B4B2-4B33-951B-B2105D863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385234"/>
              </p:ext>
            </p:extLst>
          </p:nvPr>
        </p:nvGraphicFramePr>
        <p:xfrm>
          <a:off x="584133" y="1014867"/>
          <a:ext cx="11022680" cy="4806570"/>
        </p:xfrm>
        <a:graphic>
          <a:graphicData uri="http://schemas.openxmlformats.org/drawingml/2006/table">
            <a:tbl>
              <a:tblPr/>
              <a:tblGrid>
                <a:gridCol w="687734">
                  <a:extLst>
                    <a:ext uri="{9D8B030D-6E8A-4147-A177-3AD203B41FA5}">
                      <a16:colId xmlns="" xmlns:a16="http://schemas.microsoft.com/office/drawing/2014/main" val="136821683"/>
                    </a:ext>
                  </a:extLst>
                </a:gridCol>
                <a:gridCol w="5980332">
                  <a:extLst>
                    <a:ext uri="{9D8B030D-6E8A-4147-A177-3AD203B41FA5}">
                      <a16:colId xmlns="" xmlns:a16="http://schemas.microsoft.com/office/drawing/2014/main" val="3541952258"/>
                    </a:ext>
                  </a:extLst>
                </a:gridCol>
                <a:gridCol w="1451538">
                  <a:extLst>
                    <a:ext uri="{9D8B030D-6E8A-4147-A177-3AD203B41FA5}">
                      <a16:colId xmlns="" xmlns:a16="http://schemas.microsoft.com/office/drawing/2014/main" val="3803905152"/>
                    </a:ext>
                  </a:extLst>
                </a:gridCol>
                <a:gridCol w="1451538">
                  <a:extLst>
                    <a:ext uri="{9D8B030D-6E8A-4147-A177-3AD203B41FA5}">
                      <a16:colId xmlns="" xmlns:a16="http://schemas.microsoft.com/office/drawing/2014/main" val="3635587836"/>
                    </a:ext>
                  </a:extLst>
                </a:gridCol>
                <a:gridCol w="1451538">
                  <a:extLst>
                    <a:ext uri="{9D8B030D-6E8A-4147-A177-3AD203B41FA5}">
                      <a16:colId xmlns="" xmlns:a16="http://schemas.microsoft.com/office/drawing/2014/main" val="516534368"/>
                    </a:ext>
                  </a:extLst>
                </a:gridCol>
              </a:tblGrid>
              <a:tr h="4898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План, 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 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Отклонения, 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63232685"/>
                  </a:ext>
                </a:extLst>
              </a:tr>
              <a:tr h="240141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Реконструкция котельных с заменой котлов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49 778,038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8,264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15 3329,774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10793460"/>
                  </a:ext>
                </a:extLst>
              </a:tr>
              <a:tr h="240141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горелок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21 057,25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18 505,265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2 551,985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92522878"/>
                  </a:ext>
                </a:extLst>
              </a:tr>
              <a:tr h="240141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фильтров и систем вода очистки воды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37 445,383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36 629,315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816,086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68463285"/>
                  </a:ext>
                </a:extLst>
              </a:tr>
              <a:tr h="240141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насосов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46 903,498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471,153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11 432,35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44830040"/>
                  </a:ext>
                </a:extLst>
              </a:tr>
              <a:tr h="240141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задвижек, трубопровода, водопровода, латунных трубок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115 270,987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95 348,622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19 922,37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8844466"/>
                  </a:ext>
                </a:extLst>
              </a:tr>
              <a:tr h="240141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приборов учета, регулятора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43 274,156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324,3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4 949,856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50002827"/>
                  </a:ext>
                </a:extLst>
              </a:tr>
              <a:tr h="240141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3 491,648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3 491,60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0,05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30329228"/>
                  </a:ext>
                </a:extLst>
              </a:tr>
              <a:tr h="240141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Дополнительное оборудование и установки для производственных нужд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8 060,00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6 157,78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1 902,22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68153645"/>
                  </a:ext>
                </a:extLst>
              </a:tr>
              <a:tr h="237278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3 236,29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67,54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68,75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65726788"/>
                  </a:ext>
                </a:extLst>
              </a:tr>
              <a:tr h="26062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328 517,25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270 943,83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57 573,419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25060072"/>
                  </a:ext>
                </a:extLst>
              </a:tr>
              <a:tr h="24014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Дополнительные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работы и приобретение основных средств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 счет экономии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36949068"/>
                  </a:ext>
                </a:extLst>
              </a:tr>
              <a:tr h="471766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насосов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8 082,4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10283349"/>
                  </a:ext>
                </a:extLst>
              </a:tr>
              <a:tr h="2327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электродвигателя, клапанов регулирующих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10 229,00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15135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Автомобили бортовые ГАЗ А22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R33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593,00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68369107"/>
                  </a:ext>
                </a:extLst>
              </a:tr>
              <a:tr h="240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Проведение ремонта в помещениях (диспетчерской группы)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13 665,00</a:t>
                      </a:r>
                      <a:endParaRPr lang="x-non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3000295"/>
                  </a:ext>
                </a:extLst>
              </a:tr>
              <a:tr h="24974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569,4</a:t>
                      </a:r>
                      <a:endParaRPr lang="x-none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81626981"/>
                  </a:ext>
                </a:extLst>
              </a:tr>
              <a:tr h="24974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328 517,25</a:t>
                      </a:r>
                      <a:endParaRPr lang="x-none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x-non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328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513,23</a:t>
                      </a:r>
                      <a:endParaRPr lang="x-none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4,019</a:t>
                      </a:r>
                      <a:endParaRPr lang="x-none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0219455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99287" y="6008016"/>
            <a:ext cx="10440562" cy="461665"/>
          </a:xfrm>
          <a:prstGeom prst="rect">
            <a:avLst/>
          </a:prstGeom>
        </p:spPr>
        <p:txBody>
          <a:bodyPr wrap="square" lIns="91430" tIns="45714" rIns="91430" bIns="45714">
            <a:spAutoFit/>
          </a:bodyPr>
          <a:lstStyle/>
          <a:p>
            <a:pPr algn="just"/>
            <a:r>
              <a:rPr lang="ru-RU" sz="1200" i="1" u="sng" dirty="0">
                <a:solidFill>
                  <a:srgbClr val="002060"/>
                </a:solidFill>
                <a:hlinkClick r:id="rId3" action="ppaction://hlinkfile"/>
              </a:rPr>
              <a:t>Информация </a:t>
            </a:r>
            <a:r>
              <a:rPr lang="ru-RU" sz="1200" i="1" u="sng" dirty="0" smtClean="0">
                <a:solidFill>
                  <a:srgbClr val="002060"/>
                </a:solidFill>
                <a:hlinkClick r:id="rId3" action="ppaction://hlinkfile"/>
              </a:rPr>
              <a:t>по </a:t>
            </a:r>
            <a:r>
              <a:rPr lang="ru-RU" sz="1200" i="1" u="sng" dirty="0">
                <a:solidFill>
                  <a:srgbClr val="002060"/>
                </a:solidFill>
                <a:hlinkClick r:id="rId3" action="ppaction://hlinkfile"/>
              </a:rPr>
              <a:t>форме 1 Приложения 5 Правил осуществления деятельности субъектами естественных монополии от 13.08.2019г. №73 представлена на отдельном </a:t>
            </a:r>
            <a:r>
              <a:rPr lang="ru-RU" sz="1200" i="1" u="sng" dirty="0" smtClean="0">
                <a:solidFill>
                  <a:srgbClr val="002060"/>
                </a:solidFill>
                <a:hlinkClick r:id="rId3" action="ppaction://hlinkfile"/>
              </a:rPr>
              <a:t>файле, Приложение 1</a:t>
            </a:r>
            <a:endParaRPr lang="ru-RU" sz="1200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0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16"/>
          <p:cNvSpPr/>
          <p:nvPr/>
        </p:nvSpPr>
        <p:spPr>
          <a:xfrm rot="10800000" flipH="1">
            <a:off x="1" y="8703"/>
            <a:ext cx="10165492" cy="490365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ctr" defTabSz="910969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48133"/>
            <a:ext cx="10972800" cy="406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Замена горелки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котельной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«Глазунова»,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замена АХВО по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котельной «Школа № 11»,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становка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котлов и оборудования на котельных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«Чехова», «Красногвардейский тракт»,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Дунентаева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한쪽 모서리가 잘린 사각형 16"/>
          <p:cNvSpPr/>
          <p:nvPr/>
        </p:nvSpPr>
        <p:spPr>
          <a:xfrm rot="10800000" flipH="1">
            <a:off x="0" y="3313410"/>
            <a:ext cx="10165493" cy="490364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ctr" defTabSz="910969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1264" y="3278818"/>
            <a:ext cx="111845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Замена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насосов на котельных «Аэропорт»,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Медеу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», «Санаторий Каменское плато»</a:t>
            </a:r>
            <a:endParaRPr lang="ru-RU" sz="16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647" y="6578746"/>
            <a:ext cx="369649" cy="256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98" y="563665"/>
            <a:ext cx="1904424" cy="2537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169" y="563665"/>
            <a:ext cx="1901002" cy="2534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105" y="577407"/>
            <a:ext cx="1890695" cy="25209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283" y="577407"/>
            <a:ext cx="1890695" cy="25209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8362" y="565102"/>
            <a:ext cx="2545536" cy="25455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76" y="3946948"/>
            <a:ext cx="1894506" cy="25260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025" y="3930170"/>
            <a:ext cx="1907090" cy="2542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7058" y="3938559"/>
            <a:ext cx="1907090" cy="25427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4800" y="3938576"/>
            <a:ext cx="1907077" cy="25427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7282" y="-4"/>
            <a:ext cx="1274660" cy="5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3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한쪽 모서리가 잘린 사각형 16"/>
          <p:cNvSpPr/>
          <p:nvPr/>
        </p:nvSpPr>
        <p:spPr>
          <a:xfrm rot="10800000" flipH="1">
            <a:off x="-20124" y="0"/>
            <a:ext cx="8496467" cy="495790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ctr" defTabSz="910969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3870" y="43130"/>
            <a:ext cx="8352473" cy="351114"/>
          </a:xfrm>
          <a:prstGeom prst="rect">
            <a:avLst/>
          </a:prstGeom>
          <a:solidFill>
            <a:srgbClr val="00B050"/>
          </a:solidFill>
        </p:spPr>
        <p:txBody>
          <a:bodyPr wrap="square" lIns="103877" tIns="51939" rIns="103877" bIns="51939" rtlCol="0">
            <a:spAutoFit/>
          </a:bodyPr>
          <a:lstStyle/>
          <a:p>
            <a:pPr defTabSz="1219000"/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Информация об исполнении показателей утвержденной 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тарифной сметы за </a:t>
            </a:r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ko-KR" altLang="en-US" sz="1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AutoShape 4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모서리가 둥근 직사각형 29"/>
          <p:cNvSpPr/>
          <p:nvPr/>
        </p:nvSpPr>
        <p:spPr>
          <a:xfrm>
            <a:off x="155575" y="617538"/>
            <a:ext cx="11862253" cy="5839460"/>
          </a:xfrm>
          <a:prstGeom prst="roundRect">
            <a:avLst>
              <a:gd name="adj" fmla="val 569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08025" y="746432"/>
            <a:ext cx="1287413" cy="307773"/>
          </a:xfrm>
          <a:prstGeom prst="rect">
            <a:avLst/>
          </a:prstGeom>
          <a:solidFill>
            <a:srgbClr val="00B050"/>
          </a:solidFill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тенге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amsung Sharp Sans Bold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866677"/>
              </p:ext>
            </p:extLst>
          </p:nvPr>
        </p:nvGraphicFramePr>
        <p:xfrm>
          <a:off x="251521" y="1054205"/>
          <a:ext cx="11643917" cy="4634759"/>
        </p:xfrm>
        <a:graphic>
          <a:graphicData uri="http://schemas.openxmlformats.org/drawingml/2006/table">
            <a:tbl>
              <a:tblPr/>
              <a:tblGrid>
                <a:gridCol w="5602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567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707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142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393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в утвержденной тарифной смете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в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88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производство товаров и услуг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12 219 127</a:t>
                      </a:r>
                      <a:endParaRPr lang="ru-RU" sz="14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13 441 339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24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в.т.ч. Материальные затраты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9 389 748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9 627 218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9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Топливо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7 874 220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8 082 637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7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Электроэнергия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1 449 976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1 473 441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334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Затраты на  оплату труда 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2 116 439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2 154 741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1,8%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71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Амортизация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7913" indent="0"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289 954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1 132 578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290,6%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97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Ремонт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217 819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300 938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38,2%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88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Прочие затраты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190 876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212 080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11,1%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2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Налоги (экологические платежи)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14 290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13 785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-3,5%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22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Общие и административные расходы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274 205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277 167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30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.т.ч. Затраты на  оплату труда 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102 909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104 535</a:t>
                      </a:r>
                      <a:endParaRPr lang="en-US" sz="14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8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Налоговые платежи и сборы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158 768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158 844 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29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Прочие расходы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12 527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13 789</a:t>
                      </a:r>
                      <a:endParaRPr lang="en-US" sz="14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10,1%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52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ЗАТРАТ (тыс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тенге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12 493 331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13 718</a:t>
                      </a:r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506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9,8%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52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ДОХОДОВ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тенге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12 493 331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11 816 774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-5,4%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7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 деятельности (прибыль,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убыток)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-1 901 732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52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оказываемых услуг (тыс.Гкал)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2 247,07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2 281,17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52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 (без НДС тенге/Гкал)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5 559,82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82663" indent="0" algn="r" defTabSz="518686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5 180,13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9647" y="6578746"/>
            <a:ext cx="369649" cy="256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282" y="-4"/>
            <a:ext cx="1274660" cy="56206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14471" y="5649722"/>
            <a:ext cx="113102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i="1" u="sng" dirty="0">
                <a:solidFill>
                  <a:srgbClr val="FF0000"/>
                </a:solidFill>
                <a:cs typeface="Calibri" panose="020F0502020204030204" pitchFamily="34" charset="0"/>
              </a:rPr>
              <a:t>Информация </a:t>
            </a:r>
            <a:r>
              <a:rPr lang="ru-RU" sz="1300" i="1" u="sng" dirty="0" smtClean="0">
                <a:solidFill>
                  <a:srgbClr val="FF0000"/>
                </a:solidFill>
                <a:cs typeface="Calibri" panose="020F0502020204030204" pitchFamily="34" charset="0"/>
              </a:rPr>
              <a:t>по форме 2 </a:t>
            </a:r>
            <a:r>
              <a:rPr lang="ru-RU" sz="1300" i="1" u="sng" dirty="0">
                <a:solidFill>
                  <a:srgbClr val="FF0000"/>
                </a:solidFill>
                <a:cs typeface="Calibri" panose="020F0502020204030204" pitchFamily="34" charset="0"/>
              </a:rPr>
              <a:t>Приложения 5 Правил осуществления деятельности субъектами естественных монополии от 13.08.2019г. №73 представлена на отдельном </a:t>
            </a:r>
            <a:r>
              <a:rPr lang="ru-RU" sz="1300" i="1" u="sng" dirty="0" smtClean="0">
                <a:solidFill>
                  <a:srgbClr val="FF0000"/>
                </a:solidFill>
                <a:cs typeface="Calibri" panose="020F0502020204030204" pitchFamily="34" charset="0"/>
              </a:rPr>
              <a:t>файле, Приложение 2 (постатейное исполнение утвержденной тарифной сметы 2022г.)</a:t>
            </a:r>
            <a:endParaRPr lang="ru-RU" sz="1300" i="1" u="sng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75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한쪽 모서리가 잘린 사각형 16"/>
          <p:cNvSpPr/>
          <p:nvPr/>
        </p:nvSpPr>
        <p:spPr>
          <a:xfrm rot="10800000" flipH="1">
            <a:off x="-20125" y="-9"/>
            <a:ext cx="10354295" cy="1065305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ctr" defTabSz="910969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3869" y="43130"/>
            <a:ext cx="9963559" cy="351114"/>
          </a:xfrm>
          <a:prstGeom prst="rect">
            <a:avLst/>
          </a:prstGeom>
          <a:solidFill>
            <a:srgbClr val="00B050"/>
          </a:solidFill>
        </p:spPr>
        <p:txBody>
          <a:bodyPr wrap="square" lIns="103877" tIns="51939" rIns="103877" bIns="51939" rtlCol="0">
            <a:spAutoFit/>
          </a:bodyPr>
          <a:lstStyle/>
          <a:p>
            <a:pPr defTabSz="1219000"/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Информация о соблюдении показателей качества и надежности регулируемых услуг по итогам 2022г. </a:t>
            </a:r>
          </a:p>
        </p:txBody>
      </p:sp>
      <p:sp>
        <p:nvSpPr>
          <p:cNvPr id="6" name="AutoShape 4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29647" y="6578746"/>
            <a:ext cx="369649" cy="256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282" y="-4"/>
            <a:ext cx="1274660" cy="56206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5575" y="1700748"/>
            <a:ext cx="114260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3300"/>
                </a:solidFill>
              </a:rPr>
              <a:t>          </a:t>
            </a:r>
            <a:r>
              <a:rPr lang="ru-RU" sz="17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</a:t>
            </a:r>
            <a:r>
              <a:rPr lang="ru-RU" sz="17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качества и надежности регулируемых услуг и </a:t>
            </a:r>
            <a:r>
              <a:rPr lang="ru-RU" sz="17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достижении показателей эффективности </a:t>
            </a:r>
            <a:r>
              <a:rPr lang="ru-RU" sz="17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субъектов естественных монополий предусмотрены при утверждении тарифов с применением </a:t>
            </a:r>
            <a:r>
              <a:rPr lang="ru-RU" sz="17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стимулирующего </a:t>
            </a:r>
            <a:r>
              <a:rPr lang="ru-RU" sz="17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метода тарифного регулирования</a:t>
            </a:r>
            <a:r>
              <a:rPr lang="ru-RU" sz="17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>
                <a:solidFill>
                  <a:srgbClr val="003300"/>
                </a:solidFill>
              </a:rPr>
              <a:t>  </a:t>
            </a:r>
            <a:r>
              <a:rPr lang="ru-RU" sz="1800" dirty="0" smtClean="0">
                <a:solidFill>
                  <a:srgbClr val="003300"/>
                </a:solidFill>
              </a:rPr>
              <a:t>        </a:t>
            </a:r>
            <a:r>
              <a:rPr lang="ru-RU" sz="17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7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«АТКЭ» на 2022 г. тариф и тарифная смета утверждены по затратному методу тарифного регулирования,  соответственно показатели качества и надежности регулируемых услуг и достижения показателей эффективности             деятельности для ТОО «АТКЭ» на 2022г. не  утверждены.</a:t>
            </a:r>
            <a:endParaRPr lang="ru-RU" sz="17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869" y="437383"/>
            <a:ext cx="10202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00"/>
            <a:r>
              <a:rPr lang="ru-RU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Информация о достижении показателей эффективности деятельности субъекта естественной монополии по итогам 2022г.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69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한쪽 모서리가 잘린 사각형 16"/>
          <p:cNvSpPr/>
          <p:nvPr/>
        </p:nvSpPr>
        <p:spPr>
          <a:xfrm rot="10800000" flipH="1">
            <a:off x="-20125" y="-3"/>
            <a:ext cx="9730182" cy="471916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ctr" defTabSz="910969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3868" y="43130"/>
            <a:ext cx="9382989" cy="351114"/>
          </a:xfrm>
          <a:prstGeom prst="rect">
            <a:avLst/>
          </a:prstGeom>
          <a:noFill/>
        </p:spPr>
        <p:txBody>
          <a:bodyPr wrap="square" lIns="103877" tIns="51939" rIns="103877" bIns="51939" rtlCol="0">
            <a:spAutoFit/>
          </a:bodyPr>
          <a:lstStyle/>
          <a:p>
            <a:pPr defTabSz="121900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Информация об основных финансово-экономических показателях деятельности по итогам 2022г.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모서리가 둥근 직사각형 29"/>
          <p:cNvSpPr/>
          <p:nvPr/>
        </p:nvSpPr>
        <p:spPr>
          <a:xfrm>
            <a:off x="155575" y="1019262"/>
            <a:ext cx="11839019" cy="5495395"/>
          </a:xfrm>
          <a:prstGeom prst="roundRect">
            <a:avLst>
              <a:gd name="adj" fmla="val 569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44289"/>
              </p:ext>
            </p:extLst>
          </p:nvPr>
        </p:nvGraphicFramePr>
        <p:xfrm>
          <a:off x="581538" y="1513771"/>
          <a:ext cx="10987092" cy="4369295"/>
        </p:xfrm>
        <a:graphic>
          <a:graphicData uri="http://schemas.openxmlformats.org/drawingml/2006/table">
            <a:tbl>
              <a:tblPr/>
              <a:tblGrid>
                <a:gridCol w="8251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56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150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отчетный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период, </a:t>
                      </a:r>
                    </a:p>
                    <a:p>
                      <a:pPr algn="ctr" rtl="0" fontAlgn="ctr"/>
                      <a:r>
                        <a:rPr lang="ru-RU" sz="1400" b="1" i="0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7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12 577 112</a:t>
                      </a:r>
                      <a:endParaRPr lang="ru-RU" sz="1400" b="0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93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Себестоимость реализованных товаров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услуг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14 421 119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93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Валовая прибыль (убыток)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-1 844 007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93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расходы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798 023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93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операционная прибыль (убыток) 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2 642 030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93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2 437 841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93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7 603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99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(убыток) до налогообложения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-211 792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93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(-) доходы (+) по подоходному налогу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56 776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9386">
                <a:tc>
                  <a:txBody>
                    <a:bodyPr/>
                    <a:lstStyle/>
                    <a:p>
                      <a:pPr marL="0" marR="0" indent="0" algn="l" defTabSz="914309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Прибыль (убыток) после</a:t>
                      </a:r>
                      <a:r>
                        <a:rPr lang="ru-RU" sz="14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налогообложения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-268 568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9647" y="6578746"/>
            <a:ext cx="503753" cy="256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282" y="-4"/>
            <a:ext cx="1274660" cy="5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4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한쪽 모서리가 잘린 사각형 16"/>
          <p:cNvSpPr/>
          <p:nvPr/>
        </p:nvSpPr>
        <p:spPr>
          <a:xfrm rot="10800000" flipH="1">
            <a:off x="-20123" y="0"/>
            <a:ext cx="4409243" cy="465138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ctr" defTabSz="910969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2" name="한쪽 모서리가 잘린 사각형 16"/>
          <p:cNvSpPr/>
          <p:nvPr/>
        </p:nvSpPr>
        <p:spPr>
          <a:xfrm rot="10800000" flipH="1">
            <a:off x="-20122" y="-4"/>
            <a:ext cx="7911972" cy="500333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ctr" defTabSz="910969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0" y="9833"/>
            <a:ext cx="7834183" cy="351114"/>
          </a:xfrm>
          <a:prstGeom prst="rect">
            <a:avLst/>
          </a:prstGeom>
          <a:solidFill>
            <a:srgbClr val="00B050"/>
          </a:solidFill>
        </p:spPr>
        <p:txBody>
          <a:bodyPr wrap="square" lIns="103877" tIns="51939" rIns="103877" bIns="51939" rtlCol="0">
            <a:spAutoFit/>
          </a:bodyPr>
          <a:lstStyle/>
          <a:p>
            <a:pPr defTabSz="121900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Информация об объемах предоставленных регулируемых услуг по итогам 2022г.</a:t>
            </a:r>
            <a:endParaRPr lang="ko-KR" altLang="en-US" sz="1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AutoShape 4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Картинки по запросу &quot;работник png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596927"/>
              </p:ext>
            </p:extLst>
          </p:nvPr>
        </p:nvGraphicFramePr>
        <p:xfrm>
          <a:off x="765174" y="1007799"/>
          <a:ext cx="10811301" cy="1694873"/>
        </p:xfrm>
        <a:graphic>
          <a:graphicData uri="http://schemas.openxmlformats.org/drawingml/2006/table">
            <a:tbl>
              <a:tblPr firstRow="1" bandRow="1"/>
              <a:tblGrid>
                <a:gridCol w="28449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606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370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685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50189">
                <a:tc>
                  <a:txBody>
                    <a:bodyPr/>
                    <a:lstStyle>
                      <a:lvl1pPr marL="0" algn="l" defTabSz="914309" rtl="0" eaLnBrk="1" latinLnBrk="1" hangingPunct="1">
                        <a:defRPr sz="1900" b="1" kern="1200">
                          <a:solidFill>
                            <a:schemeClr val="dk1"/>
                          </a:solidFill>
                          <a:latin typeface="Perpetua"/>
                        </a:defRPr>
                      </a:lvl1pPr>
                      <a:lvl2pPr marL="457155" algn="l" defTabSz="914309" rtl="0" eaLnBrk="1" latinLnBrk="1" hangingPunct="1">
                        <a:defRPr sz="1900" b="1" kern="1200">
                          <a:solidFill>
                            <a:schemeClr val="dk1"/>
                          </a:solidFill>
                          <a:latin typeface="Perpetua"/>
                        </a:defRPr>
                      </a:lvl2pPr>
                      <a:lvl3pPr marL="914309" algn="l" defTabSz="914309" rtl="0" eaLnBrk="1" latinLnBrk="1" hangingPunct="1">
                        <a:defRPr sz="1900" b="1" kern="1200">
                          <a:solidFill>
                            <a:schemeClr val="dk1"/>
                          </a:solidFill>
                          <a:latin typeface="Perpetua"/>
                        </a:defRPr>
                      </a:lvl3pPr>
                      <a:lvl4pPr marL="1371464" algn="l" defTabSz="914309" rtl="0" eaLnBrk="1" latinLnBrk="1" hangingPunct="1">
                        <a:defRPr sz="1900" b="1" kern="1200">
                          <a:solidFill>
                            <a:schemeClr val="dk1"/>
                          </a:solidFill>
                          <a:latin typeface="Perpetua"/>
                        </a:defRPr>
                      </a:lvl4pPr>
                      <a:lvl5pPr marL="1828618" algn="l" defTabSz="914309" rtl="0" eaLnBrk="1" latinLnBrk="1" hangingPunct="1">
                        <a:defRPr sz="1900" b="1" kern="1200">
                          <a:solidFill>
                            <a:schemeClr val="dk1"/>
                          </a:solidFill>
                          <a:latin typeface="Perpetua"/>
                        </a:defRPr>
                      </a:lvl5pPr>
                      <a:lvl6pPr marL="2285774" algn="l" defTabSz="914309" rtl="0" eaLnBrk="1" latinLnBrk="1" hangingPunct="1">
                        <a:defRPr sz="1900" b="1" kern="1200">
                          <a:solidFill>
                            <a:schemeClr val="dk1"/>
                          </a:solidFill>
                          <a:latin typeface="Perpetua"/>
                        </a:defRPr>
                      </a:lvl6pPr>
                      <a:lvl7pPr marL="2742926" algn="l" defTabSz="914309" rtl="0" eaLnBrk="1" latinLnBrk="1" hangingPunct="1">
                        <a:defRPr sz="1900" b="1" kern="1200">
                          <a:solidFill>
                            <a:schemeClr val="dk1"/>
                          </a:solidFill>
                          <a:latin typeface="Perpetua"/>
                        </a:defRPr>
                      </a:lvl7pPr>
                      <a:lvl8pPr marL="3200080" algn="l" defTabSz="914309" rtl="0" eaLnBrk="1" latinLnBrk="1" hangingPunct="1">
                        <a:defRPr sz="1900" b="1" kern="1200">
                          <a:solidFill>
                            <a:schemeClr val="dk1"/>
                          </a:solidFill>
                          <a:latin typeface="Perpetua"/>
                        </a:defRPr>
                      </a:lvl8pPr>
                      <a:lvl9pPr marL="3657235" algn="l" defTabSz="914309" rtl="0" eaLnBrk="1" latinLnBrk="1" hangingPunct="1">
                        <a:defRPr sz="1900" b="1" kern="1200">
                          <a:solidFill>
                            <a:schemeClr val="dk1"/>
                          </a:solidFill>
                          <a:latin typeface="Perpetua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в %  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468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тепловой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энергии, тыс. Гкал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247,07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0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30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281,17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모서리가 둥근 직사각형 29"/>
          <p:cNvSpPr/>
          <p:nvPr/>
        </p:nvSpPr>
        <p:spPr>
          <a:xfrm>
            <a:off x="517458" y="823059"/>
            <a:ext cx="11306734" cy="2791388"/>
          </a:xfrm>
          <a:prstGeom prst="roundRect">
            <a:avLst>
              <a:gd name="adj" fmla="val 569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5174" y="2714675"/>
            <a:ext cx="1081130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defTabSz="914400" latinLnBrk="0">
              <a:lnSpc>
                <a:spcPct val="120000"/>
              </a:lnSpc>
              <a:spcBef>
                <a:spcPts val="580"/>
              </a:spcBef>
              <a:buClr>
                <a:srgbClr val="D34817"/>
              </a:buClr>
              <a:buSzPct val="85000"/>
              <a:tabLst>
                <a:tab pos="85725" algn="l"/>
              </a:tabLst>
            </a:pPr>
            <a:r>
              <a:rPr lang="ru-RU" sz="1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увеличение фактического объема повлияло увеличение длительности отопительного периода на 8 дней и переход котельных по требованию ТОО «</a:t>
            </a:r>
            <a:r>
              <a:rPr lang="ru-RU" sz="1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АлТС</a:t>
            </a:r>
            <a:r>
              <a:rPr lang="ru-RU" sz="1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работу по новым температурным графикам, с увеличением температуры теплоносителя в подающем трубопроводе.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647" y="6578746"/>
            <a:ext cx="487811" cy="256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282" y="-4"/>
            <a:ext cx="1274660" cy="562065"/>
          </a:xfrm>
          <a:prstGeom prst="rect">
            <a:avLst/>
          </a:prstGeom>
        </p:spPr>
      </p:pic>
      <p:sp>
        <p:nvSpPr>
          <p:cNvPr id="16" name="한쪽 모서리가 잘린 사각형 16"/>
          <p:cNvSpPr/>
          <p:nvPr/>
        </p:nvSpPr>
        <p:spPr>
          <a:xfrm rot="10800000" flipH="1">
            <a:off x="-20123" y="3865915"/>
            <a:ext cx="7911973" cy="500333"/>
          </a:xfrm>
          <a:prstGeom prst="snip1Rect">
            <a:avLst>
              <a:gd name="adj" fmla="val 2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42" rIns="91099" bIns="45542" anchor="ctr"/>
          <a:lstStyle/>
          <a:p>
            <a:pPr algn="ctr" defTabSz="910969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647" y="3940526"/>
            <a:ext cx="7370021" cy="351114"/>
          </a:xfrm>
          <a:prstGeom prst="rect">
            <a:avLst/>
          </a:prstGeom>
          <a:solidFill>
            <a:srgbClr val="00B050"/>
          </a:solidFill>
        </p:spPr>
        <p:txBody>
          <a:bodyPr wrap="square" lIns="103877" tIns="51939" rIns="103877" bIns="51939" rtlCol="0">
            <a:spAutoFit/>
          </a:bodyPr>
          <a:lstStyle/>
          <a:p>
            <a:pPr defTabSz="121900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Информация о проводимой работе с потребителями регулируемых услуг </a:t>
            </a:r>
            <a:endParaRPr lang="ko-KR" altLang="en-US" sz="1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765176" y="4650258"/>
            <a:ext cx="10811300" cy="82396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300"/>
              </a:spcBef>
              <a:buNone/>
              <a:defRPr/>
            </a:pPr>
            <a:r>
              <a:rPr lang="ru-RU" sz="1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Единственным </a:t>
            </a:r>
            <a:r>
              <a:rPr lang="ru-RU" sz="1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потребителем ТОО «АТКЭ» является ТОО «</a:t>
            </a:r>
            <a:r>
              <a:rPr lang="ru-RU" sz="1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АлТС</a:t>
            </a:r>
            <a:r>
              <a:rPr lang="ru-RU" sz="14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По данным ТОО «</a:t>
            </a:r>
            <a:r>
              <a:rPr lang="ru-RU" sz="14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АлТС</a:t>
            </a:r>
            <a:r>
              <a:rPr lang="ru-RU" sz="14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количество отапливаемых ТОО «АТКЭ» объектов составляют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4 611 ед. </a:t>
            </a:r>
            <a:r>
              <a:rPr lang="ru-RU" sz="14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этом, основной задачей Товарищества является качественное и бесперебойное обеспечение выработки тепловой энергии</a:t>
            </a:r>
            <a:r>
              <a:rPr lang="ru-RU" sz="1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ГВС для обслуживаемого населения города Алматы. </a:t>
            </a:r>
            <a:endParaRPr lang="ru-RU" sz="14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ru-RU" sz="1300" dirty="0">
              <a:solidFill>
                <a:srgbClr val="003300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ru-RU" sz="1300" dirty="0" smtClean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ru-RU" sz="1300" dirty="0" smtClean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endParaRPr lang="ru-RU" sz="1300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모서리가 둥근 직사각형 29"/>
          <p:cNvSpPr/>
          <p:nvPr/>
        </p:nvSpPr>
        <p:spPr>
          <a:xfrm>
            <a:off x="517458" y="4554440"/>
            <a:ext cx="11306734" cy="951623"/>
          </a:xfrm>
          <a:prstGeom prst="roundRect">
            <a:avLst>
              <a:gd name="adj" fmla="val 569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17468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Samsung Dark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MSCA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lumMod val="75000"/>
                <a:lumOff val="25000"/>
                <a:shade val="30000"/>
                <a:satMod val="115000"/>
              </a:schemeClr>
            </a:gs>
            <a:gs pos="50000">
              <a:schemeClr val="accent1">
                <a:lumMod val="75000"/>
                <a:lumOff val="25000"/>
                <a:shade val="67500"/>
                <a:satMod val="115000"/>
              </a:schemeClr>
            </a:gs>
            <a:gs pos="100000">
              <a:schemeClr val="accent1">
                <a:lumMod val="75000"/>
                <a:lumOff val="25000"/>
                <a:shade val="100000"/>
                <a:satMod val="115000"/>
              </a:schemeClr>
            </a:gs>
          </a:gsLst>
          <a:lin ang="13500000" scaled="1"/>
          <a:tileRect/>
        </a:gra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45625</TotalTime>
  <Words>1535</Words>
  <Application>Microsoft Office PowerPoint</Application>
  <PresentationFormat>Широкоэкранный</PresentationFormat>
  <Paragraphs>287</Paragraphs>
  <Slides>12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맑은 고딕</vt:lpstr>
      <vt:lpstr>Arial</vt:lpstr>
      <vt:lpstr>Calibri</vt:lpstr>
      <vt:lpstr>Franklin Gothic Book</vt:lpstr>
      <vt:lpstr>Samsung Sharp Sans Bold</vt:lpstr>
      <vt:lpstr>Times New Roman</vt:lpstr>
      <vt:lpstr>Wingdings</vt:lpstr>
      <vt:lpstr>Wingdings 2</vt:lpstr>
      <vt:lpstr>16_Office Theme</vt:lpstr>
      <vt:lpstr>7_Samsung Dark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Samsung Electronics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이동기/구주PM그룹</dc:creator>
  <cp:lastModifiedBy>Zhanna Abdukasovna</cp:lastModifiedBy>
  <cp:revision>2810</cp:revision>
  <cp:lastPrinted>2023-04-19T08:20:28Z</cp:lastPrinted>
  <dcterms:created xsi:type="dcterms:W3CDTF">2017-06-12T06:43:08Z</dcterms:created>
  <dcterms:modified xsi:type="dcterms:W3CDTF">2023-08-09T08:31:52Z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  <property fmtid="{D5CDD505-2E9C-101B-9397-08002B2CF9AE}" pid="3" name="NSCPROP_SA">
    <vt:lpwstr>C:\Users\admin\Desktop\v1.1_171108_2018 EU Strategy.pptx</vt:lpwstr>
  </property>
</Properties>
</file>