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2"/>
  </p:notesMasterIdLst>
  <p:sldIdLst>
    <p:sldId id="291" r:id="rId2"/>
    <p:sldId id="309" r:id="rId3"/>
    <p:sldId id="332" r:id="rId4"/>
    <p:sldId id="326" r:id="rId5"/>
    <p:sldId id="322" r:id="rId6"/>
    <p:sldId id="325" r:id="rId7"/>
    <p:sldId id="329" r:id="rId8"/>
    <p:sldId id="330" r:id="rId9"/>
    <p:sldId id="331" r:id="rId10"/>
    <p:sldId id="324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313680"/>
    <a:srgbClr val="5359A6"/>
    <a:srgbClr val="696EB1"/>
    <a:srgbClr val="CDDC39"/>
    <a:srgbClr val="FFFFFF"/>
    <a:srgbClr val="A0E13A"/>
    <a:srgbClr val="F17F32"/>
    <a:srgbClr val="5C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0" autoAdjust="0"/>
    <p:restoredTop sz="96340" autoAdjust="0"/>
  </p:normalViewPr>
  <p:slideViewPr>
    <p:cSldViewPr>
      <p:cViewPr varScale="1">
        <p:scale>
          <a:sx n="78" d="100"/>
          <a:sy n="78" d="100"/>
        </p:scale>
        <p:origin x="94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87736181084405E-2"/>
          <c:y val="0.105208634610128"/>
          <c:w val="0.94443666110760283"/>
          <c:h val="0.7214847626609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КСК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en-US" baseline="0"/>
                      <a:t> 938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4A-49A2-8E16-6859016FEB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385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4A-49A2-8E16-6859016FEB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  <a:r>
                      <a:rPr lang="en-US" baseline="0"/>
                      <a:t> 296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4A-49A2-8E16-6859016FEB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r>
                      <a:rPr lang="en-US" baseline="0"/>
                      <a:t> 493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4A-49A2-8E16-6859016FEBB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F6-4E81-B8DC-A0311359E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Многодетные семьи</c:v>
                </c:pt>
                <c:pt idx="1">
                  <c:v>Сироты</c:v>
                </c:pt>
                <c:pt idx="2">
                  <c:v>СУСН</c:v>
                </c:pt>
                <c:pt idx="3">
                  <c:v>Бюджетники</c:v>
                </c:pt>
                <c:pt idx="4">
                  <c:v>аварийное жилье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4905</c:v>
                </c:pt>
                <c:pt idx="1">
                  <c:v>2210</c:v>
                </c:pt>
                <c:pt idx="2">
                  <c:v>16999</c:v>
                </c:pt>
                <c:pt idx="3">
                  <c:v>13122</c:v>
                </c:pt>
                <c:pt idx="4" formatCode="General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27-40B4-8954-EE52F022F0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1625864"/>
        <c:axId val="278077688"/>
      </c:barChart>
      <c:catAx>
        <c:axId val="281625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78077688"/>
        <c:crosses val="autoZero"/>
        <c:auto val="1"/>
        <c:lblAlgn val="ctr"/>
        <c:lblOffset val="100"/>
        <c:noMultiLvlLbl val="0"/>
      </c:catAx>
      <c:valAx>
        <c:axId val="278077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crossAx val="28162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2CCF4-F30D-4666-9635-739DDA28442C}" type="datetimeFigureOut">
              <a:rPr lang="ru-RU" smtClean="0"/>
              <a:pPr/>
              <a:t>17.07.2023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432C3-13EB-4273-B667-3FD412D300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49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432C3-13EB-4273-B667-3FD412D3003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82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ACAED1-F048-48C3-BC38-1052F444F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026CE3-1119-400E-B7FF-99C32CA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0DC89E-37B9-41BD-BEE7-EC151966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619EEA-39BB-410D-A382-AF7D7DA6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8ABD58-0B4E-4E2D-9284-AAF0362D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8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04862-6FD3-49B1-B19C-D39A99F2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2682B1-8C47-4C76-AF5A-DD7821FA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86E886-42F6-49BA-B5F1-DC53016A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EBEF3E-D657-4533-BFFC-1B7A345E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2BF81D-3FD2-467A-A9AD-294BE004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6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096E04-29C9-4376-A491-B2B580D46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0A96BE-7FD5-4126-BABA-9BEC22FD6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E17306-35E8-49DA-AE3C-282D989E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C3EE79-8DC5-43DD-9D7B-42BE6169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8B399-1972-4BB1-A0E2-EA12BD76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5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EC202E-FB9F-41CA-BE13-9D918C67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CFC0BD-7E5C-45D5-BA0A-9BE416D42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19C60E-FD13-484E-B4C0-6467CEE6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18366B-A0C5-4380-BB3A-D175B89D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50E35A-BFCD-4909-ACB5-91FE4E31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A42F07-A8C2-4256-B855-E70764F9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39DA33-8411-4C60-81D2-0400EE80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D8388A-6F1E-4190-B9D3-802D8B62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C946DD-AF1B-4A11-840C-B5B3E15E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A20AE7-C569-4829-A4F6-FA2CCA62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4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66B8C7-F759-436D-BBAE-C420BFBD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06981B-B541-43BC-B337-CFCEB82CC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65A8DD-B6D9-4B81-82B5-F6B64B4FB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5F1C9A-470C-46E8-ADF3-13A4691E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B68831-7631-47EE-B52D-C299EC3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90D001-6FA1-4F22-836E-CEB98C2B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9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0B291-8622-4DDF-94AA-48C24A33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5B9ACD-FA0B-4E33-B431-F83F2C10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03BC4B-2ACB-45EF-B363-D0ED21804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BE7717-9EC5-4EFB-89E2-C12609099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852FF77-CA6C-40B0-AFC0-6875B0DF9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81913EB-DE55-469D-BF4E-97D031AC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A23F140-15F7-4FC8-97B0-CD51AA81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A1BE95-F808-4189-AAD9-AD5B73CA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3DC7D2-ABC8-478E-8113-08CBDF4E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596ABE-9BE1-47A9-B564-5AA02586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4E2350-7377-49D2-8411-6F3EDAD1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755889C-2567-4332-9C1D-B39C232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2D8814E-5EB5-415B-AB4D-8E757E54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BBACC6-9821-41B5-8673-CE8C7BCA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8FE7C7-CCDA-414B-B0AF-A2A29575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5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C9A7A5-143E-4427-8D5D-D98F6305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33DDEF-42AC-4525-A5EA-4F5959954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7A2C09C-E3FB-403E-B768-AA416E160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9626DC-CB85-498A-97B3-9E7F96E9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027EEE-1739-4775-915B-A666ADE0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05B264-BA9A-4D45-9C92-BDEF8DF7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8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C9F492-D0BE-484A-96E9-1CE3D46D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739CD3-94E6-4DC2-90E6-8D940DD63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8897B6-3468-4825-9512-571E6A5D8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39CA68-385F-436F-A354-07826C94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B07816-AFA1-4BC2-B8C2-B447975A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FF795A-6858-4E2E-9BFB-0D4147DD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8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9BFAC9-C180-4142-BD71-30F9B36F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BF072F-E3C4-44BC-8702-545254CC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2A3A92-AD76-45E9-A137-990B622D4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40BED6-4A7C-4CD8-B990-174FD91CA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6F6F6C-92DC-42B0-A947-F3E05954F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6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04" y="0"/>
            <a:ext cx="46978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23" y="1125792"/>
            <a:ext cx="2688970" cy="26889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1279" y="4299076"/>
            <a:ext cx="8969443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АЛМАТЫ ҚАЛАСЫ</a:t>
            </a: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КОММУНАЛДЫҚ ИНФРАҚҰРЫЛЫМДЫ</a:t>
            </a:r>
            <a:endParaRPr lang="ru-RU" sz="3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ДАМЫТУ БАСҚАРМАСЫ</a:t>
            </a:r>
          </a:p>
        </p:txBody>
      </p:sp>
    </p:spTree>
    <p:extLst>
      <p:ext uri="{BB962C8B-B14F-4D97-AF65-F5344CB8AC3E}">
        <p14:creationId xmlns:p14="http://schemas.microsoft.com/office/powerpoint/2010/main" val="248772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! ALL INFO\Desktop\Фото до После 2020\Жандосова 15\до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56" y="4149037"/>
            <a:ext cx="2687386" cy="1922511"/>
          </a:xfrm>
          <a:prstGeom prst="rect">
            <a:avLst/>
          </a:prstGeom>
          <a:noFill/>
          <a:effectLst/>
        </p:spPr>
      </p:pic>
      <p:pic>
        <p:nvPicPr>
          <p:cNvPr id="22" name="Picture 3" descr="D:\! ALL INFO\Desktop\Фото до После 2020\Жандосова 15\после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295" y="4152325"/>
            <a:ext cx="2704989" cy="1915935"/>
          </a:xfrm>
          <a:prstGeom prst="rect">
            <a:avLst/>
          </a:prstGeom>
          <a:noFill/>
          <a:effectLst/>
        </p:spPr>
      </p:pic>
      <p:pic>
        <p:nvPicPr>
          <p:cNvPr id="23" name="Picture 2" descr="D:\! ALL INFO\Desktop\Фото до После 2020\Сейфуллина 467а\до\1bd48ded-32a8-40c5-8990-e94df1ed5495.jpg"/>
          <p:cNvPicPr>
            <a:picLocks noChangeAspect="1" noChangeArrowheads="1"/>
          </p:cNvPicPr>
          <p:nvPr/>
        </p:nvPicPr>
        <p:blipFill rotWithShape="1">
          <a:blip r:embed="rId4" cstate="print"/>
          <a:srcRect l="17766" r="21037"/>
          <a:stretch/>
        </p:blipFill>
        <p:spPr bwMode="auto">
          <a:xfrm>
            <a:off x="3157149" y="1259260"/>
            <a:ext cx="2674797" cy="2045205"/>
          </a:xfrm>
          <a:prstGeom prst="rect">
            <a:avLst/>
          </a:prstGeom>
          <a:noFill/>
          <a:effectLst/>
        </p:spPr>
      </p:pic>
      <p:pic>
        <p:nvPicPr>
          <p:cNvPr id="24" name="Picture 3" descr="D:\! ALL INFO\Desktop\Фото до После 2020\Сейфуллина 467а\после\1c96f1ad-804f-46bd-bdf0-82c3c5b22c27.jpg"/>
          <p:cNvPicPr>
            <a:picLocks noChangeAspect="1" noChangeArrowheads="1"/>
          </p:cNvPicPr>
          <p:nvPr/>
        </p:nvPicPr>
        <p:blipFill rotWithShape="1">
          <a:blip r:embed="rId5" cstate="print"/>
          <a:srcRect l="13838" r="18712"/>
          <a:stretch/>
        </p:blipFill>
        <p:spPr bwMode="auto">
          <a:xfrm>
            <a:off x="5980313" y="1259260"/>
            <a:ext cx="2681982" cy="2045205"/>
          </a:xfrm>
          <a:prstGeom prst="rect">
            <a:avLst/>
          </a:prstGeom>
          <a:noFill/>
          <a:effectLst/>
        </p:spPr>
      </p:pic>
      <p:sp>
        <p:nvSpPr>
          <p:cNvPr id="26" name="TextBox 25"/>
          <p:cNvSpPr txBox="1"/>
          <p:nvPr/>
        </p:nvSpPr>
        <p:spPr>
          <a:xfrm>
            <a:off x="4852191" y="2904355"/>
            <a:ext cx="979755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08188" y="2904355"/>
            <a:ext cx="954107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</a:p>
        </p:txBody>
      </p:sp>
      <p:pic>
        <p:nvPicPr>
          <p:cNvPr id="19" name="Содержимое 7" descr="WhatsApp Image 2020-02-01 at 14.43.20 (1).jpeg"/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7026772" y="4041209"/>
            <a:ext cx="1963435" cy="2138167"/>
          </a:xfrm>
          <a:prstGeom prst="rect">
            <a:avLst/>
          </a:prstGeom>
          <a:effectLst/>
        </p:spPr>
      </p:pic>
      <p:pic>
        <p:nvPicPr>
          <p:cNvPr id="20" name="Содержимое 14" descr="WhatsApp Image 2020-02-19 at 9.20.18 AM (10).jpeg"/>
          <p:cNvPicPr>
            <a:picLocks noGrp="1" noChangeAspect="1"/>
          </p:cNvPicPr>
          <p:nvPr>
            <p:ph sz="quarter" idx="4294967295"/>
          </p:nvPr>
        </p:nvPicPr>
        <p:blipFill>
          <a:blip r:embed="rId7"/>
          <a:stretch>
            <a:fillRect/>
          </a:stretch>
        </p:blipFill>
        <p:spPr>
          <a:xfrm>
            <a:off x="9154498" y="4041209"/>
            <a:ext cx="1971751" cy="2138167"/>
          </a:xfrm>
          <a:prstGeom prst="rect">
            <a:avLst/>
          </a:prstGeom>
          <a:effectLst/>
        </p:spPr>
      </p:pic>
      <p:sp>
        <p:nvSpPr>
          <p:cNvPr id="37" name="TextBox 36"/>
          <p:cNvSpPr txBox="1"/>
          <p:nvPr/>
        </p:nvSpPr>
        <p:spPr>
          <a:xfrm>
            <a:off x="11907948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5748E3B-A4CA-4116-BD00-D4D5E8D20A18}"/>
              </a:ext>
            </a:extLst>
          </p:cNvPr>
          <p:cNvSpPr/>
          <p:nvPr/>
        </p:nvSpPr>
        <p:spPr>
          <a:xfrm>
            <a:off x="221512" y="197925"/>
            <a:ext cx="1174897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87637-F8E0-4723-B900-A57CEC4A8CD7}"/>
              </a:ext>
            </a:extLst>
          </p:cNvPr>
          <p:cNvSpPr txBox="1"/>
          <p:nvPr/>
        </p:nvSpPr>
        <p:spPr>
          <a:xfrm>
            <a:off x="4202309" y="197925"/>
            <a:ext cx="378738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ЖАҢҒЫРТУ БОЙЫНША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1B16288-9634-4C51-A7E7-71B82B1CC3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" y="44624"/>
            <a:ext cx="768267" cy="7682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3A95DE2-D788-4DC3-BCCE-7F01A9895BD9}"/>
              </a:ext>
            </a:extLst>
          </p:cNvPr>
          <p:cNvSpPr txBox="1"/>
          <p:nvPr/>
        </p:nvSpPr>
        <p:spPr>
          <a:xfrm>
            <a:off x="8010452" y="5779266"/>
            <a:ext cx="979755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6C9929D-16BF-4686-8EAE-41DE3D7F413F}"/>
              </a:ext>
            </a:extLst>
          </p:cNvPr>
          <p:cNvSpPr txBox="1"/>
          <p:nvPr/>
        </p:nvSpPr>
        <p:spPr>
          <a:xfrm>
            <a:off x="2466087" y="5671438"/>
            <a:ext cx="979755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503EC33-E45B-4266-B8D0-95DA2AAC5F59}"/>
              </a:ext>
            </a:extLst>
          </p:cNvPr>
          <p:cNvSpPr txBox="1"/>
          <p:nvPr/>
        </p:nvSpPr>
        <p:spPr>
          <a:xfrm>
            <a:off x="5327177" y="5668150"/>
            <a:ext cx="954107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5D6B8A8-DBDB-4495-B099-BD61573B0E35}"/>
              </a:ext>
            </a:extLst>
          </p:cNvPr>
          <p:cNvSpPr txBox="1"/>
          <p:nvPr/>
        </p:nvSpPr>
        <p:spPr>
          <a:xfrm>
            <a:off x="10172142" y="5779266"/>
            <a:ext cx="954107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</a:p>
        </p:txBody>
      </p:sp>
    </p:spTree>
    <p:extLst>
      <p:ext uri="{BB962C8B-B14F-4D97-AF65-F5344CB8AC3E}">
        <p14:creationId xmlns:p14="http://schemas.microsoft.com/office/powerpoint/2010/main" val="379098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41198378"/>
              </p:ext>
            </p:extLst>
          </p:nvPr>
        </p:nvGraphicFramePr>
        <p:xfrm>
          <a:off x="607066" y="1340768"/>
          <a:ext cx="10977868" cy="216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377489" y="3161921"/>
            <a:ext cx="11785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300" b="1" dirty="0">
                <a:latin typeface="Arial" panose="020B0604020202020204" pitchFamily="34" charset="0"/>
                <a:cs typeface="Arial" panose="020B0604020202020204" pitchFamily="34" charset="0"/>
              </a:rPr>
              <a:t>Көпбалалы </a:t>
            </a:r>
          </a:p>
          <a:p>
            <a:pPr algn="ctr"/>
            <a:r>
              <a:rPr lang="kk-KZ" sz="1300" b="1" dirty="0">
                <a:latin typeface="Arial" panose="020B0604020202020204" pitchFamily="34" charset="0"/>
                <a:cs typeface="Arial" panose="020B0604020202020204" pitchFamily="34" charset="0"/>
              </a:rPr>
              <a:t>тбасылар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4008" y="3161921"/>
            <a:ext cx="880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Жетім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2792" y="3161921"/>
            <a:ext cx="1977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Халықтың әлеуметтік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300" b="1" dirty="0">
                <a:latin typeface="Arial" panose="020B0604020202020204" pitchFamily="34" charset="0"/>
                <a:cs typeface="Arial" panose="020B0604020202020204" pitchFamily="34" charset="0"/>
              </a:rPr>
              <a:t>осал топтары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1512" y="197925"/>
            <a:ext cx="1174897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4225937" y="197925"/>
            <a:ext cx="3740126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ТҰРҒЫН ҮЙМЕН ҚАМТУ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" y="44624"/>
            <a:ext cx="768267" cy="7682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11907948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9749" y="836712"/>
            <a:ext cx="6032503" cy="369332"/>
          </a:xfrm>
          <a:prstGeom prst="rect">
            <a:avLst/>
          </a:prstGeom>
          <a:noFill/>
          <a:ln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41 113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азамат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тұрғын үйге мұқтаждар есебінде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тұр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сертификат, награда, диплом значок в Banking Icons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1" y="6122908"/>
            <a:ext cx="546452" cy="54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Дом на ладони векторы, картинки, клипарт Дом на ладони | скачать на  Depositpho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58" y="5070458"/>
            <a:ext cx="637478" cy="6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91792" y="3951969"/>
            <a:ext cx="9360792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айдың қорытындысы 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813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тұрғын үймен қамтылды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– 2-10-20 («Бақытты отбасы»); </a:t>
            </a:r>
            <a:r>
              <a:rPr lang="kk-K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– 5-10-20 («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Шаңырақ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»); </a:t>
            </a:r>
            <a:r>
              <a:rPr lang="kk-K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– «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Алматы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жастары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лючи от дома PNG рисунок, картинки и пнг прозрачный для бесплатной  загрузки |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80" y="4050197"/>
            <a:ext cx="492435" cy="4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91792" y="4696683"/>
            <a:ext cx="8986707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 жылдың соңына дейін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5 266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пәтер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жоспарлануда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 ішінде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401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құқығынсыз жалдамалы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пәтер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2 715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несиелік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тұрғын үй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1 100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– «Алматы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жастары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>
              <a:buFontTx/>
              <a:buChar char="-"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1 050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жұмыс істейтін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жастарға сатып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құқығынсыз жалдамалы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пәтер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1792" y="6211468"/>
            <a:ext cx="898670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 жылдың басынан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тұрғын үй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839416" y="4322708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839416" y="5357447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839416" y="6394818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V="1">
            <a:off x="839416" y="4322708"/>
            <a:ext cx="0" cy="207211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FF7BF5A-E7C0-4A45-9AFE-069EECFA01A0}"/>
              </a:ext>
            </a:extLst>
          </p:cNvPr>
          <p:cNvSpPr txBox="1"/>
          <p:nvPr/>
        </p:nvSpPr>
        <p:spPr>
          <a:xfrm>
            <a:off x="9792413" y="3161921"/>
            <a:ext cx="10166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Апатты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тұрғын үй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6A387A-8026-4701-8431-E8D8E9871D3E}"/>
              </a:ext>
            </a:extLst>
          </p:cNvPr>
          <p:cNvSpPr txBox="1"/>
          <p:nvPr/>
        </p:nvSpPr>
        <p:spPr>
          <a:xfrm>
            <a:off x="7416406" y="3161921"/>
            <a:ext cx="15599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Бюджеттік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ұйым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300" b="1" dirty="0">
                <a:latin typeface="Arial" panose="020B0604020202020204" pitchFamily="34" charset="0"/>
                <a:cs typeface="Arial" panose="020B0604020202020204" pitchFamily="34" charset="0"/>
              </a:rPr>
              <a:t>қызметкерлері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Mannwischensymbol Element Des Mannes Reinigung Symbol Für Mobile Konzept  Und Webapps Glyph Mann Wischen Symbol Für Web Und Mobil Einsetzbar Stock  Vektor Art und mehr Bilder von Besen - iStock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7" y="2038043"/>
            <a:ext cx="1034851" cy="103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3552" y="908720"/>
            <a:ext cx="802918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900" b="1" dirty="0">
                <a:latin typeface="Arial" panose="020B0604020202020204" pitchFamily="34" charset="0"/>
                <a:cs typeface="Arial" panose="020B0604020202020204" pitchFamily="34" charset="0"/>
              </a:rPr>
              <a:t>Қаланың қызмет көрсетілетін көше-жол желісінің жалпы ауданы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млн. м²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0251" y="3417073"/>
            <a:ext cx="796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Қалада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көше-жол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желісін</a:t>
            </a:r>
            <a:r>
              <a:rPr lang="ru-RU" dirty="0">
                <a:latin typeface="Arial" pitchFamily="34" charset="0"/>
                <a:cs typeface="Arial" pitchFamily="34" charset="0"/>
              </a:rPr>
              <a:t> таза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ұстаумен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мердігер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ұйым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айналысады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;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0251" y="1916832"/>
            <a:ext cx="766222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2 318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көшелерде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тазалау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көшелер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2 706,5 км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тротуарлар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1 303,8 км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Арық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желілері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1 167,4 км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02" name="Picture 6" descr="Алматы - векторные изображения, Алматы картинки |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17621" r="5043" b="13653"/>
          <a:stretch/>
        </p:blipFill>
        <p:spPr bwMode="auto">
          <a:xfrm>
            <a:off x="335360" y="927406"/>
            <a:ext cx="1728192" cy="6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значок вектор зданий PNG , справочная информация, здания икону, город PNG 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0" y="3352953"/>
            <a:ext cx="774571" cy="7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890" y="4502008"/>
            <a:ext cx="667469" cy="7036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30251" y="4392185"/>
            <a:ext cx="9315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Күн сайын қала көшелерінен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1087 бірлік арнайы техника</a:t>
            </a:r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1413 жол жұмысшысы</a:t>
            </a:r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күшімен </a:t>
            </a:r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тоннадан астам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шаң-тозаң мен кездейсоқ қоқыс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4108" name="Picture 12" descr="Векторный рисунок интерне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2" y="5661248"/>
            <a:ext cx="591004" cy="5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730251" y="5495085"/>
            <a:ext cx="976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Алматылықтардың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өздері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қаланың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санитарлық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қажеттігі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насихатпен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интернет-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ресурстарға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фотосурет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орындалған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жұмыстардың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барысы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жеткізіледі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487828" y="3738922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87828" y="4852534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87828" y="5955434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87828" y="2554152"/>
            <a:ext cx="844" cy="3401282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87828" y="2554152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907948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3D9B552-F9E6-44B5-9F92-3C43FA902605}"/>
              </a:ext>
            </a:extLst>
          </p:cNvPr>
          <p:cNvSpPr/>
          <p:nvPr/>
        </p:nvSpPr>
        <p:spPr>
          <a:xfrm>
            <a:off x="221512" y="197925"/>
            <a:ext cx="1174897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57255F4-6A00-4C74-939E-566CF2DE2EED}"/>
              </a:ext>
            </a:extLst>
          </p:cNvPr>
          <p:cNvSpPr txBox="1"/>
          <p:nvPr/>
        </p:nvSpPr>
        <p:spPr>
          <a:xfrm>
            <a:off x="3980453" y="197925"/>
            <a:ext cx="423109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КӨРІКТЕНДІРУ БОЙЫНША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D692619-747B-4240-90B0-0D145D516A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" y="44624"/>
            <a:ext cx="768267" cy="7682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26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7672" y="976622"/>
            <a:ext cx="9916656" cy="5571974"/>
            <a:chOff x="1559496" y="976622"/>
            <a:chExt cx="9916656" cy="557197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45"/>
            <a:stretch/>
          </p:blipFill>
          <p:spPr>
            <a:xfrm>
              <a:off x="8271796" y="976622"/>
              <a:ext cx="3188892" cy="274041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33"/>
            <a:stretch/>
          </p:blipFill>
          <p:spPr>
            <a:xfrm>
              <a:off x="4259796" y="976622"/>
              <a:ext cx="3672408" cy="274041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496" y="3851759"/>
              <a:ext cx="2448272" cy="269683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66"/>
            <a:stretch/>
          </p:blipFill>
          <p:spPr>
            <a:xfrm>
              <a:off x="1559496" y="976622"/>
              <a:ext cx="2448272" cy="274041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796" y="3851759"/>
              <a:ext cx="3204356" cy="269683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00"/>
            <a:stretch/>
          </p:blipFill>
          <p:spPr>
            <a:xfrm>
              <a:off x="4259797" y="3851759"/>
              <a:ext cx="3672408" cy="269683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11907948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D623A07-B535-4905-B5D0-77DDF7D0A7EB}"/>
              </a:ext>
            </a:extLst>
          </p:cNvPr>
          <p:cNvSpPr/>
          <p:nvPr/>
        </p:nvSpPr>
        <p:spPr>
          <a:xfrm>
            <a:off x="221512" y="197925"/>
            <a:ext cx="1174897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ACC18BE-9DE4-4CC5-A985-0B49A6FD21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" y="44624"/>
            <a:ext cx="768267" cy="7682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81AEEDA-D65A-49C9-9FC2-BA193971D8FA}"/>
              </a:ext>
            </a:extLst>
          </p:cNvPr>
          <p:cNvSpPr txBox="1"/>
          <p:nvPr/>
        </p:nvSpPr>
        <p:spPr>
          <a:xfrm>
            <a:off x="3980453" y="197925"/>
            <a:ext cx="423109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КӨРІКТЕНДІРУ БОЙЫНША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0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ещание значок вектор PNG , встреча клипарт, иконки встречи, Конференция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5544375"/>
            <a:ext cx="803084" cy="8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Лупа в руке в плоском стиле Значок руки держа лупу на изолированной  предпосылке Плоские объектив или Loupe R Иллюстрация штока - иллюстрации  насчитывающей данные, проверите: 1555537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639" y="1088706"/>
            <a:ext cx="599939" cy="59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96657" y="788511"/>
            <a:ext cx="1023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Тұрмыстық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коммуналдық-тұрмыстық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тұтыну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газ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инфрақұрылым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объектілеріндегі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тұрмыстық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баллондарды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сақталуына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Megaphone symbol hand holding loudspeaker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" b="12139"/>
          <a:stretch/>
        </p:blipFill>
        <p:spPr bwMode="auto">
          <a:xfrm>
            <a:off x="767408" y="2525764"/>
            <a:ext cx="646400" cy="5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6656" y="2049522"/>
            <a:ext cx="1032093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Тұрмыстық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коммуналдық-тұрмыстық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тұтынушыларға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мен газ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жабдықтарын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900" dirty="0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ауіпсіз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насихаттау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айлығы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/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аталған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ТЖД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ЖПҚ-мен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бірлесіп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объектіліерге шығу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ұйымдастырылды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ақпараттық-түсіндіру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жабдықтарын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жадынамалар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берілді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4553" y="3659540"/>
            <a:ext cx="10256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қамтылды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23-тен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базарлары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сауда-ойын-сауық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базарлары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268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тамақтандыру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100-ден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объектілерде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бұза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газ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баллондарын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фактілері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6" descr="Цена — Частный пансионат &quot;Доверие&quot; в г. Харь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1" y="4173493"/>
            <a:ext cx="541755" cy="5417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72051" y="5373216"/>
            <a:ext cx="1015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2023 жылғы 24 қаңтарда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Алматы қаласы ТЖД, Алматы қаласы Өнеркәсіптік қауіпсіздік департаменті, газ тарату ұйымдары және БАҚ-ты </a:t>
            </a:r>
            <a:r>
              <a:rPr lang="kk-KZ" i="1" dirty="0">
                <a:latin typeface="Arial" panose="020B0604020202020204" pitchFamily="34" charset="0"/>
                <a:cs typeface="Arial" panose="020B0604020202020204" pitchFamily="34" charset="0"/>
              </a:rPr>
              <a:t>(Алматы ТВ, Вечерняя Алматы газеті)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тарта отырып, ҮІГЖ-ға </a:t>
            </a:r>
            <a:r>
              <a:rPr lang="kk-KZ" i="1" dirty="0">
                <a:latin typeface="Arial" panose="020B0604020202020204" pitchFamily="34" charset="0"/>
                <a:cs typeface="Arial" panose="020B0604020202020204" pitchFamily="34" charset="0"/>
              </a:rPr>
              <a:t>(үй ішілік газ жабдықтары)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техникалық қызмет көрсету жөніндегі сервистік компаниялар өкілдерінің қатысуымен кеңес өткізілді.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55075" y="2809953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55075" y="4443054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55075" y="5963789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55075" y="1440539"/>
            <a:ext cx="0" cy="452325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55075" y="1440538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07948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77734B1-4B36-4502-BA74-C6A8D3C7F88F}"/>
              </a:ext>
            </a:extLst>
          </p:cNvPr>
          <p:cNvSpPr/>
          <p:nvPr/>
        </p:nvSpPr>
        <p:spPr>
          <a:xfrm>
            <a:off x="221512" y="197925"/>
            <a:ext cx="1174897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08D2C26-6CE4-41FD-B724-30413B65A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" y="44624"/>
            <a:ext cx="768267" cy="7682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FF961E1-4487-4E07-AF58-5D9C3AA06603}"/>
              </a:ext>
            </a:extLst>
          </p:cNvPr>
          <p:cNvSpPr txBox="1"/>
          <p:nvPr/>
        </p:nvSpPr>
        <p:spPr>
          <a:xfrm>
            <a:off x="3819095" y="197925"/>
            <a:ext cx="4553811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ГАЗ ЖӘНЕ ЛИФТ БОЙЫНША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1907948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554117" y="897616"/>
            <a:ext cx="9083766" cy="5627984"/>
            <a:chOff x="1559496" y="897616"/>
            <a:chExt cx="9083766" cy="562798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35"/>
            <a:stretch/>
          </p:blipFill>
          <p:spPr>
            <a:xfrm>
              <a:off x="1559497" y="908720"/>
              <a:ext cx="2509382" cy="2592544"/>
            </a:xfrm>
            <a:prstGeom prst="rect">
              <a:avLst/>
            </a:prstGeom>
            <a:effectLst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01"/>
            <a:stretch/>
          </p:blipFill>
          <p:spPr>
            <a:xfrm>
              <a:off x="4835861" y="3933056"/>
              <a:ext cx="2497902" cy="2592544"/>
            </a:xfrm>
            <a:prstGeom prst="rect">
              <a:avLst/>
            </a:prstGeom>
            <a:effectLst/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01"/>
            <a:stretch/>
          </p:blipFill>
          <p:spPr>
            <a:xfrm>
              <a:off x="4841702" y="908720"/>
              <a:ext cx="2514438" cy="2581441"/>
            </a:xfrm>
            <a:prstGeom prst="rect">
              <a:avLst/>
            </a:prstGeom>
            <a:effectLst/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4" b="11407"/>
            <a:stretch/>
          </p:blipFill>
          <p:spPr>
            <a:xfrm>
              <a:off x="1559496" y="3933056"/>
              <a:ext cx="2514438" cy="2583388"/>
            </a:xfrm>
            <a:prstGeom prst="rect">
              <a:avLst/>
            </a:prstGeom>
            <a:effectLst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38"/>
            <a:stretch/>
          </p:blipFill>
          <p:spPr>
            <a:xfrm>
              <a:off x="8128963" y="3933056"/>
              <a:ext cx="2509383" cy="258144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963" y="897616"/>
              <a:ext cx="2514299" cy="2592545"/>
            </a:xfrm>
            <a:prstGeom prst="rect">
              <a:avLst/>
            </a:prstGeom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8724612-E142-4B28-B64A-653BC6137E9D}"/>
              </a:ext>
            </a:extLst>
          </p:cNvPr>
          <p:cNvSpPr/>
          <p:nvPr/>
        </p:nvSpPr>
        <p:spPr>
          <a:xfrm>
            <a:off x="221512" y="197925"/>
            <a:ext cx="1174897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1D5B0-F14E-4F38-A275-E6078B0FAF29}"/>
              </a:ext>
            </a:extLst>
          </p:cNvPr>
          <p:cNvSpPr txBox="1"/>
          <p:nvPr/>
        </p:nvSpPr>
        <p:spPr>
          <a:xfrm>
            <a:off x="4807089" y="197925"/>
            <a:ext cx="257782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ГАЗ БОЙЫНША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6685DBE-8CBC-4C3B-A107-6939FFB7B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" y="44624"/>
            <a:ext cx="768267" cy="7682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6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64226EFE-6DA9-4CF2-B59A-F240755D8CF3}"/>
              </a:ext>
            </a:extLst>
          </p:cNvPr>
          <p:cNvGrpSpPr/>
          <p:nvPr/>
        </p:nvGrpSpPr>
        <p:grpSpPr>
          <a:xfrm>
            <a:off x="2092119" y="1116033"/>
            <a:ext cx="8380044" cy="584775"/>
            <a:chOff x="2630453" y="1116033"/>
            <a:chExt cx="8380044" cy="584775"/>
          </a:xfrm>
        </p:grpSpPr>
        <p:pic>
          <p:nvPicPr>
            <p:cNvPr id="39938" name="Picture 2" descr="дом значок недвижимости графический дизайн шаблон вектор, жилой дом, дом  иконы, значки шаблона PNG и вектор пнг для бесплатной загрузки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34" t="28595" r="23859" b="27312"/>
            <a:stretch/>
          </p:blipFill>
          <p:spPr bwMode="auto">
            <a:xfrm>
              <a:off x="2630453" y="1134278"/>
              <a:ext cx="636105" cy="566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3072" y="1300698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8 645 КПТҮ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952" name="Picture 16" descr="Дом | Бесплатно значо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968" y="1120129"/>
              <a:ext cx="580679" cy="580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412956" y="1116033"/>
              <a:ext cx="45975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800-ден </a:t>
              </a:r>
              <a:r>
                <a:rPr lang="ru-RU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астам</a:t>
              </a:r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басқару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органдары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(МИБ, ПИК, ПИТК </a:t>
              </a:r>
              <a:r>
                <a:rPr lang="ru-RU" sz="1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т.б</a:t>
              </a: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  <a:endParaRPr lang="ru-RU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72263" y="2155314"/>
            <a:ext cx="96256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ТҮКШ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реформасын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біз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Қалалық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картасын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бекіттік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кездесу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Call –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аясында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3500-ге </a:t>
            </a:r>
            <a:r>
              <a:rPr lang="ru-RU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жуық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тұрғын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алды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72263" y="3212976"/>
            <a:ext cx="94165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Осы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реформаның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басынан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КПТҮ-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қамти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4 500 </a:t>
            </a:r>
            <a:r>
              <a:rPr lang="ru-RU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жиналыс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18928" y="5580970"/>
            <a:ext cx="8069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Бүгінгі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таңда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1 392 МИБ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тіркелді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4 672 ЖС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таңдалды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БАРЛЫҒЫ: 6 551 КПТҮ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қамтумен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6 064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нысаны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(92%).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42662" y="4149080"/>
            <a:ext cx="103004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Басқарма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есік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іс-шарасына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бастамашылық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жасады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басқарудың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нысандарына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(МИБ/ЖС)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түсініктемелер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кеңестер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берілді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</a:t>
            </a:r>
            <a:r>
              <a:rPr lang="ru-RU" sz="1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тұрғынға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атап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айтқанда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істеп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тұрған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органдарына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берілді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4" name="Picture 6" descr="Цена — Частный пансионат &quot;Доверие&quot; в г. Харь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19" y="5542118"/>
            <a:ext cx="630789" cy="6307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Лучшее из Кит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7" y="4403993"/>
            <a:ext cx="600192" cy="6001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угл документы – Бесплатные иконки: бренды и логотип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31" y="2269818"/>
            <a:ext cx="635765" cy="6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479376" y="3702311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79376" y="4702773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79376" y="5856196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79376" y="2586384"/>
            <a:ext cx="0" cy="3269812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79376" y="2586384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907948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5D62DB0-22E1-4A44-AF3F-4D0E57811715}"/>
              </a:ext>
            </a:extLst>
          </p:cNvPr>
          <p:cNvSpPr/>
          <p:nvPr/>
        </p:nvSpPr>
        <p:spPr>
          <a:xfrm>
            <a:off x="221512" y="197925"/>
            <a:ext cx="1174897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C612FC3-B3D9-4B4E-BAC5-A09523EF6955}"/>
              </a:ext>
            </a:extLst>
          </p:cNvPr>
          <p:cNvSpPr txBox="1"/>
          <p:nvPr/>
        </p:nvSpPr>
        <p:spPr>
          <a:xfrm>
            <a:off x="1656003" y="197925"/>
            <a:ext cx="887999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ТҰРҒЫН ҮЙ-КОММУНАЛДЫҚ ШАРУАШЫЛЫҚ БОЙЫНША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924FF16-BD09-4A91-8D45-15F5D98C58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" y="44624"/>
            <a:ext cx="768267" cy="7682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66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0524" y="1641971"/>
            <a:ext cx="10436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Лифт, газ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қазандықтар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құрылғылары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жоспардан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басынан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өтініштері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жоспардан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(газ бойынша-8,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қазандықтар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бойынша-7,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лифтілер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бойынша-3)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объектіге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әкімшілік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айыппұл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салынды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utoShape 6" descr="Иконка штрафы - векторные изображения, Иконка штрафы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Штраф — стоковая векторная графика и другие изображения на тему Иконка -  Иконка, Без людей, Векторная графика - iStock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r="13810"/>
          <a:stretch/>
        </p:blipFill>
        <p:spPr bwMode="auto">
          <a:xfrm>
            <a:off x="793314" y="1921666"/>
            <a:ext cx="563157" cy="76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2" descr="Административная ответственность: понятие, обстоятельст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2" name="Picture 18" descr="Суд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4" y="4406188"/>
            <a:ext cx="563157" cy="5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20524" y="4179935"/>
            <a:ext cx="8827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жоспардан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тексерулер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көрсететін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(ПИК, МИБ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т. б.),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әкімшілік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жауапкершілікке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орган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тартылды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07975" y="4686450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 flipV="1">
            <a:off x="307975" y="2300646"/>
            <a:ext cx="0" cy="238580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07975" y="2300645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907948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7438774-A679-48D6-9F85-1A44BE583CD0}"/>
              </a:ext>
            </a:extLst>
          </p:cNvPr>
          <p:cNvSpPr/>
          <p:nvPr/>
        </p:nvSpPr>
        <p:spPr>
          <a:xfrm>
            <a:off x="221512" y="197925"/>
            <a:ext cx="1174897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AD22C0-5A1F-49D7-8558-F393DE66DF94}"/>
              </a:ext>
            </a:extLst>
          </p:cNvPr>
          <p:cNvSpPr txBox="1"/>
          <p:nvPr/>
        </p:nvSpPr>
        <p:spPr>
          <a:xfrm>
            <a:off x="4086764" y="197925"/>
            <a:ext cx="401847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ТЕКСЕРУЛЕР БОЙЫНША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23CFC6A-617D-418C-81C0-D5274FC21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" y="44624"/>
            <a:ext cx="768267" cy="7682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96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Support Local : ShortD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26" y="2135927"/>
            <a:ext cx="687786" cy="7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495398" y="836712"/>
            <a:ext cx="720120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ТҮКШ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дамытудың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бағдарламасы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қайтарымды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кондоминиум </a:t>
            </a: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объектісінің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ортақ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мүлкін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күрделі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40413" y="2170250"/>
            <a:ext cx="6083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КПТҮ-де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күрделі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жөндеу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жоспарланған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kk-K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13151" y="3163100"/>
            <a:ext cx="968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Бүгінгі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таңда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жинау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жүріп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жатыр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6" descr="Цена — Частный пансионат &quot;Доверие&quot; в г. Харь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86" y="3126909"/>
            <a:ext cx="485266" cy="4852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550515" y="4390727"/>
            <a:ext cx="1006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6 885-тен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лифт 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қаланың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тұрғын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қорында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пайдаланылуда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басында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386 лифт.</a:t>
            </a:r>
          </a:p>
        </p:txBody>
      </p:sp>
      <p:pic>
        <p:nvPicPr>
          <p:cNvPr id="59" name="Picture 8" descr="Лифт – Бесплатные иконки: электрон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0" y="4643601"/>
            <a:ext cx="685144" cy="6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Прямая соединительная линия 60"/>
          <p:cNvCxnSpPr/>
          <p:nvPr/>
        </p:nvCxnSpPr>
        <p:spPr>
          <a:xfrm flipV="1">
            <a:off x="654499" y="2507341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654499" y="3368226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654499" y="2507341"/>
            <a:ext cx="0" cy="86088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51708" y="5535686"/>
            <a:ext cx="555184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КПТҮ-де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 лифт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ауыстырылды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86 КПТҮ-де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 лифт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жоспарланған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1063892" y="6237312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 flipV="1">
            <a:off x="1064736" y="5726343"/>
            <a:ext cx="0" cy="510969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1063892" y="5726342"/>
            <a:ext cx="351588" cy="263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07948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9096304-255D-4041-9283-E74704454D22}"/>
              </a:ext>
            </a:extLst>
          </p:cNvPr>
          <p:cNvSpPr/>
          <p:nvPr/>
        </p:nvSpPr>
        <p:spPr>
          <a:xfrm>
            <a:off x="221512" y="197925"/>
            <a:ext cx="11748977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3E40285-B35F-401B-A36C-1195E842F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" y="44624"/>
            <a:ext cx="768267" cy="7682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DACB07-800E-4ABF-8AFE-F8C2181F105E}"/>
              </a:ext>
            </a:extLst>
          </p:cNvPr>
          <p:cNvSpPr txBox="1"/>
          <p:nvPr/>
        </p:nvSpPr>
        <p:spPr>
          <a:xfrm>
            <a:off x="4202309" y="197925"/>
            <a:ext cx="378738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ЖАҢҒЫРТУ БОЙЫНША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90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6565</TotalTime>
  <Words>672</Words>
  <Application>Microsoft Office PowerPoint</Application>
  <PresentationFormat>Широкоэкранный</PresentationFormat>
  <Paragraphs>98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состоянии миграционной ситуации в городе Алматы за период 2015 - 2018 годы</dc:title>
  <dc:creator>Пользователь Windows</dc:creator>
  <cp:lastModifiedBy>Zhanna Abdukasovna</cp:lastModifiedBy>
  <cp:revision>1065</cp:revision>
  <cp:lastPrinted>2022-09-08T12:46:45Z</cp:lastPrinted>
  <dcterms:created xsi:type="dcterms:W3CDTF">2018-11-29T17:41:00Z</dcterms:created>
  <dcterms:modified xsi:type="dcterms:W3CDTF">2023-07-17T08:58:31Z</dcterms:modified>
</cp:coreProperties>
</file>