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40" r:id="rId3"/>
    <p:sldId id="360" r:id="rId4"/>
    <p:sldId id="341" r:id="rId5"/>
    <p:sldId id="342" r:id="rId6"/>
    <p:sldId id="308" r:id="rId7"/>
    <p:sldId id="346" r:id="rId8"/>
    <p:sldId id="324" r:id="rId9"/>
    <p:sldId id="350" r:id="rId10"/>
    <p:sldId id="361" r:id="rId11"/>
    <p:sldId id="362" r:id="rId12"/>
    <p:sldId id="363" r:id="rId13"/>
    <p:sldId id="351" r:id="rId14"/>
    <p:sldId id="348" r:id="rId15"/>
    <p:sldId id="364" r:id="rId16"/>
    <p:sldId id="343" r:id="rId17"/>
  </p:sldIdLst>
  <p:sldSz cx="15125700" cy="8509000"/>
  <p:notesSz cx="15125700" cy="8509000"/>
  <p:defaultTextStyle>
    <a:defPPr>
      <a:defRPr lang="ru-RU"/>
    </a:defPPr>
    <a:lvl1pPr marL="0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34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01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68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33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02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738" algn="l" defTabSz="9139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21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EC6"/>
    <a:srgbClr val="83FDA3"/>
    <a:srgbClr val="FFFF99"/>
    <a:srgbClr val="95FDB0"/>
    <a:srgbClr val="A5FDA7"/>
    <a:srgbClr val="5AFC84"/>
    <a:srgbClr val="09E11E"/>
    <a:srgbClr val="65FB65"/>
    <a:srgbClr val="E9F0D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9974" autoAdjust="0"/>
    <p:restoredTop sz="93964" autoAdjust="0"/>
  </p:normalViewPr>
  <p:slideViewPr>
    <p:cSldViewPr>
      <p:cViewPr>
        <p:scale>
          <a:sx n="60" d="100"/>
          <a:sy n="60" d="100"/>
        </p:scale>
        <p:origin x="-492" y="660"/>
      </p:cViewPr>
      <p:guideLst>
        <p:guide orient="horz" pos="2880"/>
        <p:guide pos="216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8567738" y="0"/>
            <a:ext cx="6554787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4B34B-BB4D-4019-BF62-D51D5AA83E9B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081963"/>
            <a:ext cx="6554788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8567738" y="8081963"/>
            <a:ext cx="6554787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DC636-AA7D-4C5D-8CFB-288B5D5D9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D6BDD-0DA2-4F33-AEBA-97952847469C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27575" y="638175"/>
            <a:ext cx="5670550" cy="3190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512888" y="4041775"/>
            <a:ext cx="12099925" cy="38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081963"/>
            <a:ext cx="6554788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8567738" y="8081963"/>
            <a:ext cx="6554787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78924-A92C-407A-9FAA-EDDA65AAEA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934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901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868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4833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1802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5738" algn="l" defTabSz="9139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727575" y="638175"/>
            <a:ext cx="5670550" cy="3190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78924-A92C-407A-9FAA-EDDA65AAEAD5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78924-A92C-407A-9FAA-EDDA65AAEA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8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78924-A92C-407A-9FAA-EDDA65AAEA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407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78924-A92C-407A-9FAA-EDDA65AAEA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9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9" y="2637794"/>
            <a:ext cx="128568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9" y="4765043"/>
            <a:ext cx="105879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A7D7-0033-4D48-9FF5-11BC840747AB}" type="datetime1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8975" y="537626"/>
            <a:ext cx="12807759" cy="430887"/>
          </a:xfrm>
        </p:spPr>
        <p:txBody>
          <a:bodyPr lIns="0" tIns="0" rIns="0" bIns="0"/>
          <a:lstStyle>
            <a:lvl1pPr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7E217-0A6E-4D19-9438-E21006232206}" type="datetime1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" y="3"/>
            <a:ext cx="15119985" cy="276999"/>
          </a:xfrm>
          <a:custGeom>
            <a:avLst/>
            <a:gdLst/>
            <a:ahLst/>
            <a:cxnLst/>
            <a:rect l="l" t="t" r="r" b="b"/>
            <a:pathLst>
              <a:path w="15119985" h="1238250">
                <a:moveTo>
                  <a:pt x="0" y="511"/>
                </a:moveTo>
                <a:lnTo>
                  <a:pt x="15119992" y="511"/>
                </a:lnTo>
                <a:lnTo>
                  <a:pt x="15119992" y="1238252"/>
                </a:lnTo>
                <a:lnTo>
                  <a:pt x="0" y="1238252"/>
                </a:lnTo>
                <a:lnTo>
                  <a:pt x="0" y="511"/>
                </a:lnTo>
              </a:path>
            </a:pathLst>
          </a:custGeom>
          <a:solidFill>
            <a:srgbClr val="005D8C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8975" y="537626"/>
            <a:ext cx="12807759" cy="430887"/>
          </a:xfrm>
        </p:spPr>
        <p:txBody>
          <a:bodyPr lIns="0" tIns="0" rIns="0" bIns="0"/>
          <a:lstStyle>
            <a:lvl1pPr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53855" y="3178242"/>
            <a:ext cx="608266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rgbClr val="005D8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1957073"/>
            <a:ext cx="6579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76AC2-EACA-4AA9-9A86-09ADEE96CDAD}" type="datetime1">
              <a:rPr lang="en-US" smtClean="0"/>
              <a:pPr/>
              <a:t>7/4/2023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8975" y="537626"/>
            <a:ext cx="12807759" cy="430887"/>
          </a:xfrm>
        </p:spPr>
        <p:txBody>
          <a:bodyPr lIns="0" tIns="0" rIns="0" bIns="0"/>
          <a:lstStyle>
            <a:lvl1pPr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E1A5-97EF-4BB5-A16B-1D183341EDBA}" type="datetime1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" y="3"/>
            <a:ext cx="15120618" cy="276999"/>
          </a:xfrm>
          <a:custGeom>
            <a:avLst/>
            <a:gdLst/>
            <a:ahLst/>
            <a:cxnLst/>
            <a:rect l="l" t="t" r="r" b="b"/>
            <a:pathLst>
              <a:path w="15120619" h="8505190">
                <a:moveTo>
                  <a:pt x="0" y="8504999"/>
                </a:moveTo>
                <a:lnTo>
                  <a:pt x="15119999" y="8504999"/>
                </a:lnTo>
                <a:lnTo>
                  <a:pt x="15119999" y="0"/>
                </a:lnTo>
                <a:lnTo>
                  <a:pt x="0" y="0"/>
                </a:lnTo>
                <a:lnTo>
                  <a:pt x="0" y="8504999"/>
                </a:lnTo>
              </a:path>
            </a:pathLst>
          </a:custGeom>
          <a:solidFill>
            <a:srgbClr val="005D8C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" y="3"/>
            <a:ext cx="15120618" cy="276999"/>
          </a:xfrm>
          <a:custGeom>
            <a:avLst/>
            <a:gdLst/>
            <a:ahLst/>
            <a:cxnLst/>
            <a:rect l="l" t="t" r="r" b="b"/>
            <a:pathLst>
              <a:path w="15120619" h="8505190">
                <a:moveTo>
                  <a:pt x="15119999" y="8504999"/>
                </a:moveTo>
                <a:lnTo>
                  <a:pt x="0" y="8504999"/>
                </a:ln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7DA0-396B-4A66-AA09-5138A20C634C}" type="datetime1">
              <a:rPr lang="en-US" smtClean="0"/>
              <a:pPr/>
              <a:t>7/4/2023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57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8975" y="537626"/>
            <a:ext cx="128077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9" y="1957073"/>
            <a:ext cx="136131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42" y="7913373"/>
            <a:ext cx="48402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7913373"/>
            <a:ext cx="347891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C6919-E283-47BC-9D9F-EC6333FDC77B}" type="datetime1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7913373"/>
            <a:ext cx="347891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967">
        <a:defRPr>
          <a:latin typeface="+mn-lt"/>
          <a:ea typeface="+mn-ea"/>
          <a:cs typeface="+mn-cs"/>
        </a:defRPr>
      </a:lvl2pPr>
      <a:lvl3pPr marL="913934">
        <a:defRPr>
          <a:latin typeface="+mn-lt"/>
          <a:ea typeface="+mn-ea"/>
          <a:cs typeface="+mn-cs"/>
        </a:defRPr>
      </a:lvl3pPr>
      <a:lvl4pPr marL="1370901">
        <a:defRPr>
          <a:latin typeface="+mn-lt"/>
          <a:ea typeface="+mn-ea"/>
          <a:cs typeface="+mn-cs"/>
        </a:defRPr>
      </a:lvl4pPr>
      <a:lvl5pPr marL="1827868">
        <a:defRPr>
          <a:latin typeface="+mn-lt"/>
          <a:ea typeface="+mn-ea"/>
          <a:cs typeface="+mn-cs"/>
        </a:defRPr>
      </a:lvl5pPr>
      <a:lvl6pPr marL="2284833">
        <a:defRPr>
          <a:latin typeface="+mn-lt"/>
          <a:ea typeface="+mn-ea"/>
          <a:cs typeface="+mn-cs"/>
        </a:defRPr>
      </a:lvl6pPr>
      <a:lvl7pPr marL="2741802">
        <a:defRPr>
          <a:latin typeface="+mn-lt"/>
          <a:ea typeface="+mn-ea"/>
          <a:cs typeface="+mn-cs"/>
        </a:defRPr>
      </a:lvl7pPr>
      <a:lvl8pPr marL="3198770">
        <a:defRPr>
          <a:latin typeface="+mn-lt"/>
          <a:ea typeface="+mn-ea"/>
          <a:cs typeface="+mn-cs"/>
        </a:defRPr>
      </a:lvl8pPr>
      <a:lvl9pPr marL="365573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967">
        <a:defRPr>
          <a:latin typeface="+mn-lt"/>
          <a:ea typeface="+mn-ea"/>
          <a:cs typeface="+mn-cs"/>
        </a:defRPr>
      </a:lvl2pPr>
      <a:lvl3pPr marL="913934">
        <a:defRPr>
          <a:latin typeface="+mn-lt"/>
          <a:ea typeface="+mn-ea"/>
          <a:cs typeface="+mn-cs"/>
        </a:defRPr>
      </a:lvl3pPr>
      <a:lvl4pPr marL="1370901">
        <a:defRPr>
          <a:latin typeface="+mn-lt"/>
          <a:ea typeface="+mn-ea"/>
          <a:cs typeface="+mn-cs"/>
        </a:defRPr>
      </a:lvl4pPr>
      <a:lvl5pPr marL="1827868">
        <a:defRPr>
          <a:latin typeface="+mn-lt"/>
          <a:ea typeface="+mn-ea"/>
          <a:cs typeface="+mn-cs"/>
        </a:defRPr>
      </a:lvl5pPr>
      <a:lvl6pPr marL="2284833">
        <a:defRPr>
          <a:latin typeface="+mn-lt"/>
          <a:ea typeface="+mn-ea"/>
          <a:cs typeface="+mn-cs"/>
        </a:defRPr>
      </a:lvl6pPr>
      <a:lvl7pPr marL="2741802">
        <a:defRPr>
          <a:latin typeface="+mn-lt"/>
          <a:ea typeface="+mn-ea"/>
          <a:cs typeface="+mn-cs"/>
        </a:defRPr>
      </a:lvl7pPr>
      <a:lvl8pPr marL="3198770">
        <a:defRPr>
          <a:latin typeface="+mn-lt"/>
          <a:ea typeface="+mn-ea"/>
          <a:cs typeface="+mn-cs"/>
        </a:defRPr>
      </a:lvl8pPr>
      <a:lvl9pPr marL="365573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g"/><Relationship Id="rId5" Type="http://schemas.openxmlformats.org/officeDocument/2006/relationships/image" Target="../media/image49.jpeg"/><Relationship Id="rId10" Type="http://schemas.openxmlformats.org/officeDocument/2006/relationships/image" Target="../media/image54.jp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6504" y="4540968"/>
            <a:ext cx="10033027" cy="121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6346" algn="ctr">
              <a:lnSpc>
                <a:spcPct val="130300"/>
              </a:lnSpc>
            </a:pPr>
            <a:r>
              <a:rPr lang="kk-KZ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ДЕЯТЕЛЬНОСТИ </a:t>
            </a:r>
            <a:r>
              <a:rPr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sz="3200" b="1" spc="-1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sz="3200" b="1" spc="-19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sz="3200" b="1"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sz="3200" b="1" spc="-39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sz="3200" b="1" spc="-1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sz="3200" b="1"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</a:t>
            </a:r>
            <a:r>
              <a:rPr lang="kk-KZ" sz="3200" b="1"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spc="-7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ЗАНЯТОСТИ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СОЦИАЛЬНЫХ ПРОГРАММ </a:t>
            </a:r>
            <a:r>
              <a:rPr sz="3200" b="1" spc="-1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sz="3200" b="1"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sz="3200" b="1" spc="-7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</a:t>
            </a:r>
            <a:r>
              <a:rPr sz="3200" b="1"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sz="3200" b="1" spc="5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sz="3200" b="1" spc="-1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sz="3200" b="1" spc="-2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sz="3200" b="1"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5DFEAA-8001-4ACA-B640-67FFA83DB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8714" y="1519761"/>
            <a:ext cx="2448271" cy="24482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11072719" y="1518706"/>
            <a:ext cx="932093" cy="276999"/>
          </a:xfrm>
          <a:custGeom>
            <a:avLst/>
            <a:gdLst/>
            <a:ahLst/>
            <a:cxnLst/>
            <a:rect l="l" t="t" r="r" b="b"/>
            <a:pathLst>
              <a:path w="932179" h="932180">
                <a:moveTo>
                  <a:pt x="465879" y="0"/>
                </a:moveTo>
                <a:lnTo>
                  <a:pt x="427669" y="1544"/>
                </a:lnTo>
                <a:lnTo>
                  <a:pt x="353922" y="13539"/>
                </a:lnTo>
                <a:lnTo>
                  <a:pt x="284537" y="36611"/>
                </a:lnTo>
                <a:lnTo>
                  <a:pt x="220473" y="69799"/>
                </a:lnTo>
                <a:lnTo>
                  <a:pt x="162689" y="112145"/>
                </a:lnTo>
                <a:lnTo>
                  <a:pt x="112144" y="162690"/>
                </a:lnTo>
                <a:lnTo>
                  <a:pt x="69799" y="220474"/>
                </a:lnTo>
                <a:lnTo>
                  <a:pt x="36610" y="284538"/>
                </a:lnTo>
                <a:lnTo>
                  <a:pt x="13539" y="353923"/>
                </a:lnTo>
                <a:lnTo>
                  <a:pt x="1544" y="427670"/>
                </a:lnTo>
                <a:lnTo>
                  <a:pt x="0" y="465880"/>
                </a:lnTo>
                <a:lnTo>
                  <a:pt x="1544" y="504089"/>
                </a:lnTo>
                <a:lnTo>
                  <a:pt x="13539" y="577837"/>
                </a:lnTo>
                <a:lnTo>
                  <a:pt x="36610" y="647222"/>
                </a:lnTo>
                <a:lnTo>
                  <a:pt x="69799" y="711286"/>
                </a:lnTo>
                <a:lnTo>
                  <a:pt x="112144" y="769070"/>
                </a:lnTo>
                <a:lnTo>
                  <a:pt x="162689" y="819614"/>
                </a:lnTo>
                <a:lnTo>
                  <a:pt x="220473" y="861960"/>
                </a:lnTo>
                <a:lnTo>
                  <a:pt x="284537" y="895148"/>
                </a:lnTo>
                <a:lnTo>
                  <a:pt x="353922" y="918220"/>
                </a:lnTo>
                <a:lnTo>
                  <a:pt x="427669" y="930215"/>
                </a:lnTo>
                <a:lnTo>
                  <a:pt x="465879" y="931759"/>
                </a:lnTo>
                <a:lnTo>
                  <a:pt x="504088" y="930215"/>
                </a:lnTo>
                <a:lnTo>
                  <a:pt x="577835" y="918220"/>
                </a:lnTo>
                <a:lnTo>
                  <a:pt x="647221" y="895148"/>
                </a:lnTo>
                <a:lnTo>
                  <a:pt x="711285" y="861960"/>
                </a:lnTo>
                <a:lnTo>
                  <a:pt x="769068" y="819614"/>
                </a:lnTo>
                <a:lnTo>
                  <a:pt x="819613" y="769070"/>
                </a:lnTo>
                <a:lnTo>
                  <a:pt x="861959" y="711286"/>
                </a:lnTo>
                <a:lnTo>
                  <a:pt x="895147" y="647222"/>
                </a:lnTo>
                <a:lnTo>
                  <a:pt x="918218" y="577837"/>
                </a:lnTo>
                <a:lnTo>
                  <a:pt x="930213" y="504089"/>
                </a:lnTo>
                <a:lnTo>
                  <a:pt x="931758" y="465880"/>
                </a:lnTo>
                <a:lnTo>
                  <a:pt x="930213" y="427670"/>
                </a:lnTo>
                <a:lnTo>
                  <a:pt x="918218" y="353923"/>
                </a:lnTo>
                <a:lnTo>
                  <a:pt x="895147" y="284538"/>
                </a:lnTo>
                <a:lnTo>
                  <a:pt x="861959" y="220474"/>
                </a:lnTo>
                <a:lnTo>
                  <a:pt x="819613" y="162690"/>
                </a:lnTo>
                <a:lnTo>
                  <a:pt x="769068" y="112145"/>
                </a:lnTo>
                <a:lnTo>
                  <a:pt x="711285" y="69799"/>
                </a:lnTo>
                <a:lnTo>
                  <a:pt x="647221" y="36611"/>
                </a:lnTo>
                <a:lnTo>
                  <a:pt x="577835" y="13539"/>
                </a:lnTo>
                <a:lnTo>
                  <a:pt x="504088" y="1544"/>
                </a:lnTo>
                <a:lnTo>
                  <a:pt x="465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3B61E09-1A1A-44E0-AEB4-D8C2CFDC28DB}"/>
              </a:ext>
            </a:extLst>
          </p:cNvPr>
          <p:cNvSpPr/>
          <p:nvPr/>
        </p:nvSpPr>
        <p:spPr>
          <a:xfrm>
            <a:off x="325975" y="3450378"/>
            <a:ext cx="500483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500" spc="-12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ru-RU" spc="-12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4">
            <a:extLst>
              <a:ext uri="{FF2B5EF4-FFF2-40B4-BE49-F238E27FC236}">
                <a16:creationId xmlns:a16="http://schemas.microsoft.com/office/drawing/2014/main" id="{136CB4B6-7A29-4C24-B52B-51068F52C445}"/>
              </a:ext>
            </a:extLst>
          </p:cNvPr>
          <p:cNvSpPr txBox="1"/>
          <p:nvPr/>
        </p:nvSpPr>
        <p:spPr>
          <a:xfrm>
            <a:off x="1781461" y="1774920"/>
            <a:ext cx="102724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/>
            <a:r>
              <a:rPr lang="ru-RU" b="1" spc="-25" dirty="0">
                <a:solidFill>
                  <a:srgbClr val="FFFFFF"/>
                </a:solidFill>
                <a:latin typeface="Arial"/>
                <a:cs typeface="Arial"/>
              </a:rPr>
              <a:t>ОКАЗАНИЕ СПЕЦИАЛЬНЫХ СОЦИАЛЬНЫХ УСЛУГ</a:t>
            </a:r>
            <a:endParaRPr dirty="0">
              <a:latin typeface="Arial"/>
              <a:cs typeface="Arial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CF02785-5EE9-421F-9366-F6B72801BA9C}"/>
              </a:ext>
            </a:extLst>
          </p:cNvPr>
          <p:cNvSpPr/>
          <p:nvPr/>
        </p:nvSpPr>
        <p:spPr>
          <a:xfrm>
            <a:off x="5277048" y="1158156"/>
            <a:ext cx="4208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b="1" spc="-12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ПОЛУСТАЦИОНАР</a:t>
            </a:r>
            <a:endParaRPr lang="ru-RU" b="1" spc="-12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9" descr="C:\Users\User210\Desktop\фото нпо\арди\IMG_0851.JPG">
            <a:extLst>
              <a:ext uri="{FF2B5EF4-FFF2-40B4-BE49-F238E27FC236}">
                <a16:creationId xmlns:a16="http://schemas.microsoft.com/office/drawing/2014/main" id="{2CD00A36-E8B5-4738-970C-7931396F5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5461" y="3030364"/>
            <a:ext cx="2929592" cy="16847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3" name="Рисунок 13" descr="C:\Users\User210\Desktop\фото нпо\арди\IMG_0856.JPG">
            <a:extLst>
              <a:ext uri="{FF2B5EF4-FFF2-40B4-BE49-F238E27FC236}">
                <a16:creationId xmlns:a16="http://schemas.microsoft.com/office/drawing/2014/main" id="{870A1646-151B-486D-931A-7162D549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9348" y="3031742"/>
            <a:ext cx="2857254" cy="16833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51F09D-ABFA-415E-9C1D-AF73685FA93D}"/>
              </a:ext>
            </a:extLst>
          </p:cNvPr>
          <p:cNvSpPr/>
          <p:nvPr/>
        </p:nvSpPr>
        <p:spPr>
          <a:xfrm>
            <a:off x="1000177" y="1670631"/>
            <a:ext cx="6362803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«Ассоциация родителей детей - инвалидов» «АРДИ»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 лиц с нарушениями ОДА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чел. бюджет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278,4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</a:p>
          <a:p>
            <a:pPr algn="ctr">
              <a:spcBef>
                <a:spcPts val="600"/>
              </a:spcBef>
            </a:pP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– 170,2 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167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D0DA48-7E0E-469A-94F2-94140D78C260}"/>
              </a:ext>
            </a:extLst>
          </p:cNvPr>
          <p:cNvSpPr/>
          <p:nvPr/>
        </p:nvSpPr>
        <p:spPr>
          <a:xfrm>
            <a:off x="8611428" y="4902572"/>
            <a:ext cx="54430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alt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 «Амаль Иман» </a:t>
            </a:r>
          </a:p>
          <a:p>
            <a:pPr algn="ctr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 лиц с заболеваниями слабоумия, умственной отсталостью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чел. на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120,5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</a:p>
          <a:p>
            <a:pPr algn="ctr"/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81,4 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pic>
        <p:nvPicPr>
          <p:cNvPr id="54" name="Рисунок 16" descr="C:\Users\User210\Desktop\фото нпо\амаль иман\IMG_0939.JPG">
            <a:extLst>
              <a:ext uri="{FF2B5EF4-FFF2-40B4-BE49-F238E27FC236}">
                <a16:creationId xmlns:a16="http://schemas.microsoft.com/office/drawing/2014/main" id="{6BE96786-92C3-4C81-B9E4-491B8ACD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4580" r="8779" b="13216"/>
          <a:stretch>
            <a:fillRect/>
          </a:stretch>
        </p:blipFill>
        <p:spPr bwMode="auto">
          <a:xfrm>
            <a:off x="8411382" y="6386123"/>
            <a:ext cx="2849874" cy="1683333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56" name="Рисунок 10" descr="C:\Users\User210\Desktop\фото нпо\амаль иман\IMG_0942.JPG">
            <a:extLst>
              <a:ext uri="{FF2B5EF4-FFF2-40B4-BE49-F238E27FC236}">
                <a16:creationId xmlns:a16="http://schemas.microsoft.com/office/drawing/2014/main" id="{6B852167-2244-4648-A157-2F197BB0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2670"/>
          <a:stretch>
            <a:fillRect/>
          </a:stretch>
        </p:blipFill>
        <p:spPr bwMode="auto">
          <a:xfrm>
            <a:off x="11482930" y="6386123"/>
            <a:ext cx="2857254" cy="1683333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5" name="Номер слайда 4"/>
          <p:cNvSpPr txBox="1">
            <a:spLocks/>
          </p:cNvSpPr>
          <p:nvPr/>
        </p:nvSpPr>
        <p:spPr>
          <a:xfrm>
            <a:off x="11371184" y="8037960"/>
            <a:ext cx="3529001" cy="452982"/>
          </a:xfrm>
          <a:prstGeom prst="rect">
            <a:avLst/>
          </a:prstGeom>
        </p:spPr>
        <p:txBody>
          <a:bodyPr lIns="113430" tIns="56715" rIns="113430" bIns="56715"/>
          <a:lstStyle/>
          <a:p>
            <a:pPr algn="r" defTabSz="11343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199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36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altLang="ru-RU" sz="1199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D13037C3-E7DD-4C50-946F-6E9ADC97443D}"/>
              </a:ext>
            </a:extLst>
          </p:cNvPr>
          <p:cNvSpPr txBox="1"/>
          <p:nvPr/>
        </p:nvSpPr>
        <p:spPr>
          <a:xfrm>
            <a:off x="506724" y="540070"/>
            <a:ext cx="14342121" cy="381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/>
            <a:r>
              <a:rPr lang="ru-RU" sz="2481" b="1" spc="-10" dirty="0">
                <a:solidFill>
                  <a:srgbClr val="002060"/>
                </a:solidFill>
                <a:latin typeface="Arial"/>
                <a:cs typeface="Arial"/>
              </a:rPr>
              <a:t>ОКАЗАНИЕ СПЕЦИАЛЬНЫХ СОЦИАЛЬНЫХ УСЛУГ через НПО</a:t>
            </a:r>
            <a:endParaRPr lang="ru-RU" sz="2481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42F196C-76D8-41B2-859B-EBAC8CD7325E}"/>
              </a:ext>
            </a:extLst>
          </p:cNvPr>
          <p:cNvCxnSpPr>
            <a:cxnSpLocks/>
          </p:cNvCxnSpPr>
          <p:nvPr/>
        </p:nvCxnSpPr>
        <p:spPr>
          <a:xfrm>
            <a:off x="506724" y="1111523"/>
            <a:ext cx="14112252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16B911-04B0-4421-B207-8879524736BE}"/>
              </a:ext>
            </a:extLst>
          </p:cNvPr>
          <p:cNvSpPr/>
          <p:nvPr/>
        </p:nvSpPr>
        <p:spPr>
          <a:xfrm>
            <a:off x="8257001" y="1590204"/>
            <a:ext cx="61834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Благотворительный Фонд «</a:t>
            </a:r>
            <a:r>
              <a:rPr lang="ru-RU" altLang="ru-RU" b="1" spc="-12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Каритас</a:t>
            </a:r>
            <a:r>
              <a:rPr lang="ru-RU" alt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Казахстан»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лиц с умственной отсталостью, </a:t>
            </a:r>
          </a:p>
          <a:p>
            <a:pPr algn="ctr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в том числе с синдромом Дауна</a:t>
            </a:r>
          </a:p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15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чел. на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22,4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млн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. тенге</a:t>
            </a:r>
          </a:p>
          <a:p>
            <a:pPr algn="ctr">
              <a:defRPr/>
            </a:pP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15,1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pic>
        <p:nvPicPr>
          <p:cNvPr id="22" name="Рисунок 8" descr="C:\Users\User210\Desktop\фото нпо\каритас\IMG_0826.JPG">
            <a:extLst>
              <a:ext uri="{FF2B5EF4-FFF2-40B4-BE49-F238E27FC236}">
                <a16:creationId xmlns:a16="http://schemas.microsoft.com/office/drawing/2014/main" id="{811E7D35-619D-4BC7-9601-1746F5AB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95407" y="3024527"/>
            <a:ext cx="2810282" cy="1683333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3" name="Рисунок 10" descr="C:\Users\User210\Desktop\фото нпо\каритас\IMG_0817.JPG">
            <a:extLst>
              <a:ext uri="{FF2B5EF4-FFF2-40B4-BE49-F238E27FC236}">
                <a16:creationId xmlns:a16="http://schemas.microsoft.com/office/drawing/2014/main" id="{BF922D89-92E5-424E-B59E-2E9A4FCC8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1295" y="3030364"/>
            <a:ext cx="2810282" cy="1683333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F1ED4FE-F469-4519-89BA-F7FBCF0AF9F3}"/>
              </a:ext>
            </a:extLst>
          </p:cNvPr>
          <p:cNvSpPr/>
          <p:nvPr/>
        </p:nvSpPr>
        <p:spPr>
          <a:xfrm>
            <a:off x="1000177" y="4902572"/>
            <a:ext cx="635719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«Ассоциация инвалидов «ЕРЗИ»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лиц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 умственной отсталостью при наличии грубых нарушений двигательных функций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чел. на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52,7 млн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</a:p>
          <a:p>
            <a:pPr algn="ctr"/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25,1 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pic>
        <p:nvPicPr>
          <p:cNvPr id="28" name="Picture 3" descr="C:\Users\Admim\Desktop\Новая папка (8)\IMG-20190125-WA0058.jpg">
            <a:extLst>
              <a:ext uri="{FF2B5EF4-FFF2-40B4-BE49-F238E27FC236}">
                <a16:creationId xmlns:a16="http://schemas.microsoft.com/office/drawing/2014/main" id="{BA7DB39D-90B2-4ED9-949C-18065DB6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5382" b="13165"/>
          <a:stretch>
            <a:fillRect/>
          </a:stretch>
        </p:blipFill>
        <p:spPr bwMode="auto">
          <a:xfrm>
            <a:off x="1174579" y="6376871"/>
            <a:ext cx="2957720" cy="168480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9" name="Picture 2" descr="C:\Users\admin\Desktop\Новая папка (4)\IMG-20190128-WA0011.jpg">
            <a:extLst>
              <a:ext uri="{FF2B5EF4-FFF2-40B4-BE49-F238E27FC236}">
                <a16:creationId xmlns:a16="http://schemas.microsoft.com/office/drawing/2014/main" id="{0F722402-C8AF-49B6-B7D2-5EA56F76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18944" r="29750" b="2191"/>
          <a:stretch>
            <a:fillRect/>
          </a:stretch>
        </p:blipFill>
        <p:spPr bwMode="auto">
          <a:xfrm>
            <a:off x="4346592" y="6386124"/>
            <a:ext cx="2857254" cy="168480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1938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11072719" y="1518706"/>
            <a:ext cx="932093" cy="276999"/>
          </a:xfrm>
          <a:custGeom>
            <a:avLst/>
            <a:gdLst/>
            <a:ahLst/>
            <a:cxnLst/>
            <a:rect l="l" t="t" r="r" b="b"/>
            <a:pathLst>
              <a:path w="932179" h="932180">
                <a:moveTo>
                  <a:pt x="465879" y="0"/>
                </a:moveTo>
                <a:lnTo>
                  <a:pt x="427669" y="1544"/>
                </a:lnTo>
                <a:lnTo>
                  <a:pt x="353922" y="13539"/>
                </a:lnTo>
                <a:lnTo>
                  <a:pt x="284537" y="36611"/>
                </a:lnTo>
                <a:lnTo>
                  <a:pt x="220473" y="69799"/>
                </a:lnTo>
                <a:lnTo>
                  <a:pt x="162689" y="112145"/>
                </a:lnTo>
                <a:lnTo>
                  <a:pt x="112144" y="162690"/>
                </a:lnTo>
                <a:lnTo>
                  <a:pt x="69799" y="220474"/>
                </a:lnTo>
                <a:lnTo>
                  <a:pt x="36610" y="284538"/>
                </a:lnTo>
                <a:lnTo>
                  <a:pt x="13539" y="353923"/>
                </a:lnTo>
                <a:lnTo>
                  <a:pt x="1544" y="427670"/>
                </a:lnTo>
                <a:lnTo>
                  <a:pt x="0" y="465880"/>
                </a:lnTo>
                <a:lnTo>
                  <a:pt x="1544" y="504089"/>
                </a:lnTo>
                <a:lnTo>
                  <a:pt x="13539" y="577837"/>
                </a:lnTo>
                <a:lnTo>
                  <a:pt x="36610" y="647222"/>
                </a:lnTo>
                <a:lnTo>
                  <a:pt x="69799" y="711286"/>
                </a:lnTo>
                <a:lnTo>
                  <a:pt x="112144" y="769070"/>
                </a:lnTo>
                <a:lnTo>
                  <a:pt x="162689" y="819614"/>
                </a:lnTo>
                <a:lnTo>
                  <a:pt x="220473" y="861960"/>
                </a:lnTo>
                <a:lnTo>
                  <a:pt x="284537" y="895148"/>
                </a:lnTo>
                <a:lnTo>
                  <a:pt x="353922" y="918220"/>
                </a:lnTo>
                <a:lnTo>
                  <a:pt x="427669" y="930215"/>
                </a:lnTo>
                <a:lnTo>
                  <a:pt x="465879" y="931759"/>
                </a:lnTo>
                <a:lnTo>
                  <a:pt x="504088" y="930215"/>
                </a:lnTo>
                <a:lnTo>
                  <a:pt x="577835" y="918220"/>
                </a:lnTo>
                <a:lnTo>
                  <a:pt x="647221" y="895148"/>
                </a:lnTo>
                <a:lnTo>
                  <a:pt x="711285" y="861960"/>
                </a:lnTo>
                <a:lnTo>
                  <a:pt x="769068" y="819614"/>
                </a:lnTo>
                <a:lnTo>
                  <a:pt x="819613" y="769070"/>
                </a:lnTo>
                <a:lnTo>
                  <a:pt x="861959" y="711286"/>
                </a:lnTo>
                <a:lnTo>
                  <a:pt x="895147" y="647222"/>
                </a:lnTo>
                <a:lnTo>
                  <a:pt x="918218" y="577837"/>
                </a:lnTo>
                <a:lnTo>
                  <a:pt x="930213" y="504089"/>
                </a:lnTo>
                <a:lnTo>
                  <a:pt x="931758" y="465880"/>
                </a:lnTo>
                <a:lnTo>
                  <a:pt x="930213" y="427670"/>
                </a:lnTo>
                <a:lnTo>
                  <a:pt x="918218" y="353923"/>
                </a:lnTo>
                <a:lnTo>
                  <a:pt x="895147" y="284538"/>
                </a:lnTo>
                <a:lnTo>
                  <a:pt x="861959" y="220474"/>
                </a:lnTo>
                <a:lnTo>
                  <a:pt x="819613" y="162690"/>
                </a:lnTo>
                <a:lnTo>
                  <a:pt x="769068" y="112145"/>
                </a:lnTo>
                <a:lnTo>
                  <a:pt x="711285" y="69799"/>
                </a:lnTo>
                <a:lnTo>
                  <a:pt x="647221" y="36611"/>
                </a:lnTo>
                <a:lnTo>
                  <a:pt x="577835" y="13539"/>
                </a:lnTo>
                <a:lnTo>
                  <a:pt x="504088" y="1544"/>
                </a:lnTo>
                <a:lnTo>
                  <a:pt x="465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3B61E09-1A1A-44E0-AEB4-D8C2CFDC28DB}"/>
              </a:ext>
            </a:extLst>
          </p:cNvPr>
          <p:cNvSpPr/>
          <p:nvPr/>
        </p:nvSpPr>
        <p:spPr>
          <a:xfrm>
            <a:off x="325975" y="3450378"/>
            <a:ext cx="500483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500" spc="-12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ru-RU" spc="-12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FEA155-10D1-419C-BD05-BB078004018B}"/>
              </a:ext>
            </a:extLst>
          </p:cNvPr>
          <p:cNvSpPr/>
          <p:nvPr/>
        </p:nvSpPr>
        <p:spPr>
          <a:xfrm>
            <a:off x="490919" y="5118596"/>
            <a:ext cx="6785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alt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Общественный фонд «Маркабат»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 лиц с психоневрологическими заболеваниями </a:t>
            </a:r>
          </a:p>
          <a:p>
            <a:pPr algn="ctr"/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деменцией различной этиологии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чел. на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60,2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тенге</a:t>
            </a:r>
          </a:p>
          <a:p>
            <a:pPr algn="ctr"/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21,6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51F09D-ABFA-415E-9C1D-AF73685FA93D}"/>
              </a:ext>
            </a:extLst>
          </p:cNvPr>
          <p:cNvSpPr/>
          <p:nvPr/>
        </p:nvSpPr>
        <p:spPr>
          <a:xfrm>
            <a:off x="7277125" y="1730065"/>
            <a:ext cx="78485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alt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Общественное Объединение «Арман Алматы» </a:t>
            </a:r>
          </a:p>
          <a:p>
            <a:pPr algn="ctr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 лиц с умственной отсталостью легкой и умеренной степени, в т.ч. при наличии грубых нарушений двигательных функций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чел. на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52,7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</a:p>
          <a:p>
            <a:pPr algn="ctr"/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(2022 г. </a:t>
            </a:r>
            <a:r>
              <a:rPr lang="kk-K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– 35,6 </a:t>
            </a:r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млн. тг. охват </a:t>
            </a:r>
            <a:r>
              <a:rPr lang="kk-K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pic>
        <p:nvPicPr>
          <p:cNvPr id="31" name="Рисунок 7" descr="C:\Users\User210\Desktop\фото нпо\маркабат\IMG_1051.JPG">
            <a:extLst>
              <a:ext uri="{FF2B5EF4-FFF2-40B4-BE49-F238E27FC236}">
                <a16:creationId xmlns:a16="http://schemas.microsoft.com/office/drawing/2014/main" id="{C3494F4F-907F-4E5A-81BF-E4047239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7200" y="6480842"/>
            <a:ext cx="2804600" cy="169200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2" name="Рисунок 8" descr="C:\Users\User210\Desktop\фото нпо\маркабат\IMG_1057.JPG">
            <a:extLst>
              <a:ext uri="{FF2B5EF4-FFF2-40B4-BE49-F238E27FC236}">
                <a16:creationId xmlns:a16="http://schemas.microsoft.com/office/drawing/2014/main" id="{6C8661FA-8C38-4BE9-A285-EEC76EE3F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507" y="6480843"/>
            <a:ext cx="2809505" cy="169200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5" name="Рисунок 7" descr="C:\Users\User210\Desktop\фото нпо\арман алматы\IMG_1033.JPG">
            <a:extLst>
              <a:ext uri="{FF2B5EF4-FFF2-40B4-BE49-F238E27FC236}">
                <a16:creationId xmlns:a16="http://schemas.microsoft.com/office/drawing/2014/main" id="{393CFD59-81DC-4668-8B2E-115FC9840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28537" y="3231732"/>
            <a:ext cx="2924156" cy="1694452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7" name="Рисунок 8" descr="C:\Users\User210\Desktop\фото нпо\арман алматы\IMG_1039.JPG">
            <a:extLst>
              <a:ext uri="{FF2B5EF4-FFF2-40B4-BE49-F238E27FC236}">
                <a16:creationId xmlns:a16="http://schemas.microsoft.com/office/drawing/2014/main" id="{87634D30-2B89-4AEF-A0B4-2D4588E2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3405" y="3231732"/>
            <a:ext cx="2924156" cy="1694452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CF02785-5EE9-421F-9366-F6B72801BA9C}"/>
              </a:ext>
            </a:extLst>
          </p:cNvPr>
          <p:cNvSpPr/>
          <p:nvPr/>
        </p:nvSpPr>
        <p:spPr>
          <a:xfrm>
            <a:off x="5277048" y="1242242"/>
            <a:ext cx="4208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b="1" spc="-12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ПОЛУСТАЦИОНАР</a:t>
            </a:r>
            <a:endParaRPr lang="ru-RU" b="1" spc="-12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4"/>
          <p:cNvSpPr txBox="1">
            <a:spLocks/>
          </p:cNvSpPr>
          <p:nvPr/>
        </p:nvSpPr>
        <p:spPr>
          <a:xfrm>
            <a:off x="11371184" y="8037960"/>
            <a:ext cx="3529001" cy="452982"/>
          </a:xfrm>
          <a:prstGeom prst="rect">
            <a:avLst/>
          </a:prstGeom>
        </p:spPr>
        <p:txBody>
          <a:bodyPr lIns="113430" tIns="56715" rIns="113430" bIns="56715"/>
          <a:lstStyle/>
          <a:p>
            <a:pPr algn="r" defTabSz="11343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199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36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 sz="1199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D13037C3-E7DD-4C50-946F-6E9ADC97443D}"/>
              </a:ext>
            </a:extLst>
          </p:cNvPr>
          <p:cNvSpPr txBox="1"/>
          <p:nvPr/>
        </p:nvSpPr>
        <p:spPr>
          <a:xfrm>
            <a:off x="506724" y="540071"/>
            <a:ext cx="14342121" cy="43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/>
            <a:r>
              <a:rPr lang="ru-RU" sz="2801" b="1" spc="-10" dirty="0">
                <a:solidFill>
                  <a:srgbClr val="002060"/>
                </a:solidFill>
                <a:latin typeface="Arial"/>
                <a:cs typeface="Arial"/>
              </a:rPr>
              <a:t>ОКАЗАНИЕ СПЕЦИАЛЬНЫХ СОЦИАЛЬНЫХ УСЛУГ через НПО</a:t>
            </a:r>
            <a:endParaRPr lang="ru-RU" sz="2801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42F196C-76D8-41B2-859B-EBAC8CD7325E}"/>
              </a:ext>
            </a:extLst>
          </p:cNvPr>
          <p:cNvCxnSpPr>
            <a:cxnSpLocks/>
          </p:cNvCxnSpPr>
          <p:nvPr/>
        </p:nvCxnSpPr>
        <p:spPr>
          <a:xfrm>
            <a:off x="506724" y="1111523"/>
            <a:ext cx="14112252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A970BC4-0239-4791-ACAA-B456029E196C}"/>
              </a:ext>
            </a:extLst>
          </p:cNvPr>
          <p:cNvSpPr/>
          <p:nvPr/>
        </p:nvSpPr>
        <p:spPr>
          <a:xfrm>
            <a:off x="493454" y="1727830"/>
            <a:ext cx="6785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ЧФ «Реабилитационный центр для детей и подростков с ограниченными возможностями «МEIIRIM»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 детей с нарушениями ОДА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чел. на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134,8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</a:p>
          <a:p>
            <a:pPr algn="ctr"/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pic>
        <p:nvPicPr>
          <p:cNvPr id="21" name="Picture 4" descr="69da4030654268841307bfc222a2adfc-small">
            <a:extLst>
              <a:ext uri="{FF2B5EF4-FFF2-40B4-BE49-F238E27FC236}">
                <a16:creationId xmlns:a16="http://schemas.microsoft.com/office/drawing/2014/main" id="{E63A5E96-7E32-4D85-A142-ACA62D43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7201" y="3248318"/>
            <a:ext cx="2805888" cy="16778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3" descr="0672c6097d45c9c31fbbadaa6a82f2bd-small">
            <a:extLst>
              <a:ext uri="{FF2B5EF4-FFF2-40B4-BE49-F238E27FC236}">
                <a16:creationId xmlns:a16="http://schemas.microsoft.com/office/drawing/2014/main" id="{F06423C5-76AE-4714-BF9F-93D74C6AA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043" y="3235719"/>
            <a:ext cx="2806969" cy="16904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0DE6CB-547A-4CA4-93E3-3EAA00BB7B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3406" y="6480842"/>
            <a:ext cx="2924156" cy="1692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D7956D-240D-4CB6-A1B4-BFAD99EF86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8537" y="6496050"/>
            <a:ext cx="2924156" cy="1676792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1B28A2F-1708-4E68-A9D0-1A70010BEED9}"/>
              </a:ext>
            </a:extLst>
          </p:cNvPr>
          <p:cNvSpPr/>
          <p:nvPr/>
        </p:nvSpPr>
        <p:spPr>
          <a:xfrm>
            <a:off x="7657590" y="5118596"/>
            <a:ext cx="6785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altLang="ru-RU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 инвалидов «Кенес»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 лиц с умственной отсталостью, в том числе при наличии грубых нарушений двигательных функций 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чел. на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75,2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тенге</a:t>
            </a:r>
          </a:p>
          <a:p>
            <a:pPr algn="ctr"/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75,5</a:t>
            </a:r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 млн. тг. охват </a:t>
            </a:r>
            <a:r>
              <a:rPr lang="kk-K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02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6"/>
          <p:cNvSpPr/>
          <p:nvPr/>
        </p:nvSpPr>
        <p:spPr>
          <a:xfrm>
            <a:off x="2487604" y="1158156"/>
            <a:ext cx="4959430" cy="706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2" tIns="44995" rIns="89992" bIns="4499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pc="-12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</a:t>
            </a:r>
            <a:r>
              <a:rPr lang="kk-KZ" sz="2000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 Фонд</a:t>
            </a:r>
          </a:p>
          <a:p>
            <a:pPr algn="ctr">
              <a:lnSpc>
                <a:spcPct val="100000"/>
              </a:lnSpc>
            </a:pPr>
            <a:r>
              <a:rPr lang="ru-RU" sz="2000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«Дети </a:t>
            </a:r>
            <a:r>
              <a:rPr lang="ru-RU" sz="2000" b="1" spc="-12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Энштейна</a:t>
            </a:r>
            <a:r>
              <a:rPr lang="ru-RU" sz="2000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186" name="CustomShape 7"/>
          <p:cNvSpPr/>
          <p:nvPr/>
        </p:nvSpPr>
        <p:spPr>
          <a:xfrm>
            <a:off x="11371324" y="8038087"/>
            <a:ext cx="3528751" cy="4524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3390" tIns="56875" rIns="113390" bIns="56875">
            <a:noAutofit/>
          </a:bodyPr>
          <a:lstStyle/>
          <a:p>
            <a:pPr algn="r">
              <a:lnSpc>
                <a:spcPct val="100000"/>
              </a:lnSpc>
            </a:pPr>
            <a:fld id="{88808C22-2789-4B51-AE13-7CCD8E7E7E22}" type="slidenum">
              <a:rPr lang="ru-RU" sz="1199" spc="-2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00000"/>
                </a:lnSpc>
              </a:pPr>
              <a:t>12</a:t>
            </a:fld>
            <a:endParaRPr lang="ru-RU" sz="1199" spc="-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CustomShape 8"/>
          <p:cNvSpPr/>
          <p:nvPr/>
        </p:nvSpPr>
        <p:spPr>
          <a:xfrm>
            <a:off x="962176" y="3751247"/>
            <a:ext cx="6606103" cy="3034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Line 9"/>
          <p:cNvSpPr/>
          <p:nvPr/>
        </p:nvSpPr>
        <p:spPr>
          <a:xfrm>
            <a:off x="7562850" y="1496393"/>
            <a:ext cx="0" cy="2558306"/>
          </a:xfrm>
          <a:prstGeom prst="line">
            <a:avLst/>
          </a:prstGeom>
          <a:ln>
            <a:solidFill>
              <a:srgbClr val="00206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10"/>
          <p:cNvSpPr/>
          <p:nvPr/>
        </p:nvSpPr>
        <p:spPr>
          <a:xfrm>
            <a:off x="737917" y="3528069"/>
            <a:ext cx="6606103" cy="3034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12"/>
          <p:cNvSpPr/>
          <p:nvPr/>
        </p:nvSpPr>
        <p:spPr>
          <a:xfrm>
            <a:off x="10992986" y="1263974"/>
            <a:ext cx="3625991" cy="706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2" tIns="44995" rIns="89992" bIns="4499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pc="-12" dirty="0">
                <a:solidFill>
                  <a:srgbClr val="002060"/>
                </a:solidFill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Благотворительный Фонд </a:t>
            </a:r>
            <a:r>
              <a:rPr lang="ru-RU" sz="2000" b="1" spc="-12" dirty="0">
                <a:solidFill>
                  <a:srgbClr val="002060"/>
                </a:solidFill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«</a:t>
            </a:r>
            <a:r>
              <a:rPr lang="en-US" sz="2000" b="1" spc="-12" dirty="0" err="1">
                <a:solidFill>
                  <a:srgbClr val="002060"/>
                </a:solidFill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Rakhym</a:t>
            </a:r>
            <a:r>
              <a:rPr lang="ru-RU" sz="2000" b="1" spc="-12" dirty="0">
                <a:solidFill>
                  <a:srgbClr val="002060"/>
                </a:solidFill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»</a:t>
            </a:r>
            <a:endParaRPr lang="kk-KZ" sz="2000" spc="-2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CustomShape 13"/>
          <p:cNvSpPr/>
          <p:nvPr/>
        </p:nvSpPr>
        <p:spPr>
          <a:xfrm>
            <a:off x="2024807" y="3223164"/>
            <a:ext cx="5786100" cy="676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2" tIns="44995" rIns="89992" bIns="44995">
            <a:spAutoFit/>
          </a:bodyPr>
          <a:lstStyle/>
          <a:p>
            <a:pPr algn="ctr">
              <a:spcBef>
                <a:spcPts val="371"/>
              </a:spcBef>
            </a:pP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на 2023 г. – </a:t>
            </a:r>
            <a:r>
              <a:rPr lang="ru-RU" sz="1737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37,6</a:t>
            </a: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54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. тенге </a:t>
            </a:r>
            <a:endParaRPr lang="ru-RU" sz="1654" spc="-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71"/>
              </a:spcBef>
            </a:pP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Охват – </a:t>
            </a:r>
            <a:r>
              <a:rPr lang="ru-RU" sz="1737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 детей с инвалидностью</a:t>
            </a:r>
            <a:endParaRPr lang="ru-RU" sz="1654" spc="-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CustomShape 16"/>
          <p:cNvSpPr/>
          <p:nvPr/>
        </p:nvSpPr>
        <p:spPr>
          <a:xfrm>
            <a:off x="10865722" y="3043587"/>
            <a:ext cx="3892913" cy="676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2" tIns="44995" rIns="89992" bIns="44995">
            <a:spAutoFit/>
          </a:bodyPr>
          <a:lstStyle/>
          <a:p>
            <a:pPr algn="ctr">
              <a:spcBef>
                <a:spcPts val="371"/>
              </a:spcBef>
            </a:pP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на 2023 г. – </a:t>
            </a:r>
            <a:r>
              <a:rPr lang="ru-RU" sz="1737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64,6</a:t>
            </a:r>
            <a:r>
              <a:rPr lang="ru-RU" sz="1737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54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  <a:r>
              <a:rPr lang="ru-RU" sz="993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93" spc="-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71"/>
              </a:spcBef>
            </a:pP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Охват – </a:t>
            </a:r>
            <a:r>
              <a:rPr lang="ru-RU" sz="1737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 ребенок с инвалидностью</a:t>
            </a:r>
            <a:endParaRPr lang="ru-RU" sz="1654" spc="-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7" descr="C:\Users\User210\Desktop\фото нпо\арман алматы\IMG_1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9738" y="1274939"/>
            <a:ext cx="2807484" cy="204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6348A4-3F0A-45F8-990C-20B467C1CAB5}"/>
              </a:ext>
            </a:extLst>
          </p:cNvPr>
          <p:cNvSpPr/>
          <p:nvPr/>
        </p:nvSpPr>
        <p:spPr>
          <a:xfrm>
            <a:off x="10837223" y="1986584"/>
            <a:ext cx="4288478" cy="85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1"/>
              </a:spcBef>
            </a:pP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 — дневное пребывание для </a:t>
            </a:r>
            <a:r>
              <a:rPr lang="kk-KZ" sz="1654" spc="-12" dirty="0"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с инвалидностью с психоневрологическими заболеваниями</a:t>
            </a:r>
            <a:endParaRPr lang="ru-RU" sz="1654" spc="-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9B0E39-E2D0-42BB-994C-BF6427C809D0}"/>
              </a:ext>
            </a:extLst>
          </p:cNvPr>
          <p:cNvSpPr/>
          <p:nvPr/>
        </p:nvSpPr>
        <p:spPr>
          <a:xfrm>
            <a:off x="2867700" y="1819782"/>
            <a:ext cx="4488826" cy="136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1"/>
              </a:spcBef>
            </a:pP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 — дневное пребывание </a:t>
            </a:r>
            <a:r>
              <a:rPr lang="kk-KZ" sz="1654" dirty="0">
                <a:latin typeface="Arial" panose="020B0604020202020204" pitchFamily="34" charset="0"/>
                <a:cs typeface="Arial" panose="020B0604020202020204" pitchFamily="34" charset="0"/>
              </a:rPr>
              <a:t>для детей с ивалидностью </a:t>
            </a:r>
            <a:r>
              <a:rPr lang="ru-RU" sz="1654" dirty="0">
                <a:latin typeface="Arial" panose="020B0604020202020204" pitchFamily="34" charset="0"/>
                <a:cs typeface="Arial" panose="020B0604020202020204" pitchFamily="34" charset="0"/>
              </a:rPr>
              <a:t>до 18 лет с отсталостью легкой и умеренной степеней, с затяжными формами психических заболеваний, в том числе с РАС</a:t>
            </a:r>
            <a:endParaRPr lang="ru-RU" sz="1654" spc="-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13037C3-E7DD-4C50-946F-6E9ADC97443D}"/>
              </a:ext>
            </a:extLst>
          </p:cNvPr>
          <p:cNvSpPr txBox="1"/>
          <p:nvPr/>
        </p:nvSpPr>
        <p:spPr>
          <a:xfrm>
            <a:off x="506724" y="540070"/>
            <a:ext cx="14342121" cy="381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/>
            <a:r>
              <a:rPr lang="ru-RU" sz="2481" b="1" spc="-10" dirty="0">
                <a:solidFill>
                  <a:srgbClr val="002060"/>
                </a:solidFill>
                <a:latin typeface="Arial"/>
                <a:cs typeface="Arial"/>
              </a:rPr>
              <a:t>ОКАЗАНИЕ СПЕЦИАЛЬНЫХ СОЦИАЛЬНЫХ УСЛУГ через НПО</a:t>
            </a:r>
            <a:endParaRPr lang="ru-RU" sz="2481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42F196C-76D8-41B2-859B-EBAC8CD7325E}"/>
              </a:ext>
            </a:extLst>
          </p:cNvPr>
          <p:cNvCxnSpPr>
            <a:cxnSpLocks/>
          </p:cNvCxnSpPr>
          <p:nvPr/>
        </p:nvCxnSpPr>
        <p:spPr>
          <a:xfrm>
            <a:off x="506724" y="1111523"/>
            <a:ext cx="14112252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C:\Users\User210\Desktop\BOLX6449.JPG">
            <a:extLst>
              <a:ext uri="{FF2B5EF4-FFF2-40B4-BE49-F238E27FC236}">
                <a16:creationId xmlns:a16="http://schemas.microsoft.com/office/drawing/2014/main" id="{7B9074F5-B353-4F69-AAE2-0B6BC49D29B1}"/>
              </a:ext>
            </a:extLst>
          </p:cNvPr>
          <p:cNvPicPr/>
          <p:nvPr/>
        </p:nvPicPr>
        <p:blipFill rotWithShape="1">
          <a:blip r:embed="rId3" cstate="print"/>
          <a:srcRect l="49065" b="49965"/>
          <a:stretch/>
        </p:blipFill>
        <p:spPr bwMode="auto">
          <a:xfrm>
            <a:off x="595644" y="2748017"/>
            <a:ext cx="2167048" cy="1611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User210\Desktop\BOLX6449.JPG">
            <a:extLst>
              <a:ext uri="{FF2B5EF4-FFF2-40B4-BE49-F238E27FC236}">
                <a16:creationId xmlns:a16="http://schemas.microsoft.com/office/drawing/2014/main" id="{129D462A-D336-4878-A126-1E0C1A9913F7}"/>
              </a:ext>
            </a:extLst>
          </p:cNvPr>
          <p:cNvPicPr/>
          <p:nvPr/>
        </p:nvPicPr>
        <p:blipFill rotWithShape="1">
          <a:blip r:embed="rId3" cstate="print"/>
          <a:srcRect t="49266" r="48492" b="-2"/>
          <a:stretch/>
        </p:blipFill>
        <p:spPr bwMode="auto">
          <a:xfrm>
            <a:off x="552728" y="1263974"/>
            <a:ext cx="2224464" cy="1611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698682D6-0A3F-4C2F-89C8-83DE03C7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06" y="6806604"/>
            <a:ext cx="1906786" cy="140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6">
            <a:extLst>
              <a:ext uri="{FF2B5EF4-FFF2-40B4-BE49-F238E27FC236}">
                <a16:creationId xmlns:a16="http://schemas.microsoft.com/office/drawing/2014/main" id="{F922FE6D-A9A1-4232-91AF-73C59775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52" y="6806605"/>
            <a:ext cx="1906784" cy="14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9">
            <a:extLst>
              <a:ext uri="{FF2B5EF4-FFF2-40B4-BE49-F238E27FC236}">
                <a16:creationId xmlns:a16="http://schemas.microsoft.com/office/drawing/2014/main" id="{98650FB1-C4E5-406F-AA01-A994C01E7A13}"/>
              </a:ext>
            </a:extLst>
          </p:cNvPr>
          <p:cNvSpPr/>
          <p:nvPr/>
        </p:nvSpPr>
        <p:spPr>
          <a:xfrm flipH="1">
            <a:off x="2196513" y="4474627"/>
            <a:ext cx="11442923" cy="0"/>
          </a:xfrm>
          <a:prstGeom prst="line">
            <a:avLst/>
          </a:prstGeom>
          <a:ln>
            <a:solidFill>
              <a:srgbClr val="00206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E37CA28-7081-41BD-98BA-AF1B32581635}"/>
              </a:ext>
            </a:extLst>
          </p:cNvPr>
          <p:cNvSpPr/>
          <p:nvPr/>
        </p:nvSpPr>
        <p:spPr>
          <a:xfrm>
            <a:off x="218046" y="4560770"/>
            <a:ext cx="7228988" cy="103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«Иппотерапия «Адаптивный конный спорт»</a:t>
            </a:r>
            <a:r>
              <a:rPr lang="ru-RU" sz="2000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(РОО «Дети будущее страны»)</a:t>
            </a:r>
          </a:p>
          <a:p>
            <a:pPr algn="ctr">
              <a:spcBef>
                <a:spcPts val="600"/>
              </a:spcBef>
            </a:pP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Цель - </a:t>
            </a:r>
            <a:r>
              <a:rPr lang="ru-RU" sz="1654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 на ранних стадиях заболевания детей-инвалидов</a:t>
            </a:r>
            <a:endParaRPr lang="ru-RU" sz="1654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B163960-4175-4EF1-AA45-4CD783B5C196}"/>
              </a:ext>
            </a:extLst>
          </p:cNvPr>
          <p:cNvSpPr/>
          <p:nvPr/>
        </p:nvSpPr>
        <p:spPr>
          <a:xfrm>
            <a:off x="578074" y="5622652"/>
            <a:ext cx="6486441" cy="1021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на 2023 г. -</a:t>
            </a:r>
            <a:r>
              <a:rPr lang="ru-RU" sz="1489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85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42,1</a:t>
            </a: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37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</a:p>
          <a:p>
            <a:pPr algn="ctr">
              <a:spcBef>
                <a:spcPts val="372"/>
              </a:spcBef>
            </a:pP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Охват</a:t>
            </a:r>
            <a:r>
              <a:rPr lang="ru-RU" sz="1737" b="1" spc="-12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985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ru-RU" sz="1737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детей-инвалидов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(план 50 чел.)</a:t>
            </a:r>
          </a:p>
          <a:p>
            <a:pPr>
              <a:spcBef>
                <a:spcPts val="372"/>
              </a:spcBef>
            </a:pP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42,2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 - ОФ «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Paralympic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Association»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8" name="Рисунок 4">
            <a:extLst>
              <a:ext uri="{FF2B5EF4-FFF2-40B4-BE49-F238E27FC236}">
                <a16:creationId xmlns:a16="http://schemas.microsoft.com/office/drawing/2014/main" id="{ADD14879-E825-4208-B91E-174C051F4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84" y="6802107"/>
            <a:ext cx="1906784" cy="14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9">
            <a:extLst>
              <a:ext uri="{FF2B5EF4-FFF2-40B4-BE49-F238E27FC236}">
                <a16:creationId xmlns:a16="http://schemas.microsoft.com/office/drawing/2014/main" id="{399F06BC-9E6E-42F3-B784-97F7A25BCF56}"/>
              </a:ext>
            </a:extLst>
          </p:cNvPr>
          <p:cNvSpPr/>
          <p:nvPr/>
        </p:nvSpPr>
        <p:spPr>
          <a:xfrm flipH="1">
            <a:off x="7490840" y="5046590"/>
            <a:ext cx="0" cy="2984058"/>
          </a:xfrm>
          <a:prstGeom prst="line">
            <a:avLst/>
          </a:prstGeom>
          <a:ln>
            <a:solidFill>
              <a:srgbClr val="00206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2312AB1-76E6-4A52-82E6-C1ADA87E0B55}"/>
              </a:ext>
            </a:extLst>
          </p:cNvPr>
          <p:cNvSpPr/>
          <p:nvPr/>
        </p:nvSpPr>
        <p:spPr>
          <a:xfrm>
            <a:off x="7799667" y="4614540"/>
            <a:ext cx="6637722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проект «Ранее вмешательство»</a:t>
            </a:r>
            <a:r>
              <a:rPr lang="ru-RU" sz="2000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(ООИ «</a:t>
            </a:r>
            <a:r>
              <a:rPr lang="ru-RU" sz="2000" b="1" i="1" spc="-12" dirty="0" err="1">
                <a:latin typeface="Arial" panose="020B0604020202020204" pitchFamily="34" charset="0"/>
                <a:cs typeface="Arial" panose="020B0604020202020204" pitchFamily="34" charset="0"/>
              </a:rPr>
              <a:t>Кенес</a:t>
            </a:r>
            <a:r>
              <a:rPr lang="ru-RU" sz="20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</a:p>
          <a:p>
            <a:pPr algn="ctr">
              <a:spcBef>
                <a:spcPts val="600"/>
              </a:spcBef>
            </a:pPr>
            <a:r>
              <a:rPr lang="ru-RU" sz="1654" spc="-12" dirty="0">
                <a:latin typeface="Arial" panose="020B0604020202020204" pitchFamily="34" charset="0"/>
                <a:cs typeface="Arial" panose="020B0604020202020204" pitchFamily="34" charset="0"/>
              </a:rPr>
              <a:t>Цель - </a:t>
            </a:r>
            <a:r>
              <a:rPr lang="ru-RU" sz="1654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 на ранних стадиях заболевания детей-инвалидов</a:t>
            </a:r>
            <a:endParaRPr lang="ru-RU" sz="1654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7947C8D-C36E-4DBD-885F-C065688EAC7C}"/>
              </a:ext>
            </a:extLst>
          </p:cNvPr>
          <p:cNvSpPr/>
          <p:nvPr/>
        </p:nvSpPr>
        <p:spPr>
          <a:xfrm>
            <a:off x="7944009" y="5910926"/>
            <a:ext cx="5786426" cy="754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на 2023 г. -</a:t>
            </a:r>
            <a:r>
              <a:rPr lang="ru-RU" sz="1489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85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37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</a:p>
          <a:p>
            <a:pPr algn="ctr">
              <a:spcBef>
                <a:spcPts val="372"/>
              </a:spcBef>
            </a:pP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Охват</a:t>
            </a:r>
            <a:r>
              <a:rPr lang="ru-RU" sz="1737" b="1" spc="-12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985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</a:t>
            </a:r>
            <a:r>
              <a:rPr lang="ru-RU" sz="1737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37" spc="-12" dirty="0">
                <a:latin typeface="Arial" panose="020B0604020202020204" pitchFamily="34" charset="0"/>
                <a:cs typeface="Arial" panose="020B0604020202020204" pitchFamily="34" charset="0"/>
              </a:rPr>
              <a:t>детей-инвалидов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(план 300 чел.)</a:t>
            </a:r>
            <a:endParaRPr lang="ru-RU" sz="1737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053FF5C-BF54-4E8E-A0C7-458E4A7F3A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10" y="6802107"/>
            <a:ext cx="1906784" cy="14083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548718E-A31D-4F48-BBDE-A316EE9971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055" y="6802107"/>
            <a:ext cx="1906783" cy="14083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1D2D69-EBFF-417B-8730-949710613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803" y="6802108"/>
            <a:ext cx="1906783" cy="14083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64E14-5DAB-47AA-BF25-877A04307893}"/>
              </a:ext>
            </a:extLst>
          </p:cNvPr>
          <p:cNvSpPr/>
          <p:nvPr/>
        </p:nvSpPr>
        <p:spPr>
          <a:xfrm>
            <a:off x="3485448" y="3925260"/>
            <a:ext cx="3253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– 15 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113443-04BD-4B9C-BD40-40C943EBAA13}"/>
              </a:ext>
            </a:extLst>
          </p:cNvPr>
          <p:cNvSpPr/>
          <p:nvPr/>
        </p:nvSpPr>
        <p:spPr>
          <a:xfrm>
            <a:off x="9578865" y="3885168"/>
            <a:ext cx="3402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33,3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</p:spTree>
    <p:extLst>
      <p:ext uri="{BB962C8B-B14F-4D97-AF65-F5344CB8AC3E}">
        <p14:creationId xmlns:p14="http://schemas.microsoft.com/office/powerpoint/2010/main" val="123452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3B61E09-1A1A-44E0-AEB4-D8C2CFDC28DB}"/>
              </a:ext>
            </a:extLst>
          </p:cNvPr>
          <p:cNvSpPr/>
          <p:nvPr/>
        </p:nvSpPr>
        <p:spPr>
          <a:xfrm>
            <a:off x="359736" y="2871079"/>
            <a:ext cx="500483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500" spc="-12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ru-RU" spc="-12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4"/>
          <p:cNvSpPr txBox="1">
            <a:spLocks/>
          </p:cNvSpPr>
          <p:nvPr/>
        </p:nvSpPr>
        <p:spPr>
          <a:xfrm>
            <a:off x="11377981" y="7977593"/>
            <a:ext cx="3529001" cy="452982"/>
          </a:xfrm>
          <a:prstGeom prst="rect">
            <a:avLst/>
          </a:prstGeom>
        </p:spPr>
        <p:txBody>
          <a:bodyPr lIns="113430" tIns="56715" rIns="113430" bIns="56715"/>
          <a:lstStyle/>
          <a:p>
            <a:pPr algn="r" defTabSz="11343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199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36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altLang="ru-RU" sz="1199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D13037C3-E7DD-4C50-946F-6E9ADC97443D}"/>
              </a:ext>
            </a:extLst>
          </p:cNvPr>
          <p:cNvSpPr txBox="1"/>
          <p:nvPr/>
        </p:nvSpPr>
        <p:spPr>
          <a:xfrm>
            <a:off x="506724" y="540070"/>
            <a:ext cx="14342121" cy="381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/>
            <a:r>
              <a:rPr lang="ru-RU" sz="2481" b="1" spc="-10" dirty="0">
                <a:solidFill>
                  <a:srgbClr val="002060"/>
                </a:solidFill>
                <a:latin typeface="Arial"/>
                <a:cs typeface="Arial"/>
              </a:rPr>
              <a:t>ОКАЗАНИЕ СПЕЦИАЛЬНЫХ СОЦИАЛЬНЫХ УСЛУГ через НПО</a:t>
            </a:r>
            <a:endParaRPr lang="ru-RU" sz="2481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42F196C-76D8-41B2-859B-EBAC8CD7325E}"/>
              </a:ext>
            </a:extLst>
          </p:cNvPr>
          <p:cNvCxnSpPr>
            <a:cxnSpLocks/>
          </p:cNvCxnSpPr>
          <p:nvPr/>
        </p:nvCxnSpPr>
        <p:spPr>
          <a:xfrm>
            <a:off x="506724" y="1111523"/>
            <a:ext cx="14112252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25129" y="1216011"/>
            <a:ext cx="8743877" cy="3818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режиме дневного пребывания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НПО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ОО «Ассоциация молодых медиков Алматы» </a:t>
            </a:r>
            <a:r>
              <a:rPr lang="ru-RU" sz="182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74,8 млн</a:t>
            </a:r>
            <a:r>
              <a:rPr lang="ru-RU" sz="1820" dirty="0">
                <a:latin typeface="Arial" panose="020B0604020202020204" pitchFamily="34" charset="0"/>
                <a:ea typeface="Times New Roman" panose="02020603050405020304" pitchFamily="18" charset="0"/>
              </a:rPr>
              <a:t>. тенге </a:t>
            </a:r>
            <a:r>
              <a:rPr lang="ru-RU" sz="1489" dirty="0">
                <a:latin typeface="Arial" panose="020B0604020202020204" pitchFamily="34" charset="0"/>
                <a:ea typeface="Times New Roman" panose="02020603050405020304" pitchFamily="18" charset="0"/>
              </a:rPr>
              <a:t>(50 чел.)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– 50,9 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 «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Зиялылар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lang="ru-RU" sz="1820" b="1" dirty="0">
                <a:solidFill>
                  <a:srgbClr val="C00000"/>
                </a:solidFill>
                <a:latin typeface="Arial" panose="020B0604020202020204" pitchFamily="34" charset="0"/>
              </a:rPr>
              <a:t>44,9 млн. </a:t>
            </a:r>
            <a:r>
              <a:rPr lang="ru-RU" sz="1820" dirty="0">
                <a:latin typeface="Arial" panose="020B0604020202020204" pitchFamily="34" charset="0"/>
              </a:rPr>
              <a:t>тенге</a:t>
            </a:r>
            <a:r>
              <a:rPr lang="ru-RU" sz="182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sz="1489" dirty="0">
                <a:latin typeface="Arial" panose="020B0604020202020204" pitchFamily="34" charset="0"/>
              </a:rPr>
              <a:t>(30 чел.)</a:t>
            </a:r>
          </a:p>
          <a:p>
            <a:pPr algn="ctr">
              <a:lnSpc>
                <a:spcPct val="150000"/>
              </a:lnSpc>
            </a:pP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30,1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млн. тг. охват </a:t>
            </a:r>
            <a:r>
              <a:rPr lang="kk-K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 чел. - РОО «Национальная медицинская ассоциация»)</a:t>
            </a:r>
          </a:p>
          <a:p>
            <a:pPr algn="ctr">
              <a:lnSpc>
                <a:spcPct val="150000"/>
              </a:lnSpc>
            </a:pPr>
            <a:r>
              <a:rPr lang="ru-RU" sz="1489" i="1" dirty="0">
                <a:latin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оказывают услуги </a:t>
            </a:r>
            <a:r>
              <a:rPr lang="ru-RU" sz="2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143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пожилым гражданам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342888" indent="-342888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 хроническими соматическими заболеваниями; </a:t>
            </a:r>
          </a:p>
          <a:p>
            <a:pPr marL="342888" indent="-342888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когнитивными нарушениями легкой степени  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43F47AD-CC01-4EA0-A374-1E2F59401281}"/>
              </a:ext>
            </a:extLst>
          </p:cNvPr>
          <p:cNvSpPr/>
          <p:nvPr/>
        </p:nvSpPr>
        <p:spPr>
          <a:xfrm>
            <a:off x="625129" y="5190604"/>
            <a:ext cx="8743877" cy="2563522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85" b="1" dirty="0">
                <a:latin typeface="Arial" panose="020B0604020202020204" pitchFamily="34" charset="0"/>
                <a:cs typeface="Arial" panose="020B0604020202020204" pitchFamily="34" charset="0"/>
              </a:rPr>
              <a:t>Отмечается</a:t>
            </a:r>
            <a:r>
              <a:rPr lang="ru-RU" sz="1985" b="1" i="1" dirty="0">
                <a:latin typeface="Arial" panose="020B0604020202020204" pitchFamily="34" charset="0"/>
                <a:cs typeface="Arial" panose="020B0604020202020204" pitchFamily="34" charset="0"/>
              </a:rPr>
              <a:t> у</a:t>
            </a:r>
            <a:r>
              <a:rPr lang="ru-RU" sz="1985" b="1" dirty="0">
                <a:latin typeface="Arial" panose="020B0604020202020204" pitchFamily="34" charset="0"/>
                <a:cs typeface="Arial" panose="020B0604020202020204" pitchFamily="34" charset="0"/>
              </a:rPr>
              <a:t>лучшение: </a:t>
            </a:r>
          </a:p>
          <a:p>
            <a:pPr marL="342888" indent="-342888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985" dirty="0">
                <a:latin typeface="Arial" panose="020B0604020202020204" pitchFamily="34" charset="0"/>
                <a:cs typeface="Arial" panose="020B0604020202020204" pitchFamily="34" charset="0"/>
              </a:rPr>
              <a:t>физического, эмоционального и психического здоровья; </a:t>
            </a:r>
          </a:p>
          <a:p>
            <a:pPr marL="342888" indent="-342888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985" dirty="0">
                <a:latin typeface="Arial" panose="020B0604020202020204" pitchFamily="34" charset="0"/>
                <a:cs typeface="Arial" panose="020B0604020202020204" pitchFamily="34" charset="0"/>
              </a:rPr>
              <a:t>повысилось качество жизни за счет изменения режима дня, физической активности, сбалансированного питания, общения, трудотерапии, получения новых информаций и занятий по тренировке памяти;</a:t>
            </a:r>
          </a:p>
          <a:p>
            <a:pPr marL="342888" indent="-342888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985" dirty="0">
                <a:latin typeface="Arial" panose="020B0604020202020204" pitchFamily="34" charset="0"/>
                <a:cs typeface="Arial" panose="020B0604020202020204" pitchFamily="34" charset="0"/>
              </a:rPr>
              <a:t>нормализовалось артериальное давление у 86% пожилых людей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90" y="1383640"/>
            <a:ext cx="4536081" cy="2870861"/>
          </a:xfrm>
          <a:prstGeom prst="rect">
            <a:avLst/>
          </a:prstGeom>
        </p:spPr>
      </p:pic>
      <p:sp>
        <p:nvSpPr>
          <p:cNvPr id="4" name="AutoShape 2" descr="blob:https://web.whatsapp.com/18dcd4bc-efa4-446c-8e00-fcc2f1c616ae"/>
          <p:cNvSpPr>
            <a:spLocks noChangeAspect="1" noChangeArrowheads="1"/>
          </p:cNvSpPr>
          <p:nvPr/>
        </p:nvSpPr>
        <p:spPr bwMode="auto">
          <a:xfrm>
            <a:off x="156267" y="-144051"/>
            <a:ext cx="304772" cy="30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650675" y="4261675"/>
            <a:ext cx="470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ОО «Ассоциация молодых медиков Алматы»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90" y="4766051"/>
            <a:ext cx="4536081" cy="28350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8780" y="7750346"/>
            <a:ext cx="484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ОФ «</a:t>
            </a:r>
            <a:r>
              <a:rPr lang="ru-RU" sz="1600" spc="-12" dirty="0" err="1">
                <a:latin typeface="Arial" panose="020B0604020202020204" pitchFamily="34" charset="0"/>
                <a:cs typeface="Arial" panose="020B0604020202020204" pitchFamily="34" charset="0"/>
              </a:rPr>
              <a:t>Зиялылар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1982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4">
            <a:extLst>
              <a:ext uri="{FF2B5EF4-FFF2-40B4-BE49-F238E27FC236}">
                <a16:creationId xmlns:a16="http://schemas.microsoft.com/office/drawing/2014/main" id="{335B9DC4-A68A-451D-AD2B-D3C857FFA34E}"/>
              </a:ext>
            </a:extLst>
          </p:cNvPr>
          <p:cNvSpPr txBox="1"/>
          <p:nvPr/>
        </p:nvSpPr>
        <p:spPr>
          <a:xfrm>
            <a:off x="1418399" y="1302172"/>
            <a:ext cx="4429939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b="1" spc="-25" dirty="0">
                <a:solidFill>
                  <a:srgbClr val="0070C0"/>
                </a:solidFill>
                <a:latin typeface="Arial"/>
                <a:cs typeface="Arial"/>
              </a:rPr>
              <a:t>Ц</a:t>
            </a:r>
            <a:r>
              <a:rPr b="1" dirty="0">
                <a:solidFill>
                  <a:srgbClr val="0070C0"/>
                </a:solidFill>
                <a:latin typeface="Arial"/>
                <a:cs typeface="Arial"/>
              </a:rPr>
              <a:t>ЕН</a:t>
            </a:r>
            <a:r>
              <a:rPr b="1" spc="-15" dirty="0">
                <a:solidFill>
                  <a:srgbClr val="0070C0"/>
                </a:solidFill>
                <a:latin typeface="Arial"/>
                <a:cs typeface="Arial"/>
              </a:rPr>
              <a:t>Т</a:t>
            </a:r>
            <a:r>
              <a:rPr b="1" dirty="0">
                <a:solidFill>
                  <a:srgbClr val="0070C0"/>
                </a:solidFill>
                <a:latin typeface="Arial"/>
                <a:cs typeface="Arial"/>
              </a:rPr>
              <a:t>Р</a:t>
            </a:r>
            <a:r>
              <a:rPr lang="ru-RU" b="1" dirty="0">
                <a:solidFill>
                  <a:srgbClr val="0070C0"/>
                </a:solidFill>
                <a:latin typeface="Arial"/>
                <a:cs typeface="Arial"/>
              </a:rPr>
              <a:t>Ы</a:t>
            </a:r>
            <a:r>
              <a:rPr b="1" dirty="0">
                <a:solidFill>
                  <a:srgbClr val="0070C0"/>
                </a:solidFill>
                <a:latin typeface="Arial"/>
                <a:cs typeface="Arial"/>
              </a:rPr>
              <a:t> «</a:t>
            </a:r>
            <a:r>
              <a:rPr b="1" spc="-105" dirty="0">
                <a:solidFill>
                  <a:srgbClr val="0070C0"/>
                </a:solidFill>
                <a:latin typeface="Arial"/>
                <a:cs typeface="Arial"/>
              </a:rPr>
              <a:t>Б</a:t>
            </a:r>
            <a:r>
              <a:rPr b="1" dirty="0">
                <a:solidFill>
                  <a:srgbClr val="0070C0"/>
                </a:solidFill>
                <a:latin typeface="Arial"/>
                <a:cs typeface="Arial"/>
              </a:rPr>
              <a:t>АҚЫ</a:t>
            </a:r>
            <a:r>
              <a:rPr b="1" spc="-20" dirty="0">
                <a:solidFill>
                  <a:srgbClr val="0070C0"/>
                </a:solidFill>
                <a:latin typeface="Arial"/>
                <a:cs typeface="Arial"/>
              </a:rPr>
              <a:t>Т</a:t>
            </a:r>
            <a:r>
              <a:rPr b="1" spc="-10" dirty="0">
                <a:solidFill>
                  <a:srgbClr val="0070C0"/>
                </a:solidFill>
                <a:latin typeface="Arial"/>
                <a:cs typeface="Arial"/>
              </a:rPr>
              <a:t>Т</a:t>
            </a:r>
            <a:r>
              <a:rPr b="1" dirty="0">
                <a:solidFill>
                  <a:srgbClr val="0070C0"/>
                </a:solidFill>
                <a:latin typeface="Arial"/>
                <a:cs typeface="Arial"/>
              </a:rPr>
              <a:t>Ы</a:t>
            </a:r>
            <a:r>
              <a:rPr b="1" spc="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70C0"/>
                </a:solidFill>
                <a:latin typeface="Arial"/>
                <a:cs typeface="Arial"/>
              </a:rPr>
              <a:t>ОТ</a:t>
            </a:r>
            <a:r>
              <a:rPr b="1" spc="-100" dirty="0">
                <a:solidFill>
                  <a:srgbClr val="0070C0"/>
                </a:solidFill>
                <a:latin typeface="Arial"/>
                <a:cs typeface="Arial"/>
              </a:rPr>
              <a:t>Б</a:t>
            </a:r>
            <a:r>
              <a:rPr b="1" spc="-65" dirty="0">
                <a:solidFill>
                  <a:srgbClr val="0070C0"/>
                </a:solidFill>
                <a:latin typeface="Arial"/>
                <a:cs typeface="Arial"/>
              </a:rPr>
              <a:t>А</a:t>
            </a:r>
            <a:r>
              <a:rPr b="1" dirty="0">
                <a:solidFill>
                  <a:srgbClr val="0070C0"/>
                </a:solidFill>
                <a:latin typeface="Arial"/>
                <a:cs typeface="Arial"/>
              </a:rPr>
              <a:t>СЫ»</a:t>
            </a:r>
            <a:r>
              <a:rPr lang="ru-RU" b="1" dirty="0">
                <a:solidFill>
                  <a:srgbClr val="0070C0"/>
                </a:solidFill>
                <a:latin typeface="Arial"/>
                <a:cs typeface="Arial"/>
              </a:rPr>
              <a:t> - 9 ед.</a:t>
            </a:r>
          </a:p>
          <a:p>
            <a:pPr marL="12700" algn="ctr">
              <a:lnSpc>
                <a:spcPct val="100000"/>
              </a:lnSpc>
            </a:pP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(посещаемость - 725 чел./день)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E8DE24-3AD3-4FEA-B2FA-FB4658DF5135}"/>
              </a:ext>
            </a:extLst>
          </p:cNvPr>
          <p:cNvSpPr/>
          <p:nvPr/>
        </p:nvSpPr>
        <p:spPr>
          <a:xfrm>
            <a:off x="650082" y="2519609"/>
            <a:ext cx="6309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tabLst>
                <a:tab pos="1334135" algn="l"/>
              </a:tabLst>
            </a:pP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Зарегистрировано – </a:t>
            </a:r>
            <a:r>
              <a:rPr lang="ru-RU" b="1" spc="-114" dirty="0">
                <a:latin typeface="Arial" panose="020B0604020202020204" pitchFamily="34" charset="0"/>
                <a:cs typeface="Arial" panose="020B0604020202020204" pitchFamily="34" charset="0"/>
              </a:rPr>
              <a:t>11 тыс. </a:t>
            </a: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  <a:r>
              <a:rPr lang="ru-RU" sz="1400" i="1" spc="-114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400" b="1" i="1" spc="-114" dirty="0">
                <a:latin typeface="Arial" panose="020B0604020202020204" pitchFamily="34" charset="0"/>
                <a:cs typeface="Arial" panose="020B0604020202020204" pitchFamily="34" charset="0"/>
              </a:rPr>
              <a:t>21,3  </a:t>
            </a:r>
            <a:r>
              <a:rPr lang="ru-RU" sz="1400" i="1" spc="-114" dirty="0">
                <a:latin typeface="Arial" panose="020B0604020202020204" pitchFamily="34" charset="0"/>
                <a:cs typeface="Arial" panose="020B0604020202020204" pitchFamily="34" charset="0"/>
              </a:rPr>
              <a:t>тыс. чел.)</a:t>
            </a: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tabLst>
                <a:tab pos="1334135" algn="l"/>
              </a:tabLst>
            </a:pP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Услуги получили – </a:t>
            </a:r>
            <a:r>
              <a:rPr lang="kk-K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 тыс</a:t>
            </a: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чел. </a:t>
            </a:r>
            <a:r>
              <a:rPr lang="kk-KZ" sz="1400" i="1" spc="-114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kk-KZ" sz="1400" b="1" i="1" spc="-114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kk-KZ" sz="1400" i="1" spc="-114" dirty="0">
                <a:latin typeface="Arial" panose="020B0604020202020204" pitchFamily="34" charset="0"/>
                <a:cs typeface="Arial" panose="020B0604020202020204" pitchFamily="34" charset="0"/>
              </a:rPr>
              <a:t> тыс. чел.)</a:t>
            </a:r>
          </a:p>
        </p:txBody>
      </p:sp>
      <p:sp>
        <p:nvSpPr>
          <p:cNvPr id="56" name="object 12">
            <a:extLst>
              <a:ext uri="{FF2B5EF4-FFF2-40B4-BE49-F238E27FC236}">
                <a16:creationId xmlns:a16="http://schemas.microsoft.com/office/drawing/2014/main" id="{7A29A8ED-2BFB-4C80-8AB0-705E875C7775}"/>
              </a:ext>
            </a:extLst>
          </p:cNvPr>
          <p:cNvSpPr/>
          <p:nvPr/>
        </p:nvSpPr>
        <p:spPr>
          <a:xfrm>
            <a:off x="6058239" y="1273648"/>
            <a:ext cx="1277737" cy="10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0" name="Picture 3" descr="C:\Users\335F~1\AppData\Local\Temp\PHOTO-2020-01-13-19-26-27.jpg">
            <a:extLst>
              <a:ext uri="{FF2B5EF4-FFF2-40B4-BE49-F238E27FC236}">
                <a16:creationId xmlns:a16="http://schemas.microsoft.com/office/drawing/2014/main" id="{715525ED-B1DB-4BF5-A11E-22379696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8" y="6706515"/>
            <a:ext cx="1894399" cy="12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 descr="C:\Users\335F~1\AppData\Local\Temp\PHOTO-2020-01-13-19-05-27.jpg">
            <a:extLst>
              <a:ext uri="{FF2B5EF4-FFF2-40B4-BE49-F238E27FC236}">
                <a16:creationId xmlns:a16="http://schemas.microsoft.com/office/drawing/2014/main" id="{EAB59D5E-9D66-426A-B25A-1272323ED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54" y="6706516"/>
            <a:ext cx="1898569" cy="12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object 4">
            <a:extLst>
              <a:ext uri="{FF2B5EF4-FFF2-40B4-BE49-F238E27FC236}">
                <a16:creationId xmlns:a16="http://schemas.microsoft.com/office/drawing/2014/main" id="{247FD48F-3188-4AEC-86E8-67F20E6AB21A}"/>
              </a:ext>
            </a:extLst>
          </p:cNvPr>
          <p:cNvSpPr txBox="1"/>
          <p:nvPr/>
        </p:nvSpPr>
        <p:spPr>
          <a:xfrm>
            <a:off x="866107" y="5027424"/>
            <a:ext cx="6192687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spc="-25" dirty="0">
                <a:solidFill>
                  <a:schemeClr val="accent1"/>
                </a:solidFill>
                <a:latin typeface="Arial"/>
                <a:cs typeface="Arial"/>
              </a:rPr>
              <a:t>ЦЕНТР РАЗВИТИЯ ТРАДИЦИОННОГО РЕМЕСЛА</a:t>
            </a:r>
          </a:p>
          <a:p>
            <a:pPr marL="12700" algn="ctr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(посещаемость 120 чел./день)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932321D-FCCB-4B8A-82CF-A5A044D800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5" y="3249046"/>
            <a:ext cx="1894397" cy="1286788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506066" y="530145"/>
            <a:ext cx="7928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b="1" spc="-60" dirty="0">
                <a:solidFill>
                  <a:srgbClr val="002060"/>
                </a:solidFill>
                <a:latin typeface="Arial"/>
                <a:cs typeface="Arial"/>
              </a:rPr>
              <a:t>РЕАЛИЗАЦИЯ СОЦИАЛЬНЫХ ПРОЕКТОВ для СУСН</a:t>
            </a:r>
            <a:endParaRPr lang="ru-RU" sz="2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6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B1C5C90-35F8-4659-B677-0BD2B5F652B1}"/>
              </a:ext>
            </a:extLst>
          </p:cNvPr>
          <p:cNvSpPr/>
          <p:nvPr/>
        </p:nvSpPr>
        <p:spPr>
          <a:xfrm>
            <a:off x="938113" y="1806228"/>
            <a:ext cx="5544616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269,6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тенге 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(МБ)</a:t>
            </a:r>
          </a:p>
          <a:p>
            <a:pPr algn="ctr">
              <a:spcBef>
                <a:spcPts val="372"/>
              </a:spcBef>
            </a:pP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170,1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тенге)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AACBAB3-549A-452A-A3A6-E43C974F5764}"/>
              </a:ext>
            </a:extLst>
          </p:cNvPr>
          <p:cNvSpPr/>
          <p:nvPr/>
        </p:nvSpPr>
        <p:spPr>
          <a:xfrm>
            <a:off x="835835" y="5582582"/>
            <a:ext cx="6294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тенге 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(МБ)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22,3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тенге)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59271" y="1211298"/>
            <a:ext cx="48245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Алматы проживает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36 229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многодетные семьи</a:t>
            </a:r>
          </a:p>
          <a:p>
            <a:pPr algn="ctr"/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(в т.ч. награжденные «Алтын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алқа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Күміс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алқа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5276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чел.) 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42F196C-76D8-41B2-859B-EBAC8CD7325E}"/>
              </a:ext>
            </a:extLst>
          </p:cNvPr>
          <p:cNvCxnSpPr>
            <a:cxnSpLocks/>
          </p:cNvCxnSpPr>
          <p:nvPr/>
        </p:nvCxnSpPr>
        <p:spPr>
          <a:xfrm>
            <a:off x="506066" y="1111229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E48CB1-1CFC-4826-ADBE-6C437F29C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68" y="3249045"/>
            <a:ext cx="1894401" cy="129348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948798-ACF2-4A92-9170-8816E2510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3438" y="3249045"/>
            <a:ext cx="1894395" cy="1293487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44EE4B7-82CA-4DD7-B135-E8BF29D61573}"/>
              </a:ext>
            </a:extLst>
          </p:cNvPr>
          <p:cNvSpPr/>
          <p:nvPr/>
        </p:nvSpPr>
        <p:spPr>
          <a:xfrm>
            <a:off x="650082" y="5925441"/>
            <a:ext cx="6309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tabLst>
                <a:tab pos="1334135" algn="l"/>
              </a:tabLst>
            </a:pP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Обратилось – </a:t>
            </a:r>
            <a:r>
              <a:rPr lang="ru-RU" b="1" spc="-114" dirty="0">
                <a:latin typeface="Arial" panose="020B0604020202020204" pitchFamily="34" charset="0"/>
                <a:cs typeface="Arial" panose="020B0604020202020204" pitchFamily="34" charset="0"/>
              </a:rPr>
              <a:t>665 </a:t>
            </a: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тыс. чел.)</a:t>
            </a:r>
          </a:p>
          <a:p>
            <a:pPr marL="12700">
              <a:tabLst>
                <a:tab pos="1334135" algn="l"/>
              </a:tabLst>
            </a:pP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Услуги получили – </a:t>
            </a:r>
            <a:r>
              <a:rPr lang="kk-K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1,5 тыс</a:t>
            </a: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чел. </a:t>
            </a:r>
            <a:r>
              <a:rPr lang="kk-KZ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kk-KZ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2022 г. – </a:t>
            </a:r>
            <a:r>
              <a:rPr lang="kk-KZ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14,6</a:t>
            </a:r>
            <a:r>
              <a:rPr lang="kk-KZ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тыс. чел.)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7A888C3-331C-4719-B963-DEDDE2D7DB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83" t="17778" r="9456" b="9539"/>
          <a:stretch/>
        </p:blipFill>
        <p:spPr>
          <a:xfrm>
            <a:off x="4743438" y="6706516"/>
            <a:ext cx="1894392" cy="1292399"/>
          </a:xfrm>
          <a:prstGeom prst="rect">
            <a:avLst/>
          </a:prstGeom>
        </p:spPr>
      </p:pic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1B270DF-210F-4141-A832-F4949634091F}"/>
              </a:ext>
            </a:extLst>
          </p:cNvPr>
          <p:cNvCxnSpPr>
            <a:cxnSpLocks/>
          </p:cNvCxnSpPr>
          <p:nvPr/>
        </p:nvCxnSpPr>
        <p:spPr>
          <a:xfrm>
            <a:off x="938113" y="4830564"/>
            <a:ext cx="5544616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C27536A5-8338-4C37-845E-C7870D96E21D}"/>
              </a:ext>
            </a:extLst>
          </p:cNvPr>
          <p:cNvCxnSpPr>
            <a:cxnSpLocks/>
          </p:cNvCxnSpPr>
          <p:nvPr/>
        </p:nvCxnSpPr>
        <p:spPr>
          <a:xfrm flipH="1" flipV="1">
            <a:off x="7586464" y="1803809"/>
            <a:ext cx="27357" cy="6175046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bject 4">
            <a:extLst>
              <a:ext uri="{FF2B5EF4-FFF2-40B4-BE49-F238E27FC236}">
                <a16:creationId xmlns:a16="http://schemas.microsoft.com/office/drawing/2014/main" id="{7A085010-63C5-4A85-B137-33591B35F4FD}"/>
              </a:ext>
            </a:extLst>
          </p:cNvPr>
          <p:cNvSpPr txBox="1"/>
          <p:nvPr/>
        </p:nvSpPr>
        <p:spPr>
          <a:xfrm>
            <a:off x="8716840" y="1878236"/>
            <a:ext cx="518271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ru-RU" sz="2000" b="1" spc="-60" dirty="0">
                <a:solidFill>
                  <a:srgbClr val="0070C0"/>
                </a:solidFill>
                <a:latin typeface="Arial"/>
                <a:cs typeface="Arial"/>
              </a:rPr>
              <a:t>СОЦИАЛЬНЫЙ КЛУБ «ШЫ</a:t>
            </a:r>
            <a:r>
              <a:rPr lang="kk-KZ" sz="2000" b="1" spc="-60" dirty="0">
                <a:solidFill>
                  <a:srgbClr val="0070C0"/>
                </a:solidFill>
                <a:latin typeface="Arial"/>
                <a:cs typeface="Arial"/>
              </a:rPr>
              <a:t>ҢҒ</a:t>
            </a:r>
            <a:r>
              <a:rPr lang="ru-RU" sz="2000" b="1" spc="-60" dirty="0">
                <a:solidFill>
                  <a:srgbClr val="0070C0"/>
                </a:solidFill>
                <a:latin typeface="Arial"/>
                <a:cs typeface="Arial"/>
              </a:rPr>
              <a:t>А ӨРЛЕУ»</a:t>
            </a:r>
          </a:p>
          <a:p>
            <a:pPr marL="12700" algn="ctr"/>
            <a:r>
              <a:rPr lang="ru-RU" sz="2000" b="1" spc="-60" dirty="0">
                <a:solidFill>
                  <a:srgbClr val="0070C0"/>
                </a:solidFill>
                <a:latin typeface="Arial"/>
                <a:cs typeface="Arial"/>
              </a:rPr>
              <a:t>15 </a:t>
            </a:r>
            <a:r>
              <a:rPr lang="ru-RU" sz="2000" spc="-60" dirty="0">
                <a:solidFill>
                  <a:srgbClr val="0070C0"/>
                </a:solidFill>
                <a:latin typeface="Arial"/>
                <a:cs typeface="Arial"/>
              </a:rPr>
              <a:t>отделений</a:t>
            </a:r>
            <a:endParaRPr lang="ru-RU" sz="2400" spc="-6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5E7C661-FE14-401D-955A-282E5C8CC37C}"/>
              </a:ext>
            </a:extLst>
          </p:cNvPr>
          <p:cNvSpPr/>
          <p:nvPr/>
        </p:nvSpPr>
        <p:spPr>
          <a:xfrm>
            <a:off x="7993722" y="3439540"/>
            <a:ext cx="6755633" cy="1247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tabLst>
                <a:tab pos="1334135" algn="l"/>
              </a:tabLst>
            </a:pP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ПРОШЛИ ОБУЧЕНИЕ  </a:t>
            </a:r>
            <a:r>
              <a:rPr lang="kk-K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1 696 </a:t>
            </a:r>
            <a:r>
              <a:rPr lang="kk-K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детей </a:t>
            </a:r>
            <a:r>
              <a:rPr lang="kk-KZ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(2022 г.  - </a:t>
            </a:r>
            <a:r>
              <a:rPr lang="kk-KZ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2444</a:t>
            </a:r>
            <a:r>
              <a:rPr lang="kk-KZ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детей)</a:t>
            </a:r>
          </a:p>
          <a:p>
            <a:pPr marL="12700" algn="ctr">
              <a:lnSpc>
                <a:spcPct val="150000"/>
              </a:lnSpc>
              <a:tabLst>
                <a:tab pos="1334135" algn="l"/>
              </a:tabLst>
            </a:pP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(кружки по изобразительному искусству, актерскому мастерству, вокалу, музыке и танцам, игре на домбре, шашкам и шахматам)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E8F6A3E1-C322-44BB-B75A-B255D5DE16D8}"/>
              </a:ext>
            </a:extLst>
          </p:cNvPr>
          <p:cNvSpPr/>
          <p:nvPr/>
        </p:nvSpPr>
        <p:spPr>
          <a:xfrm>
            <a:off x="8754090" y="2598316"/>
            <a:ext cx="5544616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605</a:t>
            </a:r>
            <a:r>
              <a:rPr lang="ru-RU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тенге 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(МБ)</a:t>
            </a:r>
          </a:p>
          <a:p>
            <a:pPr algn="ctr">
              <a:spcBef>
                <a:spcPts val="372"/>
              </a:spcBef>
            </a:pP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отделений, </a:t>
            </a:r>
            <a:r>
              <a:rPr lang="ru-RU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383,7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тенге)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21DD2BA-586E-4EAF-B2F4-55D1817896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5" y="4984192"/>
            <a:ext cx="2017229" cy="1292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3CC5B7B-AE76-4966-A6F3-8BED0867B8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54" y="4974580"/>
            <a:ext cx="2017229" cy="12924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B02BA72-34D7-4461-891D-7E93205891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143" y="4974581"/>
            <a:ext cx="2017228" cy="127382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25BE8E4-DCEC-424A-8B16-2FA444110D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04" y="6537291"/>
            <a:ext cx="2017230" cy="12924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64A5823-6FEF-4EBA-9ABE-31CDCEE1F8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398" y="6537291"/>
            <a:ext cx="2017228" cy="1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33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506066" y="530145"/>
            <a:ext cx="7928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b="1" spc="-60" dirty="0">
                <a:solidFill>
                  <a:srgbClr val="002060"/>
                </a:solidFill>
                <a:latin typeface="Arial"/>
                <a:cs typeface="Arial"/>
              </a:rPr>
              <a:t>РЕАЛИЗАЦИЯ СОЦИАЛЬНЫХ ПРОЕКТОВ для СУСН</a:t>
            </a:r>
            <a:endParaRPr lang="ru-RU" sz="2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6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9B0DEB6-88D9-4DC4-97BD-E8A6A572E5B3}"/>
              </a:ext>
            </a:extLst>
          </p:cNvPr>
          <p:cNvCxnSpPr>
            <a:cxnSpLocks/>
          </p:cNvCxnSpPr>
          <p:nvPr/>
        </p:nvCxnSpPr>
        <p:spPr>
          <a:xfrm>
            <a:off x="7490842" y="2281750"/>
            <a:ext cx="0" cy="5501142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42F196C-76D8-41B2-859B-EBAC8CD7325E}"/>
              </a:ext>
            </a:extLst>
          </p:cNvPr>
          <p:cNvCxnSpPr>
            <a:cxnSpLocks/>
          </p:cNvCxnSpPr>
          <p:nvPr/>
        </p:nvCxnSpPr>
        <p:spPr>
          <a:xfrm>
            <a:off x="506066" y="1111229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4">
            <a:extLst>
              <a:ext uri="{FF2B5EF4-FFF2-40B4-BE49-F238E27FC236}">
                <a16:creationId xmlns:a16="http://schemas.microsoft.com/office/drawing/2014/main" id="{A65BACE8-B3A3-4DEA-B54F-7EC733F5D39A}"/>
              </a:ext>
            </a:extLst>
          </p:cNvPr>
          <p:cNvSpPr txBox="1"/>
          <p:nvPr/>
        </p:nvSpPr>
        <p:spPr>
          <a:xfrm>
            <a:off x="1226146" y="1806228"/>
            <a:ext cx="554461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spc="-60" dirty="0">
                <a:solidFill>
                  <a:srgbClr val="0070C0"/>
                </a:solidFill>
                <a:latin typeface="Arial"/>
                <a:cs typeface="Arial"/>
              </a:rPr>
              <a:t>ЦЕНТРЫ АКТИВНОГО ДОЛГОЛЕТИЯ - </a:t>
            </a:r>
            <a:r>
              <a:rPr lang="ru-RU" sz="2400" b="1" spc="-60" dirty="0">
                <a:solidFill>
                  <a:srgbClr val="0070C0"/>
                </a:solidFill>
                <a:latin typeface="Arial"/>
                <a:cs typeface="Arial"/>
              </a:rPr>
              <a:t>9</a:t>
            </a:r>
            <a:r>
              <a:rPr lang="ru-RU" sz="2000" b="1" spc="-60" dirty="0">
                <a:solidFill>
                  <a:srgbClr val="0070C0"/>
                </a:solidFill>
                <a:latin typeface="Arial"/>
                <a:cs typeface="Arial"/>
              </a:rPr>
              <a:t> ед.</a:t>
            </a:r>
          </a:p>
          <a:p>
            <a:pPr marL="12700" algn="ctr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(посещаемость - 1070 чел./день)</a:t>
            </a:r>
            <a:endParaRPr lang="ru-RU" sz="1600" dirty="0"/>
          </a:p>
        </p:txBody>
      </p:sp>
      <p:pic>
        <p:nvPicPr>
          <p:cNvPr id="38" name="Рисунок 37" descr="elderly.png">
            <a:extLst>
              <a:ext uri="{FF2B5EF4-FFF2-40B4-BE49-F238E27FC236}">
                <a16:creationId xmlns:a16="http://schemas.microsoft.com/office/drawing/2014/main" id="{7756871B-ADA1-4AC7-BF03-E1716B034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9706" y="1254839"/>
            <a:ext cx="684000" cy="68400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BF30B52-58BE-4B74-B8CE-A8EF76334738}"/>
              </a:ext>
            </a:extLst>
          </p:cNvPr>
          <p:cNvSpPr/>
          <p:nvPr/>
        </p:nvSpPr>
        <p:spPr>
          <a:xfrm>
            <a:off x="5266999" y="1317614"/>
            <a:ext cx="6175879" cy="357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Алматы проживает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237 606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пожилых людей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CA7F100-86FC-4ABC-95A2-286E17502A3F}"/>
              </a:ext>
            </a:extLst>
          </p:cNvPr>
          <p:cNvSpPr/>
          <p:nvPr/>
        </p:nvSpPr>
        <p:spPr>
          <a:xfrm>
            <a:off x="1082130" y="2526308"/>
            <a:ext cx="5544616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388,2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тенге 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(МБ)</a:t>
            </a:r>
          </a:p>
          <a:p>
            <a:pPr algn="ctr">
              <a:spcBef>
                <a:spcPts val="372"/>
              </a:spcBef>
            </a:pP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281,8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тенге)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BC4886B-F191-444B-8C68-7658B52FB20C}"/>
              </a:ext>
            </a:extLst>
          </p:cNvPr>
          <p:cNvSpPr/>
          <p:nvPr/>
        </p:nvSpPr>
        <p:spPr>
          <a:xfrm>
            <a:off x="431288" y="3518423"/>
            <a:ext cx="6309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tabLst>
                <a:tab pos="1334135" algn="l"/>
              </a:tabLst>
            </a:pP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Обратилось – </a:t>
            </a:r>
            <a:r>
              <a:rPr lang="ru-RU" b="1" spc="-114" dirty="0">
                <a:latin typeface="Arial" panose="020B0604020202020204" pitchFamily="34" charset="0"/>
                <a:cs typeface="Arial" panose="020B0604020202020204" pitchFamily="34" charset="0"/>
              </a:rPr>
              <a:t>4,5 тыс. </a:t>
            </a: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  <a:r>
              <a:rPr lang="ru-RU" sz="1400" i="1" spc="-114" dirty="0">
                <a:latin typeface="Arial" panose="020B0604020202020204" pitchFamily="34" charset="0"/>
                <a:cs typeface="Arial" panose="020B0604020202020204" pitchFamily="34" charset="0"/>
              </a:rPr>
              <a:t>(2018-2022 г. – </a:t>
            </a:r>
            <a:r>
              <a:rPr lang="ru-RU" sz="1400" b="1" i="1" spc="-114" dirty="0">
                <a:latin typeface="Arial" panose="020B0604020202020204" pitchFamily="34" charset="0"/>
                <a:cs typeface="Arial" panose="020B0604020202020204" pitchFamily="34" charset="0"/>
              </a:rPr>
              <a:t>33,5</a:t>
            </a:r>
            <a:r>
              <a:rPr lang="ru-RU" sz="1400" i="1" spc="-114" dirty="0">
                <a:latin typeface="Arial" panose="020B0604020202020204" pitchFamily="34" charset="0"/>
                <a:cs typeface="Arial" panose="020B0604020202020204" pitchFamily="34" charset="0"/>
              </a:rPr>
              <a:t> тыс. чел.)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tabLst>
                <a:tab pos="1334135" algn="l"/>
              </a:tabLst>
            </a:pP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Услуги получили – </a:t>
            </a:r>
            <a:r>
              <a:rPr lang="kk-K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 тыс</a:t>
            </a: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чел. </a:t>
            </a:r>
            <a:r>
              <a:rPr lang="kk-KZ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505,9</a:t>
            </a:r>
            <a:r>
              <a:rPr lang="kk-KZ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тыс.)</a:t>
            </a:r>
            <a:endParaRPr lang="kk-KZ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0471B34-969A-41CD-BD5A-2E798D4AD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5" y="4470524"/>
            <a:ext cx="1893600" cy="1286788"/>
          </a:xfrm>
          <a:prstGeom prst="rect">
            <a:avLst/>
          </a:prstGeom>
        </p:spPr>
      </p:pic>
      <p:pic>
        <p:nvPicPr>
          <p:cNvPr id="44" name="Picture 5" descr="PHOTO-2021-09-23-15-34-05">
            <a:extLst>
              <a:ext uri="{FF2B5EF4-FFF2-40B4-BE49-F238E27FC236}">
                <a16:creationId xmlns:a16="http://schemas.microsoft.com/office/drawing/2014/main" id="{CDE4D7D9-AC20-453D-9DBA-F37F3E43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8930" y="4470524"/>
            <a:ext cx="1893600" cy="129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5BD746E-D464-430F-B764-43D4A9EE6D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4" t="1679" r="15790" b="5039"/>
          <a:stretch/>
        </p:blipFill>
        <p:spPr>
          <a:xfrm>
            <a:off x="5021178" y="4470524"/>
            <a:ext cx="1893600" cy="12867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229EC6-689E-406F-8BE9-B621386EF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47" y="4470524"/>
            <a:ext cx="1996658" cy="1292401"/>
          </a:xfrm>
          <a:prstGeom prst="rect">
            <a:avLst/>
          </a:prstGeom>
        </p:spPr>
      </p:pic>
      <p:sp>
        <p:nvSpPr>
          <p:cNvPr id="51" name="object 4">
            <a:extLst>
              <a:ext uri="{FF2B5EF4-FFF2-40B4-BE49-F238E27FC236}">
                <a16:creationId xmlns:a16="http://schemas.microsoft.com/office/drawing/2014/main" id="{128FD5BB-4F71-4FC5-8404-28224A9FBAC3}"/>
              </a:ext>
            </a:extLst>
          </p:cNvPr>
          <p:cNvSpPr txBox="1"/>
          <p:nvPr/>
        </p:nvSpPr>
        <p:spPr>
          <a:xfrm>
            <a:off x="8770538" y="1836213"/>
            <a:ext cx="55446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spc="-60" dirty="0">
                <a:solidFill>
                  <a:srgbClr val="0070C0"/>
                </a:solidFill>
                <a:latin typeface="Arial"/>
                <a:cs typeface="Arial"/>
              </a:rPr>
              <a:t>КГУ «ЦЕНТР АКТИВНОГО ДОЛГОЛЕТИЯ»</a:t>
            </a:r>
          </a:p>
          <a:p>
            <a:pPr marL="12700" algn="ctr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(посещаемость - 150 чел./день)</a:t>
            </a:r>
            <a:endParaRPr lang="ru-RU" sz="160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1B960AA-308C-4ACE-9FBC-97AD692C1FC1}"/>
              </a:ext>
            </a:extLst>
          </p:cNvPr>
          <p:cNvSpPr/>
          <p:nvPr/>
        </p:nvSpPr>
        <p:spPr>
          <a:xfrm>
            <a:off x="8770538" y="2514892"/>
            <a:ext cx="5544616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195,8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тенге 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(МБ)</a:t>
            </a:r>
          </a:p>
          <a:p>
            <a:pPr algn="ctr">
              <a:spcBef>
                <a:spcPts val="372"/>
              </a:spcBef>
            </a:pP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71,3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тенге)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487684D-FDAF-4C0D-A482-AB47A0B2FBA1}"/>
              </a:ext>
            </a:extLst>
          </p:cNvPr>
          <p:cNvSpPr/>
          <p:nvPr/>
        </p:nvSpPr>
        <p:spPr>
          <a:xfrm>
            <a:off x="8030263" y="3518422"/>
            <a:ext cx="6309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tabLst>
                <a:tab pos="1334135" algn="l"/>
              </a:tabLst>
            </a:pP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Обратилось – </a:t>
            </a:r>
            <a:r>
              <a:rPr lang="ru-RU" b="1" spc="-114" dirty="0">
                <a:latin typeface="Arial" panose="020B0604020202020204" pitchFamily="34" charset="0"/>
                <a:cs typeface="Arial" panose="020B0604020202020204" pitchFamily="34" charset="0"/>
              </a:rPr>
              <a:t>1,5  тыс. </a:t>
            </a:r>
            <a:r>
              <a:rPr lang="ru-RU" spc="-114" dirty="0"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  <a:r>
              <a:rPr lang="ru-RU" sz="1400" i="1" spc="-114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400" b="1" i="1" spc="-114" dirty="0">
                <a:latin typeface="Arial" panose="020B0604020202020204" pitchFamily="34" charset="0"/>
                <a:cs typeface="Arial" panose="020B0604020202020204" pitchFamily="34" charset="0"/>
              </a:rPr>
              <a:t>833</a:t>
            </a:r>
            <a:r>
              <a:rPr lang="ru-RU" sz="1400" i="1" spc="-114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tabLst>
                <a:tab pos="1334135" algn="l"/>
              </a:tabLst>
            </a:pP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Услуги получили – </a:t>
            </a:r>
            <a:r>
              <a:rPr lang="kk-K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6,3 тыс</a:t>
            </a:r>
            <a:r>
              <a:rPr lang="kk-K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чел. </a:t>
            </a:r>
            <a:r>
              <a:rPr lang="kk-KZ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(2022 г. – </a:t>
            </a:r>
            <a:r>
              <a:rPr lang="kk-KZ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10,8</a:t>
            </a:r>
            <a:r>
              <a:rPr lang="kk-KZ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тыс. чел.)</a:t>
            </a:r>
            <a:endParaRPr lang="kk-KZ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80D2512-8805-435E-8419-59328E4DA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164" y="6196058"/>
            <a:ext cx="1893595" cy="129348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19A7E5D-C857-4376-ABBD-551926C351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471" r="5776"/>
          <a:stretch/>
        </p:blipFill>
        <p:spPr>
          <a:xfrm>
            <a:off x="3869107" y="6202760"/>
            <a:ext cx="1893595" cy="128678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52128A9-FB8F-40B0-A7EB-A2817B69CE17}"/>
              </a:ext>
            </a:extLst>
          </p:cNvPr>
          <p:cNvPicPr/>
          <p:nvPr/>
        </p:nvPicPr>
        <p:blipFill rotWithShape="1">
          <a:blip r:embed="rId10"/>
          <a:srcRect l="32696" t="50865" r="35776" b="19451"/>
          <a:stretch/>
        </p:blipFill>
        <p:spPr bwMode="auto">
          <a:xfrm>
            <a:off x="10249264" y="4489489"/>
            <a:ext cx="1996657" cy="129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9B10FA3-67DE-434E-8004-F73AE08F795F}"/>
              </a:ext>
            </a:extLst>
          </p:cNvPr>
          <p:cNvPicPr/>
          <p:nvPr/>
        </p:nvPicPr>
        <p:blipFill rotWithShape="1">
          <a:blip r:embed="rId11"/>
          <a:srcRect l="32702" t="50859" r="35325" b="19184"/>
          <a:stretch/>
        </p:blipFill>
        <p:spPr bwMode="auto">
          <a:xfrm>
            <a:off x="12469379" y="4489489"/>
            <a:ext cx="1996657" cy="129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BE90C60-5FBA-4B53-8FD6-D348BFAAF7BE}"/>
              </a:ext>
            </a:extLst>
          </p:cNvPr>
          <p:cNvPicPr/>
          <p:nvPr/>
        </p:nvPicPr>
        <p:blipFill rotWithShape="1">
          <a:blip r:embed="rId10"/>
          <a:srcRect l="64185" t="50883" r="4299" b="19151"/>
          <a:stretch/>
        </p:blipFill>
        <p:spPr bwMode="auto">
          <a:xfrm>
            <a:off x="8985184" y="6202760"/>
            <a:ext cx="1996647" cy="128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FACA453-46DF-45BD-882D-00510DEC7A52}"/>
              </a:ext>
            </a:extLst>
          </p:cNvPr>
          <p:cNvPicPr/>
          <p:nvPr/>
        </p:nvPicPr>
        <p:blipFill rotWithShape="1">
          <a:blip r:embed="rId11"/>
          <a:srcRect l="64331" t="50873" r="3999" b="19678"/>
          <a:stretch/>
        </p:blipFill>
        <p:spPr bwMode="auto">
          <a:xfrm>
            <a:off x="11442878" y="6202759"/>
            <a:ext cx="1996647" cy="128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4925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4"/>
          <p:cNvSpPr txBox="1">
            <a:spLocks/>
          </p:cNvSpPr>
          <p:nvPr/>
        </p:nvSpPr>
        <p:spPr>
          <a:xfrm>
            <a:off x="11371184" y="8037960"/>
            <a:ext cx="3529001" cy="452982"/>
          </a:xfrm>
          <a:prstGeom prst="rect">
            <a:avLst/>
          </a:prstGeom>
        </p:spPr>
        <p:txBody>
          <a:bodyPr lIns="113430" tIns="56715" rIns="113430" bIns="56715"/>
          <a:lstStyle/>
          <a:p>
            <a:pPr algn="r" defTabSz="11343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199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36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altLang="ru-RU" sz="1199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F0DF8C4D-DA74-46A3-9F87-64BECAC69862}"/>
              </a:ext>
            </a:extLst>
          </p:cNvPr>
          <p:cNvSpPr txBox="1"/>
          <p:nvPr/>
        </p:nvSpPr>
        <p:spPr>
          <a:xfrm>
            <a:off x="506724" y="540070"/>
            <a:ext cx="14342121" cy="381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/>
            <a:r>
              <a:rPr lang="ru-RU" sz="2481" b="1" cap="all" spc="-60" dirty="0">
                <a:solidFill>
                  <a:srgbClr val="002060"/>
                </a:solidFill>
                <a:latin typeface="Arial"/>
                <a:cs typeface="Arial"/>
              </a:rPr>
              <a:t>Социальные ПРОЕКТЫ ДЛЯ лиц, попавших в трудную жизненную ситуацию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74AA4C1-08D2-4B99-8B0E-6D3A944D7329}"/>
              </a:ext>
            </a:extLst>
          </p:cNvPr>
          <p:cNvCxnSpPr>
            <a:cxnSpLocks/>
          </p:cNvCxnSpPr>
          <p:nvPr/>
        </p:nvCxnSpPr>
        <p:spPr>
          <a:xfrm>
            <a:off x="506724" y="1094576"/>
            <a:ext cx="14112252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4">
            <a:extLst>
              <a:ext uri="{FF2B5EF4-FFF2-40B4-BE49-F238E27FC236}">
                <a16:creationId xmlns:a16="http://schemas.microsoft.com/office/drawing/2014/main" id="{136CB4B6-7A29-4C24-B52B-51068F52C445}"/>
              </a:ext>
            </a:extLst>
          </p:cNvPr>
          <p:cNvSpPr txBox="1"/>
          <p:nvPr/>
        </p:nvSpPr>
        <p:spPr>
          <a:xfrm>
            <a:off x="5402812" y="1230164"/>
            <a:ext cx="748813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algn="just"/>
            <a:r>
              <a:rPr lang="ru-RU" sz="2000" spc="-60" dirty="0">
                <a:solidFill>
                  <a:srgbClr val="002060"/>
                </a:solidFill>
                <a:latin typeface="Arial"/>
                <a:cs typeface="Arial"/>
              </a:rPr>
              <a:t>Проект</a:t>
            </a:r>
            <a:r>
              <a:rPr lang="ru-RU" sz="2000" b="1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2000" b="1" cap="all" spc="-60" dirty="0" err="1">
                <a:solidFill>
                  <a:srgbClr val="002060"/>
                </a:solidFill>
                <a:latin typeface="Arial"/>
                <a:cs typeface="Arial"/>
              </a:rPr>
              <a:t>Жарқын</a:t>
            </a:r>
            <a:r>
              <a:rPr lang="ru-RU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000" b="1" cap="all" spc="-60" dirty="0" err="1">
                <a:solidFill>
                  <a:srgbClr val="002060"/>
                </a:solidFill>
                <a:latin typeface="Arial"/>
                <a:cs typeface="Arial"/>
              </a:rPr>
              <a:t>өмір</a:t>
            </a:r>
            <a:r>
              <a:rPr lang="ru-RU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» </a:t>
            </a:r>
            <a:r>
              <a:rPr lang="ru-RU" sz="2000" i="1" cap="all" spc="-6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ОФ </a:t>
            </a:r>
            <a:r>
              <a:rPr lang="kk-KZ" i="1" dirty="0">
                <a:latin typeface="Arial" panose="020B0604020202020204" pitchFamily="34" charset="0"/>
                <a:cs typeface="Arial" panose="020B0604020202020204" pitchFamily="34" charset="0"/>
              </a:rPr>
              <a:t>«БІРГЕ-2021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spc="-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G-20220926-WA0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79" y="1324238"/>
            <a:ext cx="3312059" cy="196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4793" y="1590204"/>
            <a:ext cx="9648172" cy="120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64" algn="just">
              <a:lnSpc>
                <a:spcPct val="115000"/>
              </a:lnSpc>
            </a:pPr>
            <a:r>
              <a:rPr lang="ru-RU" sz="1600" b="1" spc="-12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проекта: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оказание комплексной помощи в самореализации и социокультурной адаптации, профилактика и снижение психоэмоционального напряжения, снижение уровня агрессивности, а также самоанализ и повышение психологической компетентности родителей в вопросах воспитания и развитие эффективных навыков коммуникации в социуме </a:t>
            </a:r>
            <a:endParaRPr lang="ru-RU" sz="16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36CB4B6-7A29-4C24-B52B-51068F52C445}"/>
              </a:ext>
            </a:extLst>
          </p:cNvPr>
          <p:cNvSpPr txBox="1"/>
          <p:nvPr/>
        </p:nvSpPr>
        <p:spPr>
          <a:xfrm>
            <a:off x="5373129" y="5910532"/>
            <a:ext cx="838183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algn="just"/>
            <a:r>
              <a:rPr lang="ru-RU" sz="2000" spc="-60" dirty="0">
                <a:solidFill>
                  <a:srgbClr val="002060"/>
                </a:solidFill>
                <a:latin typeface="Arial"/>
                <a:cs typeface="Arial"/>
              </a:rPr>
              <a:t>Проект</a:t>
            </a:r>
            <a:r>
              <a:rPr lang="ru-RU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 «</a:t>
            </a:r>
            <a:r>
              <a:rPr lang="en-US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ISKER ISI</a:t>
            </a:r>
            <a:r>
              <a:rPr lang="ru-RU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»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k-KZ" i="1" dirty="0">
                <a:latin typeface="Arial" panose="020B0604020202020204" pitchFamily="34" charset="0"/>
                <a:cs typeface="Arial" panose="020B0604020202020204" pitchFamily="34" charset="0"/>
              </a:rPr>
              <a:t>ОФ социальный дом «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Rahym</a:t>
            </a:r>
            <a:r>
              <a:rPr lang="kk-KZ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8" y="5968236"/>
            <a:ext cx="3326008" cy="19589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73225" y="6282096"/>
            <a:ext cx="9568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199" algn="just"/>
            <a:r>
              <a:rPr lang="ru-RU" sz="1600" b="1" spc="-12" dirty="0">
                <a:latin typeface="Arial" panose="020B0604020202020204" pitchFamily="34" charset="0"/>
                <a:cs typeface="Arial" panose="020B0604020202020204" pitchFamily="34" charset="0"/>
              </a:rPr>
              <a:t>Цель п</a:t>
            </a:r>
            <a:r>
              <a:rPr lang="kk-KZ" sz="1600" b="1" spc="-12" dirty="0">
                <a:latin typeface="Arial" panose="020B0604020202020204" pitchFamily="34" charset="0"/>
                <a:cs typeface="Arial" panose="020B0604020202020204" pitchFamily="34" charset="0"/>
              </a:rPr>
              <a:t>роекта: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консультативная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помощь 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по решению вопросов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долгов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ого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обязательства и трудоустройств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проблемных заемщиков 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из числа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СУСН, 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оформившие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кредиты в банках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 РК на приобретение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жиль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spc="-12" dirty="0" err="1">
                <a:latin typeface="Arial" panose="020B0604020202020204" pitchFamily="34" charset="0"/>
                <a:cs typeface="Arial" panose="020B0604020202020204" pitchFamily="34" charset="0"/>
              </a:rPr>
              <a:t>развити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бизнеса, а также обмануты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вкладчик</a:t>
            </a:r>
            <a:r>
              <a:rPr lang="kk-KZ" sz="1600" spc="-12" dirty="0">
                <a:latin typeface="Arial" panose="020B0604020202020204" pitchFamily="34" charset="0"/>
                <a:cs typeface="Arial" panose="020B0604020202020204" pitchFamily="34" charset="0"/>
              </a:rPr>
              <a:t>ов пострадавших от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недобросовестных микрофинансовых организаций и финансовых пирамид действующих на территории Казахстана</a:t>
            </a:r>
            <a:endParaRPr lang="ru-RU" sz="16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0" y="3606488"/>
            <a:ext cx="3326008" cy="2017088"/>
          </a:xfrm>
          <a:prstGeom prst="rect">
            <a:avLst/>
          </a:prstGeom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136CB4B6-7A29-4C24-B52B-51068F52C445}"/>
              </a:ext>
            </a:extLst>
          </p:cNvPr>
          <p:cNvSpPr txBox="1"/>
          <p:nvPr/>
        </p:nvSpPr>
        <p:spPr>
          <a:xfrm>
            <a:off x="5402812" y="3683431"/>
            <a:ext cx="792014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algn="just"/>
            <a:r>
              <a:rPr lang="ru-RU" sz="2000" spc="-60" dirty="0">
                <a:solidFill>
                  <a:srgbClr val="002060"/>
                </a:solidFill>
                <a:latin typeface="Arial"/>
                <a:cs typeface="Arial"/>
              </a:rPr>
              <a:t>Проект</a:t>
            </a:r>
            <a:r>
              <a:rPr lang="ru-RU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 «ЖА</a:t>
            </a:r>
            <a:r>
              <a:rPr lang="kk-KZ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ҢА ӨМІР</a:t>
            </a:r>
            <a:r>
              <a:rPr lang="ru-RU" sz="2000" b="1" cap="all" spc="-60" dirty="0">
                <a:solidFill>
                  <a:srgbClr val="002060"/>
                </a:solidFill>
                <a:latin typeface="Arial"/>
                <a:cs typeface="Arial"/>
              </a:rPr>
              <a:t>»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k-KZ" i="1" dirty="0">
                <a:latin typeface="Arial" panose="020B0604020202020204" pitchFamily="34" charset="0"/>
                <a:cs typeface="Arial" panose="020B0604020202020204" pitchFamily="34" charset="0"/>
              </a:rPr>
              <a:t>ОФ «Фонд социальной помощи «РЕВАНШ»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50791" y="3966468"/>
            <a:ext cx="9792174" cy="1108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46" algn="just">
              <a:lnSpc>
                <a:spcPct val="105000"/>
              </a:lnSpc>
            </a:pPr>
            <a:r>
              <a:rPr lang="ru-RU" sz="1600" b="1" spc="-12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проекта: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улучшение качества жизни женщин с детьми – особой группы риска через содействие процессу социализации и интеграции получателей услуг в семью и общество, оказание специальных социальных услуг с учетом индивидуальных потребностей получателей услуг. Развитие системы предоставления специальных социальных услуг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F750D7-0526-46ED-AC03-25C09991AE32}"/>
              </a:ext>
            </a:extLst>
          </p:cNvPr>
          <p:cNvSpPr/>
          <p:nvPr/>
        </p:nvSpPr>
        <p:spPr>
          <a:xfrm>
            <a:off x="5754824" y="2814340"/>
            <a:ext cx="6777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</a:t>
            </a:r>
            <a:r>
              <a:rPr lang="ru-RU" sz="20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34,4 млн</a:t>
            </a:r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. тенге, план </a:t>
            </a:r>
            <a:r>
              <a:rPr lang="ru-RU" sz="20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384</a:t>
            </a:r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 чел. </a:t>
            </a:r>
            <a:r>
              <a:rPr lang="ru-RU" sz="1654" i="1" spc="-12" dirty="0">
                <a:latin typeface="Arial" panose="020B0604020202020204" pitchFamily="34" charset="0"/>
                <a:cs typeface="Arial" panose="020B0604020202020204" pitchFamily="34" charset="0"/>
              </a:rPr>
              <a:t>(факт 240 чел.)</a:t>
            </a:r>
          </a:p>
          <a:p>
            <a:pPr algn="ctr"/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6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тенге, охват </a:t>
            </a:r>
            <a:r>
              <a:rPr lang="ru-RU" sz="16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851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  <a:endParaRPr lang="ru-RU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C3D0EE0-A17D-4161-B5F5-C8297F21792E}"/>
              </a:ext>
            </a:extLst>
          </p:cNvPr>
          <p:cNvSpPr/>
          <p:nvPr/>
        </p:nvSpPr>
        <p:spPr>
          <a:xfrm>
            <a:off x="5687926" y="5046588"/>
            <a:ext cx="6777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</a:t>
            </a:r>
            <a:r>
              <a:rPr lang="ru-RU" sz="20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17,2 млн</a:t>
            </a:r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. тенге, план </a:t>
            </a:r>
            <a:r>
              <a:rPr lang="ru-RU" sz="20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 чел. </a:t>
            </a:r>
            <a:r>
              <a:rPr lang="ru-RU" sz="1654" i="1" spc="-12" dirty="0">
                <a:latin typeface="Arial" panose="020B0604020202020204" pitchFamily="34" charset="0"/>
                <a:cs typeface="Arial" panose="020B0604020202020204" pitchFamily="34" charset="0"/>
              </a:rPr>
              <a:t>(факт 137 чел.)</a:t>
            </a:r>
          </a:p>
          <a:p>
            <a:pPr algn="ctr"/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6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6,5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тенге, охват </a:t>
            </a:r>
            <a:r>
              <a:rPr lang="ru-RU" sz="16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156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  <a:endParaRPr lang="ru-RU" sz="16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98FF70C-553E-45C0-BC0C-11DCEDCB0EF6}"/>
              </a:ext>
            </a:extLst>
          </p:cNvPr>
          <p:cNvSpPr/>
          <p:nvPr/>
        </p:nvSpPr>
        <p:spPr>
          <a:xfrm>
            <a:off x="5687923" y="7594158"/>
            <a:ext cx="7162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</a:t>
            </a:r>
            <a:r>
              <a:rPr lang="ru-RU" sz="20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27,3 млн</a:t>
            </a:r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. тенге, план </a:t>
            </a:r>
            <a:r>
              <a:rPr lang="ru-RU" sz="20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7 200</a:t>
            </a:r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 чел. </a:t>
            </a:r>
            <a:r>
              <a:rPr lang="ru-RU" sz="1654" i="1" spc="-12" dirty="0">
                <a:latin typeface="Arial" panose="020B0604020202020204" pitchFamily="34" charset="0"/>
                <a:cs typeface="Arial" panose="020B0604020202020204" pitchFamily="34" charset="0"/>
              </a:rPr>
              <a:t>(факт 2 790 чел.)</a:t>
            </a:r>
          </a:p>
          <a:p>
            <a:pPr algn="ctr"/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(2022 г. – </a:t>
            </a:r>
            <a:r>
              <a:rPr lang="ru-RU" sz="16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7,3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тенге, охват </a:t>
            </a:r>
            <a:r>
              <a:rPr lang="ru-RU" sz="16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тыс. чел.)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9240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4"/>
          <p:cNvSpPr txBox="1"/>
          <p:nvPr/>
        </p:nvSpPr>
        <p:spPr>
          <a:xfrm>
            <a:off x="506066" y="539724"/>
            <a:ext cx="143434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10" dirty="0">
                <a:solidFill>
                  <a:srgbClr val="002060"/>
                </a:solidFill>
                <a:latin typeface="Arial"/>
                <a:cs typeface="Arial"/>
              </a:rPr>
              <a:t>ДЕЦЕНТРАЛИЗАЦИЯ ФУНКЦИЙ</a:t>
            </a:r>
            <a:endParaRPr lang="ru-RU" sz="2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661E0AE-DBEC-48B2-8169-EF0C2B7DDA18}"/>
              </a:ext>
            </a:extLst>
          </p:cNvPr>
          <p:cNvCxnSpPr>
            <a:cxnSpLocks/>
          </p:cNvCxnSpPr>
          <p:nvPr/>
        </p:nvCxnSpPr>
        <p:spPr>
          <a:xfrm>
            <a:off x="506066" y="1111229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3E2FCA-21DB-4335-8EFF-141F8129015F}"/>
              </a:ext>
            </a:extLst>
          </p:cNvPr>
          <p:cNvSpPr/>
          <p:nvPr/>
        </p:nvSpPr>
        <p:spPr>
          <a:xfrm>
            <a:off x="218035" y="1857504"/>
            <a:ext cx="6731334" cy="5791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 и другие социальные выплаты 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видов)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лиц с инвалидностью техническими средствами и услугами реабилитации 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(через Портал социальных услуг/</a:t>
            </a:r>
            <a:r>
              <a:rPr lang="ru-RU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госсоцзаказ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социальных проектов 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k-K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Бақытты отбасы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центр традиционного ремесла, активное долголетие, социальный клуб «</a:t>
            </a:r>
            <a:r>
              <a:rPr lang="ru-RU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</a:t>
            </a:r>
            <a:r>
              <a:rPr lang="kk-K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ңға өрлеу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Qogam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отдельных категорий нуждающихся граждан санаторно-курортным лечением;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социальной помощи на дому по районам 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(171 соцработник);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документов на награждение подвесками «Алтын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алқа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Күміс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алқа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Выдача разрешений (продление) трудовым мигрантам</a:t>
            </a:r>
            <a:endPara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DBF394-4BAE-4554-AB9A-4838BF208E59}"/>
              </a:ext>
            </a:extLst>
          </p:cNvPr>
          <p:cNvSpPr txBox="1"/>
          <p:nvPr/>
        </p:nvSpPr>
        <p:spPr>
          <a:xfrm flipH="1">
            <a:off x="-531098" y="1347443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ФУНКЦИИ, ПЕРЕДАННЫЕ НА РАЙОННЫЙ УРОВЕНЬ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CF45991-B055-49EE-B898-39265B2A0B85}"/>
              </a:ext>
            </a:extLst>
          </p:cNvPr>
          <p:cNvCxnSpPr>
            <a:cxnSpLocks/>
          </p:cNvCxnSpPr>
          <p:nvPr/>
        </p:nvCxnSpPr>
        <p:spPr>
          <a:xfrm>
            <a:off x="7130802" y="2094260"/>
            <a:ext cx="0" cy="561662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91B68E1-ED0F-4509-B79C-DDBC3B5A2E4C}"/>
              </a:ext>
            </a:extLst>
          </p:cNvPr>
          <p:cNvSpPr txBox="1"/>
          <p:nvPr/>
        </p:nvSpPr>
        <p:spPr>
          <a:xfrm flipH="1">
            <a:off x="6644040" y="1327026"/>
            <a:ext cx="875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ФУНКЦИИ, ЗАКРЕПЛЕННЫЕ ЗА УПРАВЛЕНИЕМ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84B7A6-4F50-4121-90AB-E6CF133A039C}"/>
              </a:ext>
            </a:extLst>
          </p:cNvPr>
          <p:cNvSpPr/>
          <p:nvPr/>
        </p:nvSpPr>
        <p:spPr>
          <a:xfrm>
            <a:off x="7312236" y="1752080"/>
            <a:ext cx="7417536" cy="6606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Координация, контроль, мониторинг, социальной помощи 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т.ч. возмещение ущерба из резерва)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lvl="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Координация, контроль, мониторинг социальной поддержки лиц с инвалидностью 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Инватакси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проект «Центр по ремонту кресел-колясок»);</a:t>
            </a:r>
          </a:p>
          <a:p>
            <a:pPr marL="457200" lvl="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социальных проектов 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</a:t>
            </a:r>
            <a:r>
              <a:rPr lang="ru-RU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өмір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Жарқын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өмір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»,«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Isker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«Школа независимой жизни»);</a:t>
            </a:r>
          </a:p>
          <a:p>
            <a:pPr marL="45720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занятости населения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специальных социальных услуг через неправительственный сектор 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 проектов: стационар, полустационар, Ранее вмешательство, Ранее выявление детей группы риска и др.);</a:t>
            </a:r>
          </a:p>
          <a:p>
            <a:pPr marL="45720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Координация деятельности подведомственных учреждений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 МСУ, Центр занятости населения);</a:t>
            </a:r>
          </a:p>
          <a:p>
            <a:pPr marL="45720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Присвоение (продление) статуса «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кандас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этническим казахам; Присвоение и продление статуса беженца; Привлечение иностранной рабочей силы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Выдача удостоверения реабилитированным лицам;</a:t>
            </a:r>
          </a:p>
          <a:p>
            <a:pPr marL="457200" indent="-457200" algn="just" defTabSz="14255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Операционный зал Дома социальных услуг</a:t>
            </a:r>
          </a:p>
        </p:txBody>
      </p:sp>
    </p:spTree>
    <p:extLst>
      <p:ext uri="{BB962C8B-B14F-4D97-AF65-F5344CB8AC3E}">
        <p14:creationId xmlns:p14="http://schemas.microsoft.com/office/powerpoint/2010/main" val="86403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4"/>
          <p:cNvSpPr txBox="1"/>
          <p:nvPr/>
        </p:nvSpPr>
        <p:spPr>
          <a:xfrm>
            <a:off x="506066" y="539724"/>
            <a:ext cx="143434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10" dirty="0">
                <a:solidFill>
                  <a:srgbClr val="002060"/>
                </a:solidFill>
                <a:latin typeface="Arial"/>
                <a:cs typeface="Arial"/>
              </a:rPr>
              <a:t>ВЫДЕЛЕННЫЕ ФИНАНСОВЫЕ СРЕДСТВА</a:t>
            </a:r>
            <a:endParaRPr lang="ru-RU" sz="2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661E0AE-DBEC-48B2-8169-EF0C2B7DDA18}"/>
              </a:ext>
            </a:extLst>
          </p:cNvPr>
          <p:cNvCxnSpPr>
            <a:cxnSpLocks/>
          </p:cNvCxnSpPr>
          <p:nvPr/>
        </p:nvCxnSpPr>
        <p:spPr>
          <a:xfrm>
            <a:off x="506066" y="1111229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010120" y="1434512"/>
            <a:ext cx="5904656" cy="1595848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3" tIns="45699" rIns="91393" bIns="45699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2023 год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социальную поддержку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меры занятости</a:t>
            </a:r>
            <a:endParaRPr lang="ru-RU" sz="24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AE0FDB37-DF70-4EFB-8775-CC57134BD057}"/>
              </a:ext>
            </a:extLst>
          </p:cNvPr>
          <p:cNvSpPr/>
          <p:nvPr/>
        </p:nvSpPr>
        <p:spPr>
          <a:xfrm>
            <a:off x="1905957" y="4024025"/>
            <a:ext cx="268608" cy="496269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72EC3CA-A6D4-4AC3-9C08-EFB1F9F07156}"/>
              </a:ext>
            </a:extLst>
          </p:cNvPr>
          <p:cNvSpPr/>
          <p:nvPr/>
        </p:nvSpPr>
        <p:spPr>
          <a:xfrm>
            <a:off x="1198229" y="3361695"/>
            <a:ext cx="552843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выделено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43,7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. тенге 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1B207BB-3B70-4930-8C72-0BD720F5D9E2}"/>
              </a:ext>
            </a:extLst>
          </p:cNvPr>
          <p:cNvSpPr/>
          <p:nvPr/>
        </p:nvSpPr>
        <p:spPr>
          <a:xfrm>
            <a:off x="2306266" y="3996921"/>
            <a:ext cx="411337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10,3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млрд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тенге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(2022 г.)</a:t>
            </a:r>
            <a:endParaRPr lang="ru-RU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0A1118-793A-42B7-9C1D-0C3D82E8469E}"/>
              </a:ext>
            </a:extLst>
          </p:cNvPr>
          <p:cNvSpPr/>
          <p:nvPr/>
        </p:nvSpPr>
        <p:spPr>
          <a:xfrm>
            <a:off x="1070614" y="4902572"/>
            <a:ext cx="5783665" cy="2840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Получили поддержку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127,9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тыс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чел.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15,4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млрд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тенге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2000" i="1" dirty="0">
                <a:latin typeface="Arial" pitchFamily="34" charset="0"/>
                <a:cs typeface="Arial" pitchFamily="34" charset="0"/>
              </a:rPr>
              <a:t>(по итогам 6 мес. 2023 г.)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1E39F7C-68DD-4F4D-A7C3-0985925E6406}"/>
              </a:ext>
            </a:extLst>
          </p:cNvPr>
          <p:cNvCxnSpPr>
            <a:cxnSpLocks/>
          </p:cNvCxnSpPr>
          <p:nvPr/>
        </p:nvCxnSpPr>
        <p:spPr>
          <a:xfrm>
            <a:off x="7634858" y="1950244"/>
            <a:ext cx="0" cy="547260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1D6A4D6-07A9-4B61-BA4A-918F442ECA4E}"/>
              </a:ext>
            </a:extLst>
          </p:cNvPr>
          <p:cNvSpPr/>
          <p:nvPr/>
        </p:nvSpPr>
        <p:spPr>
          <a:xfrm>
            <a:off x="8001885" y="1434512"/>
            <a:ext cx="5904656" cy="1595848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3" tIns="45699" rIns="91393" bIns="45699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2022 году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социальную поддержку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меры занятости</a:t>
            </a:r>
            <a:endParaRPr lang="ru-RU" sz="24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D914505-A4E1-4FF5-96B4-95408399C9AC}"/>
              </a:ext>
            </a:extLst>
          </p:cNvPr>
          <p:cNvSpPr/>
          <p:nvPr/>
        </p:nvSpPr>
        <p:spPr>
          <a:xfrm>
            <a:off x="8543051" y="3635914"/>
            <a:ext cx="5414624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выделено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33,4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. тенге</a:t>
            </a:r>
          </a:p>
          <a:p>
            <a:pPr algn="ctr"/>
            <a:r>
              <a:rPr lang="ru-RU" sz="2800" i="1" dirty="0">
                <a:latin typeface="Arial" pitchFamily="34" charset="0"/>
                <a:cs typeface="Arial" pitchFamily="34" charset="0"/>
              </a:rPr>
              <a:t>(освоено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100%</a:t>
            </a:r>
            <a:r>
              <a:rPr lang="ru-RU" sz="2800" i="1" dirty="0">
                <a:latin typeface="Arial" pitchFamily="34" charset="0"/>
                <a:cs typeface="Arial" pitchFamily="34" charset="0"/>
              </a:rPr>
              <a:t>)</a:t>
            </a:r>
            <a:endParaRPr lang="ru-RU" sz="2000" i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E0D1D3A-F5EE-4868-9BD6-90519EDE2519}"/>
              </a:ext>
            </a:extLst>
          </p:cNvPr>
          <p:cNvSpPr/>
          <p:nvPr/>
        </p:nvSpPr>
        <p:spPr>
          <a:xfrm>
            <a:off x="8479706" y="5129268"/>
            <a:ext cx="5783665" cy="1463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Получили поддержку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276,8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тыс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чел.</a:t>
            </a:r>
          </a:p>
        </p:txBody>
      </p:sp>
    </p:spTree>
    <p:extLst>
      <p:ext uri="{BB962C8B-B14F-4D97-AF65-F5344CB8AC3E}">
        <p14:creationId xmlns:p14="http://schemas.microsoft.com/office/powerpoint/2010/main" val="391226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/>
          <p:cNvSpPr txBox="1"/>
          <p:nvPr/>
        </p:nvSpPr>
        <p:spPr>
          <a:xfrm>
            <a:off x="2090242" y="1607914"/>
            <a:ext cx="10729192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/>
            <a:r>
              <a:rPr lang="kk-KZ" sz="2400" b="1" dirty="0">
                <a:latin typeface="Arial"/>
                <a:cs typeface="Arial"/>
              </a:rPr>
              <a:t>Выделено</a:t>
            </a:r>
            <a:r>
              <a:rPr lang="kk-KZ" sz="2000" dirty="0">
                <a:latin typeface="Arial"/>
                <a:cs typeface="Arial"/>
              </a:rPr>
              <a:t> </a:t>
            </a:r>
            <a:r>
              <a:rPr lang="kk-KZ" sz="2600" b="1" dirty="0">
                <a:solidFill>
                  <a:srgbClr val="C00000"/>
                </a:solidFill>
                <a:latin typeface="Arial"/>
                <a:cs typeface="Arial"/>
              </a:rPr>
              <a:t>15,6</a:t>
            </a:r>
            <a:r>
              <a:rPr lang="kk-KZ" sz="2600" b="1" dirty="0">
                <a:latin typeface="Arial"/>
                <a:cs typeface="Arial"/>
              </a:rPr>
              <a:t> </a:t>
            </a:r>
            <a:r>
              <a:rPr lang="kk-KZ" sz="2400" b="1" dirty="0">
                <a:latin typeface="Arial"/>
                <a:cs typeface="Arial"/>
              </a:rPr>
              <a:t>млрд</a:t>
            </a:r>
            <a:r>
              <a:rPr lang="kk-KZ" sz="2400" dirty="0">
                <a:latin typeface="Arial"/>
                <a:cs typeface="Arial"/>
              </a:rPr>
              <a:t>. тенге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(МБ –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10,8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млрд. тенге, РБ –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4,8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млн., тенге)</a:t>
            </a:r>
            <a:endParaRPr lang="kk-K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92" algn="ctr">
              <a:spcBef>
                <a:spcPts val="600"/>
              </a:spcBef>
            </a:pPr>
            <a:r>
              <a:rPr lang="ru-RU" sz="2400" b="1" dirty="0">
                <a:latin typeface="Arial"/>
                <a:cs typeface="Arial"/>
              </a:rPr>
              <a:t>охвачено</a:t>
            </a:r>
            <a:r>
              <a:rPr lang="ru-RU" sz="2400" dirty="0">
                <a:latin typeface="Arial"/>
                <a:cs typeface="Arial"/>
              </a:rPr>
              <a:t> активными мерами занятости </a:t>
            </a:r>
            <a:r>
              <a:rPr lang="ru-RU" sz="2400" b="1" dirty="0">
                <a:solidFill>
                  <a:srgbClr val="C00000"/>
                </a:solidFill>
                <a:latin typeface="Arial"/>
                <a:cs typeface="Arial"/>
              </a:rPr>
              <a:t>40,1 тыс. </a:t>
            </a:r>
            <a:r>
              <a:rPr lang="ru-RU" sz="2400" dirty="0">
                <a:latin typeface="Arial"/>
                <a:cs typeface="Arial"/>
              </a:rPr>
              <a:t>чел.</a:t>
            </a:r>
          </a:p>
        </p:txBody>
      </p:sp>
      <p:sp>
        <p:nvSpPr>
          <p:cNvPr id="21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3134323D-666F-4978-9A2D-AD710963469D}"/>
              </a:ext>
            </a:extLst>
          </p:cNvPr>
          <p:cNvSpPr txBox="1"/>
          <p:nvPr/>
        </p:nvSpPr>
        <p:spPr>
          <a:xfrm>
            <a:off x="506066" y="539724"/>
            <a:ext cx="1434346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10" dirty="0">
                <a:solidFill>
                  <a:srgbClr val="002060"/>
                </a:solidFill>
                <a:latin typeface="Arial"/>
                <a:cs typeface="Arial"/>
              </a:rPr>
              <a:t>МЕРЫ СОДЕЙСТВИЯ ЗАНЯТОСТИ НАСЛЕНИЯ </a:t>
            </a:r>
          </a:p>
          <a:p>
            <a:pPr marL="12700">
              <a:lnSpc>
                <a:spcPct val="100000"/>
              </a:lnSpc>
            </a:pPr>
            <a:r>
              <a:rPr lang="ru-RU" sz="2400" i="1" spc="-10" dirty="0">
                <a:solidFill>
                  <a:srgbClr val="002060"/>
                </a:solidFill>
                <a:latin typeface="Arial"/>
                <a:cs typeface="Arial"/>
              </a:rPr>
              <a:t>(в рамках Национального проекта по развитию предпринимательства)</a:t>
            </a:r>
            <a:endParaRPr lang="ru-RU" sz="28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32F7584-5B53-4467-9CE6-54D4A7ABD5A1}"/>
              </a:ext>
            </a:extLst>
          </p:cNvPr>
          <p:cNvCxnSpPr>
            <a:cxnSpLocks/>
          </p:cNvCxnSpPr>
          <p:nvPr/>
        </p:nvCxnSpPr>
        <p:spPr>
          <a:xfrm>
            <a:off x="506066" y="1446187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A69269-B96E-4CBC-82D2-F04406FA15E0}"/>
              </a:ext>
            </a:extLst>
          </p:cNvPr>
          <p:cNvSpPr/>
          <p:nvPr/>
        </p:nvSpPr>
        <p:spPr>
          <a:xfrm>
            <a:off x="794099" y="2526308"/>
            <a:ext cx="11089231" cy="3597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6,4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тыс. чел. – постоянные рабочие места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(план 19 575 чел.);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11,4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тыс. чел. – временные рабочие места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(план 8 157 чел.);</a:t>
            </a:r>
            <a:endParaRPr lang="ru-RU" sz="16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410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чел. – субсидируемые рабочие места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(план 602 чел.);</a:t>
            </a:r>
          </a:p>
          <a:p>
            <a:pPr marL="342900" indent="-342900" algn="just">
              <a:lnSpc>
                <a:spcPct val="12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396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чел. – краткосрочное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профобучение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(план 1000 чел.);</a:t>
            </a:r>
          </a:p>
          <a:p>
            <a:pPr marL="342900" indent="-342900" algn="just">
              <a:lnSpc>
                <a:spcPct val="12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7,7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тыс. чел. – обучение на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enbek.kz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 «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Бастау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Бизнес»;</a:t>
            </a:r>
          </a:p>
          <a:p>
            <a:pPr marL="342900" indent="-342900" algn="just">
              <a:lnSpc>
                <a:spcPct val="12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13,6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тыс. чел. – профориентация</a:t>
            </a:r>
          </a:p>
          <a:p>
            <a:pPr marL="342900" indent="-342900" algn="just">
              <a:lnSpc>
                <a:spcPct val="12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188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чел. – получили гранты до 400 МРП;</a:t>
            </a:r>
          </a:p>
          <a:p>
            <a:pPr marL="342900" indent="-342900" algn="just">
              <a:lnSpc>
                <a:spcPct val="12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чел. – микрокредиты для молодежи до 35 лет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(до 5 млн. тенге, 2,5% годовых.)</a:t>
            </a:r>
            <a:endParaRPr lang="ru-RU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B0D254-3CC1-4AF4-8742-86B656F56E9F}"/>
              </a:ext>
            </a:extLst>
          </p:cNvPr>
          <p:cNvSpPr/>
          <p:nvPr/>
        </p:nvSpPr>
        <p:spPr>
          <a:xfrm>
            <a:off x="10184346" y="2816803"/>
            <a:ext cx="4716523" cy="2181559"/>
          </a:xfrm>
          <a:prstGeom prst="rect">
            <a:avLst/>
          </a:prstGeom>
          <a:ln w="28575">
            <a:solidFill>
              <a:schemeClr val="tx2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Проведена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перерегистрация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 Центра занятости населения и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переименование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Центр трудовой мобильности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города Алматы.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E804C4C-A82D-4603-98AD-71E81E5D0412}"/>
              </a:ext>
            </a:extLst>
          </p:cNvPr>
          <p:cNvCxnSpPr>
            <a:cxnSpLocks/>
          </p:cNvCxnSpPr>
          <p:nvPr/>
        </p:nvCxnSpPr>
        <p:spPr>
          <a:xfrm flipH="1">
            <a:off x="2810322" y="6126708"/>
            <a:ext cx="972108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object 9">
            <a:extLst>
              <a:ext uri="{FF2B5EF4-FFF2-40B4-BE49-F238E27FC236}">
                <a16:creationId xmlns:a16="http://schemas.microsoft.com/office/drawing/2014/main" id="{CDFA6FC0-5AF3-4590-9C5D-01DB91B53C0F}"/>
              </a:ext>
            </a:extLst>
          </p:cNvPr>
          <p:cNvSpPr txBox="1"/>
          <p:nvPr/>
        </p:nvSpPr>
        <p:spPr>
          <a:xfrm>
            <a:off x="2493220" y="6262013"/>
            <a:ext cx="10369152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algn="ctr"/>
            <a:r>
              <a:rPr lang="kk-KZ" dirty="0">
                <a:latin typeface="Arial"/>
                <a:cs typeface="Arial"/>
              </a:rPr>
              <a:t>В</a:t>
            </a:r>
            <a:r>
              <a:rPr lang="kk-KZ" b="1" dirty="0">
                <a:latin typeface="Arial"/>
                <a:cs typeface="Arial"/>
              </a:rPr>
              <a:t> 2022 году </a:t>
            </a:r>
            <a:r>
              <a:rPr lang="ru-RU" b="1" dirty="0">
                <a:latin typeface="Arial"/>
                <a:cs typeface="Arial"/>
              </a:rPr>
              <a:t>охвачено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b="1" dirty="0">
                <a:latin typeface="Arial"/>
                <a:cs typeface="Arial"/>
              </a:rPr>
              <a:t>активными мерами </a:t>
            </a:r>
            <a:r>
              <a:rPr lang="ru-RU" dirty="0">
                <a:latin typeface="Arial"/>
                <a:cs typeface="Arial"/>
              </a:rPr>
              <a:t>занятости </a:t>
            </a:r>
            <a:r>
              <a:rPr lang="ru-RU" b="1" dirty="0">
                <a:solidFill>
                  <a:srgbClr val="C00000"/>
                </a:solidFill>
                <a:latin typeface="Arial"/>
                <a:cs typeface="Arial"/>
              </a:rPr>
              <a:t>102,8 тыс. </a:t>
            </a:r>
            <a:r>
              <a:rPr lang="ru-RU" dirty="0">
                <a:latin typeface="Arial"/>
                <a:cs typeface="Arial"/>
              </a:rPr>
              <a:t>чел.</a:t>
            </a:r>
          </a:p>
          <a:p>
            <a:pPr marL="12692" algn="ctr"/>
            <a:r>
              <a:rPr lang="ru-RU" dirty="0">
                <a:latin typeface="Arial"/>
                <a:cs typeface="Arial"/>
              </a:rPr>
              <a:t>освоено</a:t>
            </a:r>
            <a:r>
              <a:rPr lang="kk-KZ" sz="1600" dirty="0">
                <a:latin typeface="Arial"/>
                <a:cs typeface="Arial"/>
              </a:rPr>
              <a:t> </a:t>
            </a:r>
            <a:r>
              <a:rPr lang="kk-KZ" sz="2000" b="1" dirty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kk-KZ" sz="2000" b="1" dirty="0">
                <a:latin typeface="Arial"/>
                <a:cs typeface="Arial"/>
              </a:rPr>
              <a:t> </a:t>
            </a:r>
            <a:r>
              <a:rPr lang="kk-KZ" b="1" dirty="0">
                <a:latin typeface="Arial"/>
                <a:cs typeface="Arial"/>
              </a:rPr>
              <a:t>млрд</a:t>
            </a:r>
            <a:r>
              <a:rPr lang="kk-KZ" dirty="0">
                <a:latin typeface="Arial"/>
                <a:cs typeface="Arial"/>
              </a:rPr>
              <a:t>. тенге </a:t>
            </a:r>
            <a:r>
              <a:rPr lang="kk-KZ" b="1" dirty="0">
                <a:latin typeface="Arial"/>
                <a:cs typeface="Arial"/>
              </a:rPr>
              <a:t>100%</a:t>
            </a:r>
            <a:r>
              <a:rPr lang="kk-KZ" dirty="0">
                <a:latin typeface="Arial"/>
                <a:cs typeface="Arial"/>
              </a:rPr>
              <a:t> 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(МБ –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млрд. тенге, РБ –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237,7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млн., тенге,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Нацфонд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3,6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млрд. тенге)</a:t>
            </a:r>
            <a:endParaRPr lang="kk-K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11BC35-EB92-4847-AFA0-9AE2EE9643F3}"/>
              </a:ext>
            </a:extLst>
          </p:cNvPr>
          <p:cNvSpPr/>
          <p:nvPr/>
        </p:nvSpPr>
        <p:spPr>
          <a:xfrm>
            <a:off x="506066" y="7023364"/>
            <a:ext cx="5517403" cy="838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40000"/>
              </a:lnSpc>
              <a:spcAft>
                <a:spcPts val="0"/>
              </a:spcAft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25,7 </a:t>
            </a:r>
            <a:r>
              <a:rPr 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тыс. чел. – постоянные рабочие места 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(план 18,4 тыс. чел.);</a:t>
            </a:r>
          </a:p>
          <a:p>
            <a:pPr marL="342900" lvl="0" indent="-342900" algn="just">
              <a:lnSpc>
                <a:spcPct val="140000"/>
              </a:lnSpc>
              <a:spcAft>
                <a:spcPts val="0"/>
              </a:spcAft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12,2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тыс. чел. – временные рабочие места 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(план 10,5 </a:t>
            </a:r>
            <a:r>
              <a:rPr lang="ru-RU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  <a:endParaRPr lang="ru-RU" sz="10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4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559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чел. – субсидируемые рабочие места 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(план 542 чел.);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90911D-5B00-42A8-923F-DBD5C8E6D8B7}"/>
              </a:ext>
            </a:extLst>
          </p:cNvPr>
          <p:cNvSpPr/>
          <p:nvPr/>
        </p:nvSpPr>
        <p:spPr>
          <a:xfrm>
            <a:off x="5618634" y="7023363"/>
            <a:ext cx="4869332" cy="838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4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1 022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чел. – краткосрочное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профобучение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(план 1002 чел.);</a:t>
            </a:r>
          </a:p>
          <a:p>
            <a:pPr marL="342900" indent="-342900" algn="just">
              <a:lnSpc>
                <a:spcPct val="14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2 015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чел. – прошли обучение на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enbek.kz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4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1 570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чел. – получили гранты до 400 МРП;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D88E430-4C81-4221-87C0-6CE2E6E24568}"/>
              </a:ext>
            </a:extLst>
          </p:cNvPr>
          <p:cNvSpPr/>
          <p:nvPr/>
        </p:nvSpPr>
        <p:spPr>
          <a:xfrm>
            <a:off x="10443170" y="7017834"/>
            <a:ext cx="4176464" cy="838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4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5,2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чел. – обучение по «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Бастау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Бизнес»;</a:t>
            </a:r>
          </a:p>
          <a:p>
            <a:pPr marL="342900" indent="-342900" algn="just">
              <a:lnSpc>
                <a:spcPct val="14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чел. – прошли обучение на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enbek.kz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4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54,5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тыс. чел. – профориентация;</a:t>
            </a:r>
          </a:p>
        </p:txBody>
      </p:sp>
    </p:spTree>
    <p:extLst>
      <p:ext uri="{BB962C8B-B14F-4D97-AF65-F5344CB8AC3E}">
        <p14:creationId xmlns:p14="http://schemas.microsoft.com/office/powerpoint/2010/main" val="909374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3298" y="502768"/>
            <a:ext cx="1280775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pc="-10" dirty="0"/>
              <a:t>ПОДДЕЖКА МАЛООБЕСПЕЧЕННЫХ</a:t>
            </a: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71922B95-C41D-4BC1-B726-EAB5078E5CE0}"/>
              </a:ext>
            </a:extLst>
          </p:cNvPr>
          <p:cNvSpPr/>
          <p:nvPr/>
        </p:nvSpPr>
        <p:spPr>
          <a:xfrm>
            <a:off x="626424" y="4256245"/>
            <a:ext cx="1584000" cy="14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3F3029-9BB8-476C-932F-8B7F57539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6" y="2454300"/>
            <a:ext cx="1594420" cy="144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3" name="object 4">
            <a:extLst>
              <a:ext uri="{FF2B5EF4-FFF2-40B4-BE49-F238E27FC236}">
                <a16:creationId xmlns:a16="http://schemas.microsoft.com/office/drawing/2014/main" id="{50131661-3AF3-446B-82CE-936556C482A7}"/>
              </a:ext>
            </a:extLst>
          </p:cNvPr>
          <p:cNvSpPr txBox="1"/>
          <p:nvPr/>
        </p:nvSpPr>
        <p:spPr>
          <a:xfrm>
            <a:off x="4291046" y="1603723"/>
            <a:ext cx="528719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spc="-25" dirty="0">
                <a:solidFill>
                  <a:srgbClr val="FFFFFF"/>
                </a:solidFill>
                <a:latin typeface="Arial"/>
                <a:cs typeface="Arial"/>
              </a:rPr>
              <a:t>СОЦИАЛЬНЫЕ ВЫПЛАТЫ</a:t>
            </a:r>
            <a:endParaRPr dirty="0">
              <a:latin typeface="Arial"/>
              <a:cs typeface="Arial"/>
            </a:endParaRPr>
          </a:p>
        </p:txBody>
      </p:sp>
      <p:sp>
        <p:nvSpPr>
          <p:cNvPr id="29" name="object 7"/>
          <p:cNvSpPr txBox="1"/>
          <p:nvPr/>
        </p:nvSpPr>
        <p:spPr>
          <a:xfrm>
            <a:off x="1418424" y="1374180"/>
            <a:ext cx="13033441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83" indent="-11424" algn="ctr">
              <a:lnSpc>
                <a:spcPts val="2655"/>
              </a:lnSpc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На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17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видов социальных выплат в</a:t>
            </a:r>
            <a:r>
              <a:rPr lang="kk-KZ" sz="2400" dirty="0">
                <a:latin typeface="Arial"/>
                <a:cs typeface="Arial"/>
              </a:rPr>
              <a:t>ыделено</a:t>
            </a:r>
            <a:r>
              <a:rPr lang="kk-KZ" sz="2000" dirty="0">
                <a:latin typeface="Arial"/>
                <a:cs typeface="Arial"/>
              </a:rPr>
              <a:t> – </a:t>
            </a:r>
            <a:r>
              <a:rPr lang="kk-KZ" sz="2800" b="1" dirty="0">
                <a:solidFill>
                  <a:srgbClr val="C00000"/>
                </a:solidFill>
                <a:latin typeface="Arial"/>
                <a:cs typeface="Arial"/>
              </a:rPr>
              <a:t>5,7</a:t>
            </a:r>
            <a:r>
              <a:rPr lang="kk-KZ" sz="2400" b="1" dirty="0">
                <a:latin typeface="Arial"/>
                <a:cs typeface="Arial"/>
              </a:rPr>
              <a:t> млрд</a:t>
            </a:r>
            <a:r>
              <a:rPr lang="kk-KZ" sz="2400" dirty="0">
                <a:latin typeface="Arial"/>
                <a:cs typeface="Arial"/>
              </a:rPr>
              <a:t>.тенге с охватом </a:t>
            </a:r>
            <a:r>
              <a:rPr lang="kk-KZ" sz="2800" b="1" dirty="0">
                <a:solidFill>
                  <a:srgbClr val="C00000"/>
                </a:solidFill>
                <a:latin typeface="Arial"/>
                <a:cs typeface="Arial"/>
              </a:rPr>
              <a:t>62,7</a:t>
            </a:r>
            <a:r>
              <a:rPr lang="kk-KZ" sz="2400" b="1" dirty="0">
                <a:latin typeface="Arial"/>
                <a:cs typeface="Arial"/>
              </a:rPr>
              <a:t> тыс</a:t>
            </a:r>
            <a:r>
              <a:rPr lang="kk-KZ" sz="2400" dirty="0">
                <a:latin typeface="Arial"/>
                <a:cs typeface="Arial"/>
              </a:rPr>
              <a:t>.</a:t>
            </a:r>
            <a:r>
              <a:rPr lang="kk-KZ" sz="2400" b="1" dirty="0">
                <a:latin typeface="Arial"/>
                <a:cs typeface="Arial"/>
              </a:rPr>
              <a:t> </a:t>
            </a:r>
            <a:r>
              <a:rPr lang="kk-KZ" sz="2400" dirty="0">
                <a:latin typeface="Arial"/>
                <a:cs typeface="Arial"/>
              </a:rPr>
              <a:t>чел.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D5443582-CA6F-4D77-8FD4-E53CAB31CBEC}"/>
              </a:ext>
            </a:extLst>
          </p:cNvPr>
          <p:cNvSpPr txBox="1"/>
          <p:nvPr/>
        </p:nvSpPr>
        <p:spPr>
          <a:xfrm>
            <a:off x="506066" y="539724"/>
            <a:ext cx="143434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10" dirty="0">
                <a:solidFill>
                  <a:srgbClr val="002060"/>
                </a:solidFill>
                <a:latin typeface="Arial"/>
                <a:cs typeface="Arial"/>
              </a:rPr>
              <a:t>ОКАЗАНИЕ СОЦИАЛЬНЫХ ВЫПЛАТ</a:t>
            </a:r>
            <a:endParaRPr lang="ru-RU" sz="28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809D7A2-24F5-496F-9E2C-3FA944374B97}"/>
              </a:ext>
            </a:extLst>
          </p:cNvPr>
          <p:cNvCxnSpPr>
            <a:cxnSpLocks/>
          </p:cNvCxnSpPr>
          <p:nvPr/>
        </p:nvCxnSpPr>
        <p:spPr>
          <a:xfrm>
            <a:off x="506066" y="1111229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848466-93DF-45D4-806A-63C935E93BAC}"/>
              </a:ext>
            </a:extLst>
          </p:cNvPr>
          <p:cNvSpPr/>
          <p:nvPr/>
        </p:nvSpPr>
        <p:spPr>
          <a:xfrm>
            <a:off x="4553000" y="1792709"/>
            <a:ext cx="6827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Охвачено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48,6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тыс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чел. на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2,7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млрд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тенге </a:t>
            </a:r>
            <a:endParaRPr lang="ru-RU" sz="2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151779E-9846-4EA2-8BCE-CC77CB75D1E3}"/>
              </a:ext>
            </a:extLst>
          </p:cNvPr>
          <p:cNvSpPr/>
          <p:nvPr/>
        </p:nvSpPr>
        <p:spPr>
          <a:xfrm>
            <a:off x="2378274" y="2775431"/>
            <a:ext cx="9361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spc="-12" dirty="0">
                <a:latin typeface="Arial" panose="020B0604020202020204" pitchFamily="34" charset="0"/>
                <a:cs typeface="Arial" panose="020B0604020202020204" pitchFamily="34" charset="0"/>
              </a:rPr>
              <a:t>Адресная социальная помощь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16 776 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чел. (3 334 семьи)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spc="-12" dirty="0">
                <a:latin typeface="Arial" panose="020B0604020202020204" pitchFamily="34" charset="0"/>
                <a:cs typeface="Arial" panose="020B0604020202020204" pitchFamily="34" charset="0"/>
              </a:rPr>
              <a:t>Денежная помощь 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5,3 </a:t>
            </a:r>
            <a:r>
              <a:rPr lang="ru-RU" sz="2400" b="1" spc="-12" dirty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r>
              <a:rPr lang="ru-RU" sz="24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от 1 до 6 лет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0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378274" y="4182492"/>
            <a:ext cx="1207359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b="1" spc="-12" dirty="0">
                <a:latin typeface="Arial" panose="020B0604020202020204" pitchFamily="34" charset="0"/>
                <a:cs typeface="Arial" panose="020B0604020202020204" pitchFamily="34" charset="0"/>
              </a:rPr>
              <a:t>Другие виды социальных выплат 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31,8</a:t>
            </a:r>
            <a:r>
              <a:rPr lang="ru-RU" sz="2400" b="1" spc="-12" dirty="0">
                <a:latin typeface="Arial" panose="020B0604020202020204" pitchFamily="34" charset="0"/>
                <a:cs typeface="Arial" panose="020B0604020202020204" pitchFamily="34" charset="0"/>
              </a:rPr>
              <a:t> тыс. 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чел.:</a:t>
            </a:r>
            <a:endParaRPr lang="ru-RU" sz="20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9867" lvl="1" indent="-342900">
              <a:buFont typeface="Arial" panose="020B0604020202020204" pitchFamily="34" charset="0"/>
              <a:buChar char="•"/>
            </a:pP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7 МРП – </a:t>
            </a:r>
            <a:r>
              <a:rPr lang="ru-RU" sz="2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9,4 </a:t>
            </a: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тыс. чел. 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(пенсионеры, инвалиды)</a:t>
            </a:r>
            <a:endParaRPr lang="ru-RU" sz="24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9867" lvl="1" indent="-342900">
              <a:buFont typeface="Arial" panose="020B0604020202020204" pitchFamily="34" charset="0"/>
              <a:buChar char="•"/>
            </a:pP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20 МРП – </a:t>
            </a:r>
            <a:r>
              <a:rPr lang="ru-RU" sz="2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</a:t>
            </a: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 тыс. чел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. (попавшие в трудную жизненную ситуацию)</a:t>
            </a:r>
            <a:endParaRPr lang="ru-RU" sz="24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9867" lvl="1" indent="-342900">
              <a:buFont typeface="Arial" panose="020B0604020202020204" pitchFamily="34" charset="0"/>
              <a:buChar char="•"/>
            </a:pP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ко Дню Победы – </a:t>
            </a:r>
            <a:r>
              <a:rPr lang="ru-RU" sz="2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12,9</a:t>
            </a: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 тыс. чел. 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(ИВОВ, УВОВ, приравнен., УТФ, афганцы, др.)</a:t>
            </a:r>
          </a:p>
          <a:p>
            <a:pPr marL="799867" lvl="1" indent="-342900">
              <a:buFont typeface="Arial" panose="020B0604020202020204" pitchFamily="34" charset="0"/>
              <a:buChar char="•"/>
            </a:pP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жилищная помощь – </a:t>
            </a:r>
            <a:r>
              <a:rPr lang="ru-RU" sz="2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 тыс. чел. 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(если </a:t>
            </a:r>
            <a:r>
              <a:rPr lang="ru-RU" sz="1600" i="1" spc="-12" dirty="0" err="1">
                <a:latin typeface="Arial" panose="020B0604020202020204" pitchFamily="34" charset="0"/>
                <a:cs typeface="Arial" panose="020B0604020202020204" pitchFamily="34" charset="0"/>
              </a:rPr>
              <a:t>кварт.плата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превышает 5% совокупного дохода</a:t>
            </a:r>
            <a:r>
              <a:rPr lang="en-US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семьи)</a:t>
            </a:r>
          </a:p>
          <a:p>
            <a:pPr marL="799867" lvl="1" indent="-342900">
              <a:buFont typeface="Arial" panose="020B0604020202020204" pitchFamily="34" charset="0"/>
              <a:buChar char="•"/>
            </a:pPr>
            <a:r>
              <a:rPr lang="ru-RU" sz="2400" i="1" spc="-12" dirty="0">
                <a:latin typeface="Arial" panose="020B0604020202020204" pitchFamily="34" charset="0"/>
                <a:cs typeface="Arial" panose="020B0604020202020204" pitchFamily="34" charset="0"/>
              </a:rPr>
              <a:t>семьям погибших СУСН 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чел. (по 5 </a:t>
            </a:r>
            <a:r>
              <a:rPr lang="ru-RU" sz="1600" i="1" spc="-12" dirty="0" err="1">
                <a:latin typeface="Arial" panose="020B0604020202020204" pitchFamily="34" charset="0"/>
                <a:cs typeface="Arial" panose="020B0604020202020204" pitchFamily="34" charset="0"/>
              </a:rPr>
              <a:t>млн.тг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ru-RU" sz="24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C3DB95-69C7-47E7-B4BD-757AE0AB7D74}"/>
              </a:ext>
            </a:extLst>
          </p:cNvPr>
          <p:cNvSpPr/>
          <p:nvPr/>
        </p:nvSpPr>
        <p:spPr>
          <a:xfrm>
            <a:off x="5185082" y="6888384"/>
            <a:ext cx="6459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2022 г.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охвачено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63,2 тыс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чел. на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5,7 млрд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тенге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5993F5-9163-4F7F-BB07-EDED31D2425D}"/>
              </a:ext>
            </a:extLst>
          </p:cNvPr>
          <p:cNvSpPr/>
          <p:nvPr/>
        </p:nvSpPr>
        <p:spPr>
          <a:xfrm>
            <a:off x="5465657" y="7397771"/>
            <a:ext cx="5898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12" dirty="0">
                <a:latin typeface="Arial" panose="020B0604020202020204" pitchFamily="34" charset="0"/>
                <a:cs typeface="Arial" panose="020B0604020202020204" pitchFamily="34" charset="0"/>
              </a:rPr>
              <a:t>АСП – </a:t>
            </a:r>
            <a:r>
              <a:rPr lang="ru-RU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26 036 </a:t>
            </a:r>
            <a:r>
              <a:rPr lang="ru-RU" i="1" spc="-12" dirty="0">
                <a:latin typeface="Arial" panose="020B0604020202020204" pitchFamily="34" charset="0"/>
                <a:cs typeface="Arial" panose="020B0604020202020204" pitchFamily="34" charset="0"/>
              </a:rPr>
              <a:t>чел. (5234 семей, </a:t>
            </a:r>
            <a:r>
              <a:rPr lang="ru-RU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ГСП - 7 662 </a:t>
            </a:r>
            <a:r>
              <a:rPr lang="ru-RU" i="1" spc="-12" dirty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  <a:p>
            <a:r>
              <a:rPr lang="ru-RU" i="1" spc="-12" dirty="0">
                <a:latin typeface="Arial" panose="020B0604020202020204" pitchFamily="34" charset="0"/>
                <a:cs typeface="Arial" panose="020B0604020202020204" pitchFamily="34" charset="0"/>
              </a:rPr>
              <a:t>Другие виды </a:t>
            </a:r>
            <a:r>
              <a:rPr lang="ru-RU" i="1" spc="-12" dirty="0" err="1">
                <a:latin typeface="Arial" panose="020B0604020202020204" pitchFamily="34" charset="0"/>
                <a:cs typeface="Arial" panose="020B0604020202020204" pitchFamily="34" charset="0"/>
              </a:rPr>
              <a:t>соцвыплат</a:t>
            </a:r>
            <a:r>
              <a:rPr lang="ru-RU" i="1" spc="-12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37,1 </a:t>
            </a:r>
            <a:r>
              <a:rPr lang="ru-RU" i="1" spc="-12" dirty="0">
                <a:latin typeface="Arial" panose="020B0604020202020204" pitchFamily="34" charset="0"/>
                <a:cs typeface="Arial" panose="020B0604020202020204" pitchFamily="34" charset="0"/>
              </a:rPr>
              <a:t>тыс. чел.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5E7C9D-87FB-4EE2-A027-D380094EB4BD}"/>
              </a:ext>
            </a:extLst>
          </p:cNvPr>
          <p:cNvCxnSpPr>
            <a:cxnSpLocks/>
          </p:cNvCxnSpPr>
          <p:nvPr/>
        </p:nvCxnSpPr>
        <p:spPr>
          <a:xfrm flipH="1">
            <a:off x="2810322" y="6702772"/>
            <a:ext cx="972108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7"/>
          <p:cNvSpPr txBox="1"/>
          <p:nvPr/>
        </p:nvSpPr>
        <p:spPr>
          <a:xfrm>
            <a:off x="3219850" y="1249899"/>
            <a:ext cx="8915892" cy="31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292" algn="ctr">
              <a:lnSpc>
                <a:spcPts val="2655"/>
              </a:lnSpc>
            </a:pPr>
            <a:r>
              <a:rPr lang="ru-RU" i="1" spc="85" dirty="0">
                <a:latin typeface="Arial"/>
                <a:cs typeface="Arial"/>
              </a:rPr>
              <a:t>В городе проживает </a:t>
            </a:r>
            <a:r>
              <a:rPr lang="ru-RU" b="1" i="1" spc="85" dirty="0">
                <a:solidFill>
                  <a:srgbClr val="002060"/>
                </a:solidFill>
                <a:latin typeface="Arial"/>
                <a:cs typeface="Arial"/>
              </a:rPr>
              <a:t>55 623 </a:t>
            </a:r>
            <a:r>
              <a:rPr lang="ru-RU" i="1" spc="85" dirty="0">
                <a:latin typeface="Arial"/>
                <a:cs typeface="Arial"/>
              </a:rPr>
              <a:t>лица с инвалидностью</a:t>
            </a:r>
          </a:p>
        </p:txBody>
      </p:sp>
      <p:sp>
        <p:nvSpPr>
          <p:cNvPr id="32" name="object 7"/>
          <p:cNvSpPr txBox="1"/>
          <p:nvPr/>
        </p:nvSpPr>
        <p:spPr>
          <a:xfrm>
            <a:off x="1449104" y="1518196"/>
            <a:ext cx="12457384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292" algn="ctr"/>
            <a:r>
              <a:rPr lang="ru-RU" sz="2000" spc="85" dirty="0">
                <a:latin typeface="Arial"/>
                <a:cs typeface="Arial"/>
              </a:rPr>
              <a:t>На обеспечение </a:t>
            </a:r>
            <a:r>
              <a:rPr lang="ru-RU" sz="2200" b="1" spc="85" dirty="0">
                <a:solidFill>
                  <a:srgbClr val="C00000"/>
                </a:solidFill>
                <a:latin typeface="Arial"/>
                <a:cs typeface="Arial"/>
              </a:rPr>
              <a:t>19 176 </a:t>
            </a:r>
            <a:r>
              <a:rPr lang="ru-RU" sz="2000" spc="85" dirty="0">
                <a:latin typeface="Arial"/>
                <a:cs typeface="Arial"/>
              </a:rPr>
              <a:t>лиц с инвалидностью выделено </a:t>
            </a:r>
            <a:r>
              <a:rPr lang="ru-RU" sz="2200" b="1" spc="85" dirty="0">
                <a:solidFill>
                  <a:srgbClr val="C00000"/>
                </a:solidFill>
                <a:latin typeface="Arial"/>
                <a:cs typeface="Arial"/>
              </a:rPr>
              <a:t>8,9</a:t>
            </a:r>
            <a:r>
              <a:rPr lang="ru-RU" sz="2000" b="1" spc="85" dirty="0">
                <a:latin typeface="Arial"/>
                <a:cs typeface="Arial"/>
              </a:rPr>
              <a:t> млрд. </a:t>
            </a:r>
            <a:r>
              <a:rPr lang="ru-RU" sz="2000" spc="85" dirty="0">
                <a:latin typeface="Arial"/>
                <a:cs typeface="Arial"/>
              </a:rPr>
              <a:t>тенге</a:t>
            </a:r>
            <a:endParaRPr lang="ru-RU" sz="2000" i="1" spc="85" dirty="0">
              <a:latin typeface="Arial"/>
              <a:cs typeface="Arial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FC8609C-6AFE-45F1-9F07-EE5CDE39046E}"/>
              </a:ext>
            </a:extLst>
          </p:cNvPr>
          <p:cNvSpPr/>
          <p:nvPr/>
        </p:nvSpPr>
        <p:spPr>
          <a:xfrm>
            <a:off x="3134559" y="2000766"/>
            <a:ext cx="9577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  <a:spcAft>
                <a:spcPts val="600"/>
              </a:spcAft>
            </a:pPr>
            <a:r>
              <a:rPr lang="ru-RU" sz="2400" b="1" spc="-12" dirty="0">
                <a:latin typeface="Arial" panose="020B0604020202020204" pitchFamily="34" charset="0"/>
                <a:cs typeface="Arial" panose="020B0604020202020204" pitchFamily="34" charset="0"/>
              </a:rPr>
              <a:t>Обеспечено –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17 434 </a:t>
            </a:r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(доля исполнения </a:t>
            </a:r>
            <a:r>
              <a:rPr lang="ru-RU" sz="20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64,5%</a:t>
            </a:r>
            <a:r>
              <a:rPr lang="ru-RU" sz="2000" i="1" spc="-12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400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F0DF8C4D-DA74-46A3-9F87-64BECAC69862}"/>
              </a:ext>
            </a:extLst>
          </p:cNvPr>
          <p:cNvSpPr txBox="1"/>
          <p:nvPr/>
        </p:nvSpPr>
        <p:spPr>
          <a:xfrm>
            <a:off x="506066" y="539724"/>
            <a:ext cx="143434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10" dirty="0">
                <a:solidFill>
                  <a:srgbClr val="002060"/>
                </a:solidFill>
                <a:latin typeface="Arial"/>
                <a:cs typeface="Arial"/>
              </a:rPr>
              <a:t>ОБЕСПЕЧЕНИЕ СРЕДСТВАМИ И УСЛУГАМИ РЕАБИЛИТАЦИИ</a:t>
            </a:r>
            <a:endParaRPr lang="ru-RU" sz="28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74AA4C1-08D2-4B99-8B0E-6D3A944D7329}"/>
              </a:ext>
            </a:extLst>
          </p:cNvPr>
          <p:cNvCxnSpPr>
            <a:cxnSpLocks/>
          </p:cNvCxnSpPr>
          <p:nvPr/>
        </p:nvCxnSpPr>
        <p:spPr>
          <a:xfrm>
            <a:off x="506066" y="1111229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75C7699-9623-47B0-8815-E44CD8FC27F8}"/>
              </a:ext>
            </a:extLst>
          </p:cNvPr>
          <p:cNvCxnSpPr>
            <a:cxnSpLocks/>
          </p:cNvCxnSpPr>
          <p:nvPr/>
        </p:nvCxnSpPr>
        <p:spPr>
          <a:xfrm>
            <a:off x="1226146" y="5838676"/>
            <a:ext cx="1260140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272A6D8-3490-4B45-97E3-532B08AEF2AC}"/>
              </a:ext>
            </a:extLst>
          </p:cNvPr>
          <p:cNvPicPr/>
          <p:nvPr/>
        </p:nvPicPr>
        <p:blipFill>
          <a:blip r:embed="rId2"/>
          <a:srcRect l="36468" t="51190" r="54884" b="36175"/>
          <a:stretch>
            <a:fillRect/>
          </a:stretch>
        </p:blipFill>
        <p:spPr bwMode="auto">
          <a:xfrm>
            <a:off x="578074" y="1230164"/>
            <a:ext cx="144016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F4164DF-7C34-4125-8484-B131E26AAAB2}"/>
              </a:ext>
            </a:extLst>
          </p:cNvPr>
          <p:cNvSpPr/>
          <p:nvPr/>
        </p:nvSpPr>
        <p:spPr>
          <a:xfrm>
            <a:off x="3577357" y="4183240"/>
            <a:ext cx="2592087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72"/>
              </a:spcBef>
            </a:pP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услуги специалиста </a:t>
            </a:r>
          </a:p>
          <a:p>
            <a:pPr algn="ctr">
              <a:spcBef>
                <a:spcPts val="372"/>
              </a:spcBef>
            </a:pP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жестового языка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C9C7B29-0538-42B6-BFEC-5B9048AACD75}"/>
              </a:ext>
            </a:extLst>
          </p:cNvPr>
          <p:cNvSpPr/>
          <p:nvPr/>
        </p:nvSpPr>
        <p:spPr>
          <a:xfrm>
            <a:off x="5546827" y="4183240"/>
            <a:ext cx="2592087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3 282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72"/>
              </a:spcBef>
            </a:pP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услуги </a:t>
            </a:r>
          </a:p>
          <a:p>
            <a:pPr algn="ctr">
              <a:spcBef>
                <a:spcPts val="372"/>
              </a:spcBef>
            </a:pP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индивидуального помощника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9A18D8C-7C5E-4A15-987F-5B4DCB1795F2}"/>
              </a:ext>
            </a:extLst>
          </p:cNvPr>
          <p:cNvSpPr/>
          <p:nvPr/>
        </p:nvSpPr>
        <p:spPr>
          <a:xfrm>
            <a:off x="-186269" y="4188800"/>
            <a:ext cx="45344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10 460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spc="-12" dirty="0" err="1">
                <a:latin typeface="Arial" panose="020B0604020202020204" pitchFamily="34" charset="0"/>
                <a:cs typeface="Arial" panose="020B0604020202020204" pitchFamily="34" charset="0"/>
              </a:rPr>
              <a:t>тифло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-, </a:t>
            </a:r>
            <a:r>
              <a:rPr lang="ru-RU" sz="1600" spc="-12" dirty="0" err="1">
                <a:latin typeface="Arial" panose="020B0604020202020204" pitchFamily="34" charset="0"/>
                <a:cs typeface="Arial" panose="020B0604020202020204" pitchFamily="34" charset="0"/>
              </a:rPr>
              <a:t>сурдосредства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(1,9 тыс. чел)</a:t>
            </a:r>
          </a:p>
          <a:p>
            <a:pPr algn="ctr"/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гигиенические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(5,8 тыс. чел.)</a:t>
            </a:r>
          </a:p>
          <a:p>
            <a:pPr algn="ctr"/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протезирование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(2,1 тыс. чел.)</a:t>
            </a:r>
          </a:p>
          <a:p>
            <a:pPr algn="ctr"/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кресла-коляски </a:t>
            </a:r>
            <a:r>
              <a:rPr lang="ru-RU" sz="1200" i="1" spc="-12" dirty="0">
                <a:latin typeface="Arial" panose="020B0604020202020204" pitchFamily="34" charset="0"/>
                <a:cs typeface="Arial" panose="020B0604020202020204" pitchFamily="34" charset="0"/>
              </a:rPr>
              <a:t>(601 чел.)</a:t>
            </a:r>
            <a:endParaRPr lang="ru-RU" sz="14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D442679-BBF5-44C2-9402-5C7BF0D35E2A}"/>
              </a:ext>
            </a:extLst>
          </p:cNvPr>
          <p:cNvSpPr/>
          <p:nvPr/>
        </p:nvSpPr>
        <p:spPr>
          <a:xfrm>
            <a:off x="2018234" y="6433887"/>
            <a:ext cx="2448272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услуга «ИНВАТАКСИ»</a:t>
            </a:r>
          </a:p>
          <a:p>
            <a:pPr algn="ctr">
              <a:spcBef>
                <a:spcPts val="372"/>
              </a:spcBef>
            </a:pPr>
            <a:r>
              <a:rPr lang="ru-RU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</a:t>
            </a:r>
            <a:r>
              <a:rPr lang="ru-RU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  <a:p>
            <a:pPr algn="ctr">
              <a:spcBef>
                <a:spcPts val="372"/>
              </a:spcBef>
            </a:pP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(ежемесячно)</a:t>
            </a:r>
            <a:endParaRPr lang="ru-RU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D4840DC-9F69-41E5-84AD-A280CF11197F}"/>
              </a:ext>
            </a:extLst>
          </p:cNvPr>
          <p:cNvSpPr/>
          <p:nvPr/>
        </p:nvSpPr>
        <p:spPr>
          <a:xfrm>
            <a:off x="7707067" y="4182636"/>
            <a:ext cx="259208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2 912 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72"/>
              </a:spcBef>
            </a:pP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санаторно-курортное лечение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7207A9D-E4DB-4050-ABEE-84C6915D9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71" y="2957509"/>
            <a:ext cx="1301020" cy="12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7413B5A-61D1-4995-81BF-A76603264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11" y="2886348"/>
            <a:ext cx="1260000" cy="12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800D660-7435-459E-BE69-2F30A0E48B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 r="20009"/>
          <a:stretch/>
        </p:blipFill>
        <p:spPr>
          <a:xfrm>
            <a:off x="6194051" y="2932103"/>
            <a:ext cx="1260000" cy="12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D9D7E64-2964-444B-8A0D-72ECA8F844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4" r="-17"/>
          <a:stretch/>
        </p:blipFill>
        <p:spPr>
          <a:xfrm>
            <a:off x="874263" y="6281909"/>
            <a:ext cx="1359995" cy="12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57EE907-7288-4868-B85C-2CFDAEBEB2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361" y="2957509"/>
            <a:ext cx="1260000" cy="126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F59136-EDD6-4A94-B588-3EB97160CC5D}"/>
              </a:ext>
            </a:extLst>
          </p:cNvPr>
          <p:cNvSpPr/>
          <p:nvPr/>
        </p:nvSpPr>
        <p:spPr>
          <a:xfrm>
            <a:off x="5023510" y="6110871"/>
            <a:ext cx="5047494" cy="106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Увеличена стоимость машино-часа</a:t>
            </a:r>
          </a:p>
          <a:p>
            <a:pPr marL="285750" indent="-285750">
              <a:lnSpc>
                <a:spcPct val="120000"/>
              </a:lnSpc>
              <a:buClr>
                <a:srgbClr val="00B050"/>
              </a:buClr>
              <a:buFontTx/>
              <a:buChar char="-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до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4500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 тенге для спец. автомашин;</a:t>
            </a:r>
          </a:p>
          <a:p>
            <a:pPr marL="285750" indent="-285750">
              <a:lnSpc>
                <a:spcPct val="120000"/>
              </a:lnSpc>
              <a:buClr>
                <a:srgbClr val="00B050"/>
              </a:buClr>
              <a:buFontTx/>
              <a:buChar char="-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до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3700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тенге для легковых автомашин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F60EA2-7437-4F44-B4ED-0BE65728AFE6}"/>
              </a:ext>
            </a:extLst>
          </p:cNvPr>
          <p:cNvSpPr/>
          <p:nvPr/>
        </p:nvSpPr>
        <p:spPr>
          <a:xfrm>
            <a:off x="10071004" y="6141504"/>
            <a:ext cx="4771771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Запуск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«пилотного» проекта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через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частных перевозчиков </a:t>
            </a:r>
            <a:r>
              <a:rPr lang="ru-RU" sz="1200" i="1" dirty="0">
                <a:latin typeface="Arial" panose="020B0604020202020204" pitchFamily="34" charset="0"/>
                <a:ea typeface="Calibri" panose="020F0502020204030204" pitchFamily="34" charset="0"/>
              </a:rPr>
              <a:t>(Яндекс, </a:t>
            </a:r>
            <a:r>
              <a:rPr lang="ru-RU" sz="1200" i="1" dirty="0" err="1">
                <a:latin typeface="Arial" panose="020B0604020202020204" pitchFamily="34" charset="0"/>
                <a:ea typeface="Calibri" panose="020F0502020204030204" pitchFamily="34" charset="0"/>
              </a:rPr>
              <a:t>Uber</a:t>
            </a:r>
            <a:r>
              <a:rPr lang="ru-RU" sz="1200" i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1200" i="1" dirty="0" err="1">
                <a:latin typeface="Arial" panose="020B0604020202020204" pitchFamily="34" charset="0"/>
                <a:ea typeface="Calibri" panose="020F0502020204030204" pitchFamily="34" charset="0"/>
              </a:rPr>
              <a:t>inDriver</a:t>
            </a:r>
            <a:r>
              <a:rPr lang="ru-RU" sz="1200" i="1" dirty="0"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endParaRPr lang="ru-RU" i="1" dirty="0"/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14644A21-EA56-465D-BC81-C2DCDCA69A4F}"/>
              </a:ext>
            </a:extLst>
          </p:cNvPr>
          <p:cNvSpPr/>
          <p:nvPr/>
        </p:nvSpPr>
        <p:spPr>
          <a:xfrm>
            <a:off x="7274818" y="7190684"/>
            <a:ext cx="340616" cy="3688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BD49FA1A-30D4-431A-A39A-A96FF1A811DF}"/>
              </a:ext>
            </a:extLst>
          </p:cNvPr>
          <p:cNvSpPr/>
          <p:nvPr/>
        </p:nvSpPr>
        <p:spPr>
          <a:xfrm>
            <a:off x="12317257" y="7177369"/>
            <a:ext cx="340616" cy="3688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917481-553A-4889-A1CE-BE6177A98A82}"/>
              </a:ext>
            </a:extLst>
          </p:cNvPr>
          <p:cNvSpPr/>
          <p:nvPr/>
        </p:nvSpPr>
        <p:spPr>
          <a:xfrm>
            <a:off x="5114578" y="7670814"/>
            <a:ext cx="4653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Увеличение автомашин с 46 до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100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 ед.</a:t>
            </a:r>
            <a:endParaRPr lang="ru-RU" b="1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8700549-5B95-4895-AA3E-9C031FF37A8D}"/>
              </a:ext>
            </a:extLst>
          </p:cNvPr>
          <p:cNvSpPr/>
          <p:nvPr/>
        </p:nvSpPr>
        <p:spPr>
          <a:xfrm>
            <a:off x="10371162" y="7670814"/>
            <a:ext cx="432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Увеличение охвата до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2,5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 тыс. чел. 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B83075C-02C5-4C60-8142-8EE7BEF5AC53}"/>
              </a:ext>
            </a:extLst>
          </p:cNvPr>
          <p:cNvCxnSpPr>
            <a:cxnSpLocks/>
          </p:cNvCxnSpPr>
          <p:nvPr/>
        </p:nvCxnSpPr>
        <p:spPr>
          <a:xfrm>
            <a:off x="10299154" y="3019827"/>
            <a:ext cx="0" cy="217077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object 7">
            <a:extLst>
              <a:ext uri="{FF2B5EF4-FFF2-40B4-BE49-F238E27FC236}">
                <a16:creationId xmlns:a16="http://schemas.microsoft.com/office/drawing/2014/main" id="{00CD39AD-0E28-4826-AA65-567533882345}"/>
              </a:ext>
            </a:extLst>
          </p:cNvPr>
          <p:cNvSpPr txBox="1"/>
          <p:nvPr/>
        </p:nvSpPr>
        <p:spPr>
          <a:xfrm>
            <a:off x="10495295" y="3140436"/>
            <a:ext cx="4340363" cy="1327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292" algn="ctr">
              <a:lnSpc>
                <a:spcPct val="150000"/>
              </a:lnSpc>
            </a:pPr>
            <a:r>
              <a:rPr lang="ru-RU" sz="2000" spc="85" dirty="0">
                <a:latin typeface="Arial"/>
                <a:cs typeface="Arial"/>
              </a:rPr>
              <a:t>В </a:t>
            </a:r>
            <a:r>
              <a:rPr lang="ru-RU" sz="2000" b="1" spc="85" dirty="0">
                <a:latin typeface="Arial"/>
                <a:cs typeface="Arial"/>
              </a:rPr>
              <a:t>2022 г. </a:t>
            </a:r>
            <a:r>
              <a:rPr lang="ru-RU" sz="2000" spc="85" dirty="0">
                <a:latin typeface="Arial"/>
                <a:cs typeface="Arial"/>
              </a:rPr>
              <a:t>обеспечено</a:t>
            </a:r>
          </a:p>
          <a:p>
            <a:pPr marL="27292" algn="ctr">
              <a:lnSpc>
                <a:spcPct val="150000"/>
              </a:lnSpc>
            </a:pPr>
            <a:r>
              <a:rPr lang="ru-RU" sz="2000" spc="85" dirty="0">
                <a:latin typeface="Arial"/>
                <a:cs typeface="Arial"/>
              </a:rPr>
              <a:t> </a:t>
            </a:r>
            <a:r>
              <a:rPr lang="ru-RU" sz="2000" b="1" spc="85" dirty="0">
                <a:solidFill>
                  <a:srgbClr val="C00000"/>
                </a:solidFill>
                <a:latin typeface="Arial"/>
                <a:cs typeface="Arial"/>
              </a:rPr>
              <a:t>28 826 </a:t>
            </a:r>
            <a:r>
              <a:rPr lang="ru-RU" sz="2000" spc="85" dirty="0">
                <a:latin typeface="Arial"/>
                <a:cs typeface="Arial"/>
              </a:rPr>
              <a:t>лиц с инвалидностью</a:t>
            </a:r>
          </a:p>
          <a:p>
            <a:pPr marL="27292" algn="ctr">
              <a:lnSpc>
                <a:spcPct val="150000"/>
              </a:lnSpc>
            </a:pPr>
            <a:r>
              <a:rPr lang="ru-RU" sz="2000" spc="85" dirty="0">
                <a:latin typeface="Arial"/>
                <a:cs typeface="Arial"/>
              </a:rPr>
              <a:t>освоено </a:t>
            </a:r>
            <a:r>
              <a:rPr lang="ru-RU" sz="2000" b="1" spc="85" dirty="0">
                <a:solidFill>
                  <a:srgbClr val="C00000"/>
                </a:solidFill>
                <a:latin typeface="Arial"/>
                <a:cs typeface="Arial"/>
              </a:rPr>
              <a:t>7,8</a:t>
            </a:r>
            <a:r>
              <a:rPr lang="ru-RU" sz="2000" b="1" spc="85" dirty="0">
                <a:latin typeface="Arial"/>
                <a:cs typeface="Arial"/>
              </a:rPr>
              <a:t> млрд. </a:t>
            </a:r>
            <a:r>
              <a:rPr lang="ru-RU" sz="2000" spc="85" dirty="0">
                <a:latin typeface="Arial"/>
                <a:cs typeface="Arial"/>
              </a:rPr>
              <a:t>тенге (100%)</a:t>
            </a:r>
            <a:endParaRPr lang="ru-RU" sz="2000" i="1" spc="8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B121FA9-52F6-43F9-9717-3E40BB85D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9" y="1302172"/>
            <a:ext cx="2115273" cy="1455340"/>
          </a:xfrm>
          <a:prstGeom prst="rect">
            <a:avLst/>
          </a:prstGeom>
          <a:ln w="63500" cap="rnd">
            <a:noFill/>
          </a:ln>
          <a:effectLst/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1FA7A43-75E7-49E1-AF3B-2A732BFB668F}"/>
              </a:ext>
            </a:extLst>
          </p:cNvPr>
          <p:cNvSpPr/>
          <p:nvPr/>
        </p:nvSpPr>
        <p:spPr>
          <a:xfrm>
            <a:off x="2527677" y="1158156"/>
            <a:ext cx="4740862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2" dirty="0">
                <a:latin typeface="Arial" panose="020B0604020202020204" pitchFamily="34" charset="0"/>
                <a:cs typeface="Arial" panose="020B0604020202020204" pitchFamily="34" charset="0"/>
              </a:rPr>
              <a:t>Центр социальной поддержки</a:t>
            </a:r>
          </a:p>
          <a:p>
            <a:pPr algn="ctr">
              <a:spcAft>
                <a:spcPts val="600"/>
              </a:spcAft>
            </a:pPr>
            <a:r>
              <a:rPr lang="ru-RU" sz="2000" b="1" spc="-12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spc="-12" dirty="0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ru-RU" sz="2000" b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2" dirty="0" err="1">
                <a:latin typeface="Arial" panose="020B0604020202020204" pitchFamily="34" charset="0"/>
                <a:cs typeface="Arial" panose="020B0604020202020204" pitchFamily="34" charset="0"/>
              </a:rPr>
              <a:t>Qogam</a:t>
            </a:r>
            <a:r>
              <a:rPr lang="ru-RU" sz="2000" b="1" spc="-12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0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372"/>
              </a:spcBef>
            </a:pPr>
            <a:r>
              <a:rPr lang="ru-RU" sz="1600" u="sng" spc="-12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- социализация и оказание содействия в трудоустройстве лицам с инвалидностью</a:t>
            </a:r>
            <a:endParaRPr lang="ru-RU" sz="1400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A87FD7A-3419-4BCA-88B7-8FECA454C08A}"/>
              </a:ext>
            </a:extLst>
          </p:cNvPr>
          <p:cNvCxnSpPr>
            <a:cxnSpLocks/>
          </p:cNvCxnSpPr>
          <p:nvPr/>
        </p:nvCxnSpPr>
        <p:spPr>
          <a:xfrm>
            <a:off x="7418834" y="1723773"/>
            <a:ext cx="5603" cy="613112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29C6A44-FD2B-444C-A445-7FB83F5D1183}"/>
              </a:ext>
            </a:extLst>
          </p:cNvPr>
          <p:cNvSpPr/>
          <p:nvPr/>
        </p:nvSpPr>
        <p:spPr>
          <a:xfrm>
            <a:off x="2451786" y="4728992"/>
            <a:ext cx="4457697" cy="149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altLang="en-US" sz="2000" b="1" spc="-12" dirty="0">
                <a:latin typeface="Arial" panose="020B0604020202020204" pitchFamily="34" charset="0"/>
                <a:cs typeface="Arial" panose="020B0604020202020204" pitchFamily="34" charset="0"/>
              </a:rPr>
              <a:t>Проект «Школа независимой жизни»</a:t>
            </a:r>
          </a:p>
          <a:p>
            <a:pPr algn="ctr">
              <a:spcBef>
                <a:spcPts val="372"/>
              </a:spcBef>
            </a:pP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 - поддержка лиц с инвалидностью преодолеть страхи и неуверенности, связанных с инвалидностью</a:t>
            </a:r>
          </a:p>
        </p:txBody>
      </p:sp>
      <p:sp>
        <p:nvSpPr>
          <p:cNvPr id="63" name="TextBox 47">
            <a:extLst>
              <a:ext uri="{FF2B5EF4-FFF2-40B4-BE49-F238E27FC236}">
                <a16:creationId xmlns:a16="http://schemas.microsoft.com/office/drawing/2014/main" id="{200E61CC-64E0-4DB0-8293-AFDD20B9C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59" y="7540048"/>
            <a:ext cx="6704770" cy="81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67" tIns="39734" rIns="79467" bIns="39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Особенность Школы - тренерами выступают сами лица с инвалидностью, преодолевшие те же проблемы и являющиеся успешными ролевыми моделями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273D115-5BEC-432A-935F-45C14148777B}"/>
              </a:ext>
            </a:extLst>
          </p:cNvPr>
          <p:cNvSpPr/>
          <p:nvPr/>
        </p:nvSpPr>
        <p:spPr>
          <a:xfrm>
            <a:off x="2527677" y="2814340"/>
            <a:ext cx="4701648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</a:t>
            </a:r>
            <a:r>
              <a:rPr lang="ru-RU" sz="22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197,2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</a:t>
            </a:r>
            <a:r>
              <a:rPr lang="ru-RU" sz="14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Услуги получили – </a:t>
            </a:r>
            <a:r>
              <a:rPr lang="ru-RU" sz="22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2" dirty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 лиц с инвалидностью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1CB46F3-3D79-4A9B-AB0E-494399936C02}"/>
              </a:ext>
            </a:extLst>
          </p:cNvPr>
          <p:cNvSpPr/>
          <p:nvPr/>
        </p:nvSpPr>
        <p:spPr>
          <a:xfrm>
            <a:off x="1415844" y="6198716"/>
            <a:ext cx="5786966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z="2000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</a:t>
            </a:r>
            <a:r>
              <a:rPr lang="ru-RU" sz="22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65,4</a:t>
            </a:r>
            <a:r>
              <a:rPr lang="ru-RU" sz="2000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72"/>
              </a:spcBef>
            </a:pPr>
            <a:r>
              <a:rPr lang="ru-RU" sz="2000" spc="-12" dirty="0">
                <a:latin typeface="Arial" panose="020B0604020202020204" pitchFamily="34" charset="0"/>
                <a:cs typeface="Arial" panose="020B0604020202020204" pitchFamily="34" charset="0"/>
              </a:rPr>
              <a:t>Прошли обучение – </a:t>
            </a:r>
            <a:r>
              <a:rPr lang="ru-RU" sz="22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ru-RU" sz="2000" spc="-12" dirty="0">
                <a:latin typeface="Arial" panose="020B0604020202020204" pitchFamily="34" charset="0"/>
                <a:cs typeface="Arial" panose="020B0604020202020204" pitchFamily="34" charset="0"/>
              </a:rPr>
              <a:t> лицо с инвалидностью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E5644A7-384A-4217-BAF8-128CEB88000F}"/>
              </a:ext>
            </a:extLst>
          </p:cNvPr>
          <p:cNvCxnSpPr>
            <a:cxnSpLocks/>
          </p:cNvCxnSpPr>
          <p:nvPr/>
        </p:nvCxnSpPr>
        <p:spPr>
          <a:xfrm flipH="1">
            <a:off x="979920" y="4614540"/>
            <a:ext cx="577576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4">
            <a:extLst>
              <a:ext uri="{FF2B5EF4-FFF2-40B4-BE49-F238E27FC236}">
                <a16:creationId xmlns:a16="http://schemas.microsoft.com/office/drawing/2014/main" id="{F0DF8C4D-DA74-46A3-9F87-64BECAC69862}"/>
              </a:ext>
            </a:extLst>
          </p:cNvPr>
          <p:cNvSpPr txBox="1"/>
          <p:nvPr/>
        </p:nvSpPr>
        <p:spPr>
          <a:xfrm>
            <a:off x="506066" y="539724"/>
            <a:ext cx="143434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10" dirty="0">
                <a:solidFill>
                  <a:srgbClr val="002060"/>
                </a:solidFill>
                <a:latin typeface="Arial"/>
                <a:cs typeface="Arial"/>
              </a:rPr>
              <a:t>СОЦИЛЬНЫЕ ПРОЕКТЫ ДЛЯ ЛИЦ С ИНВАЛИДНОСТЬЮ</a:t>
            </a:r>
            <a:endParaRPr lang="ru-RU" sz="28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74AA4C1-08D2-4B99-8B0E-6D3A944D7329}"/>
              </a:ext>
            </a:extLst>
          </p:cNvPr>
          <p:cNvCxnSpPr>
            <a:cxnSpLocks/>
          </p:cNvCxnSpPr>
          <p:nvPr/>
        </p:nvCxnSpPr>
        <p:spPr>
          <a:xfrm>
            <a:off x="506066" y="1111229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7">
            <a:extLst>
              <a:ext uri="{FF2B5EF4-FFF2-40B4-BE49-F238E27FC236}">
                <a16:creationId xmlns:a16="http://schemas.microsoft.com/office/drawing/2014/main" id="{DA53708A-6813-4E5F-8131-9DB4FAF1D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886" y="2454300"/>
            <a:ext cx="3599499" cy="44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67" tIns="39734" rIns="79467" bIns="39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2400" spc="-12" dirty="0">
                <a:latin typeface="Arial" panose="020B0604020202020204" pitchFamily="34" charset="0"/>
                <a:cs typeface="Arial" panose="020B0604020202020204" pitchFamily="34" charset="0"/>
              </a:rPr>
              <a:t>открыто </a:t>
            </a:r>
            <a:r>
              <a:rPr lang="ru-RU" sz="2400" b="1" spc="-1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центров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484307-DB7C-49F9-9216-A6927845E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0" y="2886348"/>
            <a:ext cx="2109669" cy="14553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8B33E0D-1480-4C35-8031-B1FA2A03E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8" y="4810067"/>
            <a:ext cx="2109668" cy="1460657"/>
          </a:xfrm>
          <a:prstGeom prst="rect">
            <a:avLst/>
          </a:prstGeom>
        </p:spPr>
      </p:pic>
      <p:pic>
        <p:nvPicPr>
          <p:cNvPr id="23" name="Объект 3">
            <a:extLst>
              <a:ext uri="{FF2B5EF4-FFF2-40B4-BE49-F238E27FC236}">
                <a16:creationId xmlns:a16="http://schemas.microsoft.com/office/drawing/2014/main" id="{A5C02A93-8CAC-4804-996F-C052B6D0FD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461" y="1302172"/>
            <a:ext cx="2116800" cy="14993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Объект 6">
            <a:extLst>
              <a:ext uri="{FF2B5EF4-FFF2-40B4-BE49-F238E27FC236}">
                <a16:creationId xmlns:a16="http://schemas.microsoft.com/office/drawing/2014/main" id="{9256AC39-99E3-48B2-969A-73C0EB97E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28" y="2958356"/>
            <a:ext cx="2116800" cy="14993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AC5E156-ECC7-4F64-BDA0-155087856C94}"/>
              </a:ext>
            </a:extLst>
          </p:cNvPr>
          <p:cNvSpPr/>
          <p:nvPr/>
        </p:nvSpPr>
        <p:spPr>
          <a:xfrm>
            <a:off x="10049829" y="1302172"/>
            <a:ext cx="474086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spc="-12" dirty="0">
                <a:latin typeface="Arial" panose="020B0604020202020204" pitchFamily="34" charset="0"/>
                <a:cs typeface="Arial" panose="020B0604020202020204" pitchFamily="34" charset="0"/>
              </a:rPr>
              <a:t>Центр по ремонту кресел-колясок</a:t>
            </a:r>
            <a:endParaRPr lang="ru-RU" sz="2000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800"/>
              </a:spcBef>
            </a:pPr>
            <a:r>
              <a:rPr lang="ru-RU" sz="1600" u="sng" spc="-12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600" spc="-12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лиц с инвалидностью бесплатными услугами по ремонту и обслуживанию технических средств реабилитаций </a:t>
            </a:r>
            <a:endParaRPr lang="ru-RU" sz="1400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41AF31F-05EC-4A15-8EF0-5DDFB6BF6138}"/>
              </a:ext>
            </a:extLst>
          </p:cNvPr>
          <p:cNvSpPr/>
          <p:nvPr/>
        </p:nvSpPr>
        <p:spPr>
          <a:xfrm>
            <a:off x="10012219" y="3037093"/>
            <a:ext cx="4557939" cy="114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Выделено  </a:t>
            </a:r>
            <a:r>
              <a:rPr lang="ru-RU" sz="22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32,8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</a:t>
            </a:r>
          </a:p>
          <a:p>
            <a:pPr algn="ctr">
              <a:spcBef>
                <a:spcPts val="372"/>
              </a:spcBef>
            </a:pP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Получили услуги – </a:t>
            </a:r>
            <a:r>
              <a:rPr lang="ru-RU" sz="2200" b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223</a:t>
            </a:r>
            <a:r>
              <a:rPr lang="ru-RU" spc="-12" dirty="0"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  <a:p>
            <a:pPr algn="ctr">
              <a:spcBef>
                <a:spcPts val="372"/>
              </a:spcBef>
            </a:pP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(план – 600 чел.)</a:t>
            </a:r>
            <a:endParaRPr lang="ru-RU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59C6AD8-F781-44F7-B700-0B28F9D619FE}"/>
              </a:ext>
            </a:extLst>
          </p:cNvPr>
          <p:cNvSpPr/>
          <p:nvPr/>
        </p:nvSpPr>
        <p:spPr>
          <a:xfrm>
            <a:off x="8001053" y="7350844"/>
            <a:ext cx="677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не имеет аналогов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г.Алматы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и Алматинской области, при этом очень востребован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95B51E6-AE92-48FE-9D60-F9CA468A7B70}"/>
              </a:ext>
            </a:extLst>
          </p:cNvPr>
          <p:cNvSpPr/>
          <p:nvPr/>
        </p:nvSpPr>
        <p:spPr>
          <a:xfrm>
            <a:off x="7692708" y="5175503"/>
            <a:ext cx="7156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Задачи проекта: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обслуживание инвалидной техники;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инвалидной техники;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комплекса мероприятий,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ремонту, техобслуживанию, прокату и прочих вспомогательных приспособлений, облегчающих передвижение людей с инвалидностью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B742085-6E6F-42A6-B811-D6F1D13B28A9}"/>
              </a:ext>
            </a:extLst>
          </p:cNvPr>
          <p:cNvSpPr/>
          <p:nvPr/>
        </p:nvSpPr>
        <p:spPr>
          <a:xfrm>
            <a:off x="10014046" y="4369866"/>
            <a:ext cx="455793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(В 2022 г. освоено </a:t>
            </a:r>
            <a:r>
              <a:rPr lang="ru-RU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 – 100%</a:t>
            </a:r>
          </a:p>
          <a:p>
            <a:pPr algn="ctr"/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получили услуги – </a:t>
            </a:r>
            <a:r>
              <a:rPr lang="ru-RU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ru-RU" sz="20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spc="-12" dirty="0"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3689204-1BCC-41D6-91F1-F44FACE73E3D}"/>
              </a:ext>
            </a:extLst>
          </p:cNvPr>
          <p:cNvSpPr/>
          <p:nvPr/>
        </p:nvSpPr>
        <p:spPr>
          <a:xfrm>
            <a:off x="2501162" y="3836119"/>
            <a:ext cx="4701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(в 2022 г. работало </a:t>
            </a:r>
            <a:r>
              <a:rPr lang="ru-RU" sz="1400" b="1" i="1" spc="-12" dirty="0">
                <a:latin typeface="Arial" panose="020B0604020202020204" pitchFamily="34" charset="0"/>
                <a:cs typeface="Arial" panose="020B0604020202020204" pitchFamily="34" charset="0"/>
              </a:rPr>
              <a:t>2 центра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, освоено </a:t>
            </a:r>
            <a:r>
              <a:rPr lang="ru-RU" sz="1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</a:t>
            </a:r>
            <a:r>
              <a:rPr lang="ru-RU" sz="1100" i="1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i="1" spc="-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72"/>
              </a:spcBef>
            </a:pP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услуги получили – </a:t>
            </a:r>
            <a:r>
              <a:rPr lang="ru-RU" sz="1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</a:t>
            </a:r>
            <a:r>
              <a:rPr lang="ru-RU" sz="16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тыс. лиц с инвалидностью)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F82CE72-1AEA-480E-B6CF-ACC35AE8F5FC}"/>
              </a:ext>
            </a:extLst>
          </p:cNvPr>
          <p:cNvSpPr/>
          <p:nvPr/>
        </p:nvSpPr>
        <p:spPr>
          <a:xfrm>
            <a:off x="1442170" y="7052939"/>
            <a:ext cx="58209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2"/>
              </a:spcBef>
            </a:pP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(в 2022 г. освоено </a:t>
            </a:r>
            <a:r>
              <a:rPr lang="ru-RU" sz="1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57,4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 млн. тенге</a:t>
            </a:r>
            <a:r>
              <a:rPr lang="ru-RU" sz="1100" i="1" spc="-12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услуги получили – </a:t>
            </a:r>
            <a:r>
              <a:rPr lang="ru-RU" sz="1400" b="1" i="1" spc="-1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 чел.</a:t>
            </a:r>
            <a:r>
              <a:rPr lang="ru-RU" sz="1400" i="1" spc="-12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7007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11073047" y="1518450"/>
            <a:ext cx="932180" cy="932180"/>
          </a:xfrm>
          <a:custGeom>
            <a:avLst/>
            <a:gdLst/>
            <a:ahLst/>
            <a:cxnLst/>
            <a:rect l="l" t="t" r="r" b="b"/>
            <a:pathLst>
              <a:path w="932179" h="932180">
                <a:moveTo>
                  <a:pt x="465879" y="0"/>
                </a:moveTo>
                <a:lnTo>
                  <a:pt x="427669" y="1544"/>
                </a:lnTo>
                <a:lnTo>
                  <a:pt x="353922" y="13539"/>
                </a:lnTo>
                <a:lnTo>
                  <a:pt x="284537" y="36611"/>
                </a:lnTo>
                <a:lnTo>
                  <a:pt x="220473" y="69799"/>
                </a:lnTo>
                <a:lnTo>
                  <a:pt x="162689" y="112145"/>
                </a:lnTo>
                <a:lnTo>
                  <a:pt x="112144" y="162690"/>
                </a:lnTo>
                <a:lnTo>
                  <a:pt x="69799" y="220474"/>
                </a:lnTo>
                <a:lnTo>
                  <a:pt x="36610" y="284538"/>
                </a:lnTo>
                <a:lnTo>
                  <a:pt x="13539" y="353923"/>
                </a:lnTo>
                <a:lnTo>
                  <a:pt x="1544" y="427670"/>
                </a:lnTo>
                <a:lnTo>
                  <a:pt x="0" y="465880"/>
                </a:lnTo>
                <a:lnTo>
                  <a:pt x="1544" y="504089"/>
                </a:lnTo>
                <a:lnTo>
                  <a:pt x="13539" y="577837"/>
                </a:lnTo>
                <a:lnTo>
                  <a:pt x="36610" y="647222"/>
                </a:lnTo>
                <a:lnTo>
                  <a:pt x="69799" y="711286"/>
                </a:lnTo>
                <a:lnTo>
                  <a:pt x="112144" y="769070"/>
                </a:lnTo>
                <a:lnTo>
                  <a:pt x="162689" y="819614"/>
                </a:lnTo>
                <a:lnTo>
                  <a:pt x="220473" y="861960"/>
                </a:lnTo>
                <a:lnTo>
                  <a:pt x="284537" y="895148"/>
                </a:lnTo>
                <a:lnTo>
                  <a:pt x="353922" y="918220"/>
                </a:lnTo>
                <a:lnTo>
                  <a:pt x="427669" y="930215"/>
                </a:lnTo>
                <a:lnTo>
                  <a:pt x="465879" y="931759"/>
                </a:lnTo>
                <a:lnTo>
                  <a:pt x="504088" y="930215"/>
                </a:lnTo>
                <a:lnTo>
                  <a:pt x="577835" y="918220"/>
                </a:lnTo>
                <a:lnTo>
                  <a:pt x="647221" y="895148"/>
                </a:lnTo>
                <a:lnTo>
                  <a:pt x="711285" y="861960"/>
                </a:lnTo>
                <a:lnTo>
                  <a:pt x="769068" y="819614"/>
                </a:lnTo>
                <a:lnTo>
                  <a:pt x="819613" y="769070"/>
                </a:lnTo>
                <a:lnTo>
                  <a:pt x="861959" y="711286"/>
                </a:lnTo>
                <a:lnTo>
                  <a:pt x="895147" y="647222"/>
                </a:lnTo>
                <a:lnTo>
                  <a:pt x="918218" y="577837"/>
                </a:lnTo>
                <a:lnTo>
                  <a:pt x="930213" y="504089"/>
                </a:lnTo>
                <a:lnTo>
                  <a:pt x="931758" y="465880"/>
                </a:lnTo>
                <a:lnTo>
                  <a:pt x="930213" y="427670"/>
                </a:lnTo>
                <a:lnTo>
                  <a:pt x="918218" y="353923"/>
                </a:lnTo>
                <a:lnTo>
                  <a:pt x="895147" y="284538"/>
                </a:lnTo>
                <a:lnTo>
                  <a:pt x="861959" y="220474"/>
                </a:lnTo>
                <a:lnTo>
                  <a:pt x="819613" y="162690"/>
                </a:lnTo>
                <a:lnTo>
                  <a:pt x="769068" y="112145"/>
                </a:lnTo>
                <a:lnTo>
                  <a:pt x="711285" y="69799"/>
                </a:lnTo>
                <a:lnTo>
                  <a:pt x="647221" y="36611"/>
                </a:lnTo>
                <a:lnTo>
                  <a:pt x="577835" y="13539"/>
                </a:lnTo>
                <a:lnTo>
                  <a:pt x="504088" y="1544"/>
                </a:lnTo>
                <a:lnTo>
                  <a:pt x="465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3B61E09-1A1A-44E0-AEB4-D8C2CFDC28DB}"/>
              </a:ext>
            </a:extLst>
          </p:cNvPr>
          <p:cNvSpPr/>
          <p:nvPr/>
        </p:nvSpPr>
        <p:spPr>
          <a:xfrm>
            <a:off x="325299" y="3450303"/>
            <a:ext cx="500530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500" spc="-12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ru-RU" spc="-12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5A2A6E42-76A7-4474-8DB4-99AEE5949547}"/>
              </a:ext>
            </a:extLst>
          </p:cNvPr>
          <p:cNvSpPr/>
          <p:nvPr/>
        </p:nvSpPr>
        <p:spPr>
          <a:xfrm>
            <a:off x="11073047" y="1518450"/>
            <a:ext cx="932180" cy="932180"/>
          </a:xfrm>
          <a:custGeom>
            <a:avLst/>
            <a:gdLst/>
            <a:ahLst/>
            <a:cxnLst/>
            <a:rect l="l" t="t" r="r" b="b"/>
            <a:pathLst>
              <a:path w="932179" h="932180">
                <a:moveTo>
                  <a:pt x="465879" y="0"/>
                </a:moveTo>
                <a:lnTo>
                  <a:pt x="427669" y="1544"/>
                </a:lnTo>
                <a:lnTo>
                  <a:pt x="353922" y="13539"/>
                </a:lnTo>
                <a:lnTo>
                  <a:pt x="284537" y="36611"/>
                </a:lnTo>
                <a:lnTo>
                  <a:pt x="220473" y="69799"/>
                </a:lnTo>
                <a:lnTo>
                  <a:pt x="162689" y="112145"/>
                </a:lnTo>
                <a:lnTo>
                  <a:pt x="112144" y="162690"/>
                </a:lnTo>
                <a:lnTo>
                  <a:pt x="69799" y="220474"/>
                </a:lnTo>
                <a:lnTo>
                  <a:pt x="36610" y="284538"/>
                </a:lnTo>
                <a:lnTo>
                  <a:pt x="13539" y="353923"/>
                </a:lnTo>
                <a:lnTo>
                  <a:pt x="1544" y="427670"/>
                </a:lnTo>
                <a:lnTo>
                  <a:pt x="0" y="465880"/>
                </a:lnTo>
                <a:lnTo>
                  <a:pt x="1544" y="504089"/>
                </a:lnTo>
                <a:lnTo>
                  <a:pt x="13539" y="577837"/>
                </a:lnTo>
                <a:lnTo>
                  <a:pt x="36610" y="647222"/>
                </a:lnTo>
                <a:lnTo>
                  <a:pt x="69799" y="711286"/>
                </a:lnTo>
                <a:lnTo>
                  <a:pt x="112144" y="769070"/>
                </a:lnTo>
                <a:lnTo>
                  <a:pt x="162689" y="819614"/>
                </a:lnTo>
                <a:lnTo>
                  <a:pt x="220473" y="861960"/>
                </a:lnTo>
                <a:lnTo>
                  <a:pt x="284537" y="895148"/>
                </a:lnTo>
                <a:lnTo>
                  <a:pt x="353922" y="918220"/>
                </a:lnTo>
                <a:lnTo>
                  <a:pt x="427669" y="930215"/>
                </a:lnTo>
                <a:lnTo>
                  <a:pt x="465879" y="931759"/>
                </a:lnTo>
                <a:lnTo>
                  <a:pt x="504088" y="930215"/>
                </a:lnTo>
                <a:lnTo>
                  <a:pt x="577835" y="918220"/>
                </a:lnTo>
                <a:lnTo>
                  <a:pt x="647221" y="895148"/>
                </a:lnTo>
                <a:lnTo>
                  <a:pt x="711285" y="861960"/>
                </a:lnTo>
                <a:lnTo>
                  <a:pt x="769068" y="819614"/>
                </a:lnTo>
                <a:lnTo>
                  <a:pt x="819613" y="769070"/>
                </a:lnTo>
                <a:lnTo>
                  <a:pt x="861959" y="711286"/>
                </a:lnTo>
                <a:lnTo>
                  <a:pt x="895147" y="647222"/>
                </a:lnTo>
                <a:lnTo>
                  <a:pt x="918218" y="577837"/>
                </a:lnTo>
                <a:lnTo>
                  <a:pt x="930213" y="504089"/>
                </a:lnTo>
                <a:lnTo>
                  <a:pt x="931758" y="465880"/>
                </a:lnTo>
                <a:lnTo>
                  <a:pt x="930213" y="427670"/>
                </a:lnTo>
                <a:lnTo>
                  <a:pt x="918218" y="353923"/>
                </a:lnTo>
                <a:lnTo>
                  <a:pt x="895147" y="284538"/>
                </a:lnTo>
                <a:lnTo>
                  <a:pt x="861959" y="220474"/>
                </a:lnTo>
                <a:lnTo>
                  <a:pt x="819613" y="162690"/>
                </a:lnTo>
                <a:lnTo>
                  <a:pt x="769068" y="112145"/>
                </a:lnTo>
                <a:lnTo>
                  <a:pt x="711285" y="69799"/>
                </a:lnTo>
                <a:lnTo>
                  <a:pt x="647221" y="36611"/>
                </a:lnTo>
                <a:lnTo>
                  <a:pt x="577835" y="13539"/>
                </a:lnTo>
                <a:lnTo>
                  <a:pt x="504088" y="1544"/>
                </a:lnTo>
                <a:lnTo>
                  <a:pt x="465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A05EE03C-411E-4A17-88FD-708AA5D21EED}"/>
              </a:ext>
            </a:extLst>
          </p:cNvPr>
          <p:cNvSpPr txBox="1"/>
          <p:nvPr/>
        </p:nvSpPr>
        <p:spPr>
          <a:xfrm>
            <a:off x="1780921" y="1774687"/>
            <a:ext cx="102734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spc="-25" dirty="0">
                <a:solidFill>
                  <a:srgbClr val="FFFFFF"/>
                </a:solidFill>
                <a:latin typeface="Arial"/>
                <a:cs typeface="Arial"/>
              </a:rPr>
              <a:t>ОКАЗАНИЕ СПЕЦИАЛЬНЫХ СОЦИАЛЬНЫХ УСЛУГ</a:t>
            </a:r>
            <a:endParaRPr dirty="0">
              <a:latin typeface="Arial"/>
              <a:cs typeface="Arial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4EF57BA-CD44-4375-86B9-A0166022A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819718"/>
              </p:ext>
            </p:extLst>
          </p:nvPr>
        </p:nvGraphicFramePr>
        <p:xfrm>
          <a:off x="782964" y="1158157"/>
          <a:ext cx="13753527" cy="716362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312367">
                  <a:extLst>
                    <a:ext uri="{9D8B030D-6E8A-4147-A177-3AD203B41FA5}">
                      <a16:colId xmlns:a16="http://schemas.microsoft.com/office/drawing/2014/main" val="3718049013"/>
                    </a:ext>
                  </a:extLst>
                </a:gridCol>
                <a:gridCol w="7848872">
                  <a:extLst>
                    <a:ext uri="{9D8B030D-6E8A-4147-A177-3AD203B41FA5}">
                      <a16:colId xmlns:a16="http://schemas.microsoft.com/office/drawing/2014/main" val="311223131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5134559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062244099"/>
                    </a:ext>
                  </a:extLst>
                </a:gridCol>
              </a:tblGrid>
              <a:tr h="2879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Категория </a:t>
                      </a:r>
                      <a:r>
                        <a:rPr lang="ru-RU" sz="18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услугополучателей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(охват)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1589859"/>
                  </a:ext>
                </a:extLst>
              </a:tr>
              <a:tr h="28793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2023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2022 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3232599"/>
                  </a:ext>
                </a:extLst>
              </a:tr>
              <a:tr h="682261">
                <a:tc>
                  <a:txBody>
                    <a:bodyPr/>
                    <a:lstStyle/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Центр социальных услуг </a:t>
                      </a:r>
                      <a:r>
                        <a:rPr lang="kk-KZ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«Демеу»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9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Для лиц с инвалидностью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старше 18 лет с психоневрологическими заболеваниями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833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7870482"/>
                  </a:ext>
                </a:extLst>
              </a:tr>
              <a:tr h="682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Центр социальных услуг </a:t>
                      </a:r>
                      <a:r>
                        <a:rPr lang="kk-KZ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«Сенім»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Для детей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 психоневрологическими патологиями и с нарушениями опорно-двигательного аппарата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117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3824250"/>
                  </a:ext>
                </a:extLst>
              </a:tr>
              <a:tr h="682261">
                <a:tc>
                  <a:txBody>
                    <a:bodyPr/>
                    <a:lstStyle/>
                    <a:p>
                      <a:pPr marL="0" marR="53975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Центр социальных услуг </a:t>
                      </a:r>
                      <a:r>
                        <a:rPr lang="kk-KZ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«Алатау»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 лиц с психоневрологическими заболеваниями старше 18 лет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337136"/>
                  </a:ext>
                </a:extLst>
              </a:tr>
              <a:tr h="682261">
                <a:tc>
                  <a:txBody>
                    <a:bodyPr/>
                    <a:lstStyle/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Центр социальных услуг </a:t>
                      </a:r>
                      <a:r>
                        <a:rPr lang="kk-KZ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«Шаңырақ»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Для лиц с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инвалидностью 1 и 2 группы, а также престарелых лиц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0911934"/>
                  </a:ext>
                </a:extLst>
              </a:tr>
              <a:tr h="682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Социальный дом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Қ</a:t>
                      </a:r>
                      <a:r>
                        <a:rPr lang="ru-RU" sz="18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ам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қ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ор»</a:t>
                      </a:r>
                      <a:endParaRPr lang="ru-RU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ля одиноких пенсионеров, инвалидов, одиноких супружеских и семейных пар пенсионного возраста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2690430"/>
                  </a:ext>
                </a:extLst>
              </a:tr>
              <a:tr h="669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Центр социальных услуг</a:t>
                      </a:r>
                      <a:r>
                        <a:rPr lang="kk-KZ" sz="1800" b="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«Шапағат» </a:t>
                      </a:r>
                      <a:r>
                        <a:rPr lang="kk-KZ" sz="1600" b="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(5 отделениЙ)</a:t>
                      </a:r>
                      <a:endParaRPr lang="ru-RU" sz="1600" b="0" i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Для детей с психоневрологическими патологиями от 1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 до 18 лет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020242"/>
                  </a:ext>
                </a:extLst>
              </a:tr>
              <a:tr h="682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Центр социальных услуг 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«Аяла» </a:t>
                      </a:r>
                      <a:endParaRPr lang="ru-RU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Для детей-инвалидов 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 лиц, с инвалидностью 1 и 2 группы с психоневрологическими заболеваниями старше 18 лет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274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204184"/>
                  </a:ext>
                </a:extLst>
              </a:tr>
              <a:tr h="682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Центр социальных услуг 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«Парасат</a:t>
                      </a:r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Для детей-инвалидов</a:t>
                      </a:r>
                      <a:r>
                        <a:rPr lang="ru-RU" sz="18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kk-KZ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 лиц, с инвалидностью 1 и 2 группы с психоневрологическими заболеваниями старше 18 лет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1157815"/>
                  </a:ext>
                </a:extLst>
              </a:tr>
              <a:tr h="459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Кризисный центр 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Жан-Сая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 жертв бытового насилия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2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Центр социальных услуг </a:t>
                      </a:r>
                      <a:r>
                        <a:rPr lang="ru-RU" sz="1800" b="1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«Пана»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 лиц без определенного места жительства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CF02785-5EE9-421F-9366-F6B72801BA9C}"/>
              </a:ext>
            </a:extLst>
          </p:cNvPr>
          <p:cNvSpPr/>
          <p:nvPr/>
        </p:nvSpPr>
        <p:spPr>
          <a:xfrm rot="16200000">
            <a:off x="-2687097" y="4569900"/>
            <a:ext cx="6429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b="1" spc="-12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МЕДИКО-СОЦИАЛЬНЫЕ УЧРЕЖДЕНИЯ</a:t>
            </a:r>
            <a:endParaRPr lang="ru-RU" b="1" spc="-12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11371539" y="8038312"/>
            <a:ext cx="3529330" cy="453025"/>
          </a:xfrm>
          <a:prstGeom prst="rect">
            <a:avLst/>
          </a:prstGeom>
        </p:spPr>
        <p:txBody>
          <a:bodyPr lIns="113440" tIns="56720" rIns="113440" bIns="56720"/>
          <a:lstStyle/>
          <a:p>
            <a:pPr algn="r" defTabSz="11344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2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4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altLang="ru-RU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E1EC7ED7-27C1-4F67-BD01-C1B903DDED8A}"/>
              </a:ext>
            </a:extLst>
          </p:cNvPr>
          <p:cNvSpPr txBox="1"/>
          <p:nvPr/>
        </p:nvSpPr>
        <p:spPr>
          <a:xfrm>
            <a:off x="506066" y="366068"/>
            <a:ext cx="143434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10" dirty="0">
                <a:solidFill>
                  <a:srgbClr val="002060"/>
                </a:solidFill>
                <a:latin typeface="Arial"/>
                <a:cs typeface="Arial"/>
              </a:rPr>
              <a:t>ОКАЗАНИЕ СПЕЦИАЛЬНЫХ СОЦИАЛЬНЫХ УСЛУГ</a:t>
            </a:r>
            <a:endParaRPr lang="ru-RU" sz="28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9FDE671-29C0-4BDE-8FFD-20E176BD6B19}"/>
              </a:ext>
            </a:extLst>
          </p:cNvPr>
          <p:cNvCxnSpPr>
            <a:cxnSpLocks/>
          </p:cNvCxnSpPr>
          <p:nvPr/>
        </p:nvCxnSpPr>
        <p:spPr>
          <a:xfrm>
            <a:off x="506066" y="937573"/>
            <a:ext cx="14113568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25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"/>
          <p:cNvSpPr txBox="1"/>
          <p:nvPr/>
        </p:nvSpPr>
        <p:spPr>
          <a:xfrm>
            <a:off x="506724" y="540071"/>
            <a:ext cx="1434212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10" dirty="0">
                <a:solidFill>
                  <a:srgbClr val="002060"/>
                </a:solidFill>
                <a:latin typeface="Arial"/>
                <a:cs typeface="Arial"/>
              </a:rPr>
              <a:t>ОКАЗАНИЕ СПЕЦИАЛЬНЫХ СОЦИАЛЬНЫХ УСЛУГ через НПО</a:t>
            </a:r>
            <a:endParaRPr lang="ru-RU" sz="28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11371184" y="8037960"/>
            <a:ext cx="3529001" cy="452982"/>
          </a:xfrm>
          <a:prstGeom prst="rect">
            <a:avLst/>
          </a:prstGeom>
        </p:spPr>
        <p:txBody>
          <a:bodyPr lIns="113430" tIns="56715" rIns="113430" bIns="56715"/>
          <a:lstStyle/>
          <a:p>
            <a:pPr algn="r" defTabSz="11343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D4CF-E91B-4BF6-A5B3-D61B10DDB6FA}" type="slidenum">
              <a:rPr lang="ru-RU" altLang="ru-RU" sz="1199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13436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altLang="ru-RU" sz="1199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661E0AE-DBEC-48B2-8169-EF0C2B7DDA18}"/>
              </a:ext>
            </a:extLst>
          </p:cNvPr>
          <p:cNvCxnSpPr>
            <a:cxnSpLocks/>
          </p:cNvCxnSpPr>
          <p:nvPr/>
        </p:nvCxnSpPr>
        <p:spPr>
          <a:xfrm>
            <a:off x="506724" y="1111523"/>
            <a:ext cx="14112252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3F47AD-CC01-4EA0-A374-1E2F59401281}"/>
              </a:ext>
            </a:extLst>
          </p:cNvPr>
          <p:cNvSpPr/>
          <p:nvPr/>
        </p:nvSpPr>
        <p:spPr>
          <a:xfrm>
            <a:off x="6639483" y="6010104"/>
            <a:ext cx="7698187" cy="2132828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Достигнутые результаты:</a:t>
            </a:r>
          </a:p>
          <a:p>
            <a:pPr marL="342900" lvl="0" indent="-342900" algn="just">
              <a:lnSpc>
                <a:spcPct val="112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20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пользуются общественным транспортом;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2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20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работают в социальном «Тренинг-Кафе» в специально созданных условиях.,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2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2000" b="1" i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чел</a:t>
            </a:r>
            <a:r>
              <a:rPr lang="ru-RU" sz="2000" i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получили арендное жилье;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2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2000" b="1" i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чел</a:t>
            </a:r>
            <a:r>
              <a:rPr lang="ru-RU" sz="2000" i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вернули дееспособность через суд;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6" y="3682557"/>
            <a:ext cx="2890041" cy="2189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6" y="1374449"/>
            <a:ext cx="2890041" cy="21890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47447" y="1230164"/>
            <a:ext cx="10944195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Дома самостоятельного проживания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реализуют свою деятельность через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НПО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ОО «Психоаналитическая ассоциация» -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53,7 млн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тенге </a:t>
            </a:r>
            <a:r>
              <a:rPr lang="ru-RU" sz="1737" dirty="0">
                <a:latin typeface="Arial" panose="020B0604020202020204" pitchFamily="34" charset="0"/>
                <a:ea typeface="Times New Roman" panose="02020603050405020304" pitchFamily="18" charset="0"/>
              </a:rPr>
              <a:t>(23 чел.)</a:t>
            </a:r>
          </a:p>
          <a:p>
            <a:pPr algn="ctr"/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</a:rPr>
              <a:t>(2022 г. – </a:t>
            </a:r>
            <a:r>
              <a:rPr lang="ru-RU" sz="16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37,3 млн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</a:rPr>
              <a:t>. тенге)</a:t>
            </a:r>
            <a:endParaRPr lang="ru-RU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ЧУ «Центр адаптации, реабилитации и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абилитации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 – РУХ» -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41,5 млн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тенге </a:t>
            </a:r>
            <a:r>
              <a:rPr lang="ru-RU" sz="1737" dirty="0">
                <a:latin typeface="Arial" panose="020B0604020202020204" pitchFamily="34" charset="0"/>
              </a:rPr>
              <a:t>(18 чел.)</a:t>
            </a:r>
          </a:p>
          <a:p>
            <a:pPr algn="ctr"/>
            <a:r>
              <a:rPr lang="ru-RU" sz="1600" i="1" dirty="0">
                <a:latin typeface="Arial" panose="020B0604020202020204" pitchFamily="34" charset="0"/>
              </a:rPr>
              <a:t>(2022 г. – 29,6 млн. тенге)</a:t>
            </a:r>
          </a:p>
          <a:p>
            <a:pPr algn="ctr">
              <a:spcBef>
                <a:spcPts val="600"/>
              </a:spcBef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985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для лиц старше 18 лет с психоневрологическими заболеваниями </a:t>
            </a:r>
            <a:endParaRPr lang="ru-RU" i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25A403-0CD5-4157-869A-DFF8E2EC9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" y="6082642"/>
            <a:ext cx="1554627" cy="18300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4547FA-6E64-4D07-8B4E-BAE1C8008F83}"/>
              </a:ext>
            </a:extLst>
          </p:cNvPr>
          <p:cNvPicPr/>
          <p:nvPr/>
        </p:nvPicPr>
        <p:blipFill rotWithShape="1">
          <a:blip r:embed="rId5"/>
          <a:srcRect l="44513" t="27409" r="45065" b="54675"/>
          <a:stretch/>
        </p:blipFill>
        <p:spPr bwMode="auto">
          <a:xfrm>
            <a:off x="2336159" y="6104912"/>
            <a:ext cx="1554627" cy="1830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EC95B2-FD16-49C9-A69A-4E09C94988BF}"/>
              </a:ext>
            </a:extLst>
          </p:cNvPr>
          <p:cNvPicPr/>
          <p:nvPr/>
        </p:nvPicPr>
        <p:blipFill rotWithShape="1">
          <a:blip r:embed="rId6"/>
          <a:srcRect l="21325" t="24229" r="39391" b="23033"/>
          <a:stretch/>
        </p:blipFill>
        <p:spPr bwMode="auto">
          <a:xfrm>
            <a:off x="3674781" y="3682557"/>
            <a:ext cx="2616419" cy="2189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74C353-D351-4C7F-B6B6-F24C06649022}"/>
              </a:ext>
            </a:extLst>
          </p:cNvPr>
          <p:cNvPicPr/>
          <p:nvPr/>
        </p:nvPicPr>
        <p:blipFill rotWithShape="1">
          <a:blip r:embed="rId7"/>
          <a:srcRect l="31427" t="41197" r="57187" b="40831"/>
          <a:stretch/>
        </p:blipFill>
        <p:spPr bwMode="auto">
          <a:xfrm>
            <a:off x="4083009" y="6082642"/>
            <a:ext cx="2208190" cy="1830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4D3EAB-B168-4635-A539-1E6AFA8CAC65}"/>
              </a:ext>
            </a:extLst>
          </p:cNvPr>
          <p:cNvSpPr/>
          <p:nvPr/>
        </p:nvSpPr>
        <p:spPr>
          <a:xfrm>
            <a:off x="7778874" y="3864843"/>
            <a:ext cx="5347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</a:rPr>
              <a:t>Общий охват 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41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</a:rPr>
              <a:t> чел. 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</a:rPr>
              <a:t>(2022 г. – </a:t>
            </a:r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44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</a:rPr>
              <a:t> чел.) 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5E46A9-6A6A-464B-9340-5D55D18DDAD3}"/>
              </a:ext>
            </a:extLst>
          </p:cNvPr>
          <p:cNvSpPr txBox="1"/>
          <p:nvPr/>
        </p:nvSpPr>
        <p:spPr>
          <a:xfrm>
            <a:off x="6894097" y="4499335"/>
            <a:ext cx="7188957" cy="133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данная модель проживания близка к реальным семейным условиям;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проживают по 3-5 чел. с учетом психологической совместимости;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получатели услуг осваивают профессии в сфере общепита для дальнейшего самостоятельного жизнеобеспечения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3420471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9225</TotalTime>
  <Words>2990</Words>
  <Application>Microsoft Office PowerPoint</Application>
  <PresentationFormat>Произвольный</PresentationFormat>
  <Paragraphs>339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Noto Sans CJK SC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ПОДДЕЖКА МАЛООБЕСПЕЧЕННЫХ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слайды 4.cdr</dc:title>
  <dc:creator>Ельдос Жумаев</dc:creator>
  <cp:lastModifiedBy>ПК</cp:lastModifiedBy>
  <cp:revision>2957</cp:revision>
  <dcterms:created xsi:type="dcterms:W3CDTF">2019-03-06T17:28:56Z</dcterms:created>
  <dcterms:modified xsi:type="dcterms:W3CDTF">2023-07-04T04:03:20Z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2019-03-06T00:00:00Z</vt:filetime>
  </property>
  <property fmtid="{D5CDD505-2E9C-101B-9397-08002B2CF9AE}" pid="3" name="LastSaved">
    <vt:filetime>2019-03-06T00:00:00Z</vt:filetime>
  </property>
</Properties>
</file>