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57" r:id="rId4"/>
    <p:sldId id="269" r:id="rId5"/>
    <p:sldId id="270" r:id="rId6"/>
    <p:sldId id="267" r:id="rId7"/>
    <p:sldId id="281" r:id="rId8"/>
    <p:sldId id="272" r:id="rId9"/>
    <p:sldId id="265" r:id="rId10"/>
    <p:sldId id="279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08D95-BE09-4E29-AB92-14C819E4EC0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3EDA06-4732-4403-84B9-8124A359B1B2}">
      <dgm:prSet/>
      <dgm:spPr/>
      <dgm:t>
        <a:bodyPr/>
        <a:lstStyle/>
        <a:p>
          <a:endParaRPr lang="ru-RU"/>
        </a:p>
      </dgm:t>
    </dgm:pt>
    <dgm:pt modelId="{D5E2859B-7E8A-4541-B0F7-CF417F3F29F5}" type="parTrans" cxnId="{E5AB746C-989D-46A9-B679-D2E7C9AE3057}">
      <dgm:prSet/>
      <dgm:spPr/>
      <dgm:t>
        <a:bodyPr/>
        <a:lstStyle/>
        <a:p>
          <a:endParaRPr lang="ru-RU"/>
        </a:p>
      </dgm:t>
    </dgm:pt>
    <dgm:pt modelId="{38EA3DEF-8A7D-4975-9391-0AB555AB5D02}" type="sibTrans" cxnId="{E5AB746C-989D-46A9-B679-D2E7C9AE305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E390A09F-EAB0-4E33-94C6-2AE55FFC615F}">
      <dgm:prSet phldrT="[Текст]" custT="1"/>
      <dgm:spPr/>
      <dgm:t>
        <a:bodyPr/>
        <a:lstStyle/>
        <a:p>
          <a:r>
            <a:rPr lang="kk-KZ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Сингапур</a:t>
          </a:r>
          <a:endParaRPr lang="ru-RU" sz="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581406-56D0-457D-9FB6-D3CDB4009413}" type="parTrans" cxnId="{0DA066C2-F46A-4809-9770-9D1B8798B628}">
      <dgm:prSet/>
      <dgm:spPr/>
      <dgm:t>
        <a:bodyPr/>
        <a:lstStyle/>
        <a:p>
          <a:endParaRPr lang="ru-RU"/>
        </a:p>
      </dgm:t>
    </dgm:pt>
    <dgm:pt modelId="{283EB5A4-6A83-4C8A-B944-4EB1F99297D1}" type="sibTrans" cxnId="{0DA066C2-F46A-4809-9770-9D1B8798B628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5" t="16863" r="-175" b="16863"/>
          </a:stretch>
        </a:blipFill>
      </dgm:spPr>
      <dgm:t>
        <a:bodyPr lIns="72000"/>
        <a:lstStyle/>
        <a:p>
          <a:endParaRPr lang="ru-RU"/>
        </a:p>
      </dgm:t>
    </dgm:pt>
    <dgm:pt modelId="{A2ED2B91-4F77-43EF-9CCC-D279DE71E176}">
      <dgm:prSet phldrT="[Текст]" custT="1"/>
      <dgm:spPr/>
      <dgm:t>
        <a:bodyPr lIns="0" rIns="0"/>
        <a:lstStyle/>
        <a:p>
          <a:pPr algn="just" rtl="0"/>
          <a:r>
            <a:rPr lang="kk-KZ" b="1" dirty="0">
              <a:ln>
                <a:noFill/>
              </a:ln>
              <a:latin typeface="Century Gothic"/>
            </a:rPr>
            <a:t>              </a:t>
          </a:r>
          <a:endParaRPr lang="ru-RU" sz="1100" b="1" dirty="0">
            <a:ln>
              <a:noFill/>
            </a:ln>
            <a:solidFill>
              <a:schemeClr val="tx1">
                <a:hueOff val="0"/>
                <a:satOff val="0"/>
                <a:lumOff val="0"/>
              </a:schemeClr>
            </a:solidFill>
            <a:latin typeface="Century Gothic" panose="020B0502020202020204" pitchFamily="34" charset="0"/>
          </a:endParaRPr>
        </a:p>
      </dgm:t>
    </dgm:pt>
    <dgm:pt modelId="{9F272A1E-3A59-4DB1-84D2-DCA41184F6D1}" type="sibTrans" cxnId="{34E57689-A3FA-4A84-88C1-5E120B14EDB0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17CE95D7-9322-48BD-8095-919590A2B6DF}" type="parTrans" cxnId="{34E57689-A3FA-4A84-88C1-5E120B14EDB0}">
      <dgm:prSet/>
      <dgm:spPr/>
      <dgm:t>
        <a:bodyPr/>
        <a:lstStyle/>
        <a:p>
          <a:endParaRPr lang="ru-RU"/>
        </a:p>
      </dgm:t>
    </dgm:pt>
    <dgm:pt modelId="{62B761E5-6B33-4C75-9156-011F9E0F7F04}" type="pres">
      <dgm:prSet presAssocID="{89808D95-BE09-4E29-AB92-14C819E4EC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A7C12DE-DAED-4583-8C81-00BEB1813CD5}" type="pres">
      <dgm:prSet presAssocID="{89808D95-BE09-4E29-AB92-14C819E4EC0D}" presName="Name1" presStyleCnt="0"/>
      <dgm:spPr/>
    </dgm:pt>
    <dgm:pt modelId="{6222F94D-BBE6-45E3-B055-E3F3046EBDBD}" type="pres">
      <dgm:prSet presAssocID="{38EA3DEF-8A7D-4975-9391-0AB555AB5D02}" presName="picture_1" presStyleCnt="0"/>
      <dgm:spPr/>
    </dgm:pt>
    <dgm:pt modelId="{6F7685D5-51FC-44D0-8FCC-A22FAB2B30A6}" type="pres">
      <dgm:prSet presAssocID="{38EA3DEF-8A7D-4975-9391-0AB555AB5D02}" presName="pictureRepeatNode" presStyleLbl="alignImgPlace1" presStyleIdx="0" presStyleCnt="3" custScaleX="88647" custScaleY="89319" custLinFactNeighborX="-17463" custLinFactNeighborY="-22298"/>
      <dgm:spPr/>
      <dgm:t>
        <a:bodyPr/>
        <a:lstStyle/>
        <a:p>
          <a:endParaRPr lang="ru-RU"/>
        </a:p>
      </dgm:t>
    </dgm:pt>
    <dgm:pt modelId="{8681138E-3C09-4708-A774-B7BE385CF6EF}" type="pres">
      <dgm:prSet presAssocID="{413EDA06-4732-4403-84B9-8124A359B1B2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C9B56-60DB-4DB9-83CF-2629E4C9D1C6}" type="pres">
      <dgm:prSet presAssocID="{283EB5A4-6A83-4C8A-B944-4EB1F99297D1}" presName="picture_2" presStyleCnt="0"/>
      <dgm:spPr/>
    </dgm:pt>
    <dgm:pt modelId="{CF11EE84-3E03-4C33-ACC3-CF2438CB4272}" type="pres">
      <dgm:prSet presAssocID="{283EB5A4-6A83-4C8A-B944-4EB1F99297D1}" presName="pictureRepeatNode" presStyleLbl="alignImgPlace1" presStyleIdx="1" presStyleCnt="3" custAng="0" custScaleX="133205" custScaleY="123446" custLinFactNeighborX="54605" custLinFactNeighborY="-35246"/>
      <dgm:spPr/>
      <dgm:t>
        <a:bodyPr/>
        <a:lstStyle/>
        <a:p>
          <a:endParaRPr lang="ru-RU"/>
        </a:p>
      </dgm:t>
    </dgm:pt>
    <dgm:pt modelId="{08FF928F-47E0-4D62-A9E8-ED860572BC7F}" type="pres">
      <dgm:prSet presAssocID="{E390A09F-EAB0-4E33-94C6-2AE55FFC615F}" presName="line_2" presStyleLbl="parChTrans1D1" presStyleIdx="0" presStyleCnt="2"/>
      <dgm:spPr/>
    </dgm:pt>
    <dgm:pt modelId="{298424DE-E22E-487F-9993-A428C4A9F2F3}" type="pres">
      <dgm:prSet presAssocID="{E390A09F-EAB0-4E33-94C6-2AE55FFC615F}" presName="textparent_2" presStyleLbl="node1" presStyleIdx="0" presStyleCnt="0"/>
      <dgm:spPr/>
    </dgm:pt>
    <dgm:pt modelId="{474EBC65-F221-44DC-A54E-450F9E7E779D}" type="pres">
      <dgm:prSet presAssocID="{E390A09F-EAB0-4E33-94C6-2AE55FFC615F}" presName="text_2" presStyleLbl="revTx" presStyleIdx="0" presStyleCnt="2" custScaleX="2000000" custScaleY="93128" custLinFactX="-1400000" custLinFactNeighborX="-1475922" custLinFactNeighborY="-13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762C6-38E2-46B7-891C-55475898EF16}" type="pres">
      <dgm:prSet presAssocID="{9F272A1E-3A59-4DB1-84D2-DCA41184F6D1}" presName="picture_3" presStyleCnt="0"/>
      <dgm:spPr/>
    </dgm:pt>
    <dgm:pt modelId="{021D785A-35D1-4DB8-8ADA-D6827EF77D60}" type="pres">
      <dgm:prSet presAssocID="{9F272A1E-3A59-4DB1-84D2-DCA41184F6D1}" presName="pictureRepeatNode" presStyleLbl="alignImgPlace1" presStyleIdx="2" presStyleCnt="3" custLinFactNeighborX="41159" custLinFactNeighborY="-70787"/>
      <dgm:spPr/>
      <dgm:t>
        <a:bodyPr/>
        <a:lstStyle/>
        <a:p>
          <a:endParaRPr lang="ru-RU"/>
        </a:p>
      </dgm:t>
    </dgm:pt>
    <dgm:pt modelId="{31784BF7-09C8-4557-A0BD-8D60718BC56C}" type="pres">
      <dgm:prSet presAssocID="{A2ED2B91-4F77-43EF-9CCC-D279DE71E176}" presName="line_3" presStyleLbl="parChTrans1D1" presStyleIdx="1" presStyleCnt="2" custLinFactY="-500000" custLinFactNeighborX="22835" custLinFactNeighborY="-507331"/>
      <dgm:spPr/>
    </dgm:pt>
    <dgm:pt modelId="{544DFA1A-38F6-42BF-8093-3FFCB29715EB}" type="pres">
      <dgm:prSet presAssocID="{A2ED2B91-4F77-43EF-9CCC-D279DE71E176}" presName="textparent_3" presStyleLbl="node1" presStyleIdx="0" presStyleCnt="0"/>
      <dgm:spPr/>
    </dgm:pt>
    <dgm:pt modelId="{2A309811-6284-4FD4-AC46-960CE84ADC45}" type="pres">
      <dgm:prSet presAssocID="{A2ED2B91-4F77-43EF-9CCC-D279DE71E176}" presName="text_3" presStyleLbl="revTx" presStyleIdx="1" presStyleCnt="2" custScaleX="2000000" custScaleY="150974" custLinFactX="-1487381" custLinFactNeighborX="-1500000" custLinFactNeighborY="-6853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F773D45-6FDE-4F9D-A559-DDF892337989}" type="presOf" srcId="{E390A09F-EAB0-4E33-94C6-2AE55FFC615F}" destId="{474EBC65-F221-44DC-A54E-450F9E7E779D}" srcOrd="0" destOrd="0" presId="urn:microsoft.com/office/officeart/2008/layout/CircularPictureCallout"/>
    <dgm:cxn modelId="{0DA066C2-F46A-4809-9770-9D1B8798B628}" srcId="{89808D95-BE09-4E29-AB92-14C819E4EC0D}" destId="{E390A09F-EAB0-4E33-94C6-2AE55FFC615F}" srcOrd="1" destOrd="0" parTransId="{7B581406-56D0-457D-9FB6-D3CDB4009413}" sibTransId="{283EB5A4-6A83-4C8A-B944-4EB1F99297D1}"/>
    <dgm:cxn modelId="{34E57689-A3FA-4A84-88C1-5E120B14EDB0}" srcId="{89808D95-BE09-4E29-AB92-14C819E4EC0D}" destId="{A2ED2B91-4F77-43EF-9CCC-D279DE71E176}" srcOrd="2" destOrd="0" parTransId="{17CE95D7-9322-48BD-8095-919590A2B6DF}" sibTransId="{9F272A1E-3A59-4DB1-84D2-DCA41184F6D1}"/>
    <dgm:cxn modelId="{3E5788B2-95FD-4F3C-8050-0E511E946DC3}" type="presOf" srcId="{89808D95-BE09-4E29-AB92-14C819E4EC0D}" destId="{62B761E5-6B33-4C75-9156-011F9E0F7F04}" srcOrd="0" destOrd="0" presId="urn:microsoft.com/office/officeart/2008/layout/CircularPictureCallout"/>
    <dgm:cxn modelId="{E5AB746C-989D-46A9-B679-D2E7C9AE3057}" srcId="{89808D95-BE09-4E29-AB92-14C819E4EC0D}" destId="{413EDA06-4732-4403-84B9-8124A359B1B2}" srcOrd="0" destOrd="0" parTransId="{D5E2859B-7E8A-4541-B0F7-CF417F3F29F5}" sibTransId="{38EA3DEF-8A7D-4975-9391-0AB555AB5D02}"/>
    <dgm:cxn modelId="{78B1E4D6-DBEF-48AC-8E3D-83798753E032}" type="presOf" srcId="{413EDA06-4732-4403-84B9-8124A359B1B2}" destId="{8681138E-3C09-4708-A774-B7BE385CF6EF}" srcOrd="0" destOrd="0" presId="urn:microsoft.com/office/officeart/2008/layout/CircularPictureCallout"/>
    <dgm:cxn modelId="{DFBB559E-1A2F-4187-A38F-FD642454142F}" type="presOf" srcId="{A2ED2B91-4F77-43EF-9CCC-D279DE71E176}" destId="{2A309811-6284-4FD4-AC46-960CE84ADC45}" srcOrd="0" destOrd="0" presId="urn:microsoft.com/office/officeart/2008/layout/CircularPictureCallout"/>
    <dgm:cxn modelId="{83D25CA6-C625-45F5-9432-0BD0A7DACD01}" type="presOf" srcId="{283EB5A4-6A83-4C8A-B944-4EB1F99297D1}" destId="{CF11EE84-3E03-4C33-ACC3-CF2438CB4272}" srcOrd="0" destOrd="0" presId="urn:microsoft.com/office/officeart/2008/layout/CircularPictureCallout"/>
    <dgm:cxn modelId="{7B4AFF49-3DE5-4742-B193-10E3A9F6F774}" type="presOf" srcId="{38EA3DEF-8A7D-4975-9391-0AB555AB5D02}" destId="{6F7685D5-51FC-44D0-8FCC-A22FAB2B30A6}" srcOrd="0" destOrd="0" presId="urn:microsoft.com/office/officeart/2008/layout/CircularPictureCallout"/>
    <dgm:cxn modelId="{79475AAD-231F-470D-A4A9-E2C000CB67A0}" type="presOf" srcId="{9F272A1E-3A59-4DB1-84D2-DCA41184F6D1}" destId="{021D785A-35D1-4DB8-8ADA-D6827EF77D60}" srcOrd="0" destOrd="0" presId="urn:microsoft.com/office/officeart/2008/layout/CircularPictureCallout"/>
    <dgm:cxn modelId="{AB95BF6A-5A84-4893-B883-F7C6D52098DE}" type="presParOf" srcId="{62B761E5-6B33-4C75-9156-011F9E0F7F04}" destId="{CA7C12DE-DAED-4583-8C81-00BEB1813CD5}" srcOrd="0" destOrd="0" presId="urn:microsoft.com/office/officeart/2008/layout/CircularPictureCallout"/>
    <dgm:cxn modelId="{D1C85841-7F90-4D40-975B-452336A9AAE9}" type="presParOf" srcId="{CA7C12DE-DAED-4583-8C81-00BEB1813CD5}" destId="{6222F94D-BBE6-45E3-B055-E3F3046EBDBD}" srcOrd="0" destOrd="0" presId="urn:microsoft.com/office/officeart/2008/layout/CircularPictureCallout"/>
    <dgm:cxn modelId="{28F3F574-11C2-45F2-8868-FC4A3A778D90}" type="presParOf" srcId="{6222F94D-BBE6-45E3-B055-E3F3046EBDBD}" destId="{6F7685D5-51FC-44D0-8FCC-A22FAB2B30A6}" srcOrd="0" destOrd="0" presId="urn:microsoft.com/office/officeart/2008/layout/CircularPictureCallout"/>
    <dgm:cxn modelId="{12431804-7560-440E-89F6-C128441564D3}" type="presParOf" srcId="{CA7C12DE-DAED-4583-8C81-00BEB1813CD5}" destId="{8681138E-3C09-4708-A774-B7BE385CF6EF}" srcOrd="1" destOrd="0" presId="urn:microsoft.com/office/officeart/2008/layout/CircularPictureCallout"/>
    <dgm:cxn modelId="{749A67CD-4C0F-44A6-B3EE-308E3DB26395}" type="presParOf" srcId="{CA7C12DE-DAED-4583-8C81-00BEB1813CD5}" destId="{2AEC9B56-60DB-4DB9-83CF-2629E4C9D1C6}" srcOrd="2" destOrd="0" presId="urn:microsoft.com/office/officeart/2008/layout/CircularPictureCallout"/>
    <dgm:cxn modelId="{82E54D8B-DC6C-4F4B-A85A-3E7A7B13AE60}" type="presParOf" srcId="{2AEC9B56-60DB-4DB9-83CF-2629E4C9D1C6}" destId="{CF11EE84-3E03-4C33-ACC3-CF2438CB4272}" srcOrd="0" destOrd="0" presId="urn:microsoft.com/office/officeart/2008/layout/CircularPictureCallout"/>
    <dgm:cxn modelId="{9E0B7089-686D-42B3-B9F0-7A7730FF4971}" type="presParOf" srcId="{CA7C12DE-DAED-4583-8C81-00BEB1813CD5}" destId="{08FF928F-47E0-4D62-A9E8-ED860572BC7F}" srcOrd="3" destOrd="0" presId="urn:microsoft.com/office/officeart/2008/layout/CircularPictureCallout"/>
    <dgm:cxn modelId="{1B3EEDDA-48A1-4101-974C-2453DE8CB847}" type="presParOf" srcId="{CA7C12DE-DAED-4583-8C81-00BEB1813CD5}" destId="{298424DE-E22E-487F-9993-A428C4A9F2F3}" srcOrd="4" destOrd="0" presId="urn:microsoft.com/office/officeart/2008/layout/CircularPictureCallout"/>
    <dgm:cxn modelId="{3D2F83E9-5D00-4CF3-A912-A12CBCA57EF7}" type="presParOf" srcId="{298424DE-E22E-487F-9993-A428C4A9F2F3}" destId="{474EBC65-F221-44DC-A54E-450F9E7E779D}" srcOrd="0" destOrd="0" presId="urn:microsoft.com/office/officeart/2008/layout/CircularPictureCallout"/>
    <dgm:cxn modelId="{52543B19-B6E8-442D-98ED-CA2A6555B87A}" type="presParOf" srcId="{CA7C12DE-DAED-4583-8C81-00BEB1813CD5}" destId="{19E762C6-38E2-46B7-891C-55475898EF16}" srcOrd="5" destOrd="0" presId="urn:microsoft.com/office/officeart/2008/layout/CircularPictureCallout"/>
    <dgm:cxn modelId="{4A5258BD-583B-4A3E-9D89-CCFC17CBD7CF}" type="presParOf" srcId="{19E762C6-38E2-46B7-891C-55475898EF16}" destId="{021D785A-35D1-4DB8-8ADA-D6827EF77D60}" srcOrd="0" destOrd="0" presId="urn:microsoft.com/office/officeart/2008/layout/CircularPictureCallout"/>
    <dgm:cxn modelId="{9013B5DE-3870-4961-8AAA-925114B9AABA}" type="presParOf" srcId="{CA7C12DE-DAED-4583-8C81-00BEB1813CD5}" destId="{31784BF7-09C8-4557-A0BD-8D60718BC56C}" srcOrd="6" destOrd="0" presId="urn:microsoft.com/office/officeart/2008/layout/CircularPictureCallout"/>
    <dgm:cxn modelId="{D17180C0-579C-4439-B55C-A329F4944E45}" type="presParOf" srcId="{CA7C12DE-DAED-4583-8C81-00BEB1813CD5}" destId="{544DFA1A-38F6-42BF-8093-3FFCB29715EB}" srcOrd="7" destOrd="0" presId="urn:microsoft.com/office/officeart/2008/layout/CircularPictureCallout"/>
    <dgm:cxn modelId="{3A7BEA76-974B-4630-94BE-FB1D115DBD78}" type="presParOf" srcId="{544DFA1A-38F6-42BF-8093-3FFCB29715EB}" destId="{2A309811-6284-4FD4-AC46-960CE84ADC45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84BF7-09C8-4557-A0BD-8D60718BC56C}">
      <dsp:nvSpPr>
        <dsp:cNvPr id="0" name=""/>
        <dsp:cNvSpPr/>
      </dsp:nvSpPr>
      <dsp:spPr>
        <a:xfrm>
          <a:off x="1299311" y="1674874"/>
          <a:ext cx="172359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F928F-47E0-4D62-A9E8-ED860572BC7F}">
      <dsp:nvSpPr>
        <dsp:cNvPr id="0" name=""/>
        <dsp:cNvSpPr/>
      </dsp:nvSpPr>
      <dsp:spPr>
        <a:xfrm>
          <a:off x="905727" y="837235"/>
          <a:ext cx="172359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685D5-51FC-44D0-8FCC-A22FAB2B30A6}">
      <dsp:nvSpPr>
        <dsp:cNvPr id="0" name=""/>
        <dsp:cNvSpPr/>
      </dsp:nvSpPr>
      <dsp:spPr>
        <a:xfrm>
          <a:off x="0" y="151492"/>
          <a:ext cx="1702416" cy="171532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138E-3C09-4708-A774-B7BE385CF6EF}">
      <dsp:nvSpPr>
        <dsp:cNvPr id="0" name=""/>
        <dsp:cNvSpPr/>
      </dsp:nvSpPr>
      <dsp:spPr>
        <a:xfrm>
          <a:off x="291185" y="1496908"/>
          <a:ext cx="1229084" cy="6337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/>
        </a:p>
      </dsp:txBody>
      <dsp:txXfrm>
        <a:off x="291185" y="1496908"/>
        <a:ext cx="1229084" cy="633746"/>
      </dsp:txXfrm>
    </dsp:sp>
    <dsp:sp modelId="{CF11EE84-3E03-4C33-ACC3-CF2438CB4272}">
      <dsp:nvSpPr>
        <dsp:cNvPr id="0" name=""/>
        <dsp:cNvSpPr/>
      </dsp:nvSpPr>
      <dsp:spPr>
        <a:xfrm>
          <a:off x="2542924" y="138896"/>
          <a:ext cx="959298" cy="889017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5" t="16863" r="-175" b="1686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EBC65-F221-44DC-A54E-450F9E7E779D}">
      <dsp:nvSpPr>
        <dsp:cNvPr id="0" name=""/>
        <dsp:cNvSpPr/>
      </dsp:nvSpPr>
      <dsp:spPr>
        <a:xfrm>
          <a:off x="1843412" y="405178"/>
          <a:ext cx="796960" cy="67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Сингапур</a:t>
          </a:r>
          <a:endParaRPr lang="ru-RU" sz="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3412" y="405178"/>
        <a:ext cx="796960" cy="670677"/>
      </dsp:txXfrm>
    </dsp:sp>
    <dsp:sp modelId="{021D785A-35D1-4DB8-8ADA-D6827EF77D60}">
      <dsp:nvSpPr>
        <dsp:cNvPr id="0" name=""/>
        <dsp:cNvSpPr/>
      </dsp:nvSpPr>
      <dsp:spPr>
        <a:xfrm>
          <a:off x="2565657" y="1167645"/>
          <a:ext cx="720166" cy="72016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09811-6284-4FD4-AC46-960CE84ADC45}">
      <dsp:nvSpPr>
        <dsp:cNvPr id="0" name=""/>
        <dsp:cNvSpPr/>
      </dsp:nvSpPr>
      <dsp:spPr>
        <a:xfrm>
          <a:off x="1799252" y="1000314"/>
          <a:ext cx="796790" cy="1087264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b="1" kern="1200" dirty="0">
              <a:ln>
                <a:noFill/>
              </a:ln>
              <a:latin typeface="Century Gothic"/>
            </a:rPr>
            <a:t>              </a:t>
          </a:r>
          <a:endParaRPr lang="ru-RU" sz="1100" b="1" kern="1200" dirty="0">
            <a:ln>
              <a:noFill/>
            </a:ln>
            <a:solidFill>
              <a:schemeClr val="tx1">
                <a:hueOff val="0"/>
                <a:satOff val="0"/>
                <a:lumOff val="0"/>
              </a:schemeClr>
            </a:solidFill>
            <a:latin typeface="Century Gothic" panose="020B0502020202020204" pitchFamily="34" charset="0"/>
          </a:endParaRPr>
        </a:p>
      </dsp:txBody>
      <dsp:txXfrm>
        <a:off x="1838148" y="1039210"/>
        <a:ext cx="718998" cy="1009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9B8D1-FA51-436F-AFAB-948EC8954FBC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FD47D-42BA-4E08-BF60-88C4251FC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9257" indent="-229257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779C-CD8A-4035-BEE3-9766709B179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96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Шрифты пересмотреть</a:t>
            </a:r>
          </a:p>
          <a:p>
            <a:r>
              <a:rPr lang="ru-RU" dirty="0"/>
              <a:t>Переосмыслить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4779C-CD8A-4035-BEE3-9766709B179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3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1F809-DBAB-42DB-9BAE-AFB6575D7D2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74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1F809-DBAB-42DB-9BAE-AFB6575D7D2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59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Негізгі</a:t>
            </a:r>
            <a:r>
              <a:rPr lang="ru-RU" dirty="0" smtClean="0"/>
              <a:t> </a:t>
            </a:r>
            <a:r>
              <a:rPr lang="ru-RU" dirty="0" err="1" smtClean="0"/>
              <a:t>мақсат-халықтың</a:t>
            </a:r>
            <a:r>
              <a:rPr lang="ru-RU" dirty="0" smtClean="0"/>
              <a:t> аз </a:t>
            </a:r>
            <a:r>
              <a:rPr lang="ru-RU" dirty="0" err="1" smtClean="0"/>
              <a:t>қамтылған</a:t>
            </a:r>
            <a:r>
              <a:rPr lang="ru-RU" dirty="0" smtClean="0"/>
              <a:t> </a:t>
            </a:r>
            <a:r>
              <a:rPr lang="ru-RU" dirty="0" err="1" smtClean="0"/>
              <a:t>топтарын</a:t>
            </a:r>
            <a:r>
              <a:rPr lang="ru-RU" dirty="0" smtClean="0"/>
              <a:t> </a:t>
            </a:r>
            <a:r>
              <a:rPr lang="ru-RU" dirty="0" err="1" smtClean="0"/>
              <a:t>қосымша</a:t>
            </a:r>
            <a:r>
              <a:rPr lang="ru-RU" dirty="0" smtClean="0"/>
              <a:t> </a:t>
            </a:r>
            <a:r>
              <a:rPr lang="ru-RU" dirty="0" err="1" smtClean="0"/>
              <a:t>біліммен</a:t>
            </a:r>
            <a:r>
              <a:rPr lang="ru-RU" dirty="0" smtClean="0"/>
              <a:t> </a:t>
            </a:r>
            <a:r>
              <a:rPr lang="ru-RU" dirty="0" err="1" smtClean="0"/>
              <a:t>қамту</a:t>
            </a:r>
            <a:r>
              <a:rPr lang="ru-RU" dirty="0" smtClean="0"/>
              <a:t>, </a:t>
            </a:r>
            <a:r>
              <a:rPr lang="ru-RU" dirty="0" err="1" smtClean="0"/>
              <a:t>сондай-ақ</a:t>
            </a:r>
            <a:r>
              <a:rPr lang="ru-RU" dirty="0" smtClean="0"/>
              <a:t> </a:t>
            </a:r>
            <a:r>
              <a:rPr lang="ru-RU" dirty="0" err="1" smtClean="0"/>
              <a:t>қаланың</a:t>
            </a:r>
            <a:r>
              <a:rPr lang="ru-RU" dirty="0" smtClean="0"/>
              <a:t> </a:t>
            </a:r>
            <a:r>
              <a:rPr lang="ru-RU" dirty="0" err="1" smtClean="0"/>
              <a:t>полицентрлігін</a:t>
            </a:r>
            <a:r>
              <a:rPr lang="ru-RU" dirty="0" smtClean="0"/>
              <a:t> </a:t>
            </a:r>
            <a:r>
              <a:rPr lang="ru-RU" dirty="0" err="1" smtClean="0"/>
              <a:t>дамыту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1F809-DBAB-42DB-9BAE-AFB6575D7D2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52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Негізгі</a:t>
            </a:r>
            <a:r>
              <a:rPr lang="ru-RU" dirty="0" smtClean="0"/>
              <a:t> </a:t>
            </a:r>
            <a:r>
              <a:rPr lang="ru-RU" dirty="0" err="1" smtClean="0"/>
              <a:t>мақсат-халықтың</a:t>
            </a:r>
            <a:r>
              <a:rPr lang="ru-RU" dirty="0" smtClean="0"/>
              <a:t> аз </a:t>
            </a:r>
            <a:r>
              <a:rPr lang="ru-RU" dirty="0" err="1" smtClean="0"/>
              <a:t>қамтылған</a:t>
            </a:r>
            <a:r>
              <a:rPr lang="ru-RU" dirty="0" smtClean="0"/>
              <a:t> </a:t>
            </a:r>
            <a:r>
              <a:rPr lang="ru-RU" dirty="0" err="1" smtClean="0"/>
              <a:t>топтарын</a:t>
            </a:r>
            <a:r>
              <a:rPr lang="ru-RU" dirty="0" smtClean="0"/>
              <a:t> </a:t>
            </a:r>
            <a:r>
              <a:rPr lang="ru-RU" dirty="0" err="1" smtClean="0"/>
              <a:t>қосымша</a:t>
            </a:r>
            <a:r>
              <a:rPr lang="ru-RU" dirty="0" smtClean="0"/>
              <a:t> </a:t>
            </a:r>
            <a:r>
              <a:rPr lang="ru-RU" dirty="0" err="1" smtClean="0"/>
              <a:t>біліммен</a:t>
            </a:r>
            <a:r>
              <a:rPr lang="ru-RU" dirty="0" smtClean="0"/>
              <a:t> </a:t>
            </a:r>
            <a:r>
              <a:rPr lang="ru-RU" dirty="0" err="1" smtClean="0"/>
              <a:t>қамту</a:t>
            </a:r>
            <a:r>
              <a:rPr lang="ru-RU" dirty="0" smtClean="0"/>
              <a:t>, </a:t>
            </a:r>
            <a:r>
              <a:rPr lang="ru-RU" dirty="0" err="1" smtClean="0"/>
              <a:t>сондай-ақ</a:t>
            </a:r>
            <a:r>
              <a:rPr lang="ru-RU" dirty="0" smtClean="0"/>
              <a:t> </a:t>
            </a:r>
            <a:r>
              <a:rPr lang="ru-RU" dirty="0" err="1" smtClean="0"/>
              <a:t>қаланың</a:t>
            </a:r>
            <a:r>
              <a:rPr lang="ru-RU" dirty="0" smtClean="0"/>
              <a:t> </a:t>
            </a:r>
            <a:r>
              <a:rPr lang="ru-RU" dirty="0" err="1" smtClean="0"/>
              <a:t>полицентрлігін</a:t>
            </a:r>
            <a:r>
              <a:rPr lang="ru-RU" dirty="0" smtClean="0"/>
              <a:t> </a:t>
            </a:r>
            <a:r>
              <a:rPr lang="ru-RU" dirty="0" err="1" smtClean="0"/>
              <a:t>дамыту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1F809-DBAB-42DB-9BAE-AFB6575D7D2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8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5DEE-1FE0-4C39-8536-C5F564E590D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2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5DEE-1FE0-4C39-8536-C5F564E590D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33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3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51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2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19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4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3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16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8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2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96737-88A0-42F4-9259-B16D42E5F802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8C06-ECB4-4A96-9FAA-CA1C10EB2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3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3131" y="1488377"/>
            <a:ext cx="10081846" cy="317402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АЛМАТЫ ҚАЛАСЫ БІЛІМ БАСҚАРМАСЫНЫҢ </a:t>
            </a:r>
            <a:b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ЖЫЛҒЫ ЖӘНЕ 2023 ЖЫЛҒЫ          1 ТОҚСАН ҚОРЫТЫНДЫСЫ БОЙЫНША ЕСЕБІ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4D86FC-3030-42F7-B15C-1A350D9DF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9" y="234965"/>
            <a:ext cx="1253412" cy="1253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1131" y="6409592"/>
            <a:ext cx="37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Алматы қаласы, 2023 ж.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2"/>
          <p:cNvSpPr/>
          <p:nvPr/>
        </p:nvSpPr>
        <p:spPr>
          <a:xfrm rot="16200000">
            <a:off x="2423833" y="-1227709"/>
            <a:ext cx="1537362" cy="5613852"/>
          </a:xfrm>
          <a:prstGeom prst="roundRect">
            <a:avLst>
              <a:gd name="adj" fmla="val 396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884B851-6908-4A1F-B05C-8B4DC48542BA}"/>
              </a:ext>
            </a:extLst>
          </p:cNvPr>
          <p:cNvSpPr txBox="1"/>
          <p:nvPr/>
        </p:nvSpPr>
        <p:spPr>
          <a:xfrm>
            <a:off x="6200562" y="802732"/>
            <a:ext cx="2764888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тапсырыс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бөлінді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991,7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млн.тг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7E26579-38A1-4F32-8F90-F10B16837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189205"/>
            <a:ext cx="409312" cy="409312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B1F99522-17C2-4712-9973-9F79CCB76316}"/>
              </a:ext>
            </a:extLst>
          </p:cNvPr>
          <p:cNvCxnSpPr/>
          <p:nvPr/>
        </p:nvCxnSpPr>
        <p:spPr>
          <a:xfrm>
            <a:off x="92887" y="663839"/>
            <a:ext cx="11772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28347" y="913661"/>
            <a:ext cx="20150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endParaRPr lang="ru-RU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6535" y="1537127"/>
            <a:ext cx="1813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ҚОСЫМША БІЛІМ БЕРУ ҰЙЫМЫ БАР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13917" y="887602"/>
            <a:ext cx="252252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МЕМЛЕКЕТТІК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469893" y="983972"/>
            <a:ext cx="1054975" cy="136823"/>
            <a:chOff x="2805295" y="1228319"/>
            <a:chExt cx="1054975" cy="136823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805295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2959402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113509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267616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428311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3582418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743166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469893" y="1955620"/>
            <a:ext cx="1054975" cy="136823"/>
            <a:chOff x="2805295" y="1928950"/>
            <a:chExt cx="1054975" cy="136823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2805295" y="1928950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2959402" y="1928950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3113509" y="1928950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3267616" y="1928950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3428311" y="1928950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582418" y="1928950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3743166" y="1928950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2932214" y="983972"/>
            <a:ext cx="117104" cy="13682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1C6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778107" y="983972"/>
            <a:ext cx="118911" cy="13682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1C6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247016" y="1955620"/>
            <a:ext cx="120160" cy="13905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1C6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092909" y="1956524"/>
            <a:ext cx="117104" cy="13682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1C6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932832" y="1957854"/>
            <a:ext cx="117104" cy="136823"/>
          </a:xfrm>
          <a:prstGeom prst="round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1C6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778107" y="1957853"/>
            <a:ext cx="118911" cy="136823"/>
          </a:xfrm>
          <a:prstGeom prst="round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1C6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677739" y="1957380"/>
            <a:ext cx="63365" cy="136825"/>
          </a:xfrm>
          <a:prstGeom prst="round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1C6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535564" y="1738139"/>
            <a:ext cx="298258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kk-KZ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ЖЕКЕМЕНШІК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="" xmlns:a16="http://schemas.microsoft.com/office/drawing/2014/main" id="{8714760F-5777-408C-BC66-4B3DE230DC0C}"/>
              </a:ext>
            </a:extLst>
          </p:cNvPr>
          <p:cNvSpPr/>
          <p:nvPr/>
        </p:nvSpPr>
        <p:spPr>
          <a:xfrm>
            <a:off x="0" y="183393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ҚОСЫМША БІЛІМ БЕРУ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8" y="2864592"/>
            <a:ext cx="5551170" cy="3238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68030" y="2729083"/>
            <a:ext cx="59565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Қазақстан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Республикасының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Президентінің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қатысуымен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маусымда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Наурызбай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ауданындағы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Инновациялық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шығармашылық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орталығының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салтанатты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ашылуы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өтті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Екінші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 Алатау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ауданында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ағымдағы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жылдың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қыркүйегіне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ашылады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Орталықтарда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робототехника,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VR,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бағдарламалау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заманауи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шеберханалар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сияқты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классикалық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эстетикалық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сондай-ақ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инновациялық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бағыттар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қарастырылған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Олардың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әрқайсысына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аптасына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бала бара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884B851-6908-4A1F-B05C-8B4DC48542BA}"/>
              </a:ext>
            </a:extLst>
          </p:cNvPr>
          <p:cNvSpPr txBox="1"/>
          <p:nvPr/>
        </p:nvSpPr>
        <p:spPr>
          <a:xfrm>
            <a:off x="9332893" y="779571"/>
            <a:ext cx="259826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5500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тапсырыс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бөлінді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млрд. тг. 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8120" r="203" b="12229"/>
          <a:stretch/>
        </p:blipFill>
        <p:spPr>
          <a:xfrm>
            <a:off x="3200400" y="350890"/>
            <a:ext cx="8991599" cy="6507111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1A8B612C-EBA5-4EC0-B345-3D7B8D07905D}"/>
              </a:ext>
            </a:extLst>
          </p:cNvPr>
          <p:cNvSpPr/>
          <p:nvPr/>
        </p:nvSpPr>
        <p:spPr>
          <a:xfrm>
            <a:off x="8120128" y="4685705"/>
            <a:ext cx="56494" cy="56494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59E339FF-35D3-4681-BFCF-736F6FBA5EF5}"/>
              </a:ext>
            </a:extLst>
          </p:cNvPr>
          <p:cNvSpPr/>
          <p:nvPr/>
        </p:nvSpPr>
        <p:spPr>
          <a:xfrm>
            <a:off x="8245098" y="4083680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C3C730F0-AD10-45D4-8412-8AE168195003}"/>
              </a:ext>
            </a:extLst>
          </p:cNvPr>
          <p:cNvSpPr/>
          <p:nvPr/>
        </p:nvSpPr>
        <p:spPr>
          <a:xfrm>
            <a:off x="7423638" y="3650490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xmlns="" id="{0A3DEF43-7309-43BC-B573-BD411D3FC743}"/>
              </a:ext>
            </a:extLst>
          </p:cNvPr>
          <p:cNvSpPr/>
          <p:nvPr/>
        </p:nvSpPr>
        <p:spPr>
          <a:xfrm>
            <a:off x="7950727" y="4508962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xmlns="" id="{00DC9169-8719-4BEB-9CED-4BBC8B468D4A}"/>
              </a:ext>
            </a:extLst>
          </p:cNvPr>
          <p:cNvSpPr/>
          <p:nvPr/>
        </p:nvSpPr>
        <p:spPr>
          <a:xfrm>
            <a:off x="7422112" y="4531256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8B849666-8136-4ACA-8B62-0859A70DA7A7}"/>
              </a:ext>
            </a:extLst>
          </p:cNvPr>
          <p:cNvSpPr/>
          <p:nvPr/>
        </p:nvSpPr>
        <p:spPr>
          <a:xfrm>
            <a:off x="7832170" y="5027103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84A4BC34-A6AF-4980-8AC6-81DDD2CA88A5}"/>
              </a:ext>
            </a:extLst>
          </p:cNvPr>
          <p:cNvSpPr/>
          <p:nvPr/>
        </p:nvSpPr>
        <p:spPr>
          <a:xfrm>
            <a:off x="7270266" y="5388437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85040426-4F9C-4F84-AB60-4D4E93017778}"/>
              </a:ext>
            </a:extLst>
          </p:cNvPr>
          <p:cNvSpPr/>
          <p:nvPr/>
        </p:nvSpPr>
        <p:spPr>
          <a:xfrm>
            <a:off x="6332655" y="5395330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235D5BD2-2770-4401-82AB-5064CBF8CA36}"/>
              </a:ext>
            </a:extLst>
          </p:cNvPr>
          <p:cNvSpPr/>
          <p:nvPr/>
        </p:nvSpPr>
        <p:spPr>
          <a:xfrm>
            <a:off x="6569200" y="5046222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4E715132-2A18-4C8E-B61A-6C8E600D9262}"/>
              </a:ext>
            </a:extLst>
          </p:cNvPr>
          <p:cNvSpPr/>
          <p:nvPr/>
        </p:nvSpPr>
        <p:spPr>
          <a:xfrm>
            <a:off x="6610947" y="4394329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FDEC5926-8F9D-4CCC-B821-A4EF8A629B32}"/>
              </a:ext>
            </a:extLst>
          </p:cNvPr>
          <p:cNvSpPr/>
          <p:nvPr/>
        </p:nvSpPr>
        <p:spPr>
          <a:xfrm>
            <a:off x="6081663" y="4378007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387D5C61-06BE-4817-8292-CD62353D8ED8}"/>
              </a:ext>
            </a:extLst>
          </p:cNvPr>
          <p:cNvSpPr/>
          <p:nvPr/>
        </p:nvSpPr>
        <p:spPr>
          <a:xfrm>
            <a:off x="9068767" y="4599801"/>
            <a:ext cx="971126" cy="971128"/>
          </a:xfrm>
          <a:prstGeom prst="ellipse">
            <a:avLst/>
          </a:prstGeom>
          <a:solidFill>
            <a:srgbClr val="00B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9D562EA0-86CF-479A-A000-CB63AC240C7F}"/>
              </a:ext>
            </a:extLst>
          </p:cNvPr>
          <p:cNvSpPr/>
          <p:nvPr/>
        </p:nvSpPr>
        <p:spPr>
          <a:xfrm>
            <a:off x="9906275" y="3551266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xmlns="" id="{326153C2-1A5A-4F34-9743-934DDD49357E}"/>
              </a:ext>
            </a:extLst>
          </p:cNvPr>
          <p:cNvSpPr/>
          <p:nvPr/>
        </p:nvSpPr>
        <p:spPr>
          <a:xfrm>
            <a:off x="9872362" y="2880360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0FA1A40D-27CB-4F30-ABC8-50EE897B925C}"/>
              </a:ext>
            </a:extLst>
          </p:cNvPr>
          <p:cNvSpPr/>
          <p:nvPr/>
        </p:nvSpPr>
        <p:spPr>
          <a:xfrm>
            <a:off x="8868609" y="1213416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xmlns="" id="{887650DE-48E0-4F8D-999F-4083955AF6D5}"/>
              </a:ext>
            </a:extLst>
          </p:cNvPr>
          <p:cNvSpPr/>
          <p:nvPr/>
        </p:nvSpPr>
        <p:spPr>
          <a:xfrm>
            <a:off x="8861732" y="464804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5E230179-0175-402B-9D29-4F6E444F1DA7}"/>
              </a:ext>
            </a:extLst>
          </p:cNvPr>
          <p:cNvSpPr/>
          <p:nvPr/>
        </p:nvSpPr>
        <p:spPr>
          <a:xfrm>
            <a:off x="10613555" y="882224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247468" y="4545789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8405299" y="4242648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583036" y="3812385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486697" y="5024352"/>
            <a:ext cx="135267" cy="13526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10062326" y="3711465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028810" y="1368860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9028810" y="631312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772327" y="4560101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6497641" y="5554585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6728838" y="5216658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7427022" y="5558638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7583034" y="4698680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8000605" y="5195817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10032562" y="3040559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10773756" y="1042424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3E1138E-01E3-431C-8956-F049F0996069}"/>
              </a:ext>
            </a:extLst>
          </p:cNvPr>
          <p:cNvSpPr txBox="1"/>
          <p:nvPr/>
        </p:nvSpPr>
        <p:spPr>
          <a:xfrm>
            <a:off x="34564" y="37329"/>
            <a:ext cx="7090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highlight>
                  <a:srgbClr val="FFFD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ҚОСЫМША БІЛІМ БЕРУДІҢ ҚОЛЖЕТІМДІЛІГІ</a:t>
            </a:r>
            <a:endParaRPr lang="ru-RU" sz="1600" b="1" dirty="0">
              <a:solidFill>
                <a:srgbClr val="002060"/>
              </a:solidFill>
              <a:highlight>
                <a:srgbClr val="FFFD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C869FA2E-C496-4A59-9DE9-6ABAEA46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23" y="345106"/>
            <a:ext cx="3947629" cy="6515100"/>
          </a:xfrm>
          <a:prstGeom prst="rect">
            <a:avLst/>
          </a:prstGeom>
        </p:spPr>
      </p:pic>
      <p:sp>
        <p:nvSpPr>
          <p:cNvPr id="105" name="Овал 104">
            <a:extLst>
              <a:ext uri="{FF2B5EF4-FFF2-40B4-BE49-F238E27FC236}">
                <a16:creationId xmlns:a16="http://schemas.microsoft.com/office/drawing/2014/main" xmlns="" id="{5950ED56-CD05-4DA9-9CE7-5F84704D92A9}"/>
              </a:ext>
            </a:extLst>
          </p:cNvPr>
          <p:cNvSpPr/>
          <p:nvPr/>
        </p:nvSpPr>
        <p:spPr>
          <a:xfrm>
            <a:off x="201037" y="2609495"/>
            <a:ext cx="643906" cy="643908"/>
          </a:xfrm>
          <a:prstGeom prst="ellipse">
            <a:avLst/>
          </a:prstGeom>
          <a:solidFill>
            <a:srgbClr val="00B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xmlns="" id="{B5061125-FC68-4772-888E-F1C795C4DBBC}"/>
              </a:ext>
            </a:extLst>
          </p:cNvPr>
          <p:cNvSpPr/>
          <p:nvPr/>
        </p:nvSpPr>
        <p:spPr>
          <a:xfrm>
            <a:off x="455357" y="2870436"/>
            <a:ext cx="135267" cy="13526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A726F20-F46B-41B0-AC91-BE61A741D896}"/>
              </a:ext>
            </a:extLst>
          </p:cNvPr>
          <p:cNvSpPr txBox="1"/>
          <p:nvPr/>
        </p:nvSpPr>
        <p:spPr>
          <a:xfrm>
            <a:off x="945794" y="2447057"/>
            <a:ext cx="260840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58534F"/>
                </a:solidFill>
                <a:latin typeface="Montserrat" panose="00000500000000000000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prstClr val="white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1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  <a:ea typeface="Roboto Condensed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xmlns="" id="{0DEBB08A-540A-408B-AFF8-B91F26055AC4}"/>
              </a:ext>
            </a:extLst>
          </p:cNvPr>
          <p:cNvSpPr/>
          <p:nvPr/>
        </p:nvSpPr>
        <p:spPr>
          <a:xfrm>
            <a:off x="278451" y="1185307"/>
            <a:ext cx="455995" cy="455995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7" name="Овал 116">
            <a:extLst>
              <a:ext uri="{FF2B5EF4-FFF2-40B4-BE49-F238E27FC236}">
                <a16:creationId xmlns:a16="http://schemas.microsoft.com/office/drawing/2014/main" xmlns="" id="{4D223D17-B9C0-43F2-B000-35F86485CB93}"/>
              </a:ext>
            </a:extLst>
          </p:cNvPr>
          <p:cNvSpPr/>
          <p:nvPr/>
        </p:nvSpPr>
        <p:spPr>
          <a:xfrm>
            <a:off x="473164" y="1378788"/>
            <a:ext cx="66572" cy="6657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5CE43256-A1B0-4BF0-8F53-00B1260D536E}"/>
              </a:ext>
            </a:extLst>
          </p:cNvPr>
          <p:cNvSpPr txBox="1"/>
          <p:nvPr/>
        </p:nvSpPr>
        <p:spPr>
          <a:xfrm>
            <a:off x="882639" y="1364857"/>
            <a:ext cx="326612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58534F"/>
                </a:solidFill>
                <a:latin typeface="Montserrat" panose="00000500000000000000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prstClr val="white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8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ea typeface="Roboto Condensed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B5F20818-E9E1-4E89-ACD3-5EBED7860543}"/>
              </a:ext>
            </a:extLst>
          </p:cNvPr>
          <p:cNvSpPr txBox="1"/>
          <p:nvPr/>
        </p:nvSpPr>
        <p:spPr>
          <a:xfrm>
            <a:off x="882639" y="483814"/>
            <a:ext cx="2857280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58534F"/>
                </a:solidFill>
                <a:latin typeface="Montserrat" panose="00000500000000000000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prstClr val="white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8</a:t>
            </a:r>
            <a:endParaRPr lang="ru-RU" sz="2000" dirty="0">
              <a:solidFill>
                <a:prstClr val="white"/>
              </a:solidFill>
              <a:latin typeface="Century Gothic" panose="020B0502020202020204" pitchFamily="34" charset="0"/>
              <a:ea typeface="Roboto Condensed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ADC7162C-F980-4D43-8A47-307103A8390A}"/>
              </a:ext>
            </a:extLst>
          </p:cNvPr>
          <p:cNvSpPr/>
          <p:nvPr/>
        </p:nvSpPr>
        <p:spPr>
          <a:xfrm>
            <a:off x="7591746" y="4717280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7752823" y="4887689"/>
            <a:ext cx="56494" cy="56494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681C433D-A648-4CA8-AB44-37F9195EFF30}"/>
              </a:ext>
            </a:extLst>
          </p:cNvPr>
          <p:cNvSpPr/>
          <p:nvPr/>
        </p:nvSpPr>
        <p:spPr>
          <a:xfrm>
            <a:off x="8039426" y="4593204"/>
            <a:ext cx="386972" cy="386970"/>
          </a:xfrm>
          <a:prstGeom prst="ellipse">
            <a:avLst/>
          </a:prstGeom>
          <a:solidFill>
            <a:srgbClr val="92D05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8204665" y="4764663"/>
            <a:ext cx="56494" cy="56494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0255CB9-8AC1-4E02-9E8C-539E11632634}"/>
              </a:ext>
            </a:extLst>
          </p:cNvPr>
          <p:cNvSpPr/>
          <p:nvPr/>
        </p:nvSpPr>
        <p:spPr>
          <a:xfrm>
            <a:off x="1424626" y="812535"/>
            <a:ext cx="16642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1400" dirty="0" smtClean="0">
                <a:solidFill>
                  <a:prstClr val="white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ОҚУШЫЛАР ҮЙІ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( </a:t>
            </a:r>
            <a:r>
              <a:rPr lang="ru-RU" sz="1100" dirty="0">
                <a:solidFill>
                  <a:prstClr val="white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800 </a:t>
            </a:r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ОРЫНҒА ДЕЙІН)</a:t>
            </a:r>
            <a:endParaRPr lang="ru-RU" sz="1100" dirty="0">
              <a:solidFill>
                <a:prstClr val="white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010B8D-F73E-46B7-AF37-EEA50FE603A0}"/>
              </a:ext>
            </a:extLst>
          </p:cNvPr>
          <p:cNvSpPr/>
          <p:nvPr/>
        </p:nvSpPr>
        <p:spPr>
          <a:xfrm>
            <a:off x="1424626" y="1668228"/>
            <a:ext cx="18061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 МЕКТЕБІ 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ОРЫНҒА ДЕЙІН)</a:t>
            </a:r>
            <a:endParaRPr lang="ru-RU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BEBA7ED-82EB-43F2-AEFC-BEEB0F957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89" y="3678164"/>
            <a:ext cx="3669381" cy="2752036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8614BD3F-A1D9-42AF-A958-C103B2D6B4C1}"/>
              </a:ext>
            </a:extLst>
          </p:cNvPr>
          <p:cNvSpPr/>
          <p:nvPr/>
        </p:nvSpPr>
        <p:spPr>
          <a:xfrm>
            <a:off x="1436982" y="2585556"/>
            <a:ext cx="2516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ОҚУШЫЛАР САРАЙЫ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(7100 </a:t>
            </a:r>
            <a:r>
              <a:rPr lang="ru-RU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ОРЫН, ЖАҢАРТУ ЖҮРГІЗІЛУДЕ)</a:t>
            </a:r>
            <a:endParaRPr lang="ru-RU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C869FA2E-C496-4A59-9DE9-6ABAEA46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3" y="345106"/>
            <a:ext cx="3947629" cy="6515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8120" r="203" b="12229"/>
          <a:stretch/>
        </p:blipFill>
        <p:spPr>
          <a:xfrm>
            <a:off x="3200400" y="350890"/>
            <a:ext cx="8991599" cy="6507111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3E1138E-01E3-431C-8956-F049F0996069}"/>
              </a:ext>
            </a:extLst>
          </p:cNvPr>
          <p:cNvSpPr txBox="1"/>
          <p:nvPr/>
        </p:nvSpPr>
        <p:spPr>
          <a:xfrm>
            <a:off x="34564" y="37329"/>
            <a:ext cx="7090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highlight>
                  <a:srgbClr val="FFFD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ҚОСЫМША БІЛІМ БЕРУДІҢ ҚОЛЖЕТІМДІЛІГІ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2D238B2D-35FA-40DA-9DB8-CE4EB94232BC}"/>
              </a:ext>
            </a:extLst>
          </p:cNvPr>
          <p:cNvSpPr/>
          <p:nvPr/>
        </p:nvSpPr>
        <p:spPr>
          <a:xfrm>
            <a:off x="5045084" y="4020419"/>
            <a:ext cx="840330" cy="840332"/>
          </a:xfrm>
          <a:prstGeom prst="ellipse">
            <a:avLst/>
          </a:prstGeom>
          <a:solidFill>
            <a:srgbClr val="FFC00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62C8BD77-7A36-4314-92AA-161C0922FDBB}"/>
              </a:ext>
            </a:extLst>
          </p:cNvPr>
          <p:cNvSpPr/>
          <p:nvPr/>
        </p:nvSpPr>
        <p:spPr>
          <a:xfrm>
            <a:off x="5397616" y="4379572"/>
            <a:ext cx="135267" cy="13526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A28659E0-BDD5-4AC7-BB1C-12339C9DB65A}"/>
              </a:ext>
            </a:extLst>
          </p:cNvPr>
          <p:cNvSpPr/>
          <p:nvPr/>
        </p:nvSpPr>
        <p:spPr>
          <a:xfrm>
            <a:off x="5004823" y="5718600"/>
            <a:ext cx="840330" cy="840332"/>
          </a:xfrm>
          <a:prstGeom prst="ellipse">
            <a:avLst/>
          </a:prstGeom>
          <a:solidFill>
            <a:srgbClr val="FFC00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xmlns="" id="{76F9EC90-896F-46D9-A004-7553EAFD3D2A}"/>
              </a:ext>
            </a:extLst>
          </p:cNvPr>
          <p:cNvSpPr/>
          <p:nvPr/>
        </p:nvSpPr>
        <p:spPr>
          <a:xfrm>
            <a:off x="5357355" y="6077753"/>
            <a:ext cx="135267" cy="13526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05DEC76E-6250-4849-B787-A81E7D48029F}"/>
              </a:ext>
            </a:extLst>
          </p:cNvPr>
          <p:cNvSpPr/>
          <p:nvPr/>
        </p:nvSpPr>
        <p:spPr>
          <a:xfrm>
            <a:off x="261619" y="771301"/>
            <a:ext cx="643906" cy="643908"/>
          </a:xfrm>
          <a:prstGeom prst="ellipse">
            <a:avLst/>
          </a:prstGeom>
          <a:solidFill>
            <a:srgbClr val="FFC00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xmlns="" id="{94C12D0B-477C-45DC-86F5-059C2E8ACC78}"/>
              </a:ext>
            </a:extLst>
          </p:cNvPr>
          <p:cNvSpPr/>
          <p:nvPr/>
        </p:nvSpPr>
        <p:spPr>
          <a:xfrm>
            <a:off x="515939" y="1032242"/>
            <a:ext cx="135267" cy="135267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59D16E2-4D2E-4068-9358-3EA441D53AE8}"/>
              </a:ext>
            </a:extLst>
          </p:cNvPr>
          <p:cNvSpPr txBox="1"/>
          <p:nvPr/>
        </p:nvSpPr>
        <p:spPr>
          <a:xfrm>
            <a:off x="1038989" y="654833"/>
            <a:ext cx="59251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58534F"/>
                </a:solidFill>
                <a:latin typeface="Montserrat" panose="00000500000000000000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prstClr val="white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2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  <a:ea typeface="Roboto Condensed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FF471AE-1F87-4E66-923D-BC8388610A96}"/>
              </a:ext>
            </a:extLst>
          </p:cNvPr>
          <p:cNvSpPr/>
          <p:nvPr/>
        </p:nvSpPr>
        <p:spPr>
          <a:xfrm>
            <a:off x="1618686" y="920145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«ИШО»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90B9F281-908C-4CE2-9D41-5A0FB40829CB}"/>
              </a:ext>
            </a:extLst>
          </p:cNvPr>
          <p:cNvSpPr/>
          <p:nvPr/>
        </p:nvSpPr>
        <p:spPr>
          <a:xfrm>
            <a:off x="8245098" y="4083680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1CE1DB80-048E-4BE4-9A07-6897EA3709C9}"/>
              </a:ext>
            </a:extLst>
          </p:cNvPr>
          <p:cNvSpPr/>
          <p:nvPr/>
        </p:nvSpPr>
        <p:spPr>
          <a:xfrm>
            <a:off x="7423638" y="3650490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E1EA1126-E45E-4487-AAF9-D41A2517E4F3}"/>
              </a:ext>
            </a:extLst>
          </p:cNvPr>
          <p:cNvSpPr/>
          <p:nvPr/>
        </p:nvSpPr>
        <p:spPr>
          <a:xfrm>
            <a:off x="7950727" y="4508962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C3C2C39D-FB15-49CD-A081-890F54F448C2}"/>
              </a:ext>
            </a:extLst>
          </p:cNvPr>
          <p:cNvSpPr/>
          <p:nvPr/>
        </p:nvSpPr>
        <p:spPr>
          <a:xfrm>
            <a:off x="7422112" y="4531256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1FA58A18-0361-48B2-8B02-8A9FF2CB45C3}"/>
              </a:ext>
            </a:extLst>
          </p:cNvPr>
          <p:cNvSpPr/>
          <p:nvPr/>
        </p:nvSpPr>
        <p:spPr>
          <a:xfrm>
            <a:off x="7832170" y="5027103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AE317309-8115-42DB-941E-152B8AF53A28}"/>
              </a:ext>
            </a:extLst>
          </p:cNvPr>
          <p:cNvSpPr/>
          <p:nvPr/>
        </p:nvSpPr>
        <p:spPr>
          <a:xfrm>
            <a:off x="7245206" y="5350744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62F3AFDF-DCD8-4ABD-B45B-2A812F1E32C9}"/>
              </a:ext>
            </a:extLst>
          </p:cNvPr>
          <p:cNvSpPr/>
          <p:nvPr/>
        </p:nvSpPr>
        <p:spPr>
          <a:xfrm>
            <a:off x="6332655" y="5395330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xmlns="" id="{6CC80A96-B8FA-44D9-9117-09FF3D926550}"/>
              </a:ext>
            </a:extLst>
          </p:cNvPr>
          <p:cNvSpPr/>
          <p:nvPr/>
        </p:nvSpPr>
        <p:spPr>
          <a:xfrm>
            <a:off x="6569200" y="5046222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xmlns="" id="{800B7739-977C-433F-B4D7-5C4D6A61509D}"/>
              </a:ext>
            </a:extLst>
          </p:cNvPr>
          <p:cNvSpPr/>
          <p:nvPr/>
        </p:nvSpPr>
        <p:spPr>
          <a:xfrm>
            <a:off x="6610947" y="4394329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E82CA45C-E927-49DE-BD00-4F2553CAE991}"/>
              </a:ext>
            </a:extLst>
          </p:cNvPr>
          <p:cNvSpPr/>
          <p:nvPr/>
        </p:nvSpPr>
        <p:spPr>
          <a:xfrm>
            <a:off x="6081663" y="4378007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xmlns="" id="{27706C3E-E646-450E-B57D-4D1D2177E92A}"/>
              </a:ext>
            </a:extLst>
          </p:cNvPr>
          <p:cNvSpPr/>
          <p:nvPr/>
        </p:nvSpPr>
        <p:spPr>
          <a:xfrm>
            <a:off x="9084142" y="4661020"/>
            <a:ext cx="971126" cy="971128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xmlns="" id="{9F4CFD47-D939-4528-B35D-99F45B6D5F6B}"/>
              </a:ext>
            </a:extLst>
          </p:cNvPr>
          <p:cNvSpPr/>
          <p:nvPr/>
        </p:nvSpPr>
        <p:spPr>
          <a:xfrm>
            <a:off x="9906275" y="3551266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xmlns="" id="{1D5F7933-D1C8-4DF9-A7A9-B3054C41DE26}"/>
              </a:ext>
            </a:extLst>
          </p:cNvPr>
          <p:cNvSpPr/>
          <p:nvPr/>
        </p:nvSpPr>
        <p:spPr>
          <a:xfrm>
            <a:off x="9872362" y="2880360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62BF79DE-5EB7-48FA-8798-342A3E2664D5}"/>
              </a:ext>
            </a:extLst>
          </p:cNvPr>
          <p:cNvSpPr/>
          <p:nvPr/>
        </p:nvSpPr>
        <p:spPr>
          <a:xfrm>
            <a:off x="8868609" y="1213416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3F5240F9-5F32-4596-B062-6FBCA41B755F}"/>
              </a:ext>
            </a:extLst>
          </p:cNvPr>
          <p:cNvSpPr/>
          <p:nvPr/>
        </p:nvSpPr>
        <p:spPr>
          <a:xfrm>
            <a:off x="8861732" y="464804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00F5D174-9CE5-4A36-8427-B9998CFC03F9}"/>
              </a:ext>
            </a:extLst>
          </p:cNvPr>
          <p:cNvSpPr/>
          <p:nvPr/>
        </p:nvSpPr>
        <p:spPr>
          <a:xfrm>
            <a:off x="10613555" y="882224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xmlns="" id="{9C823C98-4A81-41EB-95C3-6D4F6A8598E9}"/>
              </a:ext>
            </a:extLst>
          </p:cNvPr>
          <p:cNvSpPr/>
          <p:nvPr/>
        </p:nvSpPr>
        <p:spPr>
          <a:xfrm>
            <a:off x="6235371" y="4533693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0375E97E-EC96-4664-8848-439EC00DEE06}"/>
              </a:ext>
            </a:extLst>
          </p:cNvPr>
          <p:cNvSpPr/>
          <p:nvPr/>
        </p:nvSpPr>
        <p:spPr>
          <a:xfrm>
            <a:off x="8393202" y="4230552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xmlns="" id="{56D88539-433F-4480-BA7A-C86D39E7C1F2}"/>
              </a:ext>
            </a:extLst>
          </p:cNvPr>
          <p:cNvSpPr/>
          <p:nvPr/>
        </p:nvSpPr>
        <p:spPr>
          <a:xfrm>
            <a:off x="7570939" y="3800289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9EBD4F8D-3606-4A72-8BE6-B5E9C8BF3664}"/>
              </a:ext>
            </a:extLst>
          </p:cNvPr>
          <p:cNvSpPr/>
          <p:nvPr/>
        </p:nvSpPr>
        <p:spPr>
          <a:xfrm>
            <a:off x="9502072" y="5085571"/>
            <a:ext cx="135267" cy="1352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xmlns="" id="{A189A999-6118-44CC-B820-BE8A49986999}"/>
              </a:ext>
            </a:extLst>
          </p:cNvPr>
          <p:cNvSpPr/>
          <p:nvPr/>
        </p:nvSpPr>
        <p:spPr>
          <a:xfrm>
            <a:off x="10050229" y="3699369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xmlns="" id="{809690D6-A7AF-4367-B384-88608B72D38E}"/>
              </a:ext>
            </a:extLst>
          </p:cNvPr>
          <p:cNvSpPr/>
          <p:nvPr/>
        </p:nvSpPr>
        <p:spPr>
          <a:xfrm>
            <a:off x="9016713" y="1356764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CE1E3542-71A9-45EC-85F4-0C705D2738FA}"/>
              </a:ext>
            </a:extLst>
          </p:cNvPr>
          <p:cNvSpPr/>
          <p:nvPr/>
        </p:nvSpPr>
        <p:spPr>
          <a:xfrm>
            <a:off x="9016713" y="619216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xmlns="" id="{5278ABCA-7500-4675-BCAE-997EBB0054DC}"/>
              </a:ext>
            </a:extLst>
          </p:cNvPr>
          <p:cNvSpPr/>
          <p:nvPr/>
        </p:nvSpPr>
        <p:spPr>
          <a:xfrm>
            <a:off x="8106668" y="4655930"/>
            <a:ext cx="77954" cy="779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xmlns="" id="{23C34E57-1D6E-4BE8-B7DE-9548D588853F}"/>
              </a:ext>
            </a:extLst>
          </p:cNvPr>
          <p:cNvSpPr/>
          <p:nvPr/>
        </p:nvSpPr>
        <p:spPr>
          <a:xfrm>
            <a:off x="6760230" y="4548005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6BBA41FE-A9AF-4F9B-A624-343F285CAAF8}"/>
              </a:ext>
            </a:extLst>
          </p:cNvPr>
          <p:cNvSpPr/>
          <p:nvPr/>
        </p:nvSpPr>
        <p:spPr>
          <a:xfrm>
            <a:off x="6485544" y="5542489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xmlns="" id="{D001A7F4-9B56-4C3A-9C5F-CD1A3CADFB35}"/>
              </a:ext>
            </a:extLst>
          </p:cNvPr>
          <p:cNvSpPr/>
          <p:nvPr/>
        </p:nvSpPr>
        <p:spPr>
          <a:xfrm>
            <a:off x="6716741" y="5204562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xmlns="" id="{BE5AAFCE-C394-43E7-B4CC-AD4874EB3499}"/>
              </a:ext>
            </a:extLst>
          </p:cNvPr>
          <p:cNvSpPr/>
          <p:nvPr/>
        </p:nvSpPr>
        <p:spPr>
          <a:xfrm>
            <a:off x="7389865" y="5508849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xmlns="" id="{71314F47-03B9-4CF5-A081-54EBB97CDC18}"/>
              </a:ext>
            </a:extLst>
          </p:cNvPr>
          <p:cNvSpPr/>
          <p:nvPr/>
        </p:nvSpPr>
        <p:spPr>
          <a:xfrm>
            <a:off x="7570937" y="4686584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xmlns="" id="{28B978BA-2C67-42DC-BE01-196274E35030}"/>
              </a:ext>
            </a:extLst>
          </p:cNvPr>
          <p:cNvSpPr/>
          <p:nvPr/>
        </p:nvSpPr>
        <p:spPr>
          <a:xfrm>
            <a:off x="7988508" y="5183721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xmlns="" id="{8568E202-98D0-4FEF-A61A-244F18B2E17B}"/>
              </a:ext>
            </a:extLst>
          </p:cNvPr>
          <p:cNvSpPr/>
          <p:nvPr/>
        </p:nvSpPr>
        <p:spPr>
          <a:xfrm>
            <a:off x="10020465" y="3028463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xmlns="" id="{0540E53C-DC6E-476C-BC38-882C126EDA80}"/>
              </a:ext>
            </a:extLst>
          </p:cNvPr>
          <p:cNvSpPr/>
          <p:nvPr/>
        </p:nvSpPr>
        <p:spPr>
          <a:xfrm>
            <a:off x="10761659" y="1030328"/>
            <a:ext cx="90766" cy="907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B158AEA1-5F64-437F-84D6-17EAA0F62D20}"/>
              </a:ext>
            </a:extLst>
          </p:cNvPr>
          <p:cNvSpPr/>
          <p:nvPr/>
        </p:nvSpPr>
        <p:spPr>
          <a:xfrm>
            <a:off x="7591746" y="4717280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xmlns="" id="{8B0A2FDF-0B5E-4E1A-9720-79704C05B96F}"/>
              </a:ext>
            </a:extLst>
          </p:cNvPr>
          <p:cNvSpPr/>
          <p:nvPr/>
        </p:nvSpPr>
        <p:spPr>
          <a:xfrm>
            <a:off x="7742557" y="4877424"/>
            <a:ext cx="77026" cy="770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xmlns="" id="{5B30E049-91F7-4581-813C-C37CF5ADF648}"/>
              </a:ext>
            </a:extLst>
          </p:cNvPr>
          <p:cNvSpPr/>
          <p:nvPr/>
        </p:nvSpPr>
        <p:spPr>
          <a:xfrm>
            <a:off x="8039426" y="4589741"/>
            <a:ext cx="386972" cy="386970"/>
          </a:xfrm>
          <a:prstGeom prst="ellipse">
            <a:avLst/>
          </a:prstGeom>
          <a:solidFill>
            <a:schemeClr val="bg1">
              <a:lumMod val="95000"/>
              <a:alpha val="51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xmlns="" id="{FC167AA3-C544-4D59-8D7E-8E9B3DB5E6F3}"/>
              </a:ext>
            </a:extLst>
          </p:cNvPr>
          <p:cNvSpPr/>
          <p:nvPr/>
        </p:nvSpPr>
        <p:spPr>
          <a:xfrm>
            <a:off x="8194399" y="4754398"/>
            <a:ext cx="77026" cy="770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A00B123D-7301-48F0-A1B3-A825A9E74667}"/>
              </a:ext>
            </a:extLst>
          </p:cNvPr>
          <p:cNvSpPr/>
          <p:nvPr/>
        </p:nvSpPr>
        <p:spPr>
          <a:xfrm>
            <a:off x="93201" y="1740700"/>
            <a:ext cx="3297698" cy="307777"/>
          </a:xfrm>
          <a:prstGeom prst="rect">
            <a:avLst/>
          </a:prstGeom>
          <a:solidFill>
            <a:srgbClr val="262626">
              <a:alpha val="76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«ЦИТ» НАУРЫЗБАЙСКОГО РАЙОНА</a:t>
            </a:r>
            <a:endParaRPr lang="ru-RU" sz="1100" dirty="0">
              <a:solidFill>
                <a:schemeClr val="bg1"/>
              </a:solidFill>
              <a:latin typeface="Century Gothic" panose="020B0502020202020204" pitchFamily="34" charset="0"/>
              <a:ea typeface="Roboto Condensed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ACCA4DBF-6004-40C8-B25D-9AAD210CB63C}"/>
              </a:ext>
            </a:extLst>
          </p:cNvPr>
          <p:cNvSpPr/>
          <p:nvPr/>
        </p:nvSpPr>
        <p:spPr>
          <a:xfrm>
            <a:off x="108982" y="4271298"/>
            <a:ext cx="2922595" cy="307777"/>
          </a:xfrm>
          <a:prstGeom prst="rect">
            <a:avLst/>
          </a:prstGeom>
          <a:solidFill>
            <a:srgbClr val="262626">
              <a:alpha val="76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«ЦИТ» АЛАТАУСКОГО РАЙОНА</a:t>
            </a:r>
            <a:endParaRPr lang="ru-RU" sz="1100" dirty="0">
              <a:solidFill>
                <a:schemeClr val="bg1"/>
              </a:solidFill>
              <a:latin typeface="Century Gothic" panose="020B0502020202020204" pitchFamily="34" charset="0"/>
              <a:ea typeface="Roboto Condensed" panose="020000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9" b="416"/>
          <a:stretch/>
        </p:blipFill>
        <p:spPr>
          <a:xfrm>
            <a:off x="125752" y="1717334"/>
            <a:ext cx="3672153" cy="2386769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9E59493D-89B4-4988-B92A-FB280F3AE9BF}"/>
              </a:ext>
            </a:extLst>
          </p:cNvPr>
          <p:cNvSpPr/>
          <p:nvPr/>
        </p:nvSpPr>
        <p:spPr>
          <a:xfrm>
            <a:off x="49895" y="3464112"/>
            <a:ext cx="3749525" cy="707886"/>
          </a:xfrm>
          <a:prstGeom prst="rect">
            <a:avLst/>
          </a:prstGeom>
          <a:solidFill>
            <a:srgbClr val="262626">
              <a:alpha val="76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АУДАНЫ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11 197 м2</a:t>
            </a:r>
          </a:p>
          <a:p>
            <a:pPr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ҚУАТТЫЛЫҒЫ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5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000</a:t>
            </a:r>
          </a:p>
          <a:p>
            <a:pPr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БАСТАЛУЫ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2022 ЖЫЛ</a:t>
            </a: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k-KZ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АЯҚТАЛДЫ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0" y="4264955"/>
            <a:ext cx="3664959" cy="2509566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679087AB-53F2-4683-9CBE-627250995CA1}"/>
              </a:ext>
            </a:extLst>
          </p:cNvPr>
          <p:cNvSpPr/>
          <p:nvPr/>
        </p:nvSpPr>
        <p:spPr>
          <a:xfrm>
            <a:off x="97892" y="6122436"/>
            <a:ext cx="3727872" cy="707886"/>
          </a:xfrm>
          <a:prstGeom prst="rect">
            <a:avLst/>
          </a:prstGeom>
          <a:solidFill>
            <a:srgbClr val="262626">
              <a:alpha val="76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АУДАНЫ –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11 342 м2</a:t>
            </a:r>
          </a:p>
          <a:p>
            <a:pPr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ҚУАТТЫЛЫҒЫ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5 000</a:t>
            </a:r>
          </a:p>
          <a:p>
            <a:pPr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БАСТАЛУЫ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2022 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ЖЫЛ</a:t>
            </a: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АЯҚТАЛУЫ 2023 Ж. МАУСЫМ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645AB695-44BA-47C4-A435-44231C0AC973}"/>
              </a:ext>
            </a:extLst>
          </p:cNvPr>
          <p:cNvGrpSpPr/>
          <p:nvPr/>
        </p:nvGrpSpPr>
        <p:grpSpPr>
          <a:xfrm>
            <a:off x="3940805" y="886712"/>
            <a:ext cx="8251194" cy="5971289"/>
            <a:chOff x="3200400" y="350890"/>
            <a:chExt cx="8991599" cy="650711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t="18120" r="203" b="12229"/>
            <a:stretch/>
          </p:blipFill>
          <p:spPr>
            <a:xfrm>
              <a:off x="3200400" y="350890"/>
              <a:ext cx="8991599" cy="6507111"/>
            </a:xfrm>
            <a:prstGeom prst="rect">
              <a:avLst/>
            </a:prstGeom>
            <a:solidFill>
              <a:srgbClr val="92D050"/>
            </a:solidFill>
          </p:spPr>
        </p:pic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8714F7FD-BD6D-49DA-BFF4-29B7061A6240}"/>
                </a:ext>
              </a:extLst>
            </p:cNvPr>
            <p:cNvGrpSpPr/>
            <p:nvPr/>
          </p:nvGrpSpPr>
          <p:grpSpPr>
            <a:xfrm>
              <a:off x="5004823" y="464804"/>
              <a:ext cx="5995704" cy="6094128"/>
              <a:chOff x="5004823" y="464804"/>
              <a:chExt cx="5995704" cy="6094128"/>
            </a:xfrm>
          </p:grpSpPr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xmlns="" id="{59E339FF-35D3-4681-BFCF-736F6FBA5EF5}"/>
                  </a:ext>
                </a:extLst>
              </p:cNvPr>
              <p:cNvSpPr/>
              <p:nvPr/>
            </p:nvSpPr>
            <p:spPr>
              <a:xfrm>
                <a:off x="8245098" y="4083680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xmlns="" id="{C3C730F0-AD10-45D4-8412-8AE168195003}"/>
                  </a:ext>
                </a:extLst>
              </p:cNvPr>
              <p:cNvSpPr/>
              <p:nvPr/>
            </p:nvSpPr>
            <p:spPr>
              <a:xfrm>
                <a:off x="7423638" y="3650490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xmlns="" id="{0A3DEF43-7309-43BC-B573-BD411D3FC743}"/>
                  </a:ext>
                </a:extLst>
              </p:cNvPr>
              <p:cNvSpPr/>
              <p:nvPr/>
            </p:nvSpPr>
            <p:spPr>
              <a:xfrm>
                <a:off x="7950727" y="4508962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xmlns="" id="{00DC9169-8719-4BEB-9CED-4BBC8B468D4A}"/>
                  </a:ext>
                </a:extLst>
              </p:cNvPr>
              <p:cNvSpPr/>
              <p:nvPr/>
            </p:nvSpPr>
            <p:spPr>
              <a:xfrm>
                <a:off x="7422112" y="4531256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/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xmlns="" id="{8B849666-8136-4ACA-8B62-0859A70DA7A7}"/>
                  </a:ext>
                </a:extLst>
              </p:cNvPr>
              <p:cNvSpPr/>
              <p:nvPr/>
            </p:nvSpPr>
            <p:spPr>
              <a:xfrm>
                <a:off x="7832170" y="5027103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xmlns="" id="{84A4BC34-A6AF-4980-8AC6-81DDD2CA88A5}"/>
                  </a:ext>
                </a:extLst>
              </p:cNvPr>
              <p:cNvSpPr/>
              <p:nvPr/>
            </p:nvSpPr>
            <p:spPr>
              <a:xfrm>
                <a:off x="7245206" y="5350744"/>
                <a:ext cx="386972" cy="386970"/>
              </a:xfrm>
              <a:prstGeom prst="ellipse">
                <a:avLst/>
              </a:prstGeom>
              <a:solidFill>
                <a:srgbClr val="00B0F0">
                  <a:alpha val="51000"/>
                </a:srgb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>
                <a:extLst>
                  <a:ext uri="{FF2B5EF4-FFF2-40B4-BE49-F238E27FC236}">
                    <a16:creationId xmlns:a16="http://schemas.microsoft.com/office/drawing/2014/main" xmlns="" id="{85040426-4F9C-4F84-AB60-4D4E93017778}"/>
                  </a:ext>
                </a:extLst>
              </p:cNvPr>
              <p:cNvSpPr/>
              <p:nvPr/>
            </p:nvSpPr>
            <p:spPr>
              <a:xfrm>
                <a:off x="6332655" y="5395330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xmlns="" id="{235D5BD2-2770-4401-82AB-5064CBF8CA36}"/>
                  </a:ext>
                </a:extLst>
              </p:cNvPr>
              <p:cNvSpPr/>
              <p:nvPr/>
            </p:nvSpPr>
            <p:spPr>
              <a:xfrm>
                <a:off x="6569200" y="5046222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xmlns="" id="{4E715132-2A18-4C8E-B61A-6C8E600D9262}"/>
                  </a:ext>
                </a:extLst>
              </p:cNvPr>
              <p:cNvSpPr/>
              <p:nvPr/>
            </p:nvSpPr>
            <p:spPr>
              <a:xfrm>
                <a:off x="6610947" y="4394329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xmlns="" id="{FDEC5926-8F9D-4CCC-B821-A4EF8A629B32}"/>
                  </a:ext>
                </a:extLst>
              </p:cNvPr>
              <p:cNvSpPr/>
              <p:nvPr/>
            </p:nvSpPr>
            <p:spPr>
              <a:xfrm>
                <a:off x="6081663" y="4378007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xmlns="" id="{387D5C61-06BE-4817-8292-CD62353D8ED8}"/>
                  </a:ext>
                </a:extLst>
              </p:cNvPr>
              <p:cNvSpPr/>
              <p:nvPr/>
            </p:nvSpPr>
            <p:spPr>
              <a:xfrm>
                <a:off x="9084142" y="4661020"/>
                <a:ext cx="971126" cy="971128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xmlns="" id="{9D562EA0-86CF-479A-A000-CB63AC240C7F}"/>
                  </a:ext>
                </a:extLst>
              </p:cNvPr>
              <p:cNvSpPr/>
              <p:nvPr/>
            </p:nvSpPr>
            <p:spPr>
              <a:xfrm>
                <a:off x="9906275" y="3551266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xmlns="" id="{326153C2-1A5A-4F34-9743-934DDD49357E}"/>
                  </a:ext>
                </a:extLst>
              </p:cNvPr>
              <p:cNvSpPr/>
              <p:nvPr/>
            </p:nvSpPr>
            <p:spPr>
              <a:xfrm>
                <a:off x="9872362" y="2880360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>
                <a:extLst>
                  <a:ext uri="{FF2B5EF4-FFF2-40B4-BE49-F238E27FC236}">
                    <a16:creationId xmlns:a16="http://schemas.microsoft.com/office/drawing/2014/main" xmlns="" id="{0FA1A40D-27CB-4F30-ABC8-50EE897B925C}"/>
                  </a:ext>
                </a:extLst>
              </p:cNvPr>
              <p:cNvSpPr/>
              <p:nvPr/>
            </p:nvSpPr>
            <p:spPr>
              <a:xfrm>
                <a:off x="8868609" y="1213416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9" name="Овал 88">
                <a:extLst>
                  <a:ext uri="{FF2B5EF4-FFF2-40B4-BE49-F238E27FC236}">
                    <a16:creationId xmlns:a16="http://schemas.microsoft.com/office/drawing/2014/main" xmlns="" id="{887650DE-48E0-4F8D-999F-4083955AF6D5}"/>
                  </a:ext>
                </a:extLst>
              </p:cNvPr>
              <p:cNvSpPr/>
              <p:nvPr/>
            </p:nvSpPr>
            <p:spPr>
              <a:xfrm>
                <a:off x="8861732" y="464804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xmlns="" id="{5E230179-0175-402B-9D29-4F6E444F1DA7}"/>
                  </a:ext>
                </a:extLst>
              </p:cNvPr>
              <p:cNvSpPr/>
              <p:nvPr/>
            </p:nvSpPr>
            <p:spPr>
              <a:xfrm>
                <a:off x="10613555" y="882224"/>
                <a:ext cx="386972" cy="386970"/>
              </a:xfrm>
              <a:prstGeom prst="ellipse">
                <a:avLst/>
              </a:prstGeom>
              <a:solidFill>
                <a:srgbClr val="00B0F0">
                  <a:alpha val="51000"/>
                </a:srgb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235371" y="4533693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8393202" y="4230552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7570939" y="3800289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9502072" y="5085571"/>
                <a:ext cx="135267" cy="13526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10050229" y="3699369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9016713" y="1356764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9016713" y="619216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8106668" y="4655930"/>
                <a:ext cx="77954" cy="7795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6760230" y="4548005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6485544" y="5542489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6716741" y="5204562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7389865" y="5508849"/>
                <a:ext cx="90766" cy="907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7570937" y="4686584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Овал 52"/>
              <p:cNvSpPr/>
              <p:nvPr/>
            </p:nvSpPr>
            <p:spPr>
              <a:xfrm>
                <a:off x="7988508" y="5183721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10020465" y="3028463"/>
                <a:ext cx="90766" cy="9076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10761659" y="1030328"/>
                <a:ext cx="90766" cy="907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91" name="Овал 90">
                <a:extLst>
                  <a:ext uri="{FF2B5EF4-FFF2-40B4-BE49-F238E27FC236}">
                    <a16:creationId xmlns:a16="http://schemas.microsoft.com/office/drawing/2014/main" xmlns="" id="{2D238B2D-35FA-40DA-9DB8-CE4EB94232BC}"/>
                  </a:ext>
                </a:extLst>
              </p:cNvPr>
              <p:cNvSpPr/>
              <p:nvPr/>
            </p:nvSpPr>
            <p:spPr>
              <a:xfrm>
                <a:off x="5045084" y="4020419"/>
                <a:ext cx="840330" cy="840332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>
                <a:extLst>
                  <a:ext uri="{FF2B5EF4-FFF2-40B4-BE49-F238E27FC236}">
                    <a16:creationId xmlns:a16="http://schemas.microsoft.com/office/drawing/2014/main" xmlns="" id="{62C8BD77-7A36-4314-92AA-161C0922FDBB}"/>
                  </a:ext>
                </a:extLst>
              </p:cNvPr>
              <p:cNvSpPr/>
              <p:nvPr/>
            </p:nvSpPr>
            <p:spPr>
              <a:xfrm>
                <a:off x="5397616" y="4379572"/>
                <a:ext cx="135267" cy="13526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93" name="Овал 92">
                <a:extLst>
                  <a:ext uri="{FF2B5EF4-FFF2-40B4-BE49-F238E27FC236}">
                    <a16:creationId xmlns:a16="http://schemas.microsoft.com/office/drawing/2014/main" xmlns="" id="{A28659E0-BDD5-4AC7-BB1C-12339C9DB65A}"/>
                  </a:ext>
                </a:extLst>
              </p:cNvPr>
              <p:cNvSpPr/>
              <p:nvPr/>
            </p:nvSpPr>
            <p:spPr>
              <a:xfrm>
                <a:off x="5004823" y="5718600"/>
                <a:ext cx="840330" cy="840332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xmlns="" id="{76F9EC90-896F-46D9-A004-7553EAFD3D2A}"/>
                  </a:ext>
                </a:extLst>
              </p:cNvPr>
              <p:cNvSpPr/>
              <p:nvPr/>
            </p:nvSpPr>
            <p:spPr>
              <a:xfrm>
                <a:off x="5357355" y="6077753"/>
                <a:ext cx="135267" cy="13526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Овал 77">
                <a:extLst>
                  <a:ext uri="{FF2B5EF4-FFF2-40B4-BE49-F238E27FC236}">
                    <a16:creationId xmlns:a16="http://schemas.microsoft.com/office/drawing/2014/main" xmlns="" id="{ADC7162C-F980-4D43-8A47-307103A8390A}"/>
                  </a:ext>
                </a:extLst>
              </p:cNvPr>
              <p:cNvSpPr/>
              <p:nvPr/>
            </p:nvSpPr>
            <p:spPr>
              <a:xfrm>
                <a:off x="7591746" y="4717280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7742557" y="4877424"/>
                <a:ext cx="77026" cy="7702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xmlns="" id="{681C433D-A648-4CA8-AB44-37F9195EFF30}"/>
                  </a:ext>
                </a:extLst>
              </p:cNvPr>
              <p:cNvSpPr/>
              <p:nvPr/>
            </p:nvSpPr>
            <p:spPr>
              <a:xfrm>
                <a:off x="8039426" y="4589741"/>
                <a:ext cx="386972" cy="386970"/>
              </a:xfrm>
              <a:prstGeom prst="ellipse">
                <a:avLst/>
              </a:prstGeom>
              <a:solidFill>
                <a:schemeClr val="bg1">
                  <a:lumMod val="95000"/>
                  <a:alpha val="51000"/>
                </a:scheme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8194399" y="4754398"/>
                <a:ext cx="77026" cy="7702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37" name="Овал 136">
            <a:extLst>
              <a:ext uri="{FF2B5EF4-FFF2-40B4-BE49-F238E27FC236}">
                <a16:creationId xmlns:a16="http://schemas.microsoft.com/office/drawing/2014/main" xmlns="" id="{189411E0-070B-4BB2-B8DF-185ACBF032AC}"/>
              </a:ext>
            </a:extLst>
          </p:cNvPr>
          <p:cNvSpPr/>
          <p:nvPr/>
        </p:nvSpPr>
        <p:spPr>
          <a:xfrm>
            <a:off x="174194" y="1316414"/>
            <a:ext cx="397812" cy="397814"/>
          </a:xfrm>
          <a:prstGeom prst="ellipse">
            <a:avLst/>
          </a:prstGeom>
          <a:solidFill>
            <a:srgbClr val="00B0F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xmlns="" id="{BBB52ADB-D784-4887-8AE5-DE8C65C32771}"/>
              </a:ext>
            </a:extLst>
          </p:cNvPr>
          <p:cNvSpPr/>
          <p:nvPr/>
        </p:nvSpPr>
        <p:spPr>
          <a:xfrm>
            <a:off x="331316" y="1480157"/>
            <a:ext cx="83570" cy="8357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0311AC-17A5-445E-B32B-D5564F77F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2" y="4698035"/>
            <a:ext cx="3687424" cy="20802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C72488FC-97AD-44C0-8639-D7C8BFD67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67" y="2281516"/>
            <a:ext cx="3689036" cy="23065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B2EE667-3FD6-4A65-A374-05DCE9C3DD33}"/>
              </a:ext>
            </a:extLst>
          </p:cNvPr>
          <p:cNvSpPr txBox="1"/>
          <p:nvPr/>
        </p:nvSpPr>
        <p:spPr>
          <a:xfrm>
            <a:off x="629061" y="995862"/>
            <a:ext cx="3331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ОҚУШЫЛАР ҮЙІН ЖАҢАРТУ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2023-24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ж.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ескілерін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бұзу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олардың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орнына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жаңа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орталықтар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салу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5562D57-9172-4EE0-88A8-98BE62CC5BAD}"/>
              </a:ext>
            </a:extLst>
          </p:cNvPr>
          <p:cNvSpPr/>
          <p:nvPr/>
        </p:nvSpPr>
        <p:spPr>
          <a:xfrm>
            <a:off x="112867" y="4034018"/>
            <a:ext cx="3727872" cy="55399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АУДАНЫ– </a:t>
            </a:r>
            <a:r>
              <a:rPr lang="ru-RU" sz="10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3 492 м2</a:t>
            </a:r>
          </a:p>
          <a:p>
            <a:pPr>
              <a:defRPr/>
            </a:pPr>
            <a:r>
              <a:rPr lang="ru-RU" sz="1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ҚУАТТЫЛЫҒЫ  </a:t>
            </a:r>
            <a:r>
              <a:rPr lang="ru-RU" sz="10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– 800</a:t>
            </a:r>
          </a:p>
          <a:p>
            <a:pPr>
              <a:defRPr/>
            </a:pPr>
            <a:r>
              <a:rPr lang="ru-RU" sz="1000" dirty="0" err="1" smtClean="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құны</a:t>
            </a:r>
            <a:r>
              <a:rPr lang="ru-RU" sz="1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ru-RU" sz="10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Roboto Condensed" panose="02000000000000000000" pitchFamily="2" charset="0"/>
                <a:cs typeface="Courier New" panose="02070309020205020404" pitchFamily="49" charset="0"/>
              </a:rPr>
              <a:t>– 4 млрд. тг.</a:t>
            </a:r>
            <a:endParaRPr lang="ru-RU" sz="1000" dirty="0"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1A2EE7A-6EFC-4562-BDE1-B3E2AF8FCCC5}"/>
              </a:ext>
            </a:extLst>
          </p:cNvPr>
          <p:cNvSpPr/>
          <p:nvPr/>
        </p:nvSpPr>
        <p:spPr>
          <a:xfrm>
            <a:off x="56400" y="2260777"/>
            <a:ext cx="3787512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«ШЫҒАРМАШЫЛЫҚТЫ ДАМЫТУ ОРТАЛЫҒЫ»</a:t>
            </a:r>
            <a:endParaRPr lang="ru-RU" sz="1200" b="1" dirty="0" smtClean="0">
              <a:solidFill>
                <a:srgbClr val="FF0000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ТҮРКСІБ АУДАНЫ</a:t>
            </a:r>
            <a:endParaRPr lang="ru-RU" sz="1050" b="1" dirty="0">
              <a:solidFill>
                <a:sysClr val="windowText" lastClr="000000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6B947AB0-7548-496E-A9ED-703476035BE5}"/>
              </a:ext>
            </a:extLst>
          </p:cNvPr>
          <p:cNvSpPr/>
          <p:nvPr/>
        </p:nvSpPr>
        <p:spPr>
          <a:xfrm>
            <a:off x="112509" y="4700079"/>
            <a:ext cx="3682266" cy="43088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«ШЫҒАРМАШЫЛЫҚТЫ ДАМЫТУ ОРТАЛЫҒЫ»</a:t>
            </a:r>
            <a:endParaRPr lang="ru-RU" sz="1100" b="1" dirty="0" smtClean="0">
              <a:solidFill>
                <a:srgbClr val="FF0000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БОСТАНДЫҚ АУДАНЫ</a:t>
            </a:r>
            <a:endParaRPr lang="ru-RU" sz="1000" b="1" dirty="0">
              <a:solidFill>
                <a:sysClr val="windowText" lastClr="000000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34E13077-3C57-4F94-8455-ECDC5F2803E0}"/>
              </a:ext>
            </a:extLst>
          </p:cNvPr>
          <p:cNvSpPr/>
          <p:nvPr/>
        </p:nvSpPr>
        <p:spPr>
          <a:xfrm>
            <a:off x="82868" y="6224251"/>
            <a:ext cx="3727872" cy="55399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А</a:t>
            </a:r>
            <a:r>
              <a:rPr lang="ru-RU" sz="10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уданы</a:t>
            </a:r>
            <a:r>
              <a:rPr lang="ru-RU" sz="10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3 107 м2</a:t>
            </a:r>
          </a:p>
          <a:p>
            <a:pPr>
              <a:defRPr/>
            </a:pPr>
            <a:r>
              <a:rPr lang="ru-RU" sz="10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Қуаттылығы</a:t>
            </a:r>
            <a:r>
              <a:rPr lang="ru-RU" sz="10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850</a:t>
            </a:r>
          </a:p>
          <a:p>
            <a:pPr>
              <a:defRPr/>
            </a:pPr>
            <a:r>
              <a:rPr lang="ru-RU" sz="10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Құны</a:t>
            </a:r>
            <a:r>
              <a:rPr lang="ru-RU" sz="10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ysClr val="windowText" lastClr="000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– 4 млрд. тг.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073B9CA-C401-4045-86BC-2CF4BA435CDF}"/>
              </a:ext>
            </a:extLst>
          </p:cNvPr>
          <p:cNvSpPr txBox="1"/>
          <p:nvPr/>
        </p:nvSpPr>
        <p:spPr>
          <a:xfrm>
            <a:off x="749785" y="192649"/>
            <a:ext cx="1121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highlight>
                  <a:srgbClr val="FFFDFF"/>
                </a:highlight>
                <a:latin typeface="Century Gothic" panose="020B0502020202020204" pitchFamily="34" charset="0"/>
              </a:rPr>
              <a:t>«100 ЗАМАНАУИ ОҚУШЫЛАР САРАЙЫН САЛУ» БАҒДАРЛАМАСЫ </a:t>
            </a:r>
            <a:endParaRPr lang="ru-RU" sz="2000" b="1" dirty="0">
              <a:solidFill>
                <a:srgbClr val="002060"/>
              </a:solidFill>
              <a:highlight>
                <a:srgbClr val="FFFDFF"/>
              </a:highlight>
              <a:latin typeface="Century Gothic" panose="020B0502020202020204" pitchFamily="34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19DEF4FD-F669-422C-93F2-6763C4AE34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189205"/>
            <a:ext cx="409312" cy="409312"/>
          </a:xfrm>
          <a:prstGeom prst="rect">
            <a:avLst/>
          </a:prstGeom>
        </p:spPr>
      </p:pic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xmlns="" id="{5A5B5CCC-AF4F-42E4-920C-018A2499FFE1}"/>
              </a:ext>
            </a:extLst>
          </p:cNvPr>
          <p:cNvCxnSpPr/>
          <p:nvPr/>
        </p:nvCxnSpPr>
        <p:spPr>
          <a:xfrm>
            <a:off x="92887" y="663839"/>
            <a:ext cx="11772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C2FE1CE0-EEE2-4868-BE43-5EE9DFC8F7B5}"/>
              </a:ext>
            </a:extLst>
          </p:cNvPr>
          <p:cNvSpPr txBox="1"/>
          <p:nvPr/>
        </p:nvSpPr>
        <p:spPr>
          <a:xfrm>
            <a:off x="849473" y="1320760"/>
            <a:ext cx="288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2023 </a:t>
            </a:r>
            <a:r>
              <a:rPr lang="ru-RU" dirty="0" err="1" smtClean="0">
                <a:latin typeface="Century Gothic" panose="020B0502020202020204" pitchFamily="34" charset="0"/>
              </a:rPr>
              <a:t>жылы</a:t>
            </a:r>
            <a:r>
              <a:rPr lang="ru-RU" dirty="0" smtClean="0">
                <a:latin typeface="Century Gothic" panose="020B0502020202020204" pitchFamily="34" charset="0"/>
              </a:rPr>
              <a:t> 3 «ИШО» ЖСҚ </a:t>
            </a:r>
            <a:r>
              <a:rPr lang="ru-RU" dirty="0" err="1" smtClean="0">
                <a:latin typeface="Century Gothic" panose="020B0502020202020204" pitchFamily="34" charset="0"/>
              </a:rPr>
              <a:t>әзірлеу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xmlns="" id="{EE804401-E3D7-4DA8-A39A-45B44A880710}"/>
              </a:ext>
            </a:extLst>
          </p:cNvPr>
          <p:cNvSpPr/>
          <p:nvPr/>
        </p:nvSpPr>
        <p:spPr>
          <a:xfrm>
            <a:off x="188397" y="1470453"/>
            <a:ext cx="643906" cy="643908"/>
          </a:xfrm>
          <a:prstGeom prst="ellipse">
            <a:avLst/>
          </a:prstGeom>
          <a:solidFill>
            <a:srgbClr val="00B0F0">
              <a:alpha val="51000"/>
            </a:srgb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xmlns="" id="{A75AF84B-6708-475B-8AB6-D35A326A8F4C}"/>
              </a:ext>
            </a:extLst>
          </p:cNvPr>
          <p:cNvSpPr/>
          <p:nvPr/>
        </p:nvSpPr>
        <p:spPr>
          <a:xfrm>
            <a:off x="442716" y="1724773"/>
            <a:ext cx="135267" cy="13526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197FC9-B237-4160-BDFD-C89FCAB95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3" b="4306"/>
          <a:stretch/>
        </p:blipFill>
        <p:spPr>
          <a:xfrm>
            <a:off x="164845" y="2728633"/>
            <a:ext cx="3569810" cy="20080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A78BDCB-4E03-4ED4-8B00-FA169E66A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7" y="4771566"/>
            <a:ext cx="3569810" cy="200801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61093CC-90D8-4E38-AA90-009D67D12335}"/>
              </a:ext>
            </a:extLst>
          </p:cNvPr>
          <p:cNvGrpSpPr/>
          <p:nvPr/>
        </p:nvGrpSpPr>
        <p:grpSpPr>
          <a:xfrm>
            <a:off x="3921171" y="872503"/>
            <a:ext cx="8270828" cy="5985498"/>
            <a:chOff x="3200400" y="350890"/>
            <a:chExt cx="8991599" cy="650711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/>
            <a:srcRect t="18120" r="203" b="12229"/>
            <a:stretch/>
          </p:blipFill>
          <p:spPr>
            <a:xfrm>
              <a:off x="3200400" y="350890"/>
              <a:ext cx="8991599" cy="6507111"/>
            </a:xfrm>
            <a:prstGeom prst="rect">
              <a:avLst/>
            </a:prstGeom>
            <a:solidFill>
              <a:srgbClr val="92D050"/>
            </a:solidFill>
          </p:spPr>
        </p:pic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xmlns="" id="{59E339FF-35D3-4681-BFCF-736F6FBA5EF5}"/>
                </a:ext>
              </a:extLst>
            </p:cNvPr>
            <p:cNvSpPr/>
            <p:nvPr/>
          </p:nvSpPr>
          <p:spPr>
            <a:xfrm>
              <a:off x="8245098" y="4083680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xmlns="" id="{C3C730F0-AD10-45D4-8412-8AE168195003}"/>
                </a:ext>
              </a:extLst>
            </p:cNvPr>
            <p:cNvSpPr/>
            <p:nvPr/>
          </p:nvSpPr>
          <p:spPr>
            <a:xfrm>
              <a:off x="7423638" y="3650490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xmlns="" id="{0A3DEF43-7309-43BC-B573-BD411D3FC743}"/>
                </a:ext>
              </a:extLst>
            </p:cNvPr>
            <p:cNvSpPr/>
            <p:nvPr/>
          </p:nvSpPr>
          <p:spPr>
            <a:xfrm>
              <a:off x="7950727" y="4508962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xmlns="" id="{00DC9169-8719-4BEB-9CED-4BBC8B468D4A}"/>
                </a:ext>
              </a:extLst>
            </p:cNvPr>
            <p:cNvSpPr/>
            <p:nvPr/>
          </p:nvSpPr>
          <p:spPr>
            <a:xfrm>
              <a:off x="7422112" y="4531256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xmlns="" id="{8B849666-8136-4ACA-8B62-0859A70DA7A7}"/>
                </a:ext>
              </a:extLst>
            </p:cNvPr>
            <p:cNvSpPr/>
            <p:nvPr/>
          </p:nvSpPr>
          <p:spPr>
            <a:xfrm>
              <a:off x="7832170" y="5027103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xmlns="" id="{85040426-4F9C-4F84-AB60-4D4E93017778}"/>
                </a:ext>
              </a:extLst>
            </p:cNvPr>
            <p:cNvSpPr/>
            <p:nvPr/>
          </p:nvSpPr>
          <p:spPr>
            <a:xfrm>
              <a:off x="6332655" y="5395330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xmlns="" id="{235D5BD2-2770-4401-82AB-5064CBF8CA36}"/>
                </a:ext>
              </a:extLst>
            </p:cNvPr>
            <p:cNvSpPr/>
            <p:nvPr/>
          </p:nvSpPr>
          <p:spPr>
            <a:xfrm>
              <a:off x="6569200" y="5046222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xmlns="" id="{4E715132-2A18-4C8E-B61A-6C8E600D9262}"/>
                </a:ext>
              </a:extLst>
            </p:cNvPr>
            <p:cNvSpPr/>
            <p:nvPr/>
          </p:nvSpPr>
          <p:spPr>
            <a:xfrm>
              <a:off x="6610947" y="4394329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xmlns="" id="{FDEC5926-8F9D-4CCC-B821-A4EF8A629B32}"/>
                </a:ext>
              </a:extLst>
            </p:cNvPr>
            <p:cNvSpPr/>
            <p:nvPr/>
          </p:nvSpPr>
          <p:spPr>
            <a:xfrm>
              <a:off x="6081663" y="4378007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xmlns="" id="{387D5C61-06BE-4817-8292-CD62353D8ED8}"/>
                </a:ext>
              </a:extLst>
            </p:cNvPr>
            <p:cNvSpPr/>
            <p:nvPr/>
          </p:nvSpPr>
          <p:spPr>
            <a:xfrm>
              <a:off x="9084142" y="4661020"/>
              <a:ext cx="971126" cy="971128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xmlns="" id="{9D562EA0-86CF-479A-A000-CB63AC240C7F}"/>
                </a:ext>
              </a:extLst>
            </p:cNvPr>
            <p:cNvSpPr/>
            <p:nvPr/>
          </p:nvSpPr>
          <p:spPr>
            <a:xfrm>
              <a:off x="9906275" y="3551266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xmlns="" id="{326153C2-1A5A-4F34-9743-934DDD49357E}"/>
                </a:ext>
              </a:extLst>
            </p:cNvPr>
            <p:cNvSpPr/>
            <p:nvPr/>
          </p:nvSpPr>
          <p:spPr>
            <a:xfrm>
              <a:off x="9872362" y="2880360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xmlns="" id="{0FA1A40D-27CB-4F30-ABC8-50EE897B925C}"/>
                </a:ext>
              </a:extLst>
            </p:cNvPr>
            <p:cNvSpPr/>
            <p:nvPr/>
          </p:nvSpPr>
          <p:spPr>
            <a:xfrm>
              <a:off x="8868609" y="1213416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xmlns="" id="{887650DE-48E0-4F8D-999F-4083955AF6D5}"/>
                </a:ext>
              </a:extLst>
            </p:cNvPr>
            <p:cNvSpPr/>
            <p:nvPr/>
          </p:nvSpPr>
          <p:spPr>
            <a:xfrm>
              <a:off x="8861732" y="464804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6235371" y="4533693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8393202" y="4230552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7570939" y="3800289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9502072" y="5085571"/>
              <a:ext cx="135267" cy="1352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10050229" y="3699369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9016713" y="1356764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9016713" y="619216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8106668" y="4655930"/>
              <a:ext cx="77954" cy="779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6760230" y="4548005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6485544" y="5542489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6716741" y="5204562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570937" y="4686584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988508" y="5183721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10020465" y="3028463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xmlns="" id="{2D238B2D-35FA-40DA-9DB8-CE4EB94232BC}"/>
                </a:ext>
              </a:extLst>
            </p:cNvPr>
            <p:cNvSpPr/>
            <p:nvPr/>
          </p:nvSpPr>
          <p:spPr>
            <a:xfrm>
              <a:off x="5045084" y="4020419"/>
              <a:ext cx="840330" cy="840332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xmlns="" id="{62C8BD77-7A36-4314-92AA-161C0922FDBB}"/>
                </a:ext>
              </a:extLst>
            </p:cNvPr>
            <p:cNvSpPr/>
            <p:nvPr/>
          </p:nvSpPr>
          <p:spPr>
            <a:xfrm>
              <a:off x="5397616" y="4379572"/>
              <a:ext cx="135267" cy="1352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xmlns="" id="{A28659E0-BDD5-4AC7-BB1C-12339C9DB65A}"/>
                </a:ext>
              </a:extLst>
            </p:cNvPr>
            <p:cNvSpPr/>
            <p:nvPr/>
          </p:nvSpPr>
          <p:spPr>
            <a:xfrm>
              <a:off x="5004823" y="5718600"/>
              <a:ext cx="840330" cy="840332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xmlns="" id="{76F9EC90-896F-46D9-A004-7553EAFD3D2A}"/>
                </a:ext>
              </a:extLst>
            </p:cNvPr>
            <p:cNvSpPr/>
            <p:nvPr/>
          </p:nvSpPr>
          <p:spPr>
            <a:xfrm>
              <a:off x="5357355" y="6077753"/>
              <a:ext cx="135267" cy="1352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xmlns="" id="{ADC7162C-F980-4D43-8A47-307103A8390A}"/>
                </a:ext>
              </a:extLst>
            </p:cNvPr>
            <p:cNvSpPr/>
            <p:nvPr/>
          </p:nvSpPr>
          <p:spPr>
            <a:xfrm>
              <a:off x="7591746" y="4717280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7742557" y="4877424"/>
              <a:ext cx="77026" cy="77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xmlns="" id="{681C433D-A648-4CA8-AB44-37F9195EFF30}"/>
                </a:ext>
              </a:extLst>
            </p:cNvPr>
            <p:cNvSpPr/>
            <p:nvPr/>
          </p:nvSpPr>
          <p:spPr>
            <a:xfrm>
              <a:off x="8039426" y="4589741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8194399" y="4754398"/>
              <a:ext cx="77026" cy="77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xmlns="" id="{BB88FD02-DEE8-426B-B351-92883EC61E7E}"/>
                </a:ext>
              </a:extLst>
            </p:cNvPr>
            <p:cNvSpPr/>
            <p:nvPr/>
          </p:nvSpPr>
          <p:spPr>
            <a:xfrm>
              <a:off x="9621193" y="1432070"/>
              <a:ext cx="840330" cy="840332"/>
            </a:xfrm>
            <a:prstGeom prst="ellipse">
              <a:avLst/>
            </a:prstGeom>
            <a:solidFill>
              <a:srgbClr val="00B0F0">
                <a:alpha val="51000"/>
              </a:srgb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xmlns="" id="{63970FD8-0D26-4837-A13C-3B4CB8A003E2}"/>
                </a:ext>
              </a:extLst>
            </p:cNvPr>
            <p:cNvSpPr/>
            <p:nvPr/>
          </p:nvSpPr>
          <p:spPr>
            <a:xfrm>
              <a:off x="9973725" y="1791223"/>
              <a:ext cx="135267" cy="13526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xmlns="" id="{0344B63B-6C0D-4CC3-8DD8-3EBCE0B2D370}"/>
                </a:ext>
              </a:extLst>
            </p:cNvPr>
            <p:cNvSpPr/>
            <p:nvPr/>
          </p:nvSpPr>
          <p:spPr>
            <a:xfrm>
              <a:off x="5876240" y="1842006"/>
              <a:ext cx="840330" cy="840332"/>
            </a:xfrm>
            <a:prstGeom prst="ellipse">
              <a:avLst/>
            </a:prstGeom>
            <a:solidFill>
              <a:srgbClr val="00B0F0">
                <a:alpha val="51000"/>
              </a:srgb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0C936FCD-5033-4DA5-A4AF-83EEB11181B9}"/>
                </a:ext>
              </a:extLst>
            </p:cNvPr>
            <p:cNvSpPr/>
            <p:nvPr/>
          </p:nvSpPr>
          <p:spPr>
            <a:xfrm>
              <a:off x="6228772" y="2201159"/>
              <a:ext cx="135267" cy="13526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xmlns="" id="{5939CEC0-A42B-44D9-A3B2-4E317E17DE8B}"/>
                </a:ext>
              </a:extLst>
            </p:cNvPr>
            <p:cNvGrpSpPr/>
            <p:nvPr/>
          </p:nvGrpSpPr>
          <p:grpSpPr>
            <a:xfrm>
              <a:off x="7894443" y="1561264"/>
              <a:ext cx="840330" cy="840332"/>
              <a:chOff x="4869188" y="732532"/>
              <a:chExt cx="840330" cy="840332"/>
            </a:xfrm>
          </p:grpSpPr>
          <p:sp>
            <p:nvSpPr>
              <p:cNvPr id="104" name="Овал 103">
                <a:extLst>
                  <a:ext uri="{FF2B5EF4-FFF2-40B4-BE49-F238E27FC236}">
                    <a16:creationId xmlns:a16="http://schemas.microsoft.com/office/drawing/2014/main" xmlns="" id="{62174C35-D128-4EA1-8C93-C285D165C0B6}"/>
                  </a:ext>
                </a:extLst>
              </p:cNvPr>
              <p:cNvSpPr/>
              <p:nvPr/>
            </p:nvSpPr>
            <p:spPr>
              <a:xfrm>
                <a:off x="4869188" y="732532"/>
                <a:ext cx="840330" cy="840332"/>
              </a:xfrm>
              <a:prstGeom prst="ellipse">
                <a:avLst/>
              </a:prstGeom>
              <a:solidFill>
                <a:srgbClr val="00B0F0">
                  <a:alpha val="51000"/>
                </a:srgbClr>
              </a:solidFill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/>
              </a:p>
            </p:txBody>
          </p:sp>
          <p:sp>
            <p:nvSpPr>
              <p:cNvPr id="107" name="Овал 106">
                <a:extLst>
                  <a:ext uri="{FF2B5EF4-FFF2-40B4-BE49-F238E27FC236}">
                    <a16:creationId xmlns:a16="http://schemas.microsoft.com/office/drawing/2014/main" xmlns="" id="{0795CB62-3EFB-4853-861C-54C2CE6BD93A}"/>
                  </a:ext>
                </a:extLst>
              </p:cNvPr>
              <p:cNvSpPr/>
              <p:nvPr/>
            </p:nvSpPr>
            <p:spPr>
              <a:xfrm>
                <a:off x="5221720" y="1091685"/>
                <a:ext cx="135267" cy="13526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xmlns="" id="{9F1750A0-42DB-41D5-9A29-B39028AE27E2}"/>
                </a:ext>
              </a:extLst>
            </p:cNvPr>
            <p:cNvSpPr/>
            <p:nvPr/>
          </p:nvSpPr>
          <p:spPr>
            <a:xfrm>
              <a:off x="7245206" y="5350744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xmlns="" id="{CE9FE6F8-CF5D-4F1F-8004-07A739370EB7}"/>
                </a:ext>
              </a:extLst>
            </p:cNvPr>
            <p:cNvSpPr/>
            <p:nvPr/>
          </p:nvSpPr>
          <p:spPr>
            <a:xfrm>
              <a:off x="10613555" y="882224"/>
              <a:ext cx="386972" cy="386970"/>
            </a:xfrm>
            <a:prstGeom prst="ellipse">
              <a:avLst/>
            </a:prstGeom>
            <a:solidFill>
              <a:schemeClr val="bg1">
                <a:lumMod val="95000"/>
                <a:alpha val="51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xmlns="" id="{4A8843FB-1B99-428C-B5EE-83367D85E00E}"/>
                </a:ext>
              </a:extLst>
            </p:cNvPr>
            <p:cNvSpPr/>
            <p:nvPr/>
          </p:nvSpPr>
          <p:spPr>
            <a:xfrm>
              <a:off x="7389865" y="5508849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xmlns="" id="{AE3E34E1-2398-4033-9281-AD2EF4CB3E8B}"/>
                </a:ext>
              </a:extLst>
            </p:cNvPr>
            <p:cNvSpPr/>
            <p:nvPr/>
          </p:nvSpPr>
          <p:spPr>
            <a:xfrm>
              <a:off x="10761659" y="1030328"/>
              <a:ext cx="90766" cy="90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08BFA8B4-ACBC-45A2-9D81-44A6ECEE1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189205"/>
            <a:ext cx="409312" cy="409312"/>
          </a:xfrm>
          <a:prstGeom prst="rect">
            <a:avLst/>
          </a:prstGeom>
        </p:spPr>
      </p:pic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3E9558F9-6541-4954-B352-E45A8B59F582}"/>
              </a:ext>
            </a:extLst>
          </p:cNvPr>
          <p:cNvCxnSpPr/>
          <p:nvPr/>
        </p:nvCxnSpPr>
        <p:spPr>
          <a:xfrm>
            <a:off x="92887" y="663839"/>
            <a:ext cx="11772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073B9CA-C401-4045-86BC-2CF4BA435CDF}"/>
              </a:ext>
            </a:extLst>
          </p:cNvPr>
          <p:cNvSpPr txBox="1"/>
          <p:nvPr/>
        </p:nvSpPr>
        <p:spPr>
          <a:xfrm>
            <a:off x="849473" y="180913"/>
            <a:ext cx="1121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highlight>
                  <a:srgbClr val="FFFDFF"/>
                </a:highlight>
                <a:latin typeface="Century Gothic" panose="020B0502020202020204" pitchFamily="34" charset="0"/>
              </a:rPr>
              <a:t>«100 ЗАМАНАУИ ОҚУШЫЛАР САРАЙЫН САЛУ» БАҒДАРЛАМАСЫ </a:t>
            </a:r>
            <a:endParaRPr lang="ru-RU" sz="2000" b="1" dirty="0">
              <a:highlight>
                <a:srgbClr val="FFFDFF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47016B3-256D-40AB-B396-32E9ADE1365F}"/>
              </a:ext>
            </a:extLst>
          </p:cNvPr>
          <p:cNvSpPr/>
          <p:nvPr/>
        </p:nvSpPr>
        <p:spPr>
          <a:xfrm>
            <a:off x="3408488" y="941790"/>
            <a:ext cx="5358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Ерекше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білім беру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қажеттіліктері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бар балаларды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оңалтуға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техникамен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жабдықталған.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Олар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үшін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өмірлік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маңызды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дағдыларды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дамыту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үшін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қолайлы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құрылады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147C2E2-ED4E-4E5F-8ABE-B38FC34BE573}"/>
              </a:ext>
            </a:extLst>
          </p:cNvPr>
          <p:cNvSpPr/>
          <p:nvPr/>
        </p:nvSpPr>
        <p:spPr>
          <a:xfrm>
            <a:off x="4461160" y="224614"/>
            <a:ext cx="3223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ЕДШ (ЛФК) залы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және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DD9EC8-3AE6-460D-990C-8C5470E38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t="772" r="2363"/>
          <a:stretch/>
        </p:blipFill>
        <p:spPr>
          <a:xfrm>
            <a:off x="-1" y="4589806"/>
            <a:ext cx="3262051" cy="2268194"/>
          </a:xfrm>
          <a:prstGeom prst="rect">
            <a:avLst/>
          </a:prstGeom>
        </p:spPr>
      </p:pic>
      <p:pic>
        <p:nvPicPr>
          <p:cNvPr id="13" name="Picture 4" descr="Национальный центр детской реабилитации, Астана, Казахстан: Государственные  цены, запись к докторам, отзывы пациентов">
            <a:extLst>
              <a:ext uri="{FF2B5EF4-FFF2-40B4-BE49-F238E27FC236}">
                <a16:creationId xmlns:a16="http://schemas.microsoft.com/office/drawing/2014/main" xmlns="" id="{323515E7-0991-4074-A5CF-7D8882DB1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r="3533"/>
          <a:stretch/>
        </p:blipFill>
        <p:spPr bwMode="auto">
          <a:xfrm>
            <a:off x="8883906" y="-1"/>
            <a:ext cx="3318149" cy="23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В Алматы после внедрения ОСМС более 200 детей с ДЦП прошли реабилитацию |  КТК">
            <a:extLst>
              <a:ext uri="{FF2B5EF4-FFF2-40B4-BE49-F238E27FC236}">
                <a16:creationId xmlns:a16="http://schemas.microsoft.com/office/drawing/2014/main" xmlns="" id="{B8207E10-3B66-49A3-87C7-41170B934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 b="5356"/>
          <a:stretch/>
        </p:blipFill>
        <p:spPr bwMode="auto">
          <a:xfrm>
            <a:off x="8893961" y="2351061"/>
            <a:ext cx="3308094" cy="22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Фото">
            <a:extLst>
              <a:ext uri="{FF2B5EF4-FFF2-40B4-BE49-F238E27FC236}">
                <a16:creationId xmlns:a16="http://schemas.microsoft.com/office/drawing/2014/main" xmlns="" id="{DABA702A-0C2E-47A8-984F-9F2DD4987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1854" b="17085"/>
          <a:stretch/>
        </p:blipFill>
        <p:spPr bwMode="auto">
          <a:xfrm>
            <a:off x="0" y="2351061"/>
            <a:ext cx="3262051" cy="22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F6A98C0-E813-40D3-9E60-87C3CDCAA0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7524" r="36780" b="17281"/>
          <a:stretch/>
        </p:blipFill>
        <p:spPr>
          <a:xfrm>
            <a:off x="0" y="-1"/>
            <a:ext cx="3262051" cy="23162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E42E120-198E-4A47-9D5B-C5FFAE0999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359"/>
          <a:stretch/>
        </p:blipFill>
        <p:spPr>
          <a:xfrm>
            <a:off x="3327514" y="2779160"/>
            <a:ext cx="5520403" cy="406921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7073992-BC0A-40BD-88A5-322585F2C007}"/>
              </a:ext>
            </a:extLst>
          </p:cNvPr>
          <p:cNvSpPr/>
          <p:nvPr/>
        </p:nvSpPr>
        <p:spPr>
          <a:xfrm>
            <a:off x="3327513" y="2779160"/>
            <a:ext cx="5500984" cy="40692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81C299-37AB-4391-A255-A865589F5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8421" y="4589806"/>
            <a:ext cx="3029118" cy="226819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83BA853-829C-466E-8C78-9EC6BC342DA3}"/>
              </a:ext>
            </a:extLst>
          </p:cNvPr>
          <p:cNvSpPr/>
          <p:nvPr/>
        </p:nvSpPr>
        <p:spPr>
          <a:xfrm>
            <a:off x="3327512" y="5832712"/>
            <a:ext cx="2605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Бассейн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толығымен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автоматтандырылған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көтеру-түсіру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механизмімен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жүгіру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жолдарымен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жабдықталған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7DE7AA-D3BC-4345-B351-C1A37EFA3557}"/>
              </a:ext>
            </a:extLst>
          </p:cNvPr>
          <p:cNvSpPr txBox="1"/>
          <p:nvPr/>
        </p:nvSpPr>
        <p:spPr>
          <a:xfrm>
            <a:off x="4571506" y="301629"/>
            <a:ext cx="381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СЕНСОРЛЫҚ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БӨЛМЕ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FCFF11-40C5-46D9-883F-004BA880F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3"/>
            <a:ext cx="3457670" cy="22993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FFB1A4E-6A9B-47EC-84D8-E3F872476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483"/>
          <a:stretch/>
        </p:blipFill>
        <p:spPr>
          <a:xfrm>
            <a:off x="9520304" y="3513"/>
            <a:ext cx="2652444" cy="22993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235327-2864-453F-9705-11A85E84F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2" t="-337" r="8968" b="337"/>
          <a:stretch/>
        </p:blipFill>
        <p:spPr>
          <a:xfrm>
            <a:off x="9538967" y="4661292"/>
            <a:ext cx="2633780" cy="21967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4D9DE08-38E7-4410-942E-95BD2F6C3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09"/>
          <a:stretch/>
        </p:blipFill>
        <p:spPr>
          <a:xfrm>
            <a:off x="0" y="4661292"/>
            <a:ext cx="3457670" cy="21967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570478D-EBC8-4330-94CA-DBDC791BD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328376"/>
            <a:ext cx="3457081" cy="22943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33BC144-1937-45E7-9BAE-EC87B70E5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0303" y="2348804"/>
            <a:ext cx="2652444" cy="22739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0E5422D-58B1-4A5F-A2D4-B20E9A16B6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432"/>
          <a:stretch/>
        </p:blipFill>
        <p:spPr>
          <a:xfrm>
            <a:off x="3505200" y="3319242"/>
            <a:ext cx="5972175" cy="354227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75EE9B2-6F9A-4DE8-A4B6-416E1A86AFEC}"/>
              </a:ext>
            </a:extLst>
          </p:cNvPr>
          <p:cNvSpPr/>
          <p:nvPr/>
        </p:nvSpPr>
        <p:spPr>
          <a:xfrm>
            <a:off x="3845412" y="1116187"/>
            <a:ext cx="5267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Ерекше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балалар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белгілі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жұмысқа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ұзақ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уақыт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шоғырлана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алмайды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сондықтан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оларға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сенсорлық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бөлмеде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эмоционалды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физикалық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түрде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жеңілдеу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қажет.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3619"/>
            <a:ext cx="10515600" cy="540483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Педагогтердің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сапасын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арттыру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дамыту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BFA8B4-ACBC-45A2-9D81-44A6ECEE1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189205"/>
            <a:ext cx="409312" cy="409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199" y="1132101"/>
            <a:ext cx="3384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dirty="0" smtClean="0"/>
              <a:t>«Алматы мектептері жобасы»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dirty="0" smtClean="0"/>
              <a:t>100 мектеп      11200 педагог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dirty="0" smtClean="0"/>
              <a:t>50 мектеп директоры Финляндия мен Эстонияда тағылымдамадан өтті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08238" y="1101341"/>
            <a:ext cx="49931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Барлық деңгей бойынша біліктілікті арттыру курстары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Мектепке дейінгі тәрбие мен білім – 2365 педагог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Орта білім беру ұйымдары – 3260 педагог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Инклюзивті білім беретін мектептердің педаготері – 600 адам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Техникалық және кәсіптік білім беру ұйымдары – 200 адам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3E2BF0-E7AB-EFE2-15CB-5B21C0198CB4}"/>
              </a:ext>
            </a:extLst>
          </p:cNvPr>
          <p:cNvSpPr txBox="1"/>
          <p:nvPr/>
        </p:nvSpPr>
        <p:spPr>
          <a:xfrm>
            <a:off x="10351768" y="1520756"/>
            <a:ext cx="199049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 b="1" dirty="0">
                <a:solidFill>
                  <a:srgbClr val="000000"/>
                </a:solidFill>
                <a:latin typeface="Century Gothic"/>
              </a:rPr>
              <a:t>Великобритания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07291778"/>
              </p:ext>
            </p:extLst>
          </p:nvPr>
        </p:nvGraphicFramePr>
        <p:xfrm>
          <a:off x="8501371" y="598517"/>
          <a:ext cx="3840890" cy="2973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284968" y="2394003"/>
            <a:ext cx="2919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60 мектеп директоры Сингапур мен Финляндияға тағылымдамаға барады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0531" y="731991"/>
            <a:ext cx="2283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2022 жылы: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99485" y="715664"/>
            <a:ext cx="2283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2023 жылы:   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3783128"/>
            <a:ext cx="4254579" cy="25649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78282" y="3496878"/>
            <a:ext cx="624070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Алматы ұстазы қалалық байқауы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kk-KZ" sz="1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2022 жылы Конкурс қорытындысы бойынша Гран-при иегері 5 000 000 (бес миллион) теңге сомасына ақшалай сертификат алды. Байқаудың барлық жеңімпаздары Финляндияның Хельсинки қаласында тағылымдамадан өтуге және әлемдік қоғамдастық мойындаған білім беру мекемелеріне баруға мүмкіндік алды</a:t>
            </a:r>
            <a:r>
              <a:rPr lang="kk-KZ" sz="1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kk-KZ" sz="1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2023 жылы 5 </a:t>
            </a:r>
            <a:r>
              <a:rPr lang="kk-KZ" sz="1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жеңімпаз ағымдағы жылдың қазан-қараша айларында екі апталық шетелдік тағылымдамаға сертификаттар алады. Ең жоғары балл жинаған жеңімпаз 5 млн. теңге сомасына ақшалай сертификат алады.</a:t>
            </a:r>
            <a:endParaRPr lang="kk-KZ" sz="1600" dirty="0" smtClean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20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561" y="202784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Назарларыңызға  рақмет!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9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5318"/>
            <a:ext cx="10515600" cy="697488"/>
          </a:xfrm>
        </p:spPr>
        <p:txBody>
          <a:bodyPr>
            <a:normAutofit/>
          </a:bodyPr>
          <a:lstStyle/>
          <a:p>
            <a:r>
              <a:rPr lang="kk-KZ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Білім беру ұйымдарының желісі мен контингенті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06906" y="2036272"/>
            <a:ext cx="951686" cy="136823"/>
            <a:chOff x="2805295" y="1228319"/>
            <a:chExt cx="894227" cy="13682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805295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959402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113509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267616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428311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582418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62944" y="1302286"/>
            <a:ext cx="4893573" cy="1457812"/>
            <a:chOff x="629583" y="1931678"/>
            <a:chExt cx="4084227" cy="1058502"/>
          </a:xfrm>
        </p:grpSpPr>
        <p:sp>
          <p:nvSpPr>
            <p:cNvPr id="4" name="Rounded Rectangle 2"/>
            <p:cNvSpPr/>
            <p:nvPr/>
          </p:nvSpPr>
          <p:spPr>
            <a:xfrm rot="16200000">
              <a:off x="2045735" y="525459"/>
              <a:ext cx="1048569" cy="3880873"/>
            </a:xfrm>
            <a:prstGeom prst="roundRect">
              <a:avLst>
                <a:gd name="adj" fmla="val 3968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29583" y="2192962"/>
              <a:ext cx="2008759" cy="424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900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балабақша</a:t>
              </a:r>
            </a:p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78 885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бала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090011" y="1931678"/>
              <a:ext cx="2623799" cy="365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193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мем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ru-RU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балабақша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40 233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031215" y="2607306"/>
              <a:ext cx="2682595" cy="365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707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жекеменшік балабақша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38 652  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  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806906" y="2747243"/>
              <a:ext cx="951686" cy="136823"/>
              <a:chOff x="2805295" y="2562863"/>
              <a:chExt cx="894227" cy="136823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2805295" y="2562863"/>
                <a:ext cx="117104" cy="136823"/>
              </a:xfrm>
              <a:prstGeom prst="roundRect">
                <a:avLst/>
              </a:pr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2959402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3113509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3267616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358241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342596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739912" y="3065955"/>
            <a:ext cx="4924396" cy="1593597"/>
            <a:chOff x="629583" y="1931678"/>
            <a:chExt cx="4084227" cy="1058503"/>
          </a:xfrm>
        </p:grpSpPr>
        <p:sp>
          <p:nvSpPr>
            <p:cNvPr id="24" name="Rounded Rectangle 2"/>
            <p:cNvSpPr/>
            <p:nvPr/>
          </p:nvSpPr>
          <p:spPr>
            <a:xfrm rot="16200000">
              <a:off x="2045735" y="525459"/>
              <a:ext cx="1048569" cy="3880873"/>
            </a:xfrm>
            <a:prstGeom prst="roundRect">
              <a:avLst>
                <a:gd name="adj" fmla="val 3968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29583" y="2192962"/>
              <a:ext cx="2008759" cy="38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313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мектеп</a:t>
              </a:r>
            </a:p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320 453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бала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090011" y="1931678"/>
              <a:ext cx="2623799" cy="333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214</a:t>
              </a: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мем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мектеп 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292 099 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966600" y="2656275"/>
              <a:ext cx="2682595" cy="333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99</a:t>
              </a: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жекеменшік мектеп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28 354  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  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806906" y="2747243"/>
              <a:ext cx="951686" cy="136823"/>
              <a:chOff x="2805295" y="2562863"/>
              <a:chExt cx="894227" cy="136823"/>
            </a:xfrm>
          </p:grpSpPr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2805295" y="2562863"/>
                <a:ext cx="117104" cy="136823"/>
              </a:xfrm>
              <a:prstGeom prst="roundRect">
                <a:avLst/>
              </a:pr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2959402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3113509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3267616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Скругленный прямоугольник 32"/>
              <p:cNvSpPr/>
              <p:nvPr/>
            </p:nvSpPr>
            <p:spPr>
              <a:xfrm>
                <a:off x="358241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342596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5924491" y="1302286"/>
            <a:ext cx="5221740" cy="1457811"/>
            <a:chOff x="629583" y="1931678"/>
            <a:chExt cx="4084227" cy="1058502"/>
          </a:xfrm>
        </p:grpSpPr>
        <p:sp>
          <p:nvSpPr>
            <p:cNvPr id="36" name="Rounded Rectangle 2"/>
            <p:cNvSpPr/>
            <p:nvPr/>
          </p:nvSpPr>
          <p:spPr>
            <a:xfrm rot="16200000">
              <a:off x="2045735" y="525459"/>
              <a:ext cx="1048569" cy="3880873"/>
            </a:xfrm>
            <a:prstGeom prst="roundRect">
              <a:avLst>
                <a:gd name="adj" fmla="val 3968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29583" y="2192962"/>
              <a:ext cx="2008759" cy="424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85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колледж</a:t>
              </a:r>
            </a:p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80 205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090011" y="1931678"/>
              <a:ext cx="2623799" cy="365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мем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колледж 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26 439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адам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025305" y="2600299"/>
              <a:ext cx="2682595" cy="365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62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жекеменшік колледж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53 766  </a:t>
              </a:r>
              <a:r>
                <a:rPr lang="ru-RU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адам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806906" y="2747243"/>
              <a:ext cx="951686" cy="136823"/>
              <a:chOff x="2805295" y="2562863"/>
              <a:chExt cx="894227" cy="136823"/>
            </a:xfrm>
          </p:grpSpPr>
          <p:sp>
            <p:nvSpPr>
              <p:cNvPr id="41" name="Скругленный прямоугольник 40"/>
              <p:cNvSpPr/>
              <p:nvPr/>
            </p:nvSpPr>
            <p:spPr>
              <a:xfrm>
                <a:off x="2805295" y="2562863"/>
                <a:ext cx="117104" cy="136823"/>
              </a:xfrm>
              <a:prstGeom prst="roundRect">
                <a:avLst/>
              </a:pr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2959402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3113509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3267616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358241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42596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5958080" y="3135585"/>
            <a:ext cx="5301739" cy="1569973"/>
            <a:chOff x="629582" y="1984529"/>
            <a:chExt cx="4173455" cy="1048569"/>
          </a:xfrm>
        </p:grpSpPr>
        <p:sp>
          <p:nvSpPr>
            <p:cNvPr id="48" name="Rounded Rectangle 2"/>
            <p:cNvSpPr/>
            <p:nvPr/>
          </p:nvSpPr>
          <p:spPr>
            <a:xfrm rot="16200000">
              <a:off x="2045734" y="568377"/>
              <a:ext cx="1048569" cy="3880873"/>
            </a:xfrm>
            <a:prstGeom prst="roundRect">
              <a:avLst>
                <a:gd name="adj" fmla="val 3968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83400" y="2351042"/>
              <a:ext cx="2008759" cy="226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104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қосымша ББҰ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093959" y="2050033"/>
              <a:ext cx="2623799" cy="198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 </a:t>
              </a:r>
              <a:r>
                <a:rPr lang="kk-KZ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мем</a:t>
              </a:r>
              <a:r>
                <a:rPr lang="ru-RU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лекеттік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2120442" y="2672612"/>
              <a:ext cx="2682595" cy="335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86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жекеменшік 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Группа 51"/>
            <p:cNvGrpSpPr/>
            <p:nvPr/>
          </p:nvGrpSpPr>
          <p:grpSpPr>
            <a:xfrm>
              <a:off x="806906" y="2747243"/>
              <a:ext cx="951686" cy="136823"/>
              <a:chOff x="2805295" y="2562863"/>
              <a:chExt cx="894227" cy="136823"/>
            </a:xfrm>
          </p:grpSpPr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2805295" y="2562863"/>
                <a:ext cx="117104" cy="136823"/>
              </a:xfrm>
              <a:prstGeom prst="roundRect">
                <a:avLst/>
              </a:pr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Скругленный прямоугольник 53"/>
              <p:cNvSpPr/>
              <p:nvPr/>
            </p:nvSpPr>
            <p:spPr>
              <a:xfrm>
                <a:off x="2959402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Скругленный прямоугольник 54"/>
              <p:cNvSpPr/>
              <p:nvPr/>
            </p:nvSpPr>
            <p:spPr>
              <a:xfrm>
                <a:off x="3113509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Скругленный прямоугольник 55"/>
              <p:cNvSpPr/>
              <p:nvPr/>
            </p:nvSpPr>
            <p:spPr>
              <a:xfrm>
                <a:off x="3267616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Скругленный прямоугольник 56"/>
              <p:cNvSpPr/>
              <p:nvPr/>
            </p:nvSpPr>
            <p:spPr>
              <a:xfrm>
                <a:off x="358241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Скругленный прямоугольник 57"/>
              <p:cNvSpPr/>
              <p:nvPr/>
            </p:nvSpPr>
            <p:spPr>
              <a:xfrm>
                <a:off x="342596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3212991" y="5063986"/>
            <a:ext cx="5954892" cy="1731003"/>
            <a:chOff x="629583" y="1979153"/>
            <a:chExt cx="4362562" cy="1048569"/>
          </a:xfrm>
        </p:grpSpPr>
        <p:sp>
          <p:nvSpPr>
            <p:cNvPr id="60" name="Rounded Rectangle 2"/>
            <p:cNvSpPr/>
            <p:nvPr/>
          </p:nvSpPr>
          <p:spPr>
            <a:xfrm rot="16200000">
              <a:off x="2045735" y="563001"/>
              <a:ext cx="1048569" cy="3880873"/>
            </a:xfrm>
            <a:prstGeom prst="roundRect">
              <a:avLst>
                <a:gd name="adj" fmla="val 3968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629583" y="2192962"/>
              <a:ext cx="2008759" cy="354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 мектеп-интернат</a:t>
              </a:r>
            </a:p>
            <a:p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2 889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368346" y="2028989"/>
              <a:ext cx="2623799" cy="304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арнаулы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мектеп 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2 725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бала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2267736" y="2639900"/>
              <a:ext cx="2682595" cy="304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kk-KZ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 </a:t>
              </a:r>
              <a:r>
                <a:rPr lang="kk-KZ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арнаулы ұйым</a:t>
              </a:r>
              <a:endPara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00"/>
                </a:lnSpc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164  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бала  </a:t>
              </a: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806906" y="2747243"/>
              <a:ext cx="951686" cy="136823"/>
              <a:chOff x="2805295" y="2562863"/>
              <a:chExt cx="894227" cy="136823"/>
            </a:xfrm>
          </p:grpSpPr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2805295" y="2562863"/>
                <a:ext cx="117104" cy="136823"/>
              </a:xfrm>
              <a:prstGeom prst="roundRect">
                <a:avLst/>
              </a:pr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2959402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Скругленный прямоугольник 66"/>
              <p:cNvSpPr/>
              <p:nvPr/>
            </p:nvSpPr>
            <p:spPr>
              <a:xfrm>
                <a:off x="3113509" y="2562863"/>
                <a:ext cx="117104" cy="136823"/>
              </a:xfrm>
              <a:prstGeom prst="roundRect">
                <a:avLst/>
              </a:prstGeom>
              <a:solidFill>
                <a:srgbClr val="0070C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3267616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358241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3425968" y="2562863"/>
                <a:ext cx="117104" cy="1368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1C69D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1" name="Группа 70"/>
          <p:cNvGrpSpPr/>
          <p:nvPr/>
        </p:nvGrpSpPr>
        <p:grpSpPr>
          <a:xfrm>
            <a:off x="987961" y="1465155"/>
            <a:ext cx="1156272" cy="197350"/>
            <a:chOff x="2805295" y="1228319"/>
            <a:chExt cx="894227" cy="136823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2805295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2959402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3113509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Скругленный прямоугольник 74"/>
            <p:cNvSpPr/>
            <p:nvPr/>
          </p:nvSpPr>
          <p:spPr>
            <a:xfrm>
              <a:off x="3267616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Скругленный прямоугольник 75"/>
            <p:cNvSpPr/>
            <p:nvPr/>
          </p:nvSpPr>
          <p:spPr>
            <a:xfrm>
              <a:off x="3428311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Скругленный прямоугольник 76"/>
            <p:cNvSpPr/>
            <p:nvPr/>
          </p:nvSpPr>
          <p:spPr>
            <a:xfrm>
              <a:off x="3582418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17235" y="3179981"/>
            <a:ext cx="1156272" cy="197350"/>
            <a:chOff x="2805295" y="1228319"/>
            <a:chExt cx="894227" cy="136823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2805295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2959402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3113509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3267616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Скругленный прямоугольник 82"/>
            <p:cNvSpPr/>
            <p:nvPr/>
          </p:nvSpPr>
          <p:spPr>
            <a:xfrm>
              <a:off x="3428311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Скругленный прямоугольник 83"/>
            <p:cNvSpPr/>
            <p:nvPr/>
          </p:nvSpPr>
          <p:spPr>
            <a:xfrm>
              <a:off x="3582418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146086" y="1457133"/>
            <a:ext cx="1156272" cy="197350"/>
            <a:chOff x="2805295" y="1228319"/>
            <a:chExt cx="894227" cy="136823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2805295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Скругленный прямоугольник 86"/>
            <p:cNvSpPr/>
            <p:nvPr/>
          </p:nvSpPr>
          <p:spPr>
            <a:xfrm>
              <a:off x="2959402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Скругленный прямоугольник 87"/>
            <p:cNvSpPr/>
            <p:nvPr/>
          </p:nvSpPr>
          <p:spPr>
            <a:xfrm>
              <a:off x="3113509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>
              <a:off x="3267616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>
            <a:xfrm>
              <a:off x="3428311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Скругленный прямоугольник 90"/>
            <p:cNvSpPr/>
            <p:nvPr/>
          </p:nvSpPr>
          <p:spPr>
            <a:xfrm>
              <a:off x="3582418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6165750" y="3260640"/>
            <a:ext cx="1156272" cy="197350"/>
            <a:chOff x="2805295" y="1228319"/>
            <a:chExt cx="894227" cy="136823"/>
          </a:xfrm>
        </p:grpSpPr>
        <p:sp>
          <p:nvSpPr>
            <p:cNvPr id="93" name="Скругленный прямоугольник 92"/>
            <p:cNvSpPr/>
            <p:nvPr/>
          </p:nvSpPr>
          <p:spPr>
            <a:xfrm>
              <a:off x="2805295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Скругленный прямоугольник 93"/>
            <p:cNvSpPr/>
            <p:nvPr/>
          </p:nvSpPr>
          <p:spPr>
            <a:xfrm>
              <a:off x="2959402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113509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Скругленный прямоугольник 95"/>
            <p:cNvSpPr/>
            <p:nvPr/>
          </p:nvSpPr>
          <p:spPr>
            <a:xfrm>
              <a:off x="3267616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>
              <a:off x="3428311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Скругленный прямоугольник 97"/>
            <p:cNvSpPr/>
            <p:nvPr/>
          </p:nvSpPr>
          <p:spPr>
            <a:xfrm>
              <a:off x="3582418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3494764" y="5216250"/>
            <a:ext cx="1156272" cy="197350"/>
            <a:chOff x="2805295" y="1228319"/>
            <a:chExt cx="894227" cy="136823"/>
          </a:xfrm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2805295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Скругленный прямоугольник 100"/>
            <p:cNvSpPr/>
            <p:nvPr/>
          </p:nvSpPr>
          <p:spPr>
            <a:xfrm>
              <a:off x="2959402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Скругленный прямоугольник 101"/>
            <p:cNvSpPr/>
            <p:nvPr/>
          </p:nvSpPr>
          <p:spPr>
            <a:xfrm>
              <a:off x="3113509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3267616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3428311" y="1228319"/>
              <a:ext cx="117104" cy="136823"/>
            </a:xfrm>
            <a:prstGeom prst="roundRect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Скругленный прямоугольник 104"/>
            <p:cNvSpPr/>
            <p:nvPr/>
          </p:nvSpPr>
          <p:spPr>
            <a:xfrm>
              <a:off x="3582418" y="1228319"/>
              <a:ext cx="117104" cy="1368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1C69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189205"/>
            <a:ext cx="409312" cy="409312"/>
          </a:xfrm>
          <a:prstGeom prst="rect">
            <a:avLst/>
          </a:prstGeom>
        </p:spPr>
      </p:pic>
      <p:sp>
        <p:nvSpPr>
          <p:cNvPr id="107" name="Прямоугольник 106"/>
          <p:cNvSpPr/>
          <p:nvPr/>
        </p:nvSpPr>
        <p:spPr>
          <a:xfrm>
            <a:off x="568341" y="2760097"/>
            <a:ext cx="5095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Мектептер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665008" y="872127"/>
            <a:ext cx="5095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Балабақшалар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5875127" y="838058"/>
            <a:ext cx="5095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Колледждер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5846381" y="2768018"/>
            <a:ext cx="5095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Қосымша білім беру ұйымдары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3171802" y="4757013"/>
            <a:ext cx="5095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Мектеп-интернаттар</a:t>
            </a:r>
          </a:p>
        </p:txBody>
      </p:sp>
    </p:spTree>
    <p:extLst>
      <p:ext uri="{BB962C8B-B14F-4D97-AF65-F5344CB8AC3E}">
        <p14:creationId xmlns:p14="http://schemas.microsoft.com/office/powerpoint/2010/main" val="106030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2"/>
          <p:cNvSpPr/>
          <p:nvPr/>
        </p:nvSpPr>
        <p:spPr>
          <a:xfrm rot="16200000">
            <a:off x="2495271" y="-979246"/>
            <a:ext cx="1050319" cy="4791268"/>
          </a:xfrm>
          <a:prstGeom prst="roundRect">
            <a:avLst>
              <a:gd name="adj" fmla="val 396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"/>
          <p:cNvSpPr/>
          <p:nvPr/>
        </p:nvSpPr>
        <p:spPr>
          <a:xfrm rot="16200000">
            <a:off x="8904964" y="-851944"/>
            <a:ext cx="1050319" cy="4456957"/>
          </a:xfrm>
          <a:prstGeom prst="roundRect">
            <a:avLst>
              <a:gd name="adj" fmla="val 396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232" y="71180"/>
            <a:ext cx="10515600" cy="590609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МЕКТЕПКЕ ДЕЙІНГІ ТӘРБИЕ МЕН БІЛІМ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2FF0D04-EBEC-49C1-95C0-836EE53FB15B}"/>
              </a:ext>
            </a:extLst>
          </p:cNvPr>
          <p:cNvSpPr/>
          <p:nvPr/>
        </p:nvSpPr>
        <p:spPr>
          <a:xfrm>
            <a:off x="7195116" y="893942"/>
            <a:ext cx="4586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Кезекте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тұру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- 6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жас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– 6 жас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18 825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0CD8F9-8EC9-49EF-92F2-1538B5678AB3}"/>
              </a:ext>
            </a:extLst>
          </p:cNvPr>
          <p:cNvSpPr txBox="1"/>
          <p:nvPr/>
        </p:nvSpPr>
        <p:spPr>
          <a:xfrm>
            <a:off x="437759" y="845655"/>
            <a:ext cx="524207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Қамту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k-K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2-6 жас  </a:t>
            </a:r>
            <a:r>
              <a:rPr lang="kk-K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79 570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(72,5%),</a:t>
            </a:r>
          </a:p>
          <a:p>
            <a:pPr algn="ctr"/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3-6 жас </a:t>
            </a:r>
            <a:r>
              <a:rPr lang="kk-K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68 075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93,4%)</a:t>
            </a:r>
            <a:endParaRPr lang="kk-K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32173" y="2349151"/>
            <a:ext cx="5095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1020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орынға </a:t>
            </a:r>
            <a:r>
              <a:rPr lang="kk-K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мемлекеттік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балабақша ашылды                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4900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жекеменшік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балабақша ашылды</a:t>
            </a:r>
          </a:p>
          <a:p>
            <a:pPr algn="just">
              <a:spcAft>
                <a:spcPts val="0"/>
              </a:spcAft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0935" y="3238974"/>
            <a:ext cx="1179416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жылы:  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Балабақша құрылысы: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Айнабұлақ ш/а 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160 орынға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– аяқталуы 2024 жылғы тамыз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Ақжар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ш/а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орынға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аяқталуы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2024 жылғы тамыз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Саялы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ш/а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160 орынға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– аяқталуы – 2024 жылғы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тамыз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Жас-Канат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ш/а 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260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орынға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– аяқталуы –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2023 желтоқсан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Алтын бесік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ш/а 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орынға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ҚМЖ конкурстық шаралар жүргізілуде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10,20,137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балабақшаларды сейсмикалық нығайту және күрделі жөндеуге ЖСҚ  әзірленуде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3801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орын мемлекеттік тапсырыс бөлінді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Мектепке дейінгі тәрбие мен білімнің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қалалық ресурстық орталығының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тұжырымдамасы әзірленеді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QR-кодпен кіру және «IGolek family» мобильдік қосымшадан басқа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балабақшада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face ID арқылы кіру жүргізілуде</a:t>
            </a:r>
          </a:p>
          <a:p>
            <a:pPr algn="just">
              <a:spcAft>
                <a:spcPts val="0"/>
              </a:spcAft>
            </a:pPr>
            <a:r>
              <a:rPr lang="kk-KZ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жылға дейін Наурызбай ауданында </a:t>
            </a:r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kk-KZ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орынға </a:t>
            </a:r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k-KZ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балабақша салынады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35442" y="5099134"/>
            <a:ext cx="4435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562635" y="2334554"/>
            <a:ext cx="5095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орын мемлекеттік тапсырыс бөлінді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balabaqsha.open-almaty.kz сайты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автоматтандырылды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450036" y="1984115"/>
            <a:ext cx="5095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2022 жылы:   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189205"/>
            <a:ext cx="409312" cy="4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524C66-8448-4B10-B1E6-D73B2A92913C}"/>
              </a:ext>
            </a:extLst>
          </p:cNvPr>
          <p:cNvSpPr txBox="1"/>
          <p:nvPr/>
        </p:nvSpPr>
        <p:spPr>
          <a:xfrm>
            <a:off x="181889" y="5887401"/>
            <a:ext cx="1177290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 2025 жылға дейін </a:t>
            </a:r>
            <a:r>
              <a:rPr lang="kk-KZ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62 075 </a:t>
            </a:r>
            <a:r>
              <a:rPr lang="kk-KZ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орынға </a:t>
            </a:r>
            <a:r>
              <a:rPr lang="kk-KZ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kk-KZ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білім беру нысаны енгізіледі.</a:t>
            </a:r>
          </a:p>
          <a:p>
            <a:pPr algn="ctr">
              <a:lnSpc>
                <a:spcPct val="150000"/>
              </a:lnSpc>
            </a:pPr>
            <a:r>
              <a:rPr lang="kk-KZ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 тапшылығы бойынша меңгерілетін 5000-6000 орынға шығу жоспарлануда</a:t>
            </a:r>
            <a:endParaRPr lang="ru-RU" sz="16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625B6F30-CC33-4E34-8527-F50A09704ED5}"/>
              </a:ext>
            </a:extLst>
          </p:cNvPr>
          <p:cNvCxnSpPr/>
          <p:nvPr/>
        </p:nvCxnSpPr>
        <p:spPr>
          <a:xfrm>
            <a:off x="92887" y="663839"/>
            <a:ext cx="11772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3" y="144839"/>
            <a:ext cx="409312" cy="409312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E43481A8-A563-4029-8BFA-4A85B62CE0ED}"/>
              </a:ext>
            </a:extLst>
          </p:cNvPr>
          <p:cNvSpPr/>
          <p:nvPr/>
        </p:nvSpPr>
        <p:spPr>
          <a:xfrm>
            <a:off x="270893" y="5911482"/>
            <a:ext cx="11609911" cy="76126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42FF0D04-EBEC-49C1-95C0-836EE53FB15B}"/>
              </a:ext>
            </a:extLst>
          </p:cNvPr>
          <p:cNvSpPr/>
          <p:nvPr/>
        </p:nvSpPr>
        <p:spPr>
          <a:xfrm>
            <a:off x="720159" y="859859"/>
            <a:ext cx="10903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Мектеп жасындағы балалардың жыл сайынғы өсуі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мың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1 - 11 сынып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оқушыларының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саны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бала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2023 жылғы 1 маусымға орын тапшылығы 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мың орын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Google Shape;3758;p71"/>
          <p:cNvSpPr/>
          <p:nvPr/>
        </p:nvSpPr>
        <p:spPr>
          <a:xfrm>
            <a:off x="928072" y="1037286"/>
            <a:ext cx="744761" cy="565787"/>
          </a:xfrm>
          <a:custGeom>
            <a:avLst/>
            <a:gdLst/>
            <a:ahLst/>
            <a:cxnLst/>
            <a:rect l="l" t="t" r="r" b="b"/>
            <a:pathLst>
              <a:path w="12101" h="9193" extrusionOk="0">
                <a:moveTo>
                  <a:pt x="11062" y="364"/>
                </a:moveTo>
                <a:lnTo>
                  <a:pt x="11062" y="5220"/>
                </a:lnTo>
                <a:lnTo>
                  <a:pt x="10880" y="5142"/>
                </a:lnTo>
                <a:lnTo>
                  <a:pt x="10698" y="5064"/>
                </a:lnTo>
                <a:lnTo>
                  <a:pt x="10491" y="5012"/>
                </a:lnTo>
                <a:lnTo>
                  <a:pt x="10309" y="4960"/>
                </a:lnTo>
                <a:lnTo>
                  <a:pt x="10309" y="364"/>
                </a:lnTo>
                <a:close/>
                <a:moveTo>
                  <a:pt x="9218" y="1818"/>
                </a:moveTo>
                <a:lnTo>
                  <a:pt x="9218" y="5116"/>
                </a:lnTo>
                <a:lnTo>
                  <a:pt x="9011" y="5220"/>
                </a:lnTo>
                <a:lnTo>
                  <a:pt x="8803" y="5324"/>
                </a:lnTo>
                <a:lnTo>
                  <a:pt x="8621" y="5480"/>
                </a:lnTo>
                <a:lnTo>
                  <a:pt x="8465" y="5635"/>
                </a:lnTo>
                <a:lnTo>
                  <a:pt x="8465" y="1818"/>
                </a:lnTo>
                <a:close/>
                <a:moveTo>
                  <a:pt x="1844" y="4778"/>
                </a:moveTo>
                <a:lnTo>
                  <a:pt x="1844" y="7219"/>
                </a:lnTo>
                <a:lnTo>
                  <a:pt x="1091" y="7219"/>
                </a:lnTo>
                <a:lnTo>
                  <a:pt x="1091" y="4778"/>
                </a:lnTo>
                <a:close/>
                <a:moveTo>
                  <a:pt x="5531" y="3662"/>
                </a:moveTo>
                <a:lnTo>
                  <a:pt x="5531" y="7219"/>
                </a:lnTo>
                <a:lnTo>
                  <a:pt x="4778" y="7219"/>
                </a:lnTo>
                <a:lnTo>
                  <a:pt x="4778" y="3662"/>
                </a:lnTo>
                <a:close/>
                <a:moveTo>
                  <a:pt x="7375" y="2571"/>
                </a:moveTo>
                <a:lnTo>
                  <a:pt x="7375" y="7219"/>
                </a:lnTo>
                <a:lnTo>
                  <a:pt x="6622" y="7219"/>
                </a:lnTo>
                <a:lnTo>
                  <a:pt x="6622" y="2571"/>
                </a:lnTo>
                <a:close/>
                <a:moveTo>
                  <a:pt x="10283" y="1"/>
                </a:moveTo>
                <a:lnTo>
                  <a:pt x="10153" y="27"/>
                </a:lnTo>
                <a:lnTo>
                  <a:pt x="10049" y="105"/>
                </a:lnTo>
                <a:lnTo>
                  <a:pt x="9971" y="209"/>
                </a:lnTo>
                <a:lnTo>
                  <a:pt x="9945" y="338"/>
                </a:lnTo>
                <a:lnTo>
                  <a:pt x="9945" y="4960"/>
                </a:lnTo>
                <a:lnTo>
                  <a:pt x="9764" y="4960"/>
                </a:lnTo>
                <a:lnTo>
                  <a:pt x="9556" y="4986"/>
                </a:lnTo>
                <a:lnTo>
                  <a:pt x="9556" y="1818"/>
                </a:lnTo>
                <a:lnTo>
                  <a:pt x="9530" y="1689"/>
                </a:lnTo>
                <a:lnTo>
                  <a:pt x="9478" y="1559"/>
                </a:lnTo>
                <a:lnTo>
                  <a:pt x="9348" y="1507"/>
                </a:lnTo>
                <a:lnTo>
                  <a:pt x="9218" y="1481"/>
                </a:lnTo>
                <a:lnTo>
                  <a:pt x="8439" y="1481"/>
                </a:lnTo>
                <a:lnTo>
                  <a:pt x="8310" y="1507"/>
                </a:lnTo>
                <a:lnTo>
                  <a:pt x="8206" y="1559"/>
                </a:lnTo>
                <a:lnTo>
                  <a:pt x="8128" y="1689"/>
                </a:lnTo>
                <a:lnTo>
                  <a:pt x="8102" y="1818"/>
                </a:lnTo>
                <a:lnTo>
                  <a:pt x="8102" y="6155"/>
                </a:lnTo>
                <a:lnTo>
                  <a:pt x="8024" y="6362"/>
                </a:lnTo>
                <a:lnTo>
                  <a:pt x="7946" y="6596"/>
                </a:lnTo>
                <a:lnTo>
                  <a:pt x="7920" y="6830"/>
                </a:lnTo>
                <a:lnTo>
                  <a:pt x="7894" y="7063"/>
                </a:lnTo>
                <a:lnTo>
                  <a:pt x="7894" y="7219"/>
                </a:lnTo>
                <a:lnTo>
                  <a:pt x="7712" y="7219"/>
                </a:lnTo>
                <a:lnTo>
                  <a:pt x="7712" y="2545"/>
                </a:lnTo>
                <a:lnTo>
                  <a:pt x="7686" y="2416"/>
                </a:lnTo>
                <a:lnTo>
                  <a:pt x="7634" y="2312"/>
                </a:lnTo>
                <a:lnTo>
                  <a:pt x="7505" y="2234"/>
                </a:lnTo>
                <a:lnTo>
                  <a:pt x="7375" y="2208"/>
                </a:lnTo>
                <a:lnTo>
                  <a:pt x="6596" y="2208"/>
                </a:lnTo>
                <a:lnTo>
                  <a:pt x="6466" y="2234"/>
                </a:lnTo>
                <a:lnTo>
                  <a:pt x="6362" y="2312"/>
                </a:lnTo>
                <a:lnTo>
                  <a:pt x="6284" y="2416"/>
                </a:lnTo>
                <a:lnTo>
                  <a:pt x="6258" y="2545"/>
                </a:lnTo>
                <a:lnTo>
                  <a:pt x="6258" y="7219"/>
                </a:lnTo>
                <a:lnTo>
                  <a:pt x="5895" y="7219"/>
                </a:lnTo>
                <a:lnTo>
                  <a:pt x="5895" y="3662"/>
                </a:lnTo>
                <a:lnTo>
                  <a:pt x="5843" y="3532"/>
                </a:lnTo>
                <a:lnTo>
                  <a:pt x="5791" y="3402"/>
                </a:lnTo>
                <a:lnTo>
                  <a:pt x="5661" y="3350"/>
                </a:lnTo>
                <a:lnTo>
                  <a:pt x="5531" y="3298"/>
                </a:lnTo>
                <a:lnTo>
                  <a:pt x="4778" y="3298"/>
                </a:lnTo>
                <a:lnTo>
                  <a:pt x="4622" y="3350"/>
                </a:lnTo>
                <a:lnTo>
                  <a:pt x="4519" y="3402"/>
                </a:lnTo>
                <a:lnTo>
                  <a:pt x="4441" y="3532"/>
                </a:lnTo>
                <a:lnTo>
                  <a:pt x="4415" y="3662"/>
                </a:lnTo>
                <a:lnTo>
                  <a:pt x="4415" y="7219"/>
                </a:lnTo>
                <a:lnTo>
                  <a:pt x="4051" y="7219"/>
                </a:lnTo>
                <a:lnTo>
                  <a:pt x="4051" y="2182"/>
                </a:lnTo>
                <a:lnTo>
                  <a:pt x="4025" y="2052"/>
                </a:lnTo>
                <a:lnTo>
                  <a:pt x="3947" y="1948"/>
                </a:lnTo>
                <a:lnTo>
                  <a:pt x="3843" y="1870"/>
                </a:lnTo>
                <a:lnTo>
                  <a:pt x="3688" y="1844"/>
                </a:lnTo>
                <a:lnTo>
                  <a:pt x="2935" y="1844"/>
                </a:lnTo>
                <a:lnTo>
                  <a:pt x="2779" y="1870"/>
                </a:lnTo>
                <a:lnTo>
                  <a:pt x="2675" y="1948"/>
                </a:lnTo>
                <a:lnTo>
                  <a:pt x="2597" y="2052"/>
                </a:lnTo>
                <a:lnTo>
                  <a:pt x="2571" y="2182"/>
                </a:lnTo>
                <a:lnTo>
                  <a:pt x="2571" y="3402"/>
                </a:lnTo>
                <a:lnTo>
                  <a:pt x="2597" y="3454"/>
                </a:lnTo>
                <a:lnTo>
                  <a:pt x="2623" y="3532"/>
                </a:lnTo>
                <a:lnTo>
                  <a:pt x="2701" y="3558"/>
                </a:lnTo>
                <a:lnTo>
                  <a:pt x="2753" y="3584"/>
                </a:lnTo>
                <a:lnTo>
                  <a:pt x="2831" y="3558"/>
                </a:lnTo>
                <a:lnTo>
                  <a:pt x="2883" y="3532"/>
                </a:lnTo>
                <a:lnTo>
                  <a:pt x="2935" y="3454"/>
                </a:lnTo>
                <a:lnTo>
                  <a:pt x="2935" y="3402"/>
                </a:lnTo>
                <a:lnTo>
                  <a:pt x="2935" y="2182"/>
                </a:lnTo>
                <a:lnTo>
                  <a:pt x="3688" y="2182"/>
                </a:lnTo>
                <a:lnTo>
                  <a:pt x="3688" y="7219"/>
                </a:lnTo>
                <a:lnTo>
                  <a:pt x="2935" y="7219"/>
                </a:lnTo>
                <a:lnTo>
                  <a:pt x="2935" y="4181"/>
                </a:lnTo>
                <a:lnTo>
                  <a:pt x="2935" y="4103"/>
                </a:lnTo>
                <a:lnTo>
                  <a:pt x="2883" y="4051"/>
                </a:lnTo>
                <a:lnTo>
                  <a:pt x="2831" y="4000"/>
                </a:lnTo>
                <a:lnTo>
                  <a:pt x="2701" y="4000"/>
                </a:lnTo>
                <a:lnTo>
                  <a:pt x="2623" y="4051"/>
                </a:lnTo>
                <a:lnTo>
                  <a:pt x="2597" y="4103"/>
                </a:lnTo>
                <a:lnTo>
                  <a:pt x="2571" y="4181"/>
                </a:lnTo>
                <a:lnTo>
                  <a:pt x="2571" y="7219"/>
                </a:lnTo>
                <a:lnTo>
                  <a:pt x="2208" y="7219"/>
                </a:lnTo>
                <a:lnTo>
                  <a:pt x="2208" y="4753"/>
                </a:lnTo>
                <a:lnTo>
                  <a:pt x="2182" y="4623"/>
                </a:lnTo>
                <a:lnTo>
                  <a:pt x="2104" y="4519"/>
                </a:lnTo>
                <a:lnTo>
                  <a:pt x="2000" y="4441"/>
                </a:lnTo>
                <a:lnTo>
                  <a:pt x="1844" y="4415"/>
                </a:lnTo>
                <a:lnTo>
                  <a:pt x="1091" y="4415"/>
                </a:lnTo>
                <a:lnTo>
                  <a:pt x="935" y="4441"/>
                </a:lnTo>
                <a:lnTo>
                  <a:pt x="831" y="4519"/>
                </a:lnTo>
                <a:lnTo>
                  <a:pt x="754" y="4623"/>
                </a:lnTo>
                <a:lnTo>
                  <a:pt x="728" y="4753"/>
                </a:lnTo>
                <a:lnTo>
                  <a:pt x="728" y="7219"/>
                </a:lnTo>
                <a:lnTo>
                  <a:pt x="442" y="7219"/>
                </a:lnTo>
                <a:lnTo>
                  <a:pt x="338" y="7245"/>
                </a:lnTo>
                <a:lnTo>
                  <a:pt x="234" y="7297"/>
                </a:lnTo>
                <a:lnTo>
                  <a:pt x="156" y="7375"/>
                </a:lnTo>
                <a:lnTo>
                  <a:pt x="104" y="7453"/>
                </a:lnTo>
                <a:lnTo>
                  <a:pt x="52" y="7557"/>
                </a:lnTo>
                <a:lnTo>
                  <a:pt x="1" y="7661"/>
                </a:lnTo>
                <a:lnTo>
                  <a:pt x="1" y="7764"/>
                </a:lnTo>
                <a:lnTo>
                  <a:pt x="1" y="7868"/>
                </a:lnTo>
                <a:lnTo>
                  <a:pt x="52" y="7972"/>
                </a:lnTo>
                <a:lnTo>
                  <a:pt x="104" y="8076"/>
                </a:lnTo>
                <a:lnTo>
                  <a:pt x="156" y="8154"/>
                </a:lnTo>
                <a:lnTo>
                  <a:pt x="234" y="8206"/>
                </a:lnTo>
                <a:lnTo>
                  <a:pt x="338" y="8258"/>
                </a:lnTo>
                <a:lnTo>
                  <a:pt x="442" y="8284"/>
                </a:lnTo>
                <a:lnTo>
                  <a:pt x="546" y="8310"/>
                </a:lnTo>
                <a:lnTo>
                  <a:pt x="5791" y="8310"/>
                </a:lnTo>
                <a:lnTo>
                  <a:pt x="5869" y="8284"/>
                </a:lnTo>
                <a:lnTo>
                  <a:pt x="5921" y="8258"/>
                </a:lnTo>
                <a:lnTo>
                  <a:pt x="5973" y="8206"/>
                </a:lnTo>
                <a:lnTo>
                  <a:pt x="5973" y="8128"/>
                </a:lnTo>
                <a:lnTo>
                  <a:pt x="5973" y="8050"/>
                </a:lnTo>
                <a:lnTo>
                  <a:pt x="5921" y="7998"/>
                </a:lnTo>
                <a:lnTo>
                  <a:pt x="5869" y="7972"/>
                </a:lnTo>
                <a:lnTo>
                  <a:pt x="5791" y="7946"/>
                </a:lnTo>
                <a:lnTo>
                  <a:pt x="468" y="7946"/>
                </a:lnTo>
                <a:lnTo>
                  <a:pt x="416" y="7894"/>
                </a:lnTo>
                <a:lnTo>
                  <a:pt x="364" y="7842"/>
                </a:lnTo>
                <a:lnTo>
                  <a:pt x="364" y="7764"/>
                </a:lnTo>
                <a:lnTo>
                  <a:pt x="364" y="7687"/>
                </a:lnTo>
                <a:lnTo>
                  <a:pt x="416" y="7635"/>
                </a:lnTo>
                <a:lnTo>
                  <a:pt x="468" y="7583"/>
                </a:lnTo>
                <a:lnTo>
                  <a:pt x="546" y="7557"/>
                </a:lnTo>
                <a:lnTo>
                  <a:pt x="7972" y="7557"/>
                </a:lnTo>
                <a:lnTo>
                  <a:pt x="8024" y="7764"/>
                </a:lnTo>
                <a:lnTo>
                  <a:pt x="8102" y="7946"/>
                </a:lnTo>
                <a:lnTo>
                  <a:pt x="6570" y="7946"/>
                </a:lnTo>
                <a:lnTo>
                  <a:pt x="6518" y="7972"/>
                </a:lnTo>
                <a:lnTo>
                  <a:pt x="6440" y="7998"/>
                </a:lnTo>
                <a:lnTo>
                  <a:pt x="6414" y="8050"/>
                </a:lnTo>
                <a:lnTo>
                  <a:pt x="6388" y="8128"/>
                </a:lnTo>
                <a:lnTo>
                  <a:pt x="6414" y="8206"/>
                </a:lnTo>
                <a:lnTo>
                  <a:pt x="6440" y="8258"/>
                </a:lnTo>
                <a:lnTo>
                  <a:pt x="6518" y="8284"/>
                </a:lnTo>
                <a:lnTo>
                  <a:pt x="6570" y="8310"/>
                </a:lnTo>
                <a:lnTo>
                  <a:pt x="8310" y="8310"/>
                </a:lnTo>
                <a:lnTo>
                  <a:pt x="8465" y="8492"/>
                </a:lnTo>
                <a:lnTo>
                  <a:pt x="8621" y="8673"/>
                </a:lnTo>
                <a:lnTo>
                  <a:pt x="8829" y="8829"/>
                </a:lnTo>
                <a:lnTo>
                  <a:pt x="9037" y="8959"/>
                </a:lnTo>
                <a:lnTo>
                  <a:pt x="9270" y="9063"/>
                </a:lnTo>
                <a:lnTo>
                  <a:pt x="9504" y="9141"/>
                </a:lnTo>
                <a:lnTo>
                  <a:pt x="9764" y="9167"/>
                </a:lnTo>
                <a:lnTo>
                  <a:pt x="10023" y="9193"/>
                </a:lnTo>
                <a:lnTo>
                  <a:pt x="10205" y="9193"/>
                </a:lnTo>
                <a:lnTo>
                  <a:pt x="10387" y="9167"/>
                </a:lnTo>
                <a:lnTo>
                  <a:pt x="10569" y="9115"/>
                </a:lnTo>
                <a:lnTo>
                  <a:pt x="10750" y="9063"/>
                </a:lnTo>
                <a:lnTo>
                  <a:pt x="11062" y="8907"/>
                </a:lnTo>
                <a:lnTo>
                  <a:pt x="11373" y="8699"/>
                </a:lnTo>
                <a:lnTo>
                  <a:pt x="11633" y="8466"/>
                </a:lnTo>
                <a:lnTo>
                  <a:pt x="11841" y="8180"/>
                </a:lnTo>
                <a:lnTo>
                  <a:pt x="11919" y="8024"/>
                </a:lnTo>
                <a:lnTo>
                  <a:pt x="11997" y="7842"/>
                </a:lnTo>
                <a:lnTo>
                  <a:pt x="12049" y="7687"/>
                </a:lnTo>
                <a:lnTo>
                  <a:pt x="12100" y="7505"/>
                </a:lnTo>
                <a:lnTo>
                  <a:pt x="12100" y="7427"/>
                </a:lnTo>
                <a:lnTo>
                  <a:pt x="12075" y="7349"/>
                </a:lnTo>
                <a:lnTo>
                  <a:pt x="12023" y="7323"/>
                </a:lnTo>
                <a:lnTo>
                  <a:pt x="11971" y="7271"/>
                </a:lnTo>
                <a:lnTo>
                  <a:pt x="11893" y="7271"/>
                </a:lnTo>
                <a:lnTo>
                  <a:pt x="11841" y="7297"/>
                </a:lnTo>
                <a:lnTo>
                  <a:pt x="11789" y="7349"/>
                </a:lnTo>
                <a:lnTo>
                  <a:pt x="11763" y="7427"/>
                </a:lnTo>
                <a:lnTo>
                  <a:pt x="11659" y="7713"/>
                </a:lnTo>
                <a:lnTo>
                  <a:pt x="11529" y="7998"/>
                </a:lnTo>
                <a:lnTo>
                  <a:pt x="11347" y="8232"/>
                </a:lnTo>
                <a:lnTo>
                  <a:pt x="11140" y="8440"/>
                </a:lnTo>
                <a:lnTo>
                  <a:pt x="10906" y="8595"/>
                </a:lnTo>
                <a:lnTo>
                  <a:pt x="10620" y="8725"/>
                </a:lnTo>
                <a:lnTo>
                  <a:pt x="10335" y="8803"/>
                </a:lnTo>
                <a:lnTo>
                  <a:pt x="10023" y="8829"/>
                </a:lnTo>
                <a:lnTo>
                  <a:pt x="9841" y="8829"/>
                </a:lnTo>
                <a:lnTo>
                  <a:pt x="9660" y="8803"/>
                </a:lnTo>
                <a:lnTo>
                  <a:pt x="9504" y="8751"/>
                </a:lnTo>
                <a:lnTo>
                  <a:pt x="9348" y="8699"/>
                </a:lnTo>
                <a:lnTo>
                  <a:pt x="9192" y="8621"/>
                </a:lnTo>
                <a:lnTo>
                  <a:pt x="9037" y="8543"/>
                </a:lnTo>
                <a:lnTo>
                  <a:pt x="8907" y="8440"/>
                </a:lnTo>
                <a:lnTo>
                  <a:pt x="8777" y="8310"/>
                </a:lnTo>
                <a:lnTo>
                  <a:pt x="8673" y="8206"/>
                </a:lnTo>
                <a:lnTo>
                  <a:pt x="8569" y="8050"/>
                </a:lnTo>
                <a:lnTo>
                  <a:pt x="8465" y="7920"/>
                </a:lnTo>
                <a:lnTo>
                  <a:pt x="8387" y="7764"/>
                </a:lnTo>
                <a:lnTo>
                  <a:pt x="8335" y="7583"/>
                </a:lnTo>
                <a:lnTo>
                  <a:pt x="8284" y="7427"/>
                </a:lnTo>
                <a:lnTo>
                  <a:pt x="8258" y="7245"/>
                </a:lnTo>
                <a:lnTo>
                  <a:pt x="8258" y="7063"/>
                </a:lnTo>
                <a:lnTo>
                  <a:pt x="8258" y="6882"/>
                </a:lnTo>
                <a:lnTo>
                  <a:pt x="8284" y="6726"/>
                </a:lnTo>
                <a:lnTo>
                  <a:pt x="8335" y="6544"/>
                </a:lnTo>
                <a:lnTo>
                  <a:pt x="8387" y="6388"/>
                </a:lnTo>
                <a:lnTo>
                  <a:pt x="8465" y="6233"/>
                </a:lnTo>
                <a:lnTo>
                  <a:pt x="8569" y="6077"/>
                </a:lnTo>
                <a:lnTo>
                  <a:pt x="8673" y="5947"/>
                </a:lnTo>
                <a:lnTo>
                  <a:pt x="8777" y="5817"/>
                </a:lnTo>
                <a:lnTo>
                  <a:pt x="8907" y="5713"/>
                </a:lnTo>
                <a:lnTo>
                  <a:pt x="9037" y="5609"/>
                </a:lnTo>
                <a:lnTo>
                  <a:pt x="9192" y="5506"/>
                </a:lnTo>
                <a:lnTo>
                  <a:pt x="9348" y="5454"/>
                </a:lnTo>
                <a:lnTo>
                  <a:pt x="9504" y="5376"/>
                </a:lnTo>
                <a:lnTo>
                  <a:pt x="9660" y="5350"/>
                </a:lnTo>
                <a:lnTo>
                  <a:pt x="9841" y="5324"/>
                </a:lnTo>
                <a:lnTo>
                  <a:pt x="10023" y="5298"/>
                </a:lnTo>
                <a:lnTo>
                  <a:pt x="10335" y="5324"/>
                </a:lnTo>
                <a:lnTo>
                  <a:pt x="10620" y="5402"/>
                </a:lnTo>
                <a:lnTo>
                  <a:pt x="10880" y="5531"/>
                </a:lnTo>
                <a:lnTo>
                  <a:pt x="11140" y="5713"/>
                </a:lnTo>
                <a:lnTo>
                  <a:pt x="11347" y="5921"/>
                </a:lnTo>
                <a:lnTo>
                  <a:pt x="11529" y="6155"/>
                </a:lnTo>
                <a:lnTo>
                  <a:pt x="11659" y="6414"/>
                </a:lnTo>
                <a:lnTo>
                  <a:pt x="11763" y="6726"/>
                </a:lnTo>
                <a:lnTo>
                  <a:pt x="11789" y="6778"/>
                </a:lnTo>
                <a:lnTo>
                  <a:pt x="11841" y="6830"/>
                </a:lnTo>
                <a:lnTo>
                  <a:pt x="11893" y="6856"/>
                </a:lnTo>
                <a:lnTo>
                  <a:pt x="11971" y="6856"/>
                </a:lnTo>
                <a:lnTo>
                  <a:pt x="12023" y="6830"/>
                </a:lnTo>
                <a:lnTo>
                  <a:pt x="12075" y="6778"/>
                </a:lnTo>
                <a:lnTo>
                  <a:pt x="12100" y="6726"/>
                </a:lnTo>
                <a:lnTo>
                  <a:pt x="12100" y="6648"/>
                </a:lnTo>
                <a:lnTo>
                  <a:pt x="11997" y="6310"/>
                </a:lnTo>
                <a:lnTo>
                  <a:pt x="11841" y="5999"/>
                </a:lnTo>
                <a:lnTo>
                  <a:pt x="11659" y="5713"/>
                </a:lnTo>
                <a:lnTo>
                  <a:pt x="11399" y="5454"/>
                </a:lnTo>
                <a:lnTo>
                  <a:pt x="11399" y="338"/>
                </a:lnTo>
                <a:lnTo>
                  <a:pt x="11373" y="209"/>
                </a:lnTo>
                <a:lnTo>
                  <a:pt x="11296" y="105"/>
                </a:lnTo>
                <a:lnTo>
                  <a:pt x="11192" y="27"/>
                </a:lnTo>
                <a:lnTo>
                  <a:pt x="110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8714760F-5777-408C-BC66-4B3DE230DC0C}"/>
              </a:ext>
            </a:extLst>
          </p:cNvPr>
          <p:cNvSpPr/>
          <p:nvPr/>
        </p:nvSpPr>
        <p:spPr>
          <a:xfrm>
            <a:off x="1851008" y="119065"/>
            <a:ext cx="4187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 БІЛІМ БЕРУ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43481A8-A563-4029-8BFA-4A85B62CE0ED}"/>
              </a:ext>
            </a:extLst>
          </p:cNvPr>
          <p:cNvSpPr/>
          <p:nvPr/>
        </p:nvSpPr>
        <p:spPr>
          <a:xfrm>
            <a:off x="270893" y="905062"/>
            <a:ext cx="11594893" cy="841428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303" y="2329464"/>
            <a:ext cx="525946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16 193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жаңа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оқушы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орнына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білім беру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нысаны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ашылды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мектеп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(Саялы ш/а - 1800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Томирис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ш/а - 1500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Қалқаман-2 ш/а - 1800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Алма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Сити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ш/а - 1200 </a:t>
            </a:r>
            <a:r>
              <a:rPr lang="ru-R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Ботагөз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ш/а - 1500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Қалқаман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ш/а - 1500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Дархан ш/а - 1500 </a:t>
            </a:r>
            <a:r>
              <a:rPr lang="ru-R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endParaRPr lang="ru-RU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Мәдениет ш/а -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қосымша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(№125, 146,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нысанды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сатып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Әділет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колледжінің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ғимараты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393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жекеменшік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мектеп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ашылды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33806" y="1837922"/>
            <a:ext cx="5095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2022 жылы:   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5517779" y="2196349"/>
            <a:ext cx="601908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нысан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енгізіледі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мектеп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Қайрат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ш/а)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қосымша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(№ 48, 148, 112, №9 ШИ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жекеменшік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мектеп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59 мектеп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ғимаратын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сейсмикалық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күшейтумен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қайта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құру жұмыстары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жүргізілуде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Шамадан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тыс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жүктелген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мектептердің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бекітілген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шағын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учаскелері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қайта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қаралды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Жайлы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мектеп»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ұлттық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жобасы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аясында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37100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мектеп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салынады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24 975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білім беру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нысаны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енгізіледі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жергілікті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бюджет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қаражаты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есебінен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жаңа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мектеп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9295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мектепке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қосымша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құрылыс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6880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құрылыс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компанияларымен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меморандумдар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шеңберінде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мектеп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орынға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бизнес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қаражаты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есебінен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жекеменшік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мектеп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ашу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979337" y="1752488"/>
            <a:ext cx="5095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2023 жылы:   </a:t>
            </a:r>
          </a:p>
        </p:txBody>
      </p:sp>
    </p:spTree>
    <p:extLst>
      <p:ext uri="{BB962C8B-B14F-4D97-AF65-F5344CB8AC3E}">
        <p14:creationId xmlns:p14="http://schemas.microsoft.com/office/powerpoint/2010/main" val="301253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52352" y="2724498"/>
            <a:ext cx="9690922" cy="961160"/>
            <a:chOff x="58990" y="5856278"/>
            <a:chExt cx="9690922" cy="961160"/>
          </a:xfrm>
        </p:grpSpPr>
        <p:sp>
          <p:nvSpPr>
            <p:cNvPr id="18" name="Полилиния 17"/>
            <p:cNvSpPr/>
            <p:nvPr/>
          </p:nvSpPr>
          <p:spPr>
            <a:xfrm>
              <a:off x="58990" y="5856278"/>
              <a:ext cx="2148512" cy="961160"/>
            </a:xfrm>
            <a:custGeom>
              <a:avLst/>
              <a:gdLst>
                <a:gd name="connsiteX0" fmla="*/ 0 w 2148512"/>
                <a:gd name="connsiteY0" fmla="*/ 0 h 961160"/>
                <a:gd name="connsiteX1" fmla="*/ 1667932 w 2148512"/>
                <a:gd name="connsiteY1" fmla="*/ 0 h 961160"/>
                <a:gd name="connsiteX2" fmla="*/ 2148512 w 2148512"/>
                <a:gd name="connsiteY2" fmla="*/ 480580 h 961160"/>
                <a:gd name="connsiteX3" fmla="*/ 1667932 w 2148512"/>
                <a:gd name="connsiteY3" fmla="*/ 961160 h 961160"/>
                <a:gd name="connsiteX4" fmla="*/ 0 w 2148512"/>
                <a:gd name="connsiteY4" fmla="*/ 961160 h 961160"/>
                <a:gd name="connsiteX5" fmla="*/ 480580 w 2148512"/>
                <a:gd name="connsiteY5" fmla="*/ 480580 h 961160"/>
                <a:gd name="connsiteX6" fmla="*/ 0 w 2148512"/>
                <a:gd name="connsiteY6" fmla="*/ 0 h 96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512" h="961160">
                  <a:moveTo>
                    <a:pt x="0" y="0"/>
                  </a:moveTo>
                  <a:lnTo>
                    <a:pt x="1667932" y="0"/>
                  </a:lnTo>
                  <a:lnTo>
                    <a:pt x="2148512" y="480580"/>
                  </a:lnTo>
                  <a:lnTo>
                    <a:pt x="1667932" y="961160"/>
                  </a:lnTo>
                  <a:lnTo>
                    <a:pt x="0" y="961160"/>
                  </a:lnTo>
                  <a:lnTo>
                    <a:pt x="480580" y="4805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4586" tIns="14669" rIns="495249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  <a:cs typeface="Arial"/>
                </a:rPr>
                <a:t> 2023 </a:t>
              </a:r>
              <a:r>
                <a:rPr lang="ru-RU" sz="1100" kern="1200" dirty="0" err="1" smtClean="0">
                  <a:latin typeface="Century Gothic"/>
                  <a:cs typeface="Arial"/>
                </a:rPr>
                <a:t>жылы</a:t>
              </a:r>
              <a:r>
                <a:rPr lang="ru-RU" sz="1100" kern="1200" dirty="0" smtClean="0">
                  <a:latin typeface="Century Gothic"/>
                  <a:cs typeface="Arial"/>
                </a:rPr>
                <a:t> жергілікті бюджет </a:t>
              </a:r>
              <a:r>
                <a:rPr lang="ru-RU" sz="1100" kern="1200" dirty="0" err="1" smtClean="0">
                  <a:latin typeface="Century Gothic"/>
                  <a:cs typeface="Arial"/>
                </a:rPr>
                <a:t>есебінен</a:t>
              </a:r>
              <a:r>
                <a:rPr lang="ru-RU" sz="1100" kern="1200" dirty="0" smtClean="0">
                  <a:latin typeface="Century Gothic"/>
                  <a:cs typeface="Arial"/>
                </a:rPr>
                <a:t> 168 кабинет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2008169" y="5938192"/>
              <a:ext cx="1993332" cy="797332"/>
            </a:xfrm>
            <a:custGeom>
              <a:avLst/>
              <a:gdLst>
                <a:gd name="connsiteX0" fmla="*/ 0 w 1993332"/>
                <a:gd name="connsiteY0" fmla="*/ 0 h 797332"/>
                <a:gd name="connsiteX1" fmla="*/ 1594666 w 1993332"/>
                <a:gd name="connsiteY1" fmla="*/ 0 h 797332"/>
                <a:gd name="connsiteX2" fmla="*/ 1993332 w 1993332"/>
                <a:gd name="connsiteY2" fmla="*/ 398666 h 797332"/>
                <a:gd name="connsiteX3" fmla="*/ 1594666 w 1993332"/>
                <a:gd name="connsiteY3" fmla="*/ 797332 h 797332"/>
                <a:gd name="connsiteX4" fmla="*/ 0 w 1993332"/>
                <a:gd name="connsiteY4" fmla="*/ 797332 h 797332"/>
                <a:gd name="connsiteX5" fmla="*/ 398666 w 1993332"/>
                <a:gd name="connsiteY5" fmla="*/ 398666 h 797332"/>
                <a:gd name="connsiteX6" fmla="*/ 0 w 1993332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332" h="797332">
                  <a:moveTo>
                    <a:pt x="0" y="0"/>
                  </a:moveTo>
                  <a:lnTo>
                    <a:pt x="1594666" y="0"/>
                  </a:lnTo>
                  <a:lnTo>
                    <a:pt x="1993332" y="398666"/>
                  </a:lnTo>
                  <a:lnTo>
                    <a:pt x="1594666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3841"/>
                <a:satOff val="-20982"/>
                <a:lumOff val="2157"/>
                <a:alphaOff val="0"/>
              </a:schemeClr>
            </a:fillRef>
            <a:effectRef idx="1">
              <a:schemeClr val="accent2">
                <a:hueOff val="-363841"/>
                <a:satOff val="-20982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i="0" kern="1200" dirty="0" smtClean="0">
                  <a:latin typeface="Century Gothic"/>
                  <a:cs typeface="Arial"/>
                </a:rPr>
                <a:t>44 химия</a:t>
              </a:r>
              <a:endParaRPr lang="ru-RU" sz="1100" i="0" kern="1200" dirty="0">
                <a:latin typeface="Century Gothic"/>
                <a:cs typeface="Arial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3802168" y="5938192"/>
              <a:ext cx="1993332" cy="797332"/>
            </a:xfrm>
            <a:custGeom>
              <a:avLst/>
              <a:gdLst>
                <a:gd name="connsiteX0" fmla="*/ 0 w 1993332"/>
                <a:gd name="connsiteY0" fmla="*/ 0 h 797332"/>
                <a:gd name="connsiteX1" fmla="*/ 1594666 w 1993332"/>
                <a:gd name="connsiteY1" fmla="*/ 0 h 797332"/>
                <a:gd name="connsiteX2" fmla="*/ 1993332 w 1993332"/>
                <a:gd name="connsiteY2" fmla="*/ 398666 h 797332"/>
                <a:gd name="connsiteX3" fmla="*/ 1594666 w 1993332"/>
                <a:gd name="connsiteY3" fmla="*/ 797332 h 797332"/>
                <a:gd name="connsiteX4" fmla="*/ 0 w 1993332"/>
                <a:gd name="connsiteY4" fmla="*/ 797332 h 797332"/>
                <a:gd name="connsiteX5" fmla="*/ 398666 w 1993332"/>
                <a:gd name="connsiteY5" fmla="*/ 398666 h 797332"/>
                <a:gd name="connsiteX6" fmla="*/ 0 w 1993332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332" h="797332">
                  <a:moveTo>
                    <a:pt x="0" y="0"/>
                  </a:moveTo>
                  <a:lnTo>
                    <a:pt x="1594666" y="0"/>
                  </a:lnTo>
                  <a:lnTo>
                    <a:pt x="1993332" y="398666"/>
                  </a:lnTo>
                  <a:lnTo>
                    <a:pt x="1594666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kern="1200" dirty="0" smtClean="0">
                  <a:latin typeface="Century Gothic"/>
                </a:rPr>
                <a:t>52 </a:t>
              </a:r>
              <a:r>
                <a:rPr lang="ru-RU" sz="1100" kern="1200" dirty="0" smtClean="0">
                  <a:latin typeface="Century Gothic"/>
                </a:rPr>
                <a:t>физика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596167" y="5938192"/>
              <a:ext cx="1993332" cy="797332"/>
            </a:xfrm>
            <a:custGeom>
              <a:avLst/>
              <a:gdLst>
                <a:gd name="connsiteX0" fmla="*/ 0 w 1993332"/>
                <a:gd name="connsiteY0" fmla="*/ 0 h 797332"/>
                <a:gd name="connsiteX1" fmla="*/ 1594666 w 1993332"/>
                <a:gd name="connsiteY1" fmla="*/ 0 h 797332"/>
                <a:gd name="connsiteX2" fmla="*/ 1993332 w 1993332"/>
                <a:gd name="connsiteY2" fmla="*/ 398666 h 797332"/>
                <a:gd name="connsiteX3" fmla="*/ 1594666 w 1993332"/>
                <a:gd name="connsiteY3" fmla="*/ 797332 h 797332"/>
                <a:gd name="connsiteX4" fmla="*/ 0 w 1993332"/>
                <a:gd name="connsiteY4" fmla="*/ 797332 h 797332"/>
                <a:gd name="connsiteX5" fmla="*/ 398666 w 1993332"/>
                <a:gd name="connsiteY5" fmla="*/ 398666 h 797332"/>
                <a:gd name="connsiteX6" fmla="*/ 0 w 1993332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332" h="797332">
                  <a:moveTo>
                    <a:pt x="0" y="0"/>
                  </a:moveTo>
                  <a:lnTo>
                    <a:pt x="1594666" y="0"/>
                  </a:lnTo>
                  <a:lnTo>
                    <a:pt x="1993332" y="398666"/>
                  </a:lnTo>
                  <a:lnTo>
                    <a:pt x="1594666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91522"/>
                <a:satOff val="-62946"/>
                <a:lumOff val="6471"/>
                <a:alphaOff val="0"/>
              </a:schemeClr>
            </a:fillRef>
            <a:effectRef idx="1">
              <a:schemeClr val="accent2">
                <a:hueOff val="-1091522"/>
                <a:satOff val="-6294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47 биология</a:t>
              </a:r>
              <a:r>
                <a:rPr lang="ru-RU" sz="1100" kern="1200" dirty="0">
                  <a:latin typeface="Century Gothic"/>
                </a:rPr>
                <a:t> 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7390166" y="5938192"/>
              <a:ext cx="2359746" cy="797332"/>
            </a:xfrm>
            <a:custGeom>
              <a:avLst/>
              <a:gdLst>
                <a:gd name="connsiteX0" fmla="*/ 0 w 2359746"/>
                <a:gd name="connsiteY0" fmla="*/ 0 h 797332"/>
                <a:gd name="connsiteX1" fmla="*/ 1961080 w 2359746"/>
                <a:gd name="connsiteY1" fmla="*/ 0 h 797332"/>
                <a:gd name="connsiteX2" fmla="*/ 2359746 w 2359746"/>
                <a:gd name="connsiteY2" fmla="*/ 398666 h 797332"/>
                <a:gd name="connsiteX3" fmla="*/ 1961080 w 2359746"/>
                <a:gd name="connsiteY3" fmla="*/ 797332 h 797332"/>
                <a:gd name="connsiteX4" fmla="*/ 0 w 2359746"/>
                <a:gd name="connsiteY4" fmla="*/ 797332 h 797332"/>
                <a:gd name="connsiteX5" fmla="*/ 398666 w 2359746"/>
                <a:gd name="connsiteY5" fmla="*/ 398666 h 797332"/>
                <a:gd name="connsiteX6" fmla="*/ 0 w 2359746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9746" h="797332">
                  <a:moveTo>
                    <a:pt x="0" y="0"/>
                  </a:moveTo>
                  <a:lnTo>
                    <a:pt x="1961080" y="0"/>
                  </a:lnTo>
                  <a:lnTo>
                    <a:pt x="2359746" y="398666"/>
                  </a:lnTo>
                  <a:lnTo>
                    <a:pt x="1961080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25 робототехника</a:t>
              </a:r>
              <a:endParaRPr lang="ru-RU" sz="1100" kern="1200" dirty="0">
                <a:latin typeface="Century Gothic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24473" y="1767352"/>
            <a:ext cx="9690922" cy="961160"/>
            <a:chOff x="31111" y="4899132"/>
            <a:chExt cx="9690922" cy="961160"/>
          </a:xfrm>
        </p:grpSpPr>
        <p:sp>
          <p:nvSpPr>
            <p:cNvPr id="12" name="Полилиния 11"/>
            <p:cNvSpPr/>
            <p:nvPr/>
          </p:nvSpPr>
          <p:spPr>
            <a:xfrm>
              <a:off x="31111" y="4899132"/>
              <a:ext cx="2148512" cy="961160"/>
            </a:xfrm>
            <a:custGeom>
              <a:avLst/>
              <a:gdLst>
                <a:gd name="connsiteX0" fmla="*/ 0 w 2148512"/>
                <a:gd name="connsiteY0" fmla="*/ 0 h 961160"/>
                <a:gd name="connsiteX1" fmla="*/ 1667932 w 2148512"/>
                <a:gd name="connsiteY1" fmla="*/ 0 h 961160"/>
                <a:gd name="connsiteX2" fmla="*/ 2148512 w 2148512"/>
                <a:gd name="connsiteY2" fmla="*/ 480580 h 961160"/>
                <a:gd name="connsiteX3" fmla="*/ 1667932 w 2148512"/>
                <a:gd name="connsiteY3" fmla="*/ 961160 h 961160"/>
                <a:gd name="connsiteX4" fmla="*/ 0 w 2148512"/>
                <a:gd name="connsiteY4" fmla="*/ 961160 h 961160"/>
                <a:gd name="connsiteX5" fmla="*/ 480580 w 2148512"/>
                <a:gd name="connsiteY5" fmla="*/ 480580 h 961160"/>
                <a:gd name="connsiteX6" fmla="*/ 0 w 2148512"/>
                <a:gd name="connsiteY6" fmla="*/ 0 h 96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512" h="961160">
                  <a:moveTo>
                    <a:pt x="0" y="0"/>
                  </a:moveTo>
                  <a:lnTo>
                    <a:pt x="1667932" y="0"/>
                  </a:lnTo>
                  <a:lnTo>
                    <a:pt x="2148512" y="480580"/>
                  </a:lnTo>
                  <a:lnTo>
                    <a:pt x="1667932" y="961160"/>
                  </a:lnTo>
                  <a:lnTo>
                    <a:pt x="0" y="961160"/>
                  </a:lnTo>
                  <a:lnTo>
                    <a:pt x="480580" y="4805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4586" tIns="14669" rIns="495249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2023 </a:t>
              </a:r>
              <a:r>
                <a:rPr lang="ru-RU" sz="1100" kern="1200" dirty="0" err="1" smtClean="0">
                  <a:latin typeface="Century Gothic"/>
                </a:rPr>
                <a:t>жылы</a:t>
              </a:r>
              <a:endParaRPr lang="ru-RU" sz="1100" kern="1200" dirty="0" smtClean="0">
                <a:latin typeface="Century Gothic"/>
              </a:endParaRP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100" dirty="0" smtClean="0">
                  <a:latin typeface="Century Gothic"/>
                </a:rPr>
                <a:t>138 кабинет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980290" y="4981046"/>
              <a:ext cx="1993332" cy="797332"/>
            </a:xfrm>
            <a:custGeom>
              <a:avLst/>
              <a:gdLst>
                <a:gd name="connsiteX0" fmla="*/ 0 w 1993332"/>
                <a:gd name="connsiteY0" fmla="*/ 0 h 797332"/>
                <a:gd name="connsiteX1" fmla="*/ 1594666 w 1993332"/>
                <a:gd name="connsiteY1" fmla="*/ 0 h 797332"/>
                <a:gd name="connsiteX2" fmla="*/ 1993332 w 1993332"/>
                <a:gd name="connsiteY2" fmla="*/ 398666 h 797332"/>
                <a:gd name="connsiteX3" fmla="*/ 1594666 w 1993332"/>
                <a:gd name="connsiteY3" fmla="*/ 797332 h 797332"/>
                <a:gd name="connsiteX4" fmla="*/ 0 w 1993332"/>
                <a:gd name="connsiteY4" fmla="*/ 797332 h 797332"/>
                <a:gd name="connsiteX5" fmla="*/ 398666 w 1993332"/>
                <a:gd name="connsiteY5" fmla="*/ 398666 h 797332"/>
                <a:gd name="connsiteX6" fmla="*/ 0 w 1993332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332" h="797332">
                  <a:moveTo>
                    <a:pt x="0" y="0"/>
                  </a:moveTo>
                  <a:lnTo>
                    <a:pt x="1594666" y="0"/>
                  </a:lnTo>
                  <a:lnTo>
                    <a:pt x="1993332" y="398666"/>
                  </a:lnTo>
                  <a:lnTo>
                    <a:pt x="1594666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3841"/>
                <a:satOff val="-20982"/>
                <a:lumOff val="2157"/>
                <a:alphaOff val="0"/>
              </a:schemeClr>
            </a:fillRef>
            <a:effectRef idx="1">
              <a:schemeClr val="accent2">
                <a:hueOff val="-363841"/>
                <a:satOff val="-20982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32 химия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774289" y="4981046"/>
              <a:ext cx="1993332" cy="797332"/>
            </a:xfrm>
            <a:custGeom>
              <a:avLst/>
              <a:gdLst>
                <a:gd name="connsiteX0" fmla="*/ 0 w 1993332"/>
                <a:gd name="connsiteY0" fmla="*/ 0 h 797332"/>
                <a:gd name="connsiteX1" fmla="*/ 1594666 w 1993332"/>
                <a:gd name="connsiteY1" fmla="*/ 0 h 797332"/>
                <a:gd name="connsiteX2" fmla="*/ 1993332 w 1993332"/>
                <a:gd name="connsiteY2" fmla="*/ 398666 h 797332"/>
                <a:gd name="connsiteX3" fmla="*/ 1594666 w 1993332"/>
                <a:gd name="connsiteY3" fmla="*/ 797332 h 797332"/>
                <a:gd name="connsiteX4" fmla="*/ 0 w 1993332"/>
                <a:gd name="connsiteY4" fmla="*/ 797332 h 797332"/>
                <a:gd name="connsiteX5" fmla="*/ 398666 w 1993332"/>
                <a:gd name="connsiteY5" fmla="*/ 398666 h 797332"/>
                <a:gd name="connsiteX6" fmla="*/ 0 w 1993332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332" h="797332">
                  <a:moveTo>
                    <a:pt x="0" y="0"/>
                  </a:moveTo>
                  <a:lnTo>
                    <a:pt x="1594666" y="0"/>
                  </a:lnTo>
                  <a:lnTo>
                    <a:pt x="1993332" y="398666"/>
                  </a:lnTo>
                  <a:lnTo>
                    <a:pt x="1594666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kern="1200" dirty="0" smtClean="0">
                  <a:latin typeface="Century Gothic"/>
                </a:rPr>
                <a:t>30 </a:t>
              </a:r>
              <a:r>
                <a:rPr lang="ru-RU" sz="1100" kern="1200" dirty="0" smtClean="0">
                  <a:latin typeface="Century Gothic"/>
                </a:rPr>
                <a:t>физика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568288" y="4981046"/>
              <a:ext cx="1993332" cy="797332"/>
            </a:xfrm>
            <a:custGeom>
              <a:avLst/>
              <a:gdLst>
                <a:gd name="connsiteX0" fmla="*/ 0 w 1993332"/>
                <a:gd name="connsiteY0" fmla="*/ 0 h 797332"/>
                <a:gd name="connsiteX1" fmla="*/ 1594666 w 1993332"/>
                <a:gd name="connsiteY1" fmla="*/ 0 h 797332"/>
                <a:gd name="connsiteX2" fmla="*/ 1993332 w 1993332"/>
                <a:gd name="connsiteY2" fmla="*/ 398666 h 797332"/>
                <a:gd name="connsiteX3" fmla="*/ 1594666 w 1993332"/>
                <a:gd name="connsiteY3" fmla="*/ 797332 h 797332"/>
                <a:gd name="connsiteX4" fmla="*/ 0 w 1993332"/>
                <a:gd name="connsiteY4" fmla="*/ 797332 h 797332"/>
                <a:gd name="connsiteX5" fmla="*/ 398666 w 1993332"/>
                <a:gd name="connsiteY5" fmla="*/ 398666 h 797332"/>
                <a:gd name="connsiteX6" fmla="*/ 0 w 1993332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332" h="797332">
                  <a:moveTo>
                    <a:pt x="0" y="0"/>
                  </a:moveTo>
                  <a:lnTo>
                    <a:pt x="1594666" y="0"/>
                  </a:lnTo>
                  <a:lnTo>
                    <a:pt x="1993332" y="398666"/>
                  </a:lnTo>
                  <a:lnTo>
                    <a:pt x="1594666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91522"/>
                <a:satOff val="-62946"/>
                <a:lumOff val="6471"/>
                <a:alphaOff val="0"/>
              </a:schemeClr>
            </a:fillRef>
            <a:effectRef idx="1">
              <a:schemeClr val="accent2">
                <a:hueOff val="-1091522"/>
                <a:satOff val="-6294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37 биология</a:t>
              </a:r>
              <a:r>
                <a:rPr lang="ru-RU" sz="1100" kern="1200" dirty="0">
                  <a:latin typeface="Century Gothic"/>
                </a:rPr>
                <a:t> 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362287" y="4981046"/>
              <a:ext cx="2359746" cy="797332"/>
            </a:xfrm>
            <a:custGeom>
              <a:avLst/>
              <a:gdLst>
                <a:gd name="connsiteX0" fmla="*/ 0 w 2359746"/>
                <a:gd name="connsiteY0" fmla="*/ 0 h 797332"/>
                <a:gd name="connsiteX1" fmla="*/ 1961080 w 2359746"/>
                <a:gd name="connsiteY1" fmla="*/ 0 h 797332"/>
                <a:gd name="connsiteX2" fmla="*/ 2359746 w 2359746"/>
                <a:gd name="connsiteY2" fmla="*/ 398666 h 797332"/>
                <a:gd name="connsiteX3" fmla="*/ 1961080 w 2359746"/>
                <a:gd name="connsiteY3" fmla="*/ 797332 h 797332"/>
                <a:gd name="connsiteX4" fmla="*/ 0 w 2359746"/>
                <a:gd name="connsiteY4" fmla="*/ 797332 h 797332"/>
                <a:gd name="connsiteX5" fmla="*/ 398666 w 2359746"/>
                <a:gd name="connsiteY5" fmla="*/ 398666 h 797332"/>
                <a:gd name="connsiteX6" fmla="*/ 0 w 2359746"/>
                <a:gd name="connsiteY6" fmla="*/ 0 h 7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9746" h="797332">
                  <a:moveTo>
                    <a:pt x="0" y="0"/>
                  </a:moveTo>
                  <a:lnTo>
                    <a:pt x="1961080" y="0"/>
                  </a:lnTo>
                  <a:lnTo>
                    <a:pt x="2359746" y="398666"/>
                  </a:lnTo>
                  <a:lnTo>
                    <a:pt x="1961080" y="797332"/>
                  </a:lnTo>
                  <a:lnTo>
                    <a:pt x="0" y="797332"/>
                  </a:lnTo>
                  <a:lnTo>
                    <a:pt x="398666" y="39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2672" tIns="14669" rIns="413335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20 </a:t>
              </a:r>
              <a:r>
                <a:rPr lang="ru-RU" sz="1100" kern="1200" dirty="0">
                  <a:latin typeface="Century Gothic"/>
                </a:rPr>
                <a:t>STEM 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19 робототехника</a:t>
              </a:r>
              <a:endParaRPr lang="ru-RU" sz="1100" kern="1200" dirty="0">
                <a:latin typeface="Century Gothic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30126" y="818739"/>
            <a:ext cx="9408144" cy="931059"/>
            <a:chOff x="136764" y="3950519"/>
            <a:chExt cx="9408144" cy="931059"/>
          </a:xfrm>
        </p:grpSpPr>
        <p:sp>
          <p:nvSpPr>
            <p:cNvPr id="6" name="Полилиния 5"/>
            <p:cNvSpPr/>
            <p:nvPr/>
          </p:nvSpPr>
          <p:spPr>
            <a:xfrm>
              <a:off x="136764" y="3950519"/>
              <a:ext cx="1944078" cy="931059"/>
            </a:xfrm>
            <a:custGeom>
              <a:avLst/>
              <a:gdLst>
                <a:gd name="connsiteX0" fmla="*/ 0 w 1944078"/>
                <a:gd name="connsiteY0" fmla="*/ 0 h 931059"/>
                <a:gd name="connsiteX1" fmla="*/ 1478549 w 1944078"/>
                <a:gd name="connsiteY1" fmla="*/ 0 h 931059"/>
                <a:gd name="connsiteX2" fmla="*/ 1944078 w 1944078"/>
                <a:gd name="connsiteY2" fmla="*/ 465530 h 931059"/>
                <a:gd name="connsiteX3" fmla="*/ 1478549 w 1944078"/>
                <a:gd name="connsiteY3" fmla="*/ 931059 h 931059"/>
                <a:gd name="connsiteX4" fmla="*/ 0 w 1944078"/>
                <a:gd name="connsiteY4" fmla="*/ 931059 h 931059"/>
                <a:gd name="connsiteX5" fmla="*/ 465530 w 1944078"/>
                <a:gd name="connsiteY5" fmla="*/ 465530 h 931059"/>
                <a:gd name="connsiteX6" fmla="*/ 0 w 1944078"/>
                <a:gd name="connsiteY6" fmla="*/ 0 h 9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4078" h="931059">
                  <a:moveTo>
                    <a:pt x="0" y="0"/>
                  </a:moveTo>
                  <a:lnTo>
                    <a:pt x="1478549" y="0"/>
                  </a:lnTo>
                  <a:lnTo>
                    <a:pt x="1944078" y="465530"/>
                  </a:lnTo>
                  <a:lnTo>
                    <a:pt x="1478549" y="931059"/>
                  </a:lnTo>
                  <a:lnTo>
                    <a:pt x="0" y="931059"/>
                  </a:lnTo>
                  <a:lnTo>
                    <a:pt x="465530" y="4655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9536" tIns="14669" rIns="480198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Century Gothic"/>
                </a:rPr>
                <a:t>2022 </a:t>
              </a:r>
              <a:r>
                <a:rPr lang="ru-RU" sz="1100" kern="1200" dirty="0" err="1" smtClean="0">
                  <a:latin typeface="Century Gothic"/>
                </a:rPr>
                <a:t>жылы</a:t>
              </a:r>
              <a:endParaRPr lang="ru-RU" sz="1100" kern="1200" dirty="0" smtClean="0">
                <a:latin typeface="Century Gothic"/>
              </a:endParaRP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100" dirty="0" smtClean="0">
                  <a:latin typeface="Century Gothic"/>
                </a:rPr>
                <a:t>129 кабинет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873507" y="4001378"/>
              <a:ext cx="2073351" cy="829340"/>
            </a:xfrm>
            <a:custGeom>
              <a:avLst/>
              <a:gdLst>
                <a:gd name="connsiteX0" fmla="*/ 0 w 2073351"/>
                <a:gd name="connsiteY0" fmla="*/ 0 h 829340"/>
                <a:gd name="connsiteX1" fmla="*/ 1658681 w 2073351"/>
                <a:gd name="connsiteY1" fmla="*/ 0 h 829340"/>
                <a:gd name="connsiteX2" fmla="*/ 2073351 w 2073351"/>
                <a:gd name="connsiteY2" fmla="*/ 414670 h 829340"/>
                <a:gd name="connsiteX3" fmla="*/ 1658681 w 2073351"/>
                <a:gd name="connsiteY3" fmla="*/ 829340 h 829340"/>
                <a:gd name="connsiteX4" fmla="*/ 0 w 2073351"/>
                <a:gd name="connsiteY4" fmla="*/ 829340 h 829340"/>
                <a:gd name="connsiteX5" fmla="*/ 414670 w 2073351"/>
                <a:gd name="connsiteY5" fmla="*/ 414670 h 829340"/>
                <a:gd name="connsiteX6" fmla="*/ 0 w 2073351"/>
                <a:gd name="connsiteY6" fmla="*/ 0 h 82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351" h="829340">
                  <a:moveTo>
                    <a:pt x="0" y="0"/>
                  </a:moveTo>
                  <a:lnTo>
                    <a:pt x="1658681" y="0"/>
                  </a:lnTo>
                  <a:lnTo>
                    <a:pt x="2073351" y="414670"/>
                  </a:lnTo>
                  <a:lnTo>
                    <a:pt x="1658681" y="829340"/>
                  </a:lnTo>
                  <a:lnTo>
                    <a:pt x="0" y="829340"/>
                  </a:lnTo>
                  <a:lnTo>
                    <a:pt x="414670" y="4146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3841"/>
                <a:satOff val="-20982"/>
                <a:lumOff val="2157"/>
                <a:alphaOff val="0"/>
              </a:schemeClr>
            </a:fillRef>
            <a:effectRef idx="1">
              <a:schemeClr val="accent2">
                <a:hueOff val="-363841"/>
                <a:satOff val="-20982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676" tIns="14669" rIns="42933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>
                  <a:latin typeface="Century Gothic"/>
                </a:rPr>
                <a:t>32 </a:t>
              </a:r>
              <a:r>
                <a:rPr lang="ru-RU" sz="1100" kern="1200" dirty="0" smtClean="0">
                  <a:latin typeface="Century Gothic"/>
                </a:rPr>
                <a:t>химия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739524" y="4001378"/>
              <a:ext cx="2073351" cy="829340"/>
            </a:xfrm>
            <a:custGeom>
              <a:avLst/>
              <a:gdLst>
                <a:gd name="connsiteX0" fmla="*/ 0 w 2073351"/>
                <a:gd name="connsiteY0" fmla="*/ 0 h 829340"/>
                <a:gd name="connsiteX1" fmla="*/ 1658681 w 2073351"/>
                <a:gd name="connsiteY1" fmla="*/ 0 h 829340"/>
                <a:gd name="connsiteX2" fmla="*/ 2073351 w 2073351"/>
                <a:gd name="connsiteY2" fmla="*/ 414670 h 829340"/>
                <a:gd name="connsiteX3" fmla="*/ 1658681 w 2073351"/>
                <a:gd name="connsiteY3" fmla="*/ 829340 h 829340"/>
                <a:gd name="connsiteX4" fmla="*/ 0 w 2073351"/>
                <a:gd name="connsiteY4" fmla="*/ 829340 h 829340"/>
                <a:gd name="connsiteX5" fmla="*/ 414670 w 2073351"/>
                <a:gd name="connsiteY5" fmla="*/ 414670 h 829340"/>
                <a:gd name="connsiteX6" fmla="*/ 0 w 2073351"/>
                <a:gd name="connsiteY6" fmla="*/ 0 h 82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351" h="829340">
                  <a:moveTo>
                    <a:pt x="0" y="0"/>
                  </a:moveTo>
                  <a:lnTo>
                    <a:pt x="1658681" y="0"/>
                  </a:lnTo>
                  <a:lnTo>
                    <a:pt x="2073351" y="414670"/>
                  </a:lnTo>
                  <a:lnTo>
                    <a:pt x="1658681" y="829340"/>
                  </a:lnTo>
                  <a:lnTo>
                    <a:pt x="0" y="829340"/>
                  </a:lnTo>
                  <a:lnTo>
                    <a:pt x="414670" y="4146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676" tIns="14669" rIns="42933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>
                  <a:latin typeface="Century Gothic"/>
                </a:rPr>
                <a:t>33 </a:t>
              </a:r>
              <a:r>
                <a:rPr lang="ru-RU" sz="1100" kern="1200" dirty="0" smtClean="0">
                  <a:latin typeface="Century Gothic"/>
                </a:rPr>
                <a:t>физика</a:t>
              </a:r>
              <a:endParaRPr lang="ru-RU" sz="1100" kern="1200" dirty="0">
                <a:latin typeface="Century Gothic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605540" y="4001378"/>
              <a:ext cx="2073351" cy="829340"/>
            </a:xfrm>
            <a:custGeom>
              <a:avLst/>
              <a:gdLst>
                <a:gd name="connsiteX0" fmla="*/ 0 w 2073351"/>
                <a:gd name="connsiteY0" fmla="*/ 0 h 829340"/>
                <a:gd name="connsiteX1" fmla="*/ 1658681 w 2073351"/>
                <a:gd name="connsiteY1" fmla="*/ 0 h 829340"/>
                <a:gd name="connsiteX2" fmla="*/ 2073351 w 2073351"/>
                <a:gd name="connsiteY2" fmla="*/ 414670 h 829340"/>
                <a:gd name="connsiteX3" fmla="*/ 1658681 w 2073351"/>
                <a:gd name="connsiteY3" fmla="*/ 829340 h 829340"/>
                <a:gd name="connsiteX4" fmla="*/ 0 w 2073351"/>
                <a:gd name="connsiteY4" fmla="*/ 829340 h 829340"/>
                <a:gd name="connsiteX5" fmla="*/ 414670 w 2073351"/>
                <a:gd name="connsiteY5" fmla="*/ 414670 h 829340"/>
                <a:gd name="connsiteX6" fmla="*/ 0 w 2073351"/>
                <a:gd name="connsiteY6" fmla="*/ 0 h 82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351" h="829340">
                  <a:moveTo>
                    <a:pt x="0" y="0"/>
                  </a:moveTo>
                  <a:lnTo>
                    <a:pt x="1658681" y="0"/>
                  </a:lnTo>
                  <a:lnTo>
                    <a:pt x="2073351" y="414670"/>
                  </a:lnTo>
                  <a:lnTo>
                    <a:pt x="1658681" y="829340"/>
                  </a:lnTo>
                  <a:lnTo>
                    <a:pt x="0" y="829340"/>
                  </a:lnTo>
                  <a:lnTo>
                    <a:pt x="414670" y="4146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91522"/>
                <a:satOff val="-62946"/>
                <a:lumOff val="6471"/>
                <a:alphaOff val="0"/>
              </a:schemeClr>
            </a:fillRef>
            <a:effectRef idx="1">
              <a:schemeClr val="accent2">
                <a:hueOff val="-1091522"/>
                <a:satOff val="-6294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676" tIns="14669" rIns="429339" bIns="14669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>
                  <a:latin typeface="Century Gothic"/>
                </a:rPr>
                <a:t>33 </a:t>
              </a:r>
              <a:r>
                <a:rPr lang="ru-RU" sz="1100" kern="1200" dirty="0" smtClean="0">
                  <a:latin typeface="Century Gothic"/>
                </a:rPr>
                <a:t>биология</a:t>
              </a:r>
              <a:r>
                <a:rPr lang="ru-RU" sz="1100" kern="1200" dirty="0">
                  <a:latin typeface="Century Gothic"/>
                </a:rPr>
                <a:t> 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7471557" y="4001378"/>
              <a:ext cx="2073351" cy="829340"/>
            </a:xfrm>
            <a:custGeom>
              <a:avLst/>
              <a:gdLst>
                <a:gd name="connsiteX0" fmla="*/ 0 w 2073351"/>
                <a:gd name="connsiteY0" fmla="*/ 0 h 829340"/>
                <a:gd name="connsiteX1" fmla="*/ 1658681 w 2073351"/>
                <a:gd name="connsiteY1" fmla="*/ 0 h 829340"/>
                <a:gd name="connsiteX2" fmla="*/ 2073351 w 2073351"/>
                <a:gd name="connsiteY2" fmla="*/ 414670 h 829340"/>
                <a:gd name="connsiteX3" fmla="*/ 1658681 w 2073351"/>
                <a:gd name="connsiteY3" fmla="*/ 829340 h 829340"/>
                <a:gd name="connsiteX4" fmla="*/ 0 w 2073351"/>
                <a:gd name="connsiteY4" fmla="*/ 829340 h 829340"/>
                <a:gd name="connsiteX5" fmla="*/ 414670 w 2073351"/>
                <a:gd name="connsiteY5" fmla="*/ 414670 h 829340"/>
                <a:gd name="connsiteX6" fmla="*/ 0 w 2073351"/>
                <a:gd name="connsiteY6" fmla="*/ 0 h 82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351" h="829340">
                  <a:moveTo>
                    <a:pt x="0" y="0"/>
                  </a:moveTo>
                  <a:lnTo>
                    <a:pt x="1658681" y="0"/>
                  </a:lnTo>
                  <a:lnTo>
                    <a:pt x="2073351" y="414670"/>
                  </a:lnTo>
                  <a:lnTo>
                    <a:pt x="1658681" y="829340"/>
                  </a:lnTo>
                  <a:lnTo>
                    <a:pt x="0" y="829340"/>
                  </a:lnTo>
                  <a:lnTo>
                    <a:pt x="414670" y="4146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676" tIns="14669" rIns="42933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>
                  <a:latin typeface="Century Gothic"/>
                </a:rPr>
                <a:t>31 STEM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9547285" y="743003"/>
            <a:ext cx="2916269" cy="2962963"/>
            <a:chOff x="9253923" y="3874783"/>
            <a:chExt cx="2916269" cy="2962963"/>
          </a:xfrm>
        </p:grpSpPr>
        <p:sp>
          <p:nvSpPr>
            <p:cNvPr id="24" name="Полилиния 23"/>
            <p:cNvSpPr/>
            <p:nvPr/>
          </p:nvSpPr>
          <p:spPr>
            <a:xfrm>
              <a:off x="9305977" y="3874783"/>
              <a:ext cx="2864215" cy="2958911"/>
            </a:xfrm>
            <a:custGeom>
              <a:avLst/>
              <a:gdLst>
                <a:gd name="connsiteX0" fmla="*/ 1432107 w 2864215"/>
                <a:gd name="connsiteY0" fmla="*/ 0 h 2958911"/>
                <a:gd name="connsiteX1" fmla="*/ 2864215 w 2864215"/>
                <a:gd name="connsiteY1" fmla="*/ 1479456 h 2958911"/>
                <a:gd name="connsiteX2" fmla="*/ 1432108 w 2864215"/>
                <a:gd name="connsiteY2" fmla="*/ 1479456 h 2958911"/>
                <a:gd name="connsiteX3" fmla="*/ 1432107 w 2864215"/>
                <a:gd name="connsiteY3" fmla="*/ 0 h 295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4215" h="2958911">
                  <a:moveTo>
                    <a:pt x="1432107" y="0"/>
                  </a:moveTo>
                  <a:cubicBezTo>
                    <a:pt x="2223038" y="0"/>
                    <a:pt x="2864215" y="662375"/>
                    <a:pt x="2864215" y="1479456"/>
                  </a:cubicBezTo>
                  <a:lnTo>
                    <a:pt x="1432108" y="1479456"/>
                  </a:lnTo>
                  <a:cubicBezTo>
                    <a:pt x="1432108" y="986304"/>
                    <a:pt x="1432107" y="493152"/>
                    <a:pt x="1432107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78812" tIns="561369" rIns="356312" bIns="1544854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0" kern="1200" dirty="0">
                  <a:solidFill>
                    <a:srgbClr val="000000"/>
                  </a:solidFill>
                  <a:latin typeface="Century Gothic"/>
                </a:rPr>
                <a:t>  </a:t>
              </a:r>
              <a:r>
                <a:rPr lang="ru-RU" sz="1100" b="1" kern="1200" dirty="0">
                  <a:solidFill>
                    <a:srgbClr val="000000"/>
                  </a:solidFill>
                  <a:latin typeface="Century Gothic"/>
                </a:rPr>
                <a:t>16 </a:t>
              </a:r>
              <a:r>
                <a:rPr lang="ru-RU" sz="1100" b="1" kern="1200" dirty="0" smtClean="0">
                  <a:solidFill>
                    <a:srgbClr val="000000"/>
                  </a:solidFill>
                  <a:latin typeface="Century Gothic"/>
                </a:rPr>
                <a:t>кабинет</a:t>
              </a:r>
              <a:r>
                <a:rPr lang="ru-RU" sz="1100" b="0" kern="1200" dirty="0" smtClean="0">
                  <a:solidFill>
                    <a:srgbClr val="000000"/>
                  </a:solidFill>
                  <a:latin typeface="Century Gothic"/>
                </a:rPr>
                <a:t> </a:t>
              </a:r>
              <a:r>
                <a:rPr lang="ru-RU" sz="1100" b="0" kern="1200" dirty="0" err="1" smtClean="0">
                  <a:solidFill>
                    <a:srgbClr val="000000"/>
                  </a:solidFill>
                  <a:latin typeface="Century Gothic"/>
                </a:rPr>
                <a:t>келісімдер</a:t>
              </a:r>
              <a:r>
                <a:rPr lang="ru-RU" sz="1100" b="0" kern="1200" dirty="0" smtClean="0">
                  <a:solidFill>
                    <a:srgbClr val="000000"/>
                  </a:solidFill>
                  <a:latin typeface="Century Gothic"/>
                </a:rPr>
                <a:t> </a:t>
              </a:r>
              <a:r>
                <a:rPr lang="ru-RU" sz="1100" b="0" kern="1200" dirty="0" err="1" smtClean="0">
                  <a:solidFill>
                    <a:srgbClr val="000000"/>
                  </a:solidFill>
                  <a:latin typeface="Century Gothic"/>
                </a:rPr>
                <a:t>жасалды</a:t>
              </a:r>
              <a:endParaRPr lang="ru-RU" sz="1100" b="0" kern="1200" dirty="0">
                <a:solidFill>
                  <a:srgbClr val="000000"/>
                </a:solidFill>
                <a:latin typeface="Century Gothic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9468694" y="4072016"/>
              <a:ext cx="2379452" cy="2379452"/>
            </a:xfrm>
            <a:custGeom>
              <a:avLst/>
              <a:gdLst>
                <a:gd name="connsiteX0" fmla="*/ 2379452 w 2379452"/>
                <a:gd name="connsiteY0" fmla="*/ 1189726 h 2379452"/>
                <a:gd name="connsiteX1" fmla="*/ 1189726 w 2379452"/>
                <a:gd name="connsiteY1" fmla="*/ 2379452 h 2379452"/>
                <a:gd name="connsiteX2" fmla="*/ 1189726 w 2379452"/>
                <a:gd name="connsiteY2" fmla="*/ 1189726 h 2379452"/>
                <a:gd name="connsiteX3" fmla="*/ 2379452 w 2379452"/>
                <a:gd name="connsiteY3" fmla="*/ 1189726 h 237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9452" h="2379452">
                  <a:moveTo>
                    <a:pt x="2379452" y="1189726"/>
                  </a:moveTo>
                  <a:cubicBezTo>
                    <a:pt x="2379452" y="1846794"/>
                    <a:pt x="1846794" y="2379452"/>
                    <a:pt x="1189726" y="2379452"/>
                  </a:cubicBezTo>
                  <a:lnTo>
                    <a:pt x="1189726" y="1189726"/>
                  </a:lnTo>
                  <a:lnTo>
                    <a:pt x="2379452" y="118972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85121"/>
                <a:satOff val="-27976"/>
                <a:lumOff val="2876"/>
                <a:alphaOff val="0"/>
              </a:schemeClr>
            </a:fillRef>
            <a:effectRef idx="0">
              <a:schemeClr val="accent2"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6187" tIns="1246186" rIns="283074" bIns="453036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0" kern="1200" dirty="0" err="1" smtClean="0">
                  <a:solidFill>
                    <a:srgbClr val="000000"/>
                  </a:solidFill>
                  <a:latin typeface="Century Gothic"/>
                </a:rPr>
                <a:t>Қалған</a:t>
              </a:r>
              <a:r>
                <a:rPr lang="ru-RU" sz="1000" b="0" kern="1200" dirty="0" smtClean="0">
                  <a:solidFill>
                    <a:srgbClr val="000000"/>
                  </a:solidFill>
                  <a:latin typeface="Century Gothic"/>
                </a:rPr>
                <a:t> </a:t>
              </a:r>
              <a:r>
                <a:rPr lang="ru-RU" sz="1000" b="0" kern="1200" dirty="0" err="1" smtClean="0">
                  <a:solidFill>
                    <a:srgbClr val="000000"/>
                  </a:solidFill>
                  <a:latin typeface="Century Gothic"/>
                </a:rPr>
                <a:t>кабинеттер</a:t>
              </a:r>
              <a:r>
                <a:rPr lang="ru-RU" sz="1000" b="0" kern="1200" dirty="0" smtClean="0">
                  <a:solidFill>
                    <a:srgbClr val="000000"/>
                  </a:solidFill>
                  <a:latin typeface="Century Gothic"/>
                </a:rPr>
                <a:t> </a:t>
              </a:r>
              <a:r>
                <a:rPr lang="ru-RU" sz="1000" b="0" kern="1200" dirty="0" err="1" smtClean="0">
                  <a:solidFill>
                    <a:srgbClr val="000000"/>
                  </a:solidFill>
                  <a:latin typeface="Century Gothic"/>
                </a:rPr>
                <a:t>конкурсқа</a:t>
              </a:r>
              <a:r>
                <a:rPr lang="ru-RU" sz="1000" b="0" kern="1200" dirty="0" smtClean="0">
                  <a:solidFill>
                    <a:srgbClr val="000000"/>
                  </a:solidFill>
                  <a:latin typeface="Century Gothic"/>
                </a:rPr>
                <a:t> </a:t>
              </a:r>
              <a:r>
                <a:rPr lang="ru-RU" sz="1000" b="0" kern="1200" dirty="0" err="1" smtClean="0">
                  <a:solidFill>
                    <a:srgbClr val="000000"/>
                  </a:solidFill>
                  <a:latin typeface="Century Gothic"/>
                </a:rPr>
                <a:t>дайындалуда</a:t>
              </a:r>
              <a:r>
                <a:rPr lang="ru-RU" sz="1000" b="0" kern="1200" dirty="0" smtClean="0">
                  <a:solidFill>
                    <a:srgbClr val="000000"/>
                  </a:solidFill>
                  <a:latin typeface="Century Gothic"/>
                </a:rPr>
                <a:t> </a:t>
              </a:r>
              <a:endParaRPr lang="kk-KZ" sz="1000" b="1" kern="1200" dirty="0">
                <a:solidFill>
                  <a:schemeClr val="tx1"/>
                </a:solidFill>
                <a:latin typeface="Century Gothic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9348764" y="4094493"/>
              <a:ext cx="2689427" cy="2607398"/>
            </a:xfrm>
            <a:custGeom>
              <a:avLst/>
              <a:gdLst>
                <a:gd name="connsiteX0" fmla="*/ 1344714 w 2689427"/>
                <a:gd name="connsiteY0" fmla="*/ 2607398 h 2607398"/>
                <a:gd name="connsiteX1" fmla="*/ 0 w 2689427"/>
                <a:gd name="connsiteY1" fmla="*/ 1303699 h 2607398"/>
                <a:gd name="connsiteX2" fmla="*/ 1344714 w 2689427"/>
                <a:gd name="connsiteY2" fmla="*/ 1303699 h 2607398"/>
                <a:gd name="connsiteX3" fmla="*/ 1344714 w 2689427"/>
                <a:gd name="connsiteY3" fmla="*/ 2607398 h 26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427" h="2607398">
                  <a:moveTo>
                    <a:pt x="1344714" y="2607398"/>
                  </a:moveTo>
                  <a:cubicBezTo>
                    <a:pt x="602049" y="2607398"/>
                    <a:pt x="0" y="2023712"/>
                    <a:pt x="0" y="1303699"/>
                  </a:cubicBezTo>
                  <a:lnTo>
                    <a:pt x="1344714" y="1303699"/>
                  </a:lnTo>
                  <a:lnTo>
                    <a:pt x="1344714" y="26073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970242"/>
                <a:satOff val="-55952"/>
                <a:lumOff val="5752"/>
                <a:alphaOff val="0"/>
              </a:schemeClr>
            </a:fillRef>
            <a:effectRef idx="0">
              <a:schemeClr val="accent2">
                <a:hueOff val="-970242"/>
                <a:satOff val="-55952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8131" tIns="1364230" rIns="1406710" bIns="495097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rgbClr val="000000"/>
                  </a:solidFill>
                  <a:latin typeface="Century Gothic"/>
                </a:rPr>
                <a:t>14</a:t>
              </a:r>
              <a:r>
                <a:rPr lang="ru-RU" sz="1100" b="1" kern="1200" dirty="0">
                  <a:solidFill>
                    <a:srgbClr val="000000"/>
                  </a:solidFill>
                  <a:latin typeface="Century Gothic"/>
                </a:rPr>
                <a:t>  </a:t>
              </a:r>
              <a:r>
                <a:rPr lang="ru-RU" sz="1100" b="0" kern="1200" dirty="0" smtClean="0">
                  <a:solidFill>
                    <a:srgbClr val="000000"/>
                  </a:solidFill>
                  <a:latin typeface="Century Gothic"/>
                </a:rPr>
                <a:t>кабинет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100" dirty="0" smtClean="0">
                  <a:solidFill>
                    <a:srgbClr val="000000"/>
                  </a:solidFill>
                  <a:latin typeface="Century Gothic"/>
                </a:rPr>
                <a:t>жеткізілді</a:t>
              </a:r>
              <a:endParaRPr lang="ru-RU" sz="1100" b="0" kern="1200" dirty="0">
                <a:solidFill>
                  <a:srgbClr val="000000"/>
                </a:solidFill>
                <a:latin typeface="Century Gothic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53923" y="3958638"/>
              <a:ext cx="2879108" cy="2879108"/>
            </a:xfrm>
            <a:custGeom>
              <a:avLst/>
              <a:gdLst>
                <a:gd name="connsiteX0" fmla="*/ 0 w 2879108"/>
                <a:gd name="connsiteY0" fmla="*/ 1439554 h 2879108"/>
                <a:gd name="connsiteX1" fmla="*/ 1439554 w 2879108"/>
                <a:gd name="connsiteY1" fmla="*/ 0 h 2879108"/>
                <a:gd name="connsiteX2" fmla="*/ 1439554 w 2879108"/>
                <a:gd name="connsiteY2" fmla="*/ 1439554 h 2879108"/>
                <a:gd name="connsiteX3" fmla="*/ 0 w 2879108"/>
                <a:gd name="connsiteY3" fmla="*/ 1439554 h 287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108" h="2879108">
                  <a:moveTo>
                    <a:pt x="0" y="1439554"/>
                  </a:moveTo>
                  <a:cubicBezTo>
                    <a:pt x="0" y="644510"/>
                    <a:pt x="644510" y="0"/>
                    <a:pt x="1439554" y="0"/>
                  </a:cubicBezTo>
                  <a:lnTo>
                    <a:pt x="1439554" y="1439554"/>
                  </a:lnTo>
                  <a:lnTo>
                    <a:pt x="0" y="14395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9584" tIns="545234" rIns="1504936" bIns="1504937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0" kern="1200" dirty="0">
                  <a:solidFill>
                    <a:srgbClr val="000000"/>
                  </a:solidFill>
                  <a:latin typeface="Century Gothic"/>
                </a:rPr>
                <a:t> </a:t>
              </a:r>
              <a:r>
                <a:rPr lang="ru-RU" sz="1100" b="1" kern="1200" dirty="0">
                  <a:solidFill>
                    <a:srgbClr val="000000"/>
                  </a:solidFill>
                  <a:latin typeface="Century Gothic"/>
                </a:rPr>
                <a:t>65 </a:t>
              </a:r>
              <a:r>
                <a:rPr lang="ru-RU" sz="1100" b="0" kern="1200" dirty="0" smtClean="0">
                  <a:solidFill>
                    <a:srgbClr val="000000"/>
                  </a:solidFill>
                  <a:latin typeface="Century Gothic"/>
                </a:rPr>
                <a:t>кабинет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0" kern="1200" dirty="0">
                  <a:solidFill>
                    <a:srgbClr val="000000"/>
                  </a:solidFill>
                  <a:latin typeface="Century Gothic"/>
                </a:rPr>
                <a:t> </a:t>
              </a:r>
              <a:r>
                <a:rPr lang="ru-RU" sz="1100" b="0" kern="1200" dirty="0" smtClean="0">
                  <a:solidFill>
                    <a:srgbClr val="000000"/>
                  </a:solidFill>
                  <a:latin typeface="Century Gothic"/>
                </a:rPr>
                <a:t>конкурс </a:t>
              </a:r>
              <a:r>
                <a:rPr lang="ru-RU" sz="1100" b="0" kern="1200" dirty="0" err="1" smtClean="0">
                  <a:solidFill>
                    <a:srgbClr val="000000"/>
                  </a:solidFill>
                  <a:latin typeface="Century Gothic"/>
                </a:rPr>
                <a:t>шаралары</a:t>
              </a:r>
              <a:r>
                <a:rPr lang="ru-RU" sz="1100" b="0" kern="1200" dirty="0" smtClean="0">
                  <a:solidFill>
                    <a:srgbClr val="000000"/>
                  </a:solidFill>
                  <a:latin typeface="Century Gothic"/>
                </a:rPr>
                <a:t> </a:t>
              </a:r>
              <a:r>
                <a:rPr lang="ru-RU" sz="1100" b="0" kern="1200" dirty="0" err="1" smtClean="0">
                  <a:solidFill>
                    <a:srgbClr val="000000"/>
                  </a:solidFill>
                  <a:latin typeface="Century Gothic"/>
                </a:rPr>
                <a:t>жүргізілуде</a:t>
              </a:r>
              <a:endParaRPr lang="ru-RU" sz="1100" b="0" kern="1200" dirty="0">
                <a:solidFill>
                  <a:srgbClr val="000000"/>
                </a:solidFill>
                <a:latin typeface="Century Gothic"/>
              </a:endParaRP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0" y="4036964"/>
            <a:ext cx="409731" cy="4097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4417816" y="477013"/>
            <a:ext cx="2829621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ru-RU" sz="1600" b="1" dirty="0" smtClean="0">
                <a:latin typeface="Century Gothic"/>
              </a:rPr>
              <a:t>Жаңа </a:t>
            </a:r>
            <a:r>
              <a:rPr lang="ru-RU" sz="1600" b="1" dirty="0" err="1" smtClean="0">
                <a:latin typeface="Century Gothic"/>
              </a:rPr>
              <a:t>пәндік</a:t>
            </a:r>
            <a:r>
              <a:rPr lang="ru-RU" sz="1600" b="1" dirty="0" smtClean="0">
                <a:latin typeface="Century Gothic"/>
              </a:rPr>
              <a:t> </a:t>
            </a:r>
            <a:r>
              <a:rPr lang="ru-RU" sz="1600" b="1" dirty="0" err="1" smtClean="0">
                <a:latin typeface="Century Gothic"/>
              </a:rPr>
              <a:t>кабинеттер</a:t>
            </a:r>
            <a:r>
              <a:rPr lang="ru-RU" sz="1600" b="1" dirty="0">
                <a:latin typeface="Century Gothic"/>
              </a:rPr>
              <a:t> </a:t>
            </a:r>
            <a:endParaRPr lang="ru-RU" sz="1600" b="1" dirty="0">
              <a:latin typeface="Century Gothic" pitchFamily="34" charset="0"/>
            </a:endParaRPr>
          </a:p>
        </p:txBody>
      </p:sp>
      <p:sp>
        <p:nvSpPr>
          <p:cNvPr id="1498" name="TextBox 1497">
            <a:extLst>
              <a:ext uri="{FF2B5EF4-FFF2-40B4-BE49-F238E27FC236}">
                <a16:creationId xmlns:a16="http://schemas.microsoft.com/office/drawing/2014/main" xmlns="" id="{FCA107F2-6596-026E-459F-B403F9AC3AC1}"/>
              </a:ext>
            </a:extLst>
          </p:cNvPr>
          <p:cNvSpPr txBox="1"/>
          <p:nvPr/>
        </p:nvSpPr>
        <p:spPr>
          <a:xfrm>
            <a:off x="709651" y="4036964"/>
            <a:ext cx="114318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Ағымдағы жылдың 1 қыркүйегіне дейін барлық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 мемлекеттік мектепте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Кешенді қауіпсіздік жүйесі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енгізіледі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4" name="TextBox 1523">
            <a:extLst>
              <a:ext uri="{FF2B5EF4-FFF2-40B4-BE49-F238E27FC236}">
                <a16:creationId xmlns:a16="http://schemas.microsoft.com/office/drawing/2014/main" xmlns="" id="{80478A6F-F51D-987A-E2D5-4AA1C270BC94}"/>
              </a:ext>
            </a:extLst>
          </p:cNvPr>
          <p:cNvSpPr txBox="1"/>
          <p:nvPr/>
        </p:nvSpPr>
        <p:spPr>
          <a:xfrm>
            <a:off x="3086042" y="4467390"/>
            <a:ext cx="8977004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Әлеуметтік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қорғалмаған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және аз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қамтылған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отбасылардан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5-11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сыныптардың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мыңнан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астам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оқушылары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</a:p>
          <a:p>
            <a:pPr algn="just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жалпыға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бірдей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білім беру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қорының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бюджет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қаражаты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есебінен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тегін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тамақтану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балалар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киім-кешекпен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аяқ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киіммен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кеңсе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тауарларымен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мектеп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жанындағы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қала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сыртындағы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лагерьлерде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демалумен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қамтамасыз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етіледі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Киім-кешекке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946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млн.теңге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тамаққа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1 824 млн. </a:t>
            </a:r>
            <a:r>
              <a:rPr lang="ru-RU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қала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сыртындағы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демалысқа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қарастырылды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3" y="144839"/>
            <a:ext cx="409312" cy="409312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8714760F-5777-408C-BC66-4B3DE230DC0C}"/>
              </a:ext>
            </a:extLst>
          </p:cNvPr>
          <p:cNvSpPr/>
          <p:nvPr/>
        </p:nvSpPr>
        <p:spPr>
          <a:xfrm>
            <a:off x="1204513" y="-2226"/>
            <a:ext cx="4187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 БІЛІМ БЕРУ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1" y="4621739"/>
            <a:ext cx="2822791" cy="2025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9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005827"/>
              </p:ext>
            </p:extLst>
          </p:nvPr>
        </p:nvGraphicFramePr>
        <p:xfrm>
          <a:off x="5227721" y="1858264"/>
          <a:ext cx="6562764" cy="4999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603"/>
                <a:gridCol w="5357161"/>
              </a:tblGrid>
              <a:tr h="6870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Тасымалдауға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қажеттілік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011" marR="640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11 сыныптардың</a:t>
                      </a:r>
                      <a:r>
                        <a:rPr lang="kk-KZ" sz="16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kk-KZ" sz="1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 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оқушысы, </a:t>
                      </a:r>
                      <a:r>
                        <a:rPr lang="kk-KZ" sz="1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kk-KZ" sz="1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 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оқушы – бірінші ауысым </a:t>
                      </a:r>
                      <a:r>
                        <a:rPr lang="kk-KZ" sz="1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kk-KZ" sz="16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kk-KZ" sz="1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</a:t>
                      </a:r>
                      <a:r>
                        <a:rPr lang="kk-KZ" sz="1600" baseline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6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оқушы – екінші ауысым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011" marR="64011" marT="0" marB="0">
                    <a:solidFill>
                      <a:schemeClr val="bg1"/>
                    </a:solidFill>
                  </a:tcPr>
                </a:tc>
              </a:tr>
              <a:tr h="366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мектеп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011" marR="640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 ауданы: </a:t>
                      </a: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204, 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 мектептері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Ауезов ауданы:  </a:t>
                      </a: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9, 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127,153 мектептері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Бостандық а</a:t>
                      </a:r>
                      <a:r>
                        <a:rPr lang="kk-KZ" sz="16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уданы: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№189,191,88,40,199,190,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183,145   мектептері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Жетісу ауданы: </a:t>
                      </a: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193,11,87,80 мектептері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 ауданы: </a:t>
                      </a: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200,186 мектептері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 ауданы: </a:t>
                      </a: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7,48, 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Жануя мектептері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Түрксіб ауданы </a:t>
                      </a: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20, 198, 162, 115, 32 </a:t>
                      </a: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мектептер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307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307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Оқушыларды отырғызу және түсіру үшін балалардың тұратын жеріне жақын орналасқан арнайы аялдамалар қарастырылған. Мектеп автобустарының маршруттары бойынша тұратын мұғалімдер тартылады</a:t>
                      </a:r>
                    </a:p>
                    <a:p>
                      <a:pPr indent="307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011" marR="64011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20159" y="54190"/>
            <a:ext cx="10515600" cy="59060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«Мектеп автобусы»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жобасы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3769" y="748713"/>
            <a:ext cx="1115743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kk-KZ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жылғы 1 қыркүйектен бастап </a:t>
            </a:r>
            <a:r>
              <a:rPr lang="kk-KZ" sz="16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«Мектеп автобусы» </a:t>
            </a:r>
            <a:r>
              <a:rPr lang="kk-KZ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жобасы басталады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kk-KZ" sz="16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kk-KZ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ауданның </a:t>
            </a:r>
            <a:r>
              <a:rPr lang="kk-KZ" sz="16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</a:t>
            </a:r>
            <a:r>
              <a:rPr lang="kk-KZ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мектебінен </a:t>
            </a:r>
            <a:r>
              <a:rPr lang="kk-KZ" sz="16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7,7 мың </a:t>
            </a:r>
            <a:r>
              <a:rPr lang="kk-KZ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баланы қамтиды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kk-KZ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Жергілікті бюджеттен </a:t>
            </a:r>
            <a:r>
              <a:rPr lang="kk-KZ" sz="16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автобус </a:t>
            </a:r>
            <a:r>
              <a:rPr lang="kk-KZ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сатып алынады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kk-KZ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448407" y="1973664"/>
            <a:ext cx="4667753" cy="3407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3" y="144839"/>
            <a:ext cx="409312" cy="4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88BE657-B7EA-EFFC-CAC6-9949F3BA6286}"/>
              </a:ext>
            </a:extLst>
          </p:cNvPr>
          <p:cNvSpPr txBox="1">
            <a:spLocks/>
          </p:cNvSpPr>
          <p:nvPr/>
        </p:nvSpPr>
        <p:spPr>
          <a:xfrm>
            <a:off x="28649" y="0"/>
            <a:ext cx="12205197" cy="5708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7670">
              <a:lnSpc>
                <a:spcPct val="100000"/>
              </a:lnSpc>
              <a:defRPr/>
            </a:pPr>
            <a:r>
              <a:rPr lang="kk-K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 БІЛІМ БЕРУ ПӘНДЕРІ БОЙЫНША РЕСПУБЛИКАЛЫҚ ОЛИМПИАДА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465ACA0-5411-C4CE-1BCF-C62062BF7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" y="934368"/>
            <a:ext cx="4997449" cy="3535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2D8ED1-D326-7A5C-A45B-2C2FE7FAAAA2}"/>
              </a:ext>
            </a:extLst>
          </p:cNvPr>
          <p:cNvSpPr txBox="1"/>
          <p:nvPr/>
        </p:nvSpPr>
        <p:spPr>
          <a:xfrm>
            <a:off x="305809" y="4705003"/>
            <a:ext cx="5374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-apple-system"/>
              </a:rPr>
              <a:t>Қоғамдық-</a:t>
            </a:r>
            <a:r>
              <a:rPr lang="ru-RU" dirty="0" err="1">
                <a:solidFill>
                  <a:srgbClr val="002060"/>
                </a:solidFill>
                <a:latin typeface="-apple-system"/>
              </a:rPr>
              <a:t>гуманитарлық</a:t>
            </a:r>
            <a:r>
              <a:rPr lang="ru-RU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-apple-system"/>
              </a:rPr>
              <a:t>бағыт</a:t>
            </a:r>
            <a:r>
              <a:rPr lang="ru-RU" dirty="0">
                <a:solidFill>
                  <a:srgbClr val="002060"/>
                </a:solidFill>
                <a:latin typeface="-apple-system"/>
              </a:rPr>
              <a:t> бойынша республикалық </a:t>
            </a:r>
            <a:r>
              <a:rPr lang="ru-RU" dirty="0" smtClean="0">
                <a:solidFill>
                  <a:srgbClr val="002060"/>
                </a:solidFill>
                <a:latin typeface="-apple-system"/>
              </a:rPr>
              <a:t>олимпиада </a:t>
            </a:r>
            <a:endParaRPr lang="kk-KZ" dirty="0">
              <a:solidFill>
                <a:srgbClr val="002060"/>
              </a:solidFill>
              <a:latin typeface="a_AvanteBsNr" panose="020B0702020202020204" pitchFamily="34" charset="-52"/>
            </a:endParaRP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a_AvanteBsNr" panose="020B0702020202020204" pitchFamily="34" charset="-52"/>
              </a:rPr>
              <a:t>Алматы Қаласының командасы</a:t>
            </a: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a_AvanteBsNr" panose="020B0702020202020204" pitchFamily="34" charset="-52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_AvanteBsNr" panose="020B0702020202020204" pitchFamily="34" charset="-52"/>
              </a:rPr>
              <a:t>ГРАН ПРИ ұтып </a:t>
            </a:r>
            <a:r>
              <a:rPr lang="kk-KZ" b="1" dirty="0" smtClean="0">
                <a:solidFill>
                  <a:srgbClr val="C00000"/>
                </a:solidFill>
                <a:latin typeface="a_AvanteBsNr" panose="020B0702020202020204" pitchFamily="34" charset="-52"/>
              </a:rPr>
              <a:t>алды</a:t>
            </a:r>
            <a:endParaRPr lang="kk-KZ" b="1" dirty="0">
              <a:solidFill>
                <a:srgbClr val="C00000"/>
              </a:solidFill>
              <a:latin typeface="a_AvanteBsNr" panose="020B0702020202020204" pitchFamily="34" charset="-52"/>
            </a:endParaRP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45 қатысушының 31 оқушысы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медаль иегерлері болды</a:t>
            </a:r>
            <a:endParaRPr lang="ru-RU" sz="2000" dirty="0">
              <a:solidFill>
                <a:srgbClr val="002060"/>
              </a:solidFill>
              <a:latin typeface="a_AvanteBsNr" panose="020B0702020202020204" pitchFamily="34" charset="-52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E15AEB6-2A25-A21D-1EEE-465898D734EB}"/>
              </a:ext>
            </a:extLst>
          </p:cNvPr>
          <p:cNvCxnSpPr>
            <a:cxnSpLocks/>
          </p:cNvCxnSpPr>
          <p:nvPr/>
        </p:nvCxnSpPr>
        <p:spPr>
          <a:xfrm>
            <a:off x="5902647" y="1383842"/>
            <a:ext cx="0" cy="507548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202E5E0-DA20-9339-2714-E05C3360C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47" y="1036399"/>
            <a:ext cx="4997448" cy="3331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182D3CA-7CD8-528A-8D22-16DA01741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r="21606"/>
          <a:stretch/>
        </p:blipFill>
        <p:spPr>
          <a:xfrm>
            <a:off x="10441052" y="3370001"/>
            <a:ext cx="1331848" cy="119866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" y="138635"/>
            <a:ext cx="409312" cy="409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1583FE-05FF-1A32-C443-8D3CBAF8DC0B}"/>
              </a:ext>
            </a:extLst>
          </p:cNvPr>
          <p:cNvSpPr txBox="1"/>
          <p:nvPr/>
        </p:nvSpPr>
        <p:spPr>
          <a:xfrm>
            <a:off x="5680647" y="4705003"/>
            <a:ext cx="6553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Алматы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құрама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командасы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43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жүлделі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орынға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ие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_AvanteBsNr" panose="020B0702020202020204" pitchFamily="34" charset="-52"/>
              </a:rPr>
              <a:t>болды</a:t>
            </a:r>
            <a:endParaRPr lang="ru-RU" b="1" dirty="0" smtClean="0">
              <a:solidFill>
                <a:srgbClr val="002060"/>
              </a:solidFill>
              <a:latin typeface="a_AvanteBsNr" panose="020B0702020202020204" pitchFamily="34" charset="-52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a_AvanteBsNr" panose="020B0702020202020204" pitchFamily="34" charset="-52"/>
              </a:rPr>
              <a:t>жаратылыстану-математикалық</a:t>
            </a:r>
            <a:r>
              <a:rPr lang="ru-RU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бағыттағы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пәндер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бойынша (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9 алтын, 14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күміс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және 20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қола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медаль</a:t>
            </a:r>
            <a:r>
              <a:rPr lang="ru-RU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) </a:t>
            </a:r>
            <a:r>
              <a:rPr lang="ru-RU" b="1" dirty="0" err="1" smtClean="0">
                <a:solidFill>
                  <a:srgbClr val="002060"/>
                </a:solidFill>
                <a:latin typeface="a_AvanteBsNr" panose="020B0702020202020204" pitchFamily="34" charset="-52"/>
              </a:rPr>
              <a:t>командалық</a:t>
            </a:r>
            <a:r>
              <a:rPr lang="ru-RU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есепте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бірінші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_AvanteBsNr" panose="020B0702020202020204" pitchFamily="34" charset="-52"/>
              </a:rPr>
              <a:t>орын</a:t>
            </a:r>
            <a:r>
              <a:rPr lang="ru-RU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"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Үздік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олимпиада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командасы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– </a:t>
            </a:r>
            <a:r>
              <a:rPr lang="ru-RU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2023« </a:t>
            </a:r>
            <a:r>
              <a:rPr lang="ru-RU" b="1" dirty="0" err="1" smtClean="0">
                <a:solidFill>
                  <a:srgbClr val="002060"/>
                </a:solidFill>
                <a:latin typeface="a_AvanteBsNr" panose="020B0702020202020204" pitchFamily="34" charset="-52"/>
              </a:rPr>
              <a:t>марапатқа</a:t>
            </a:r>
            <a:r>
              <a:rPr lang="ru-RU" b="1" dirty="0" smtClean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_AvanteBsNr" panose="020B0702020202020204" pitchFamily="34" charset="-52"/>
              </a:rPr>
              <a:t>ие</a:t>
            </a:r>
            <a:r>
              <a:rPr lang="ru-RU" b="1" dirty="0">
                <a:solidFill>
                  <a:srgbClr val="002060"/>
                </a:solidFill>
                <a:latin typeface="a_AvanteBsNr" panose="020B0702020202020204" pitchFamily="34" charset="-52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_AvanteBsNr" panose="020B0702020202020204" pitchFamily="34" charset="-52"/>
              </a:rPr>
              <a:t>болды</a:t>
            </a:r>
            <a:endParaRPr lang="ru-RU" sz="2000" dirty="0">
              <a:solidFill>
                <a:srgbClr val="C00000"/>
              </a:solidFill>
              <a:latin typeface="a_AvanteBsNr" panose="020B07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9594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1082105" y="73605"/>
            <a:ext cx="11751733" cy="59060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</a:t>
            </a:r>
            <a:r>
              <a:rPr lang="kk-KZ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КАЛЫҚ ЖӘНЕ КӘСІПТІК БІЛІМ БЕРУ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12875" y="1274180"/>
            <a:ext cx="5459549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ТжКБ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ұйымдарында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16500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тапсырыс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қарастырылды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кәсіпорын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қызметкерлері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қаланың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колледж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студенттеріне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тәлімгерлік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еткені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үшін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 млн. теңге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қосымша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ақы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төленеді</a:t>
            </a:r>
            <a:endParaRPr lang="kk-K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WorldSkills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Almaty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өңірлік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чемпионатын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өткізу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үшін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130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млн.теңге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жоспарланды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Алматы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құрылыс-техникалық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колледжі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үшін 60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төсектік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жатақхана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ашылды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5503" y="1397291"/>
            <a:ext cx="5498746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ТжКБ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ұйымдарында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14905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тапсырыс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бөлінді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кәсіпорынның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қызметкерлері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қаланың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500-ден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астам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колледж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студенттеріне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тәлімгерлік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еткені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үшін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қосымша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ақы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алды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Жергілікті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бюджеттен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WorldSkills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Almaty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өңірлік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чемпионатын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өткізу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үшін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бөлінді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kk-K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3" y="144839"/>
            <a:ext cx="409312" cy="4093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3025" y="735448"/>
            <a:ext cx="5095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2022 жылы: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78848" y="735448"/>
            <a:ext cx="5095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2023 жылы: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3013" y="5171768"/>
            <a:ext cx="10787991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2024-2025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жылдары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орындық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студенттік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жатақхананың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құрылысын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аяқталады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Әрқайсысы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төсек-орынға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жатақханалары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бар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колледждің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құрылысы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аяқталады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3013" y="4146304"/>
            <a:ext cx="1096228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kk-KZ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олледждердің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түлектері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19 623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оның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тапсырыс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аясында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922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7980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жұмысқа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орналастырылды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(73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%).</a:t>
            </a:r>
          </a:p>
        </p:txBody>
      </p:sp>
    </p:spTree>
    <p:extLst>
      <p:ext uri="{BB962C8B-B14F-4D97-AF65-F5344CB8AC3E}">
        <p14:creationId xmlns:p14="http://schemas.microsoft.com/office/powerpoint/2010/main" val="179196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2"/>
          <p:cNvSpPr/>
          <p:nvPr/>
        </p:nvSpPr>
        <p:spPr>
          <a:xfrm rot="16200000">
            <a:off x="7553412" y="-256697"/>
            <a:ext cx="2024993" cy="6306466"/>
          </a:xfrm>
          <a:prstGeom prst="roundRect">
            <a:avLst>
              <a:gd name="adj" fmla="val 396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281" y="138233"/>
            <a:ext cx="10515600" cy="59060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ИНКЛЮЗИВТІ БІЛІМ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0827" y="5474954"/>
            <a:ext cx="11638316" cy="104797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жылдың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тоқсанында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895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психологиялық-педагогикалық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түзету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алды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 </a:t>
            </a:r>
            <a:r>
              <a:rPr lang="kk-K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мектепте ерекше білім беру қажеттеліктері бар балаларға жағдайлар жасалған, 270 педагог-көмекші қызмет етеді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23166" y="2016522"/>
            <a:ext cx="63031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жылғы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қаңтарда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Алматы қаласы білім басқармасы,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«Дара»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қайырымдылық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Форд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Перкинс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мектебі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арасында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Зағип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нашар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көретін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балаларға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білім беру сапасын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арттыру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саласындағы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өзара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түсіністік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туралы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Меморандумға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қойылды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74" y="1871606"/>
            <a:ext cx="4764505" cy="128641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112302" y="4022737"/>
            <a:ext cx="4190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№10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білім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беретін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мектептің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базасында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ресурстық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орталық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жұмыс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істейді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https://gosfund.kz/wp-content/uploads/2018/03/Logo_new-0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4" y="3396512"/>
            <a:ext cx="1734297" cy="17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0CD8F9-8EC9-49EF-92F2-1538B5678AB3}"/>
              </a:ext>
            </a:extLst>
          </p:cNvPr>
          <p:cNvSpPr txBox="1"/>
          <p:nvPr/>
        </p:nvSpPr>
        <p:spPr>
          <a:xfrm>
            <a:off x="325774" y="757959"/>
            <a:ext cx="1170210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 - психологиялық медициналық педагогикалық кеңес беру</a:t>
            </a:r>
          </a:p>
          <a:p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- психологиялық педагогикалық түзету кабинеті</a:t>
            </a:r>
          </a:p>
          <a:p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– мектепте ерекше білім беру қажеттеліктері бар балаларға арналған ресурстық кабинеттер </a:t>
            </a:r>
            <a:endParaRPr lang="kk-K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6A49A96-60FE-4119-9A02-BBCA55AC3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3" y="144839"/>
            <a:ext cx="409312" cy="4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1604</Words>
  <Application>Microsoft Office PowerPoint</Application>
  <PresentationFormat>Широкоэкранный</PresentationFormat>
  <Paragraphs>259</Paragraphs>
  <Slides>18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맑은 고딕</vt:lpstr>
      <vt:lpstr>a_AvanteBsNr</vt:lpstr>
      <vt:lpstr>-apple-system</vt:lpstr>
      <vt:lpstr>Arial</vt:lpstr>
      <vt:lpstr>Calibri</vt:lpstr>
      <vt:lpstr>Calibri Light</vt:lpstr>
      <vt:lpstr>Cambria</vt:lpstr>
      <vt:lpstr>Century Gothic</vt:lpstr>
      <vt:lpstr>Courier New</vt:lpstr>
      <vt:lpstr>Roboto Condensed</vt:lpstr>
      <vt:lpstr>Times New Roman</vt:lpstr>
      <vt:lpstr>Wingdings</vt:lpstr>
      <vt:lpstr>Тема Office</vt:lpstr>
      <vt:lpstr>АЛМАТЫ ҚАЛАСЫ БІЛІМ БАСҚАРМАСЫНЫҢ  2022 ЖЫЛҒЫ ЖӘНЕ 2023 ЖЫЛҒЫ          1 ТОҚСАН ҚОРЫТЫНДЫСЫ БОЙЫНША ЕСЕБІ</vt:lpstr>
      <vt:lpstr>Білім беру ұйымдарының желісі мен контингенті</vt:lpstr>
      <vt:lpstr>МЕКТЕПКЕ ДЕЙІНГІ ТӘРБИЕ МЕН БІЛІМ</vt:lpstr>
      <vt:lpstr>Презентация PowerPoint</vt:lpstr>
      <vt:lpstr>Презентация PowerPoint</vt:lpstr>
      <vt:lpstr>     «Мектеп автобусы» жобасы</vt:lpstr>
      <vt:lpstr>Презентация PowerPoint</vt:lpstr>
      <vt:lpstr>ТЕХНИКАЛЫҚ ЖӘНЕ КӘСІПТІК БІЛІМ БЕРУ</vt:lpstr>
      <vt:lpstr>ИНКЛЮЗИВТІ БІЛІМ БЕРУ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Педагогтердің сапасын арттыру және дамыту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Управления города Алматы  по итогам деятельности за 2022 год и I квартал 2023 года.</dc:title>
  <dc:creator>Асель</dc:creator>
  <cp:lastModifiedBy>Асель</cp:lastModifiedBy>
  <cp:revision>47</cp:revision>
  <dcterms:created xsi:type="dcterms:W3CDTF">2023-06-15T10:25:07Z</dcterms:created>
  <dcterms:modified xsi:type="dcterms:W3CDTF">2023-06-16T07:48:14Z</dcterms:modified>
</cp:coreProperties>
</file>