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2C7301-A9BA-47B9-9F4E-E795426C0A74}" v="19" dt="2023-06-29T20:33:35.8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4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Асет Наурызбаев" userId="a76e5f4342b233b4" providerId="LiveId" clId="{902C7301-A9BA-47B9-9F4E-E795426C0A74}"/>
    <pc:docChg chg="undo custSel addSld modSld">
      <pc:chgData name="Асет Наурызбаев" userId="a76e5f4342b233b4" providerId="LiveId" clId="{902C7301-A9BA-47B9-9F4E-E795426C0A74}" dt="2023-06-29T20:54:33.666" v="5454" actId="2165"/>
      <pc:docMkLst>
        <pc:docMk/>
      </pc:docMkLst>
      <pc:sldChg chg="addSp modSp mod">
        <pc:chgData name="Асет Наурызбаев" userId="a76e5f4342b233b4" providerId="LiveId" clId="{902C7301-A9BA-47B9-9F4E-E795426C0A74}" dt="2023-06-29T17:35:03.555" v="17" actId="403"/>
        <pc:sldMkLst>
          <pc:docMk/>
          <pc:sldMk cId="4036935476" sldId="256"/>
        </pc:sldMkLst>
        <pc:spChg chg="add mod">
          <ac:chgData name="Асет Наурызбаев" userId="a76e5f4342b233b4" providerId="LiveId" clId="{902C7301-A9BA-47B9-9F4E-E795426C0A74}" dt="2023-06-29T17:35:03.555" v="17" actId="403"/>
          <ac:spMkLst>
            <pc:docMk/>
            <pc:sldMk cId="4036935476" sldId="256"/>
            <ac:spMk id="2" creationId="{A908B490-E040-5D2A-E1A2-F740E4737BAD}"/>
          </ac:spMkLst>
        </pc:spChg>
      </pc:sldChg>
      <pc:sldChg chg="addSp delSp modSp new mod modClrScheme chgLayout">
        <pc:chgData name="Асет Наурызбаев" userId="a76e5f4342b233b4" providerId="LiveId" clId="{902C7301-A9BA-47B9-9F4E-E795426C0A74}" dt="2023-06-29T18:34:50.491" v="2023"/>
        <pc:sldMkLst>
          <pc:docMk/>
          <pc:sldMk cId="1691425333" sldId="257"/>
        </pc:sldMkLst>
        <pc:spChg chg="add mod">
          <ac:chgData name="Асет Наурызбаев" userId="a76e5f4342b233b4" providerId="LiveId" clId="{902C7301-A9BA-47B9-9F4E-E795426C0A74}" dt="2023-06-29T18:07:17.818" v="589" actId="14100"/>
          <ac:spMkLst>
            <pc:docMk/>
            <pc:sldMk cId="1691425333" sldId="257"/>
            <ac:spMk id="2" creationId="{3E7990C0-B087-5921-9EA9-7928D65AD85C}"/>
          </ac:spMkLst>
        </pc:spChg>
        <pc:spChg chg="add del mod">
          <ac:chgData name="Асет Наурызбаев" userId="a76e5f4342b233b4" providerId="LiveId" clId="{902C7301-A9BA-47B9-9F4E-E795426C0A74}" dt="2023-06-29T17:35:38.688" v="37" actId="3680"/>
          <ac:spMkLst>
            <pc:docMk/>
            <pc:sldMk cId="1691425333" sldId="257"/>
            <ac:spMk id="3" creationId="{8847B79E-BE81-AF42-ABC2-EA83841E0CFC}"/>
          </ac:spMkLst>
        </pc:spChg>
        <pc:graphicFrameChg chg="add mod ord modGraphic">
          <ac:chgData name="Асет Наурызбаев" userId="a76e5f4342b233b4" providerId="LiveId" clId="{902C7301-A9BA-47B9-9F4E-E795426C0A74}" dt="2023-06-29T18:34:50.491" v="2023"/>
          <ac:graphicFrameMkLst>
            <pc:docMk/>
            <pc:sldMk cId="1691425333" sldId="257"/>
            <ac:graphicFrameMk id="4" creationId="{91C4732D-BC2A-4A30-62E8-ECD937CAA90E}"/>
          </ac:graphicFrameMkLst>
        </pc:graphicFrameChg>
      </pc:sldChg>
      <pc:sldChg chg="modSp add mod">
        <pc:chgData name="Асет Наурызбаев" userId="a76e5f4342b233b4" providerId="LiveId" clId="{902C7301-A9BA-47B9-9F4E-E795426C0A74}" dt="2023-06-29T18:27:59.061" v="1996" actId="20577"/>
        <pc:sldMkLst>
          <pc:docMk/>
          <pc:sldMk cId="2945920688" sldId="258"/>
        </pc:sldMkLst>
        <pc:spChg chg="mod">
          <ac:chgData name="Асет Наурызбаев" userId="a76e5f4342b233b4" providerId="LiveId" clId="{902C7301-A9BA-47B9-9F4E-E795426C0A74}" dt="2023-06-29T18:13:07.163" v="1213" actId="20577"/>
          <ac:spMkLst>
            <pc:docMk/>
            <pc:sldMk cId="2945920688" sldId="258"/>
            <ac:spMk id="2" creationId="{3E7990C0-B087-5921-9EA9-7928D65AD85C}"/>
          </ac:spMkLst>
        </pc:spChg>
        <pc:graphicFrameChg chg="modGraphic">
          <ac:chgData name="Асет Наурызбаев" userId="a76e5f4342b233b4" providerId="LiveId" clId="{902C7301-A9BA-47B9-9F4E-E795426C0A74}" dt="2023-06-29T18:27:59.061" v="1996" actId="20577"/>
          <ac:graphicFrameMkLst>
            <pc:docMk/>
            <pc:sldMk cId="2945920688" sldId="258"/>
            <ac:graphicFrameMk id="4" creationId="{91C4732D-BC2A-4A30-62E8-ECD937CAA90E}"/>
          </ac:graphicFrameMkLst>
        </pc:graphicFrameChg>
      </pc:sldChg>
      <pc:sldChg chg="modSp add mod">
        <pc:chgData name="Асет Наурызбаев" userId="a76e5f4342b233b4" providerId="LiveId" clId="{902C7301-A9BA-47B9-9F4E-E795426C0A74}" dt="2023-06-29T20:36:15.981" v="4735" actId="20577"/>
        <pc:sldMkLst>
          <pc:docMk/>
          <pc:sldMk cId="1567710484" sldId="259"/>
        </pc:sldMkLst>
        <pc:spChg chg="mod">
          <ac:chgData name="Асет Наурызбаев" userId="a76e5f4342b233b4" providerId="LiveId" clId="{902C7301-A9BA-47B9-9F4E-E795426C0A74}" dt="2023-06-29T20:35:51.070" v="4705" actId="1076"/>
          <ac:spMkLst>
            <pc:docMk/>
            <pc:sldMk cId="1567710484" sldId="259"/>
            <ac:spMk id="2" creationId="{3E7990C0-B087-5921-9EA9-7928D65AD85C}"/>
          </ac:spMkLst>
        </pc:spChg>
        <pc:graphicFrameChg chg="mod modGraphic">
          <ac:chgData name="Асет Наурызбаев" userId="a76e5f4342b233b4" providerId="LiveId" clId="{902C7301-A9BA-47B9-9F4E-E795426C0A74}" dt="2023-06-29T20:36:15.981" v="4735" actId="20577"/>
          <ac:graphicFrameMkLst>
            <pc:docMk/>
            <pc:sldMk cId="1567710484" sldId="259"/>
            <ac:graphicFrameMk id="4" creationId="{91C4732D-BC2A-4A30-62E8-ECD937CAA90E}"/>
          </ac:graphicFrameMkLst>
        </pc:graphicFrameChg>
      </pc:sldChg>
      <pc:sldChg chg="modSp add mod">
        <pc:chgData name="Асет Наурызбаев" userId="a76e5f4342b233b4" providerId="LiveId" clId="{902C7301-A9BA-47B9-9F4E-E795426C0A74}" dt="2023-06-29T19:22:10.774" v="2923" actId="20577"/>
        <pc:sldMkLst>
          <pc:docMk/>
          <pc:sldMk cId="2655591015" sldId="260"/>
        </pc:sldMkLst>
        <pc:spChg chg="mod">
          <ac:chgData name="Асет Наурызбаев" userId="a76e5f4342b233b4" providerId="LiveId" clId="{902C7301-A9BA-47B9-9F4E-E795426C0A74}" dt="2023-06-29T18:52:40.674" v="2035" actId="20577"/>
          <ac:spMkLst>
            <pc:docMk/>
            <pc:sldMk cId="2655591015" sldId="260"/>
            <ac:spMk id="2" creationId="{3E7990C0-B087-5921-9EA9-7928D65AD85C}"/>
          </ac:spMkLst>
        </pc:spChg>
        <pc:graphicFrameChg chg="mod modGraphic">
          <ac:chgData name="Асет Наурызбаев" userId="a76e5f4342b233b4" providerId="LiveId" clId="{902C7301-A9BA-47B9-9F4E-E795426C0A74}" dt="2023-06-29T19:22:10.774" v="2923" actId="20577"/>
          <ac:graphicFrameMkLst>
            <pc:docMk/>
            <pc:sldMk cId="2655591015" sldId="260"/>
            <ac:graphicFrameMk id="4" creationId="{91C4732D-BC2A-4A30-62E8-ECD937CAA90E}"/>
          </ac:graphicFrameMkLst>
        </pc:graphicFrameChg>
      </pc:sldChg>
      <pc:sldChg chg="modSp add mod">
        <pc:chgData name="Асет Наурызбаев" userId="a76e5f4342b233b4" providerId="LiveId" clId="{902C7301-A9BA-47B9-9F4E-E795426C0A74}" dt="2023-06-29T20:54:33.666" v="5454" actId="2165"/>
        <pc:sldMkLst>
          <pc:docMk/>
          <pc:sldMk cId="2097768597" sldId="261"/>
        </pc:sldMkLst>
        <pc:spChg chg="mod">
          <ac:chgData name="Асет Наурызбаев" userId="a76e5f4342b233b4" providerId="LiveId" clId="{902C7301-A9BA-47B9-9F4E-E795426C0A74}" dt="2023-06-29T20:47:07.158" v="4752" actId="20577"/>
          <ac:spMkLst>
            <pc:docMk/>
            <pc:sldMk cId="2097768597" sldId="261"/>
            <ac:spMk id="2" creationId="{3E7990C0-B087-5921-9EA9-7928D65AD85C}"/>
          </ac:spMkLst>
        </pc:spChg>
        <pc:graphicFrameChg chg="modGraphic">
          <ac:chgData name="Асет Наурызбаев" userId="a76e5f4342b233b4" providerId="LiveId" clId="{902C7301-A9BA-47B9-9F4E-E795426C0A74}" dt="2023-06-29T20:54:33.666" v="5454" actId="2165"/>
          <ac:graphicFrameMkLst>
            <pc:docMk/>
            <pc:sldMk cId="2097768597" sldId="261"/>
            <ac:graphicFrameMk id="4" creationId="{91C4732D-BC2A-4A30-62E8-ECD937CAA90E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B1B8-42DC-4C10-90E1-4C984F5A0863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3A0D4-D25D-413D-BBA2-CB19054765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3605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B1B8-42DC-4C10-90E1-4C984F5A0863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3A0D4-D25D-413D-BBA2-CB19054765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642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B1B8-42DC-4C10-90E1-4C984F5A0863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3A0D4-D25D-413D-BBA2-CB19054765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329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B1B8-42DC-4C10-90E1-4C984F5A0863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3A0D4-D25D-413D-BBA2-CB19054765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36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B1B8-42DC-4C10-90E1-4C984F5A0863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3A0D4-D25D-413D-BBA2-CB19054765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06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B1B8-42DC-4C10-90E1-4C984F5A0863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3A0D4-D25D-413D-BBA2-CB19054765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327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B1B8-42DC-4C10-90E1-4C984F5A0863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3A0D4-D25D-413D-BBA2-CB19054765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167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B1B8-42DC-4C10-90E1-4C984F5A0863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3A0D4-D25D-413D-BBA2-CB19054765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891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B1B8-42DC-4C10-90E1-4C984F5A0863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3A0D4-D25D-413D-BBA2-CB19054765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36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B1B8-42DC-4C10-90E1-4C984F5A0863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3A0D4-D25D-413D-BBA2-CB19054765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196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B1B8-42DC-4C10-90E1-4C984F5A0863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3A0D4-D25D-413D-BBA2-CB19054765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374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BB1B8-42DC-4C10-90E1-4C984F5A0863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3A0D4-D25D-413D-BBA2-CB19054765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434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Изображение выглядит как на открытом воздухе, снег, гора, линия горизонта&#10;&#10;Автоматически созданное описание">
            <a:extLst>
              <a:ext uri="{FF2B5EF4-FFF2-40B4-BE49-F238E27FC236}">
                <a16:creationId xmlns:a16="http://schemas.microsoft.com/office/drawing/2014/main" id="{3956CABF-665C-138D-10F8-3D4A316B14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052" y="0"/>
            <a:ext cx="10660104" cy="6858000"/>
          </a:xfrm>
          <a:prstGeom prst="rect">
            <a:avLst/>
          </a:prstGeom>
        </p:spPr>
      </p:pic>
      <p:pic>
        <p:nvPicPr>
          <p:cNvPr id="5" name="Рисунок 4" descr="Изображение выглядит как текст, плакат, графический дизайн, Рекламный проспект&#10;&#10;Автоматически созданное описание">
            <a:extLst>
              <a:ext uri="{FF2B5EF4-FFF2-40B4-BE49-F238E27FC236}">
                <a16:creationId xmlns:a16="http://schemas.microsoft.com/office/drawing/2014/main" id="{DA039C4A-70D7-8ADA-C7E1-07EDD06729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2048" y="0"/>
            <a:ext cx="3801904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908B490-E040-5D2A-E1A2-F740E4737BAD}"/>
              </a:ext>
            </a:extLst>
          </p:cNvPr>
          <p:cNvSpPr txBox="1"/>
          <p:nvPr/>
        </p:nvSpPr>
        <p:spPr>
          <a:xfrm>
            <a:off x="3052048" y="6169980"/>
            <a:ext cx="3801904" cy="68802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ru-RU" sz="3600" dirty="0"/>
              <a:t>ИТОГИ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935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7990C0-B087-5921-9EA9-7928D65AD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972226"/>
          </a:xfrm>
        </p:spPr>
        <p:txBody>
          <a:bodyPr/>
          <a:lstStyle/>
          <a:p>
            <a:r>
              <a:rPr lang="ru-RU" dirty="0"/>
              <a:t>День 1. Измерения</a:t>
            </a:r>
            <a:endParaRPr lang="en-US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91C4732D-BC2A-4A30-62E8-ECD937CAA9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944222"/>
              </p:ext>
            </p:extLst>
          </p:nvPr>
        </p:nvGraphicFramePr>
        <p:xfrm>
          <a:off x="681037" y="1337353"/>
          <a:ext cx="8543925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6764">
                  <a:extLst>
                    <a:ext uri="{9D8B030D-6E8A-4147-A177-3AD203B41FA5}">
                      <a16:colId xmlns:a16="http://schemas.microsoft.com/office/drawing/2014/main" val="3063953280"/>
                    </a:ext>
                  </a:extLst>
                </a:gridCol>
                <a:gridCol w="2476870">
                  <a:extLst>
                    <a:ext uri="{9D8B030D-6E8A-4147-A177-3AD203B41FA5}">
                      <a16:colId xmlns:a16="http://schemas.microsoft.com/office/drawing/2014/main" val="2130604950"/>
                    </a:ext>
                  </a:extLst>
                </a:gridCol>
                <a:gridCol w="941033">
                  <a:extLst>
                    <a:ext uri="{9D8B030D-6E8A-4147-A177-3AD203B41FA5}">
                      <a16:colId xmlns:a16="http://schemas.microsoft.com/office/drawing/2014/main" val="2278838746"/>
                    </a:ext>
                  </a:extLst>
                </a:gridCol>
                <a:gridCol w="1198485">
                  <a:extLst>
                    <a:ext uri="{9D8B030D-6E8A-4147-A177-3AD203B41FA5}">
                      <a16:colId xmlns:a16="http://schemas.microsoft.com/office/drawing/2014/main" val="3251842629"/>
                    </a:ext>
                  </a:extLst>
                </a:gridCol>
                <a:gridCol w="1110773">
                  <a:extLst>
                    <a:ext uri="{9D8B030D-6E8A-4147-A177-3AD203B41FA5}">
                      <a16:colId xmlns:a16="http://schemas.microsoft.com/office/drawing/2014/main" val="31833533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Мероприятие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Цель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Срок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Исполнитель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KRI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1927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/>
                        <a:t>1.</a:t>
                      </a:r>
                      <a:r>
                        <a:rPr lang="en-US" sz="1200" dirty="0"/>
                        <a:t>1. </a:t>
                      </a:r>
                      <a:r>
                        <a:rPr lang="ru-RU" sz="1200" dirty="0"/>
                        <a:t>Разработка НПА, регулирующего правила разрешения или отказа в строительстве зданий по причине снижения аэрации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Новые здания должны улучшать аэрацию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Конец 2023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Управление урбанистики и архитектуры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Принятый НПА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925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/>
                        <a:t>1.2. Создание динамической модели атмосферы для прогнозирования опасных концентраций вредных веществ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При угрозе возникновения в районе города опасных концентраций ВВ необходимо ограничивать въезд автомобилей в этот район, останавливать предприятия и т.д.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Май 2025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Консорциум исполнителей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Сданная в эксплуатацию система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868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/>
                        <a:t>1.3. Создание системы анализа воздушных потоков для выявления стационарных источников выбросов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Необходимо определять примерное расположение стационарных источников с целью дальнейших прямых измерений выбросов от подозрительных источников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Май 2025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/>
                        <a:t>Консорциум исполнителей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/>
                        <a:t>Сданная в эксплуатацию система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8213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/>
                        <a:t>1.4. Создание системы анализа выхлопов для поиска мобильных источников выбросов (автомобили)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Необходимо выявлять подозрительные автомобили для их дальнейшей проверки на стационарных постах измерений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Май 2025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Консорциум исполнителей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Сданная </a:t>
                      </a:r>
                      <a:r>
                        <a:rPr lang="kk-KZ" sz="1200" dirty="0"/>
                        <a:t>в эксплуатацию система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59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1425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7990C0-B087-5921-9EA9-7928D65AD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972226"/>
          </a:xfrm>
        </p:spPr>
        <p:txBody>
          <a:bodyPr/>
          <a:lstStyle/>
          <a:p>
            <a:r>
              <a:rPr lang="ru-RU" dirty="0"/>
              <a:t>День 2. Застройка</a:t>
            </a:r>
            <a:endParaRPr lang="en-US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91C4732D-BC2A-4A30-62E8-ECD937CAA9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4173206"/>
              </p:ext>
            </p:extLst>
          </p:nvPr>
        </p:nvGraphicFramePr>
        <p:xfrm>
          <a:off x="681037" y="1337353"/>
          <a:ext cx="8543925" cy="357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6764">
                  <a:extLst>
                    <a:ext uri="{9D8B030D-6E8A-4147-A177-3AD203B41FA5}">
                      <a16:colId xmlns:a16="http://schemas.microsoft.com/office/drawing/2014/main" val="3063953280"/>
                    </a:ext>
                  </a:extLst>
                </a:gridCol>
                <a:gridCol w="2476870">
                  <a:extLst>
                    <a:ext uri="{9D8B030D-6E8A-4147-A177-3AD203B41FA5}">
                      <a16:colId xmlns:a16="http://schemas.microsoft.com/office/drawing/2014/main" val="2130604950"/>
                    </a:ext>
                  </a:extLst>
                </a:gridCol>
                <a:gridCol w="941033">
                  <a:extLst>
                    <a:ext uri="{9D8B030D-6E8A-4147-A177-3AD203B41FA5}">
                      <a16:colId xmlns:a16="http://schemas.microsoft.com/office/drawing/2014/main" val="2278838746"/>
                    </a:ext>
                  </a:extLst>
                </a:gridCol>
                <a:gridCol w="1198485">
                  <a:extLst>
                    <a:ext uri="{9D8B030D-6E8A-4147-A177-3AD203B41FA5}">
                      <a16:colId xmlns:a16="http://schemas.microsoft.com/office/drawing/2014/main" val="3251842629"/>
                    </a:ext>
                  </a:extLst>
                </a:gridCol>
                <a:gridCol w="1110773">
                  <a:extLst>
                    <a:ext uri="{9D8B030D-6E8A-4147-A177-3AD203B41FA5}">
                      <a16:colId xmlns:a16="http://schemas.microsoft.com/office/drawing/2014/main" val="31833533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Мероприятие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Цель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Срок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Исполнитель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KRI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1927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/>
                        <a:t>2.1. Создание комплексной системы управления зеленым фондом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Зеленый фонд должен управляться как единая экосистема, в которой живут люди, животные, растения.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Июнь 2024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СРО озеленителей, водников, урбанистов, ученых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Подписание договора ГЧП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925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/>
                        <a:t>2.2. Создание НПА, ограничивающих застройку агломерации к западу, югу и востоку Алматы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Застройка зоны ветровой тени на запад и восток расширяет зону </a:t>
                      </a:r>
                      <a:r>
                        <a:rPr lang="ru-RU" sz="1200" dirty="0" err="1"/>
                        <a:t>непродуваемого</a:t>
                      </a:r>
                      <a:r>
                        <a:rPr lang="ru-RU" sz="1200" dirty="0"/>
                        <a:t> смога. Застройка предгорий уничтожает горные луга, на которых поднимающийся днем грязный воздух очищался и насыщался кислородом и вечером приходил в город </a:t>
                      </a:r>
                      <a:r>
                        <a:rPr lang="ru-RU" sz="1200" dirty="0" err="1"/>
                        <a:t>самалом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Июнь 2024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Совет по управлению агломерацией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Принятие НПА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868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8213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59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5920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7990C0-B087-5921-9EA9-7928D65AD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07675"/>
            <a:ext cx="8543925" cy="972226"/>
          </a:xfrm>
        </p:spPr>
        <p:txBody>
          <a:bodyPr/>
          <a:lstStyle/>
          <a:p>
            <a:r>
              <a:rPr lang="ru-RU" dirty="0"/>
              <a:t>День 3. Автомобили</a:t>
            </a:r>
            <a:endParaRPr lang="en-US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91C4732D-BC2A-4A30-62E8-ECD937CAA9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1232186"/>
              </p:ext>
            </p:extLst>
          </p:nvPr>
        </p:nvGraphicFramePr>
        <p:xfrm>
          <a:off x="681037" y="898165"/>
          <a:ext cx="8543925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6764">
                  <a:extLst>
                    <a:ext uri="{9D8B030D-6E8A-4147-A177-3AD203B41FA5}">
                      <a16:colId xmlns:a16="http://schemas.microsoft.com/office/drawing/2014/main" val="3063953280"/>
                    </a:ext>
                  </a:extLst>
                </a:gridCol>
                <a:gridCol w="2476870">
                  <a:extLst>
                    <a:ext uri="{9D8B030D-6E8A-4147-A177-3AD203B41FA5}">
                      <a16:colId xmlns:a16="http://schemas.microsoft.com/office/drawing/2014/main" val="2130604950"/>
                    </a:ext>
                  </a:extLst>
                </a:gridCol>
                <a:gridCol w="941033">
                  <a:extLst>
                    <a:ext uri="{9D8B030D-6E8A-4147-A177-3AD203B41FA5}">
                      <a16:colId xmlns:a16="http://schemas.microsoft.com/office/drawing/2014/main" val="2278838746"/>
                    </a:ext>
                  </a:extLst>
                </a:gridCol>
                <a:gridCol w="1198485">
                  <a:extLst>
                    <a:ext uri="{9D8B030D-6E8A-4147-A177-3AD203B41FA5}">
                      <a16:colId xmlns:a16="http://schemas.microsoft.com/office/drawing/2014/main" val="3251842629"/>
                    </a:ext>
                  </a:extLst>
                </a:gridCol>
                <a:gridCol w="1110773">
                  <a:extLst>
                    <a:ext uri="{9D8B030D-6E8A-4147-A177-3AD203B41FA5}">
                      <a16:colId xmlns:a16="http://schemas.microsoft.com/office/drawing/2014/main" val="31833533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/>
                        <a:t>Мероприятие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/>
                        <a:t>Цель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/>
                        <a:t>Срок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/>
                        <a:t>Исполнитель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KRI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1927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050" dirty="0"/>
                        <a:t>3.1. Улучшение системы контроля выбросов автомобилей при прохождении государственного техосмотра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Государственный техосмотр должен проводится с фиксацией заезда автомобиля на ТО и передачей данных о выбросах в центральную базу данных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Июль 2024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МИИР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Принятие НПА, запуск новой системы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925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050" dirty="0"/>
                        <a:t>3.2. Улучшение работы стационарных и мобильных постов контроля выбросов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После внедрения системы анализа выхлопов для поиска мобильных источников выбросов из потока будут выделяться подозрительные автомобили для прохождения инструментального обследования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Май 2025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Департамент полиции, Управление экологии и ОС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Принятие НПА, запуск новой системы</a:t>
                      </a:r>
                    </a:p>
                    <a:p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868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050" dirty="0"/>
                        <a:t>3.3. Принятие Плана полного перехода общественного транспорта на электротягу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Необходимо определить сроки перехода, дать цели игрокам рынка перевозок, согласовать развитие мощностей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Декабрь 2024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УГМ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Принятие Плана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4785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050" dirty="0"/>
                        <a:t>3.3. Запрет на покупку городскими службами (акимат, маслихат, коммунальные предприятия) неэлектрических автомобилей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Городские власти обязаны показывать пример экологичного поведения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Декабрь 2023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Акимат, маслихат, коммунальные предприятия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Принятие НПА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8213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050" dirty="0"/>
                        <a:t>3.4. Запрет на продажу и использование неэлектрических мопедов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Операционные и капитальные затраты на новые мопеды не превышают затрат на бензиновые. Запрет обеспечит прекращение выбросов вредных веществ от мопедов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Июнь 2024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УГМ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050" dirty="0"/>
                        <a:t>Принятие НПА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59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050" dirty="0"/>
                        <a:t>3.5.Разработка Плана подготовки города к электромобилям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План покажет: скорость и стоимость развития инфраструктуры зарядок, схему строительства зарядок. После проведения пилотного проекта Будут разработаны необходимые НПА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Июль 2024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УГМ, Консорциум компаний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050" dirty="0"/>
                        <a:t>Принятие Плана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475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050" dirty="0"/>
                        <a:t>3.6.Развитие инфраструктуры для </a:t>
                      </a:r>
                      <a:r>
                        <a:rPr lang="ru-RU" sz="1050" dirty="0" err="1"/>
                        <a:t>микромобильности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Разработка и реализация Плана развития велодорожек (не менее 300 км), зарядных станций. 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Сентябрь 2025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УГМ, Консорциум компаний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050" dirty="0"/>
                        <a:t>Реализация Плана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055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7710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7990C0-B087-5921-9EA9-7928D65AD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972226"/>
          </a:xfrm>
        </p:spPr>
        <p:txBody>
          <a:bodyPr/>
          <a:lstStyle/>
          <a:p>
            <a:r>
              <a:rPr lang="ru-RU" dirty="0"/>
              <a:t>День 4. Энергетика</a:t>
            </a:r>
            <a:endParaRPr lang="en-US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91C4732D-BC2A-4A30-62E8-ECD937CAA9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0368635"/>
              </p:ext>
            </p:extLst>
          </p:nvPr>
        </p:nvGraphicFramePr>
        <p:xfrm>
          <a:off x="681037" y="1337353"/>
          <a:ext cx="8543925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6764">
                  <a:extLst>
                    <a:ext uri="{9D8B030D-6E8A-4147-A177-3AD203B41FA5}">
                      <a16:colId xmlns:a16="http://schemas.microsoft.com/office/drawing/2014/main" val="3063953280"/>
                    </a:ext>
                  </a:extLst>
                </a:gridCol>
                <a:gridCol w="2476870">
                  <a:extLst>
                    <a:ext uri="{9D8B030D-6E8A-4147-A177-3AD203B41FA5}">
                      <a16:colId xmlns:a16="http://schemas.microsoft.com/office/drawing/2014/main" val="2130604950"/>
                    </a:ext>
                  </a:extLst>
                </a:gridCol>
                <a:gridCol w="896646">
                  <a:extLst>
                    <a:ext uri="{9D8B030D-6E8A-4147-A177-3AD203B41FA5}">
                      <a16:colId xmlns:a16="http://schemas.microsoft.com/office/drawing/2014/main" val="2278838746"/>
                    </a:ext>
                  </a:extLst>
                </a:gridCol>
                <a:gridCol w="1242872">
                  <a:extLst>
                    <a:ext uri="{9D8B030D-6E8A-4147-A177-3AD203B41FA5}">
                      <a16:colId xmlns:a16="http://schemas.microsoft.com/office/drawing/2014/main" val="3251842629"/>
                    </a:ext>
                  </a:extLst>
                </a:gridCol>
                <a:gridCol w="1110773">
                  <a:extLst>
                    <a:ext uri="{9D8B030D-6E8A-4147-A177-3AD203B41FA5}">
                      <a16:colId xmlns:a16="http://schemas.microsoft.com/office/drawing/2014/main" val="31833533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Мероприятие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Цель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Срок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Исполнитель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KRI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1927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/>
                        <a:t>4.1.Внесение в План развития теплоснабжения Алматы распределенной генерации тепла и электроэнергии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Снижение потерь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июнь 2024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Управление энергетики и водоснабжения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Появление в плане распределенной генерации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925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/>
                        <a:t>4.2. Запрет на использование газа без когенерации тепла и электричества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Снижение потерь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июнь 2024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Министерство энергетики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Принятие НПА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868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/>
                        <a:t>4.3. Принятие Программы модернизации внутридомовых сетей теплоснабжения и ГВС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Управление расходом тепла, подключение автономных систем ГВС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июнь 2024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/>
                        <a:t>Управление энергетики и водоснабжения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Принятие Программы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8213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/>
                        <a:t>4.4. Снижение норматива потерь электрических и тепловых потерь до мировых значений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Снижение потерь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июнь 2024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Министерство энергетики,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КРЕМ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Принятие НПА</a:t>
                      </a:r>
                      <a:endParaRPr lang="en-US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59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/>
                        <a:t>4.5. Внедрение АСКУЭ в сетях АЖК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Снижение потерь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июнь 2024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Министерство энергетики,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КРЕМ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/>
                        <a:t>Принятие НПА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799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/>
                        <a:t>4.6. Пилотный проект по внедрению солнечных концентраторов на крышах домов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Использование возобновляемых источников энергии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Октябрь 2024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/>
                        <a:t>Управление энергетики и водоснабжения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СПК Алматы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/>
                        <a:t>Реализованный проект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73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5591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7990C0-B087-5921-9EA9-7928D65AD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972226"/>
          </a:xfrm>
        </p:spPr>
        <p:txBody>
          <a:bodyPr/>
          <a:lstStyle/>
          <a:p>
            <a:r>
              <a:rPr lang="ru-RU" dirty="0"/>
              <a:t>День 5. Газификация ИЖС</a:t>
            </a:r>
            <a:endParaRPr lang="en-US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91C4732D-BC2A-4A30-62E8-ECD937CAA9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8829358"/>
              </p:ext>
            </p:extLst>
          </p:nvPr>
        </p:nvGraphicFramePr>
        <p:xfrm>
          <a:off x="681037" y="1337353"/>
          <a:ext cx="8543925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6764">
                  <a:extLst>
                    <a:ext uri="{9D8B030D-6E8A-4147-A177-3AD203B41FA5}">
                      <a16:colId xmlns:a16="http://schemas.microsoft.com/office/drawing/2014/main" val="3063953280"/>
                    </a:ext>
                  </a:extLst>
                </a:gridCol>
                <a:gridCol w="2476870">
                  <a:extLst>
                    <a:ext uri="{9D8B030D-6E8A-4147-A177-3AD203B41FA5}">
                      <a16:colId xmlns:a16="http://schemas.microsoft.com/office/drawing/2014/main" val="2130604950"/>
                    </a:ext>
                  </a:extLst>
                </a:gridCol>
                <a:gridCol w="896646">
                  <a:extLst>
                    <a:ext uri="{9D8B030D-6E8A-4147-A177-3AD203B41FA5}">
                      <a16:colId xmlns:a16="http://schemas.microsoft.com/office/drawing/2014/main" val="2278838746"/>
                    </a:ext>
                  </a:extLst>
                </a:gridCol>
                <a:gridCol w="1242872">
                  <a:extLst>
                    <a:ext uri="{9D8B030D-6E8A-4147-A177-3AD203B41FA5}">
                      <a16:colId xmlns:a16="http://schemas.microsoft.com/office/drawing/2014/main" val="3251842629"/>
                    </a:ext>
                  </a:extLst>
                </a:gridCol>
                <a:gridCol w="1110773">
                  <a:extLst>
                    <a:ext uri="{9D8B030D-6E8A-4147-A177-3AD203B41FA5}">
                      <a16:colId xmlns:a16="http://schemas.microsoft.com/office/drawing/2014/main" val="31833533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Мероприятие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Цель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Срок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Исполнитель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KRI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1927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/>
                        <a:t>5.1. Провести газификацию прилегающей к городу зоны за счет бюджета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Привлечение инвесторов затруднено из-за низких тарифов. Газификация за счет бюджета позволяет обеспечить нулевой тариф на подключение.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Сентябрь 2025 г.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Совет по развитию агломерации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100% газификации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925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/>
                        <a:t>5.2. Ввести штрафы за сжигание твердого топлива после газификации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Прекратить использование твердого топлива в ИЖС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Июль 2024 г.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Министерство экологии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Принятие НПА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868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/>
                        <a:t>5.3. Расширить меры поддержки СУСН для оплаты переоборудования систем отопления домов и оплаты счетов за газ в отопительный период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Стимулировать переход на газ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Декабрь 2023 г.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/>
                        <a:t>Мин. Труда и соцюзащиты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Включение в бюджет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8213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77685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" id="{53554A55-2321-4EF2-9D0B-CD6FBCFD207A}" vid="{A93A989F-32BA-4B86-A61A-2E262897416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A4</Template>
  <TotalTime>536</TotalTime>
  <Words>771</Words>
  <Application>Microsoft Office PowerPoint</Application>
  <PresentationFormat>Лист A4 (210x297 мм)</PresentationFormat>
  <Paragraphs>144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День 1. Измерения</vt:lpstr>
      <vt:lpstr>День 2. Застройка</vt:lpstr>
      <vt:lpstr>День 3. Автомобили</vt:lpstr>
      <vt:lpstr>День 4. Энергетика</vt:lpstr>
      <vt:lpstr>День 5. Газификация ИЖС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Асет Наурызбаев</dc:creator>
  <cp:lastModifiedBy>Асет Наурызбаев</cp:lastModifiedBy>
  <cp:revision>1</cp:revision>
  <dcterms:created xsi:type="dcterms:W3CDTF">2023-06-26T06:14:08Z</dcterms:created>
  <dcterms:modified xsi:type="dcterms:W3CDTF">2023-06-29T20:54:36Z</dcterms:modified>
</cp:coreProperties>
</file>