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33" r:id="rId3"/>
    <p:sldId id="335" r:id="rId4"/>
    <p:sldId id="339" r:id="rId5"/>
    <p:sldId id="343" r:id="rId6"/>
    <p:sldId id="351" r:id="rId7"/>
    <p:sldId id="353" r:id="rId8"/>
    <p:sldId id="355" r:id="rId9"/>
    <p:sldId id="359" r:id="rId10"/>
    <p:sldId id="360" r:id="rId11"/>
    <p:sldId id="361" r:id="rId12"/>
    <p:sldId id="358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65" r:id="rId21"/>
    <p:sldId id="366" r:id="rId22"/>
    <p:sldId id="367" r:id="rId23"/>
    <p:sldId id="369" r:id="rId24"/>
    <p:sldId id="379" r:id="rId25"/>
    <p:sldId id="381" r:id="rId26"/>
    <p:sldId id="276" r:id="rId2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>
        <p:scale>
          <a:sx n="56" d="100"/>
          <a:sy n="56" d="100"/>
        </p:scale>
        <p:origin x="-96" y="-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A4D6C-FCD5-938F-77F5-76DC89779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B1A542-CDD2-8F00-4B86-C6CC0BA46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CFD5B-2154-C020-1C0C-D65C49B9E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175-769B-4EDC-A32B-5815D3F96393}" type="datetimeFigureOut">
              <a:rPr lang="x-none" smtClean="0"/>
              <a:t>19.06.2023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9F68D-5B12-B55C-D2FD-EDB691AB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75DA53-B00A-B31A-5F24-675F90DAD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E51D-1697-47C9-BD74-7EDCD8B4BB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450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162AD-05CF-466C-3E5B-0641DADEB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6A97AC-A20E-5A1B-3E18-377C5FA55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A071F-207E-469D-6C8A-21405A41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175-769B-4EDC-A32B-5815D3F96393}" type="datetimeFigureOut">
              <a:rPr lang="x-none" smtClean="0"/>
              <a:t>19.06.2023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41B817-9A82-BFD3-E4C2-2D4D66DA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331A7-B89C-522D-37E2-42E7C058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E51D-1697-47C9-BD74-7EDCD8B4BB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27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3D8472-B5D1-101D-5D3E-77E5B412C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B2B6A6-D284-AFF0-CE27-663CCE6D4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81946-4304-32D4-B2C2-FDC8D6E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175-769B-4EDC-A32B-5815D3F96393}" type="datetimeFigureOut">
              <a:rPr lang="x-none" smtClean="0"/>
              <a:t>19.06.2023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29044E-E875-41EF-37A8-3D47284A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8175A0-31F6-362E-F4A8-3AC8B520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E51D-1697-47C9-BD74-7EDCD8B4BB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9406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E768B6-647D-447A-A6AB-DC6FFB03CA4A}" type="datetimeFigureOut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C9DE-63DA-4F28-B2F8-31CC708F3C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943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A12C8-9943-05FB-2D99-2082FF23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64AC1D-4B85-8E26-14AC-5B1934484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570E5C-6AE2-2D43-C868-5E6CF2A2E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175-769B-4EDC-A32B-5815D3F96393}" type="datetimeFigureOut">
              <a:rPr lang="x-none" smtClean="0"/>
              <a:t>19.06.2023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A93E5A-FB48-FB64-38C7-01DCC197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965227-4AB2-6088-0657-DECE8897C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E51D-1697-47C9-BD74-7EDCD8B4BB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5023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BE8AE-16D0-1E25-FA99-8E7216F4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E68F2-BC58-ADCF-FBB3-94E318A1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B327A2-0E09-21C4-401D-C959E5E5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175-769B-4EDC-A32B-5815D3F96393}" type="datetimeFigureOut">
              <a:rPr lang="x-none" smtClean="0"/>
              <a:t>19.06.2023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2147EF-D001-8410-F523-9E823F9D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5B01EB-B69B-D567-AB22-C6974D3A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E51D-1697-47C9-BD74-7EDCD8B4BB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7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133A6-EEE4-E2AA-E21E-0169C8B3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5568D-F3D0-C377-036D-B8DA10555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488E33-9F09-D788-DC94-EB3FB48C0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9CCD1C-FF84-29C4-B84B-3A2481122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175-769B-4EDC-A32B-5815D3F96393}" type="datetimeFigureOut">
              <a:rPr lang="x-none" smtClean="0"/>
              <a:t>19.06.2023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CF975B-C0C9-436C-41C1-C3A6D432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4497DF-9DF1-8BDE-F0F4-CA198C73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E51D-1697-47C9-BD74-7EDCD8B4BB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424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3C668-E3B7-D59E-33DC-B8E77965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C88319-9E03-5B6D-5F3B-1B4C7D68D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C4BEA1-CBD7-CC17-9901-9366EB364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9ACA6F-1163-5699-B6CE-44E7269D6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3F9CDE-9BFF-6F38-3509-DDC8181F5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A56391-5EBD-7A21-050D-A6BF173B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175-769B-4EDC-A32B-5815D3F96393}" type="datetimeFigureOut">
              <a:rPr lang="x-none" smtClean="0"/>
              <a:t>19.06.2023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15E597-B249-628B-8C0C-C272191D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5EE48A-CBA2-A3BD-1574-1E452736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E51D-1697-47C9-BD74-7EDCD8B4BB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745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FF37B-F80B-4976-39CC-9D8F7F8E8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8AE451-37FC-EF8B-A66D-32046302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175-769B-4EDC-A32B-5815D3F96393}" type="datetimeFigureOut">
              <a:rPr lang="x-none" smtClean="0"/>
              <a:t>19.06.2023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86A9C7-190D-7E6B-A6C0-0FF8EF8D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7FF563-60FE-747A-BCD7-0BCDDF69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E51D-1697-47C9-BD74-7EDCD8B4BB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951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D8ED83-E721-5689-5815-8D0EF20A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175-769B-4EDC-A32B-5815D3F96393}" type="datetimeFigureOut">
              <a:rPr lang="x-none" smtClean="0"/>
              <a:t>19.06.2023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38CF6F-84FB-7496-CFEA-E08B21D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AF6798-ADD0-2082-7EC6-328D4601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E51D-1697-47C9-BD74-7EDCD8B4BB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065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5B115-8622-A7C2-6F45-EE294ED8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112E24-9E93-3656-383C-2EBECE68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2B7AD3-A40D-1EF1-C47A-745F1E08E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979D0C-B4CA-327B-9EAC-BABAC017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175-769B-4EDC-A32B-5815D3F96393}" type="datetimeFigureOut">
              <a:rPr lang="x-none" smtClean="0"/>
              <a:t>19.06.2023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BE3299-F2F9-343D-C69B-29AFF00F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7A8F70-5917-368D-DD8E-B5F38BB7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E51D-1697-47C9-BD74-7EDCD8B4BB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106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937ED-5BAA-B925-FFA9-C1AD1C0C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D1DC7A-D5C9-4404-E667-63B333C26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1F5EAD-97CE-30D7-4026-609679F83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E702C8-4A11-5C30-7C29-DC983910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175-769B-4EDC-A32B-5815D3F96393}" type="datetimeFigureOut">
              <a:rPr lang="x-none" smtClean="0"/>
              <a:t>19.06.2023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6D0D46-9188-0231-CDD0-0DF54438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709BC4-993C-471A-5C88-7F3EC211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E51D-1697-47C9-BD74-7EDCD8B4BB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2998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2D0C9-99B8-12B2-BFCF-31E87D03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438CA2-9FE6-6742-9E47-FDF4AC73B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35DD96-6F3C-4E79-0A9B-296934FDD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3175-769B-4EDC-A32B-5815D3F96393}" type="datetimeFigureOut">
              <a:rPr lang="x-none" smtClean="0"/>
              <a:t>19.06.2023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EAFFAA-9D8A-73F3-1807-2F7C37C11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580707-DD9F-3A67-A7AD-C72703559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BE51D-1697-47C9-BD74-7EDCD8B4BB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957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image" Target="../media/image16.png" /><Relationship Id="rId7" Type="http://schemas.openxmlformats.org/officeDocument/2006/relationships/image" Target="../media/image24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.pn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7" Type="http://schemas.openxmlformats.org/officeDocument/2006/relationships/image" Target="../media/image30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9.jpeg" /><Relationship Id="rId5" Type="http://schemas.openxmlformats.org/officeDocument/2006/relationships/image" Target="../media/image28.jpeg" /><Relationship Id="rId4" Type="http://schemas.openxmlformats.org/officeDocument/2006/relationships/image" Target="../media/image27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3.png" /><Relationship Id="rId4" Type="http://schemas.openxmlformats.org/officeDocument/2006/relationships/image" Target="../media/image36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9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1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3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8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 /><Relationship Id="rId3" Type="http://schemas.openxmlformats.org/officeDocument/2006/relationships/image" Target="../media/image26.jpeg" /><Relationship Id="rId7" Type="http://schemas.openxmlformats.org/officeDocument/2006/relationships/image" Target="../media/image52.jpeg" /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1.png" /><Relationship Id="rId5" Type="http://schemas.openxmlformats.org/officeDocument/2006/relationships/image" Target="../media/image16.png" /><Relationship Id="rId10" Type="http://schemas.openxmlformats.org/officeDocument/2006/relationships/image" Target="../media/image55.jpeg" /><Relationship Id="rId4" Type="http://schemas.openxmlformats.org/officeDocument/2006/relationships/image" Target="../media/image50.jpeg" /><Relationship Id="rId9" Type="http://schemas.openxmlformats.org/officeDocument/2006/relationships/image" Target="../media/image54.jpe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jpeg" /><Relationship Id="rId5" Type="http://schemas.openxmlformats.org/officeDocument/2006/relationships/image" Target="../media/image10.png" /><Relationship Id="rId4" Type="http://schemas.openxmlformats.org/officeDocument/2006/relationships/image" Target="../media/image9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 /><Relationship Id="rId3" Type="http://schemas.openxmlformats.org/officeDocument/2006/relationships/image" Target="../media/image16.png" /><Relationship Id="rId7" Type="http://schemas.openxmlformats.org/officeDocument/2006/relationships/image" Target="../media/image20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jpe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Relationship Id="rId9" Type="http://schemas.openxmlformats.org/officeDocument/2006/relationships/image" Target="../media/image2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7398" r="11150"/>
          <a:stretch/>
        </p:blipFill>
        <p:spPr bwMode="auto">
          <a:xfrm>
            <a:off x="0" y="-104"/>
            <a:ext cx="12192000" cy="685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4AD422-0001-ED94-A76E-83F96CD0E5E2}"/>
              </a:ext>
            </a:extLst>
          </p:cNvPr>
          <p:cNvSpPr txBox="1"/>
          <p:nvPr/>
        </p:nvSpPr>
        <p:spPr>
          <a:xfrm>
            <a:off x="324465" y="1581404"/>
            <a:ext cx="115430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</a:p>
          <a:p>
            <a:pPr algn="ctr">
              <a:spcAft>
                <a:spcPts val="0"/>
              </a:spcAft>
            </a:pPr>
            <a:r>
              <a:rPr lang="kk-K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МОНИТОРИНГА </a:t>
            </a:r>
          </a:p>
          <a:p>
            <a:pPr algn="ctr">
              <a:spcAft>
                <a:spcPts val="0"/>
              </a:spcAft>
            </a:pPr>
            <a:r>
              <a:rPr lang="kk-K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ОКАЗАНИЯ ГОСУДАРСТВЕННЫХ УСЛУГ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4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20AA6E4-B230-28B8-8857-FA846B2BD307}"/>
              </a:ext>
            </a:extLst>
          </p:cNvPr>
          <p:cNvCxnSpPr>
            <a:cxnSpLocks/>
          </p:cNvCxnSpPr>
          <p:nvPr/>
        </p:nvCxnSpPr>
        <p:spPr>
          <a:xfrm>
            <a:off x="214248" y="736049"/>
            <a:ext cx="11763504" cy="4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B7C38-7099-EBBE-A561-BB5D7B24BD53}"/>
              </a:ext>
            </a:extLst>
          </p:cNvPr>
          <p:cNvSpPr/>
          <p:nvPr/>
        </p:nvSpPr>
        <p:spPr>
          <a:xfrm>
            <a:off x="11277601" y="0"/>
            <a:ext cx="91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FD77B-9AAC-9C96-9E3B-3E9532D07F66}"/>
              </a:ext>
            </a:extLst>
          </p:cNvPr>
          <p:cNvSpPr txBox="1"/>
          <p:nvPr/>
        </p:nvSpPr>
        <p:spPr>
          <a:xfrm>
            <a:off x="2868562" y="261962"/>
            <a:ext cx="6454876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МЕСТНЫХ ГОСОРГАНОВ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Рейтинг - векторные изображения, Рейтинг картинки | Depositphotos">
            <a:extLst>
              <a:ext uri="{FF2B5EF4-FFF2-40B4-BE49-F238E27FC236}">
                <a16:creationId xmlns:a16="http://schemas.microsoft.com/office/drawing/2014/main" id="{538713CB-C767-604B-B2A8-72939EC2A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0" y="881409"/>
            <a:ext cx="1229752" cy="110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2D391B7D-D12D-C9DE-8E97-8820FA81D0D5}"/>
              </a:ext>
            </a:extLst>
          </p:cNvPr>
          <p:cNvSpPr/>
          <p:nvPr/>
        </p:nvSpPr>
        <p:spPr>
          <a:xfrm>
            <a:off x="1731752" y="1405945"/>
            <a:ext cx="362687" cy="20667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98CE7A-41D5-B7FB-D6A2-23A6D93A9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258" y="1004355"/>
            <a:ext cx="1351640" cy="832593"/>
          </a:xfrm>
          <a:prstGeom prst="rect">
            <a:avLst/>
          </a:prstGeom>
        </p:spPr>
      </p:pic>
      <p:sp>
        <p:nvSpPr>
          <p:cNvPr id="9" name="Равно 8">
            <a:extLst>
              <a:ext uri="{FF2B5EF4-FFF2-40B4-BE49-F238E27FC236}">
                <a16:creationId xmlns:a16="http://schemas.microsoft.com/office/drawing/2014/main" id="{7F3BF2A7-AF9A-1617-FFC5-D43C7F2836F5}"/>
              </a:ext>
            </a:extLst>
          </p:cNvPr>
          <p:cNvSpPr/>
          <p:nvPr/>
        </p:nvSpPr>
        <p:spPr>
          <a:xfrm>
            <a:off x="3498399" y="1349472"/>
            <a:ext cx="492613" cy="338495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076" name="Picture 4" descr="Sectors., bewertung, fünf, sektor, pfeil, befriedigung, max. Bild,  tachometer, indicator., mittel, geschwindigkeitsmesser, | CanStock">
            <a:extLst>
              <a:ext uri="{FF2B5EF4-FFF2-40B4-BE49-F238E27FC236}">
                <a16:creationId xmlns:a16="http://schemas.microsoft.com/office/drawing/2014/main" id="{8B9CF09E-F9ED-D620-75C1-FA6789E95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t="16306" r="6595" b="21548"/>
          <a:stretch/>
        </p:blipFill>
        <p:spPr bwMode="auto">
          <a:xfrm>
            <a:off x="4037128" y="882385"/>
            <a:ext cx="1304382" cy="63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-ticarette Müşteri Memnuniyeti Nasıl Sağlanır?">
            <a:extLst>
              <a:ext uri="{FF2B5EF4-FFF2-40B4-BE49-F238E27FC236}">
                <a16:creationId xmlns:a16="http://schemas.microsoft.com/office/drawing/2014/main" id="{51183688-6AC2-737E-CCAC-800EC51B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37" y="840754"/>
            <a:ext cx="1304382" cy="73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4EEAFF-EA1F-E4ED-8284-4DB199928ABF}"/>
              </a:ext>
            </a:extLst>
          </p:cNvPr>
          <p:cNvSpPr txBox="1"/>
          <p:nvPr/>
        </p:nvSpPr>
        <p:spPr>
          <a:xfrm>
            <a:off x="4286469" y="1502822"/>
            <a:ext cx="85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0822AA-2243-45D2-BC51-EF0F00B72886}"/>
              </a:ext>
            </a:extLst>
          </p:cNvPr>
          <p:cNvSpPr txBox="1"/>
          <p:nvPr/>
        </p:nvSpPr>
        <p:spPr>
          <a:xfrm>
            <a:off x="5530074" y="1465051"/>
            <a:ext cx="1009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54,8%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B61ACA-3583-2772-B030-CB3275BC03AA}"/>
              </a:ext>
            </a:extLst>
          </p:cNvPr>
          <p:cNvSpPr txBox="1"/>
          <p:nvPr/>
        </p:nvSpPr>
        <p:spPr>
          <a:xfrm>
            <a:off x="335500" y="4680457"/>
            <a:ext cx="7749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АУТСАЙДЕРЫ В РЕЙТИНГЕ ГОСУСЛУГ – не достигшие 4-х балла </a:t>
            </a:r>
            <a:endParaRPr lang="x-none" u="sng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7E2811-68DA-47B4-61B7-ABD34638994D}"/>
              </a:ext>
            </a:extLst>
          </p:cNvPr>
          <p:cNvSpPr txBox="1"/>
          <p:nvPr/>
        </p:nvSpPr>
        <p:spPr>
          <a:xfrm>
            <a:off x="335500" y="2488974"/>
            <a:ext cx="4801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РЕЙТИНГ ПО ГОСУСЛУГАМ</a:t>
            </a:r>
            <a:endParaRPr lang="x-none" u="sng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EBA6F7-AC1D-9A60-44D0-D26B1E62187F}"/>
              </a:ext>
            </a:extLst>
          </p:cNvPr>
          <p:cNvSpPr txBox="1"/>
          <p:nvPr/>
        </p:nvSpPr>
        <p:spPr>
          <a:xfrm>
            <a:off x="9671198" y="987997"/>
            <a:ext cx="25092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РАСЧИТАН РЕЙТИНГ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ГОСУСЛУГ: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БАЛЛЫ – 4,14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УДОВЛЕТ-ТЬ – 53,5%</a:t>
            </a:r>
            <a:endParaRPr lang="x-none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нак ''плюс'' 12">
            <a:extLst>
              <a:ext uri="{FF2B5EF4-FFF2-40B4-BE49-F238E27FC236}">
                <a16:creationId xmlns:a16="http://schemas.microsoft.com/office/drawing/2014/main" id="{01639702-1351-AACC-2D49-53A8B2473869}"/>
              </a:ext>
            </a:extLst>
          </p:cNvPr>
          <p:cNvSpPr/>
          <p:nvPr/>
        </p:nvSpPr>
        <p:spPr>
          <a:xfrm>
            <a:off x="9323438" y="1229817"/>
            <a:ext cx="375317" cy="400111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098" name="Picture 2" descr="1 место PNG изолированный файл | PNG Mart">
            <a:extLst>
              <a:ext uri="{FF2B5EF4-FFF2-40B4-BE49-F238E27FC236}">
                <a16:creationId xmlns:a16="http://schemas.microsoft.com/office/drawing/2014/main" id="{3F62CE71-C124-3D5D-B4CA-305DCCB6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6" y="2847952"/>
            <a:ext cx="707887" cy="7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336EC8-8C5F-7466-AE7B-85C0BFE2FEB6}"/>
              </a:ext>
            </a:extLst>
          </p:cNvPr>
          <p:cNvSpPr txBox="1"/>
          <p:nvPr/>
        </p:nvSpPr>
        <p:spPr>
          <a:xfrm>
            <a:off x="1300092" y="3045628"/>
            <a:ext cx="6337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жилищной помощи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x-none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4,74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балла (</a:t>
            </a:r>
            <a:r>
              <a:rPr lang="x-none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63,1%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Второе место иллюстрация штока. иллюстрации насчитывающей сертификат -  32845142">
            <a:extLst>
              <a:ext uri="{FF2B5EF4-FFF2-40B4-BE49-F238E27FC236}">
                <a16:creationId xmlns:a16="http://schemas.microsoft.com/office/drawing/2014/main" id="{45A39C47-41BA-EE38-B33A-7F81B68A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9" y="3671949"/>
            <a:ext cx="707887" cy="7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9594C4-D447-AD02-D40F-98CC07F960A8}"/>
              </a:ext>
            </a:extLst>
          </p:cNvPr>
          <p:cNvSpPr txBox="1"/>
          <p:nvPr/>
        </p:nvSpPr>
        <p:spPr>
          <a:xfrm>
            <a:off x="1300092" y="3555111"/>
            <a:ext cx="5820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рождения ребенка, в том числе внесение изменений, дополнений и исправлений в записи актов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гражданского состояния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x-none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4,37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56,7%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BC1426-5EE4-D3F3-891C-395F6409B8BF}"/>
              </a:ext>
            </a:extLst>
          </p:cNvPr>
          <p:cNvSpPr txBox="1"/>
          <p:nvPr/>
        </p:nvSpPr>
        <p:spPr>
          <a:xfrm>
            <a:off x="417510" y="5045382"/>
            <a:ext cx="11623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бесплатного и льготного питания отдельным категориям обучающихся и воспитанников в общеобразовательных школах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3,87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балла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43,9%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B5EC8A-EC26-6E13-B381-8EC850618DEF}"/>
              </a:ext>
            </a:extLst>
          </p:cNvPr>
          <p:cNvSpPr txBox="1"/>
          <p:nvPr/>
        </p:nvSpPr>
        <p:spPr>
          <a:xfrm>
            <a:off x="444157" y="5764250"/>
            <a:ext cx="11303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земельного участка для строительства объекта в черте населенного пункта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3,73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балла (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33,1%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8" descr="Герб Алма-Аты — Википедия">
            <a:extLst>
              <a:ext uri="{FF2B5EF4-FFF2-40B4-BE49-F238E27FC236}">
                <a16:creationId xmlns:a16="http://schemas.microsoft.com/office/drawing/2014/main" id="{18C5A8ED-F805-58C4-C2D5-AD55D4E04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831" y="2673640"/>
            <a:ext cx="1532734" cy="154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C0F049D-2D2A-CD9D-95EC-AF42DF82F79B}"/>
              </a:ext>
            </a:extLst>
          </p:cNvPr>
          <p:cNvSpPr txBox="1"/>
          <p:nvPr/>
        </p:nvSpPr>
        <p:spPr>
          <a:xfrm>
            <a:off x="9103615" y="4213469"/>
            <a:ext cx="1333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Алматы</a:t>
            </a:r>
            <a:endParaRPr lang="x-none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834C56-B154-18A2-1145-0E8AA70250C5}"/>
              </a:ext>
            </a:extLst>
          </p:cNvPr>
          <p:cNvSpPr txBox="1"/>
          <p:nvPr/>
        </p:nvSpPr>
        <p:spPr>
          <a:xfrm>
            <a:off x="10573549" y="2475688"/>
            <a:ext cx="18423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Бумажная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-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4,19 балла (35,6%)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Электронная форма -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4,50 балла (65,2%)</a:t>
            </a:r>
          </a:p>
          <a:p>
            <a:endParaRPr lang="x-none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1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B7C38-7099-EBBE-A561-BB5D7B24BD53}"/>
              </a:ext>
            </a:extLst>
          </p:cNvPr>
          <p:cNvSpPr/>
          <p:nvPr/>
        </p:nvSpPr>
        <p:spPr>
          <a:xfrm>
            <a:off x="11179277" y="0"/>
            <a:ext cx="9340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FD77B-9AAC-9C96-9E3B-3E9532D07F66}"/>
              </a:ext>
            </a:extLst>
          </p:cNvPr>
          <p:cNvSpPr txBox="1"/>
          <p:nvPr/>
        </p:nvSpPr>
        <p:spPr>
          <a:xfrm>
            <a:off x="2868562" y="136644"/>
            <a:ext cx="6454876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РЕГИОНОВ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9">
            <a:extLst>
              <a:ext uri="{FF2B5EF4-FFF2-40B4-BE49-F238E27FC236}">
                <a16:creationId xmlns:a16="http://schemas.microsoft.com/office/drawing/2014/main" id="{8D0E39C3-3D0B-DEE2-E6FA-042730AA0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747329"/>
              </p:ext>
            </p:extLst>
          </p:nvPr>
        </p:nvGraphicFramePr>
        <p:xfrm>
          <a:off x="322008" y="536049"/>
          <a:ext cx="11547984" cy="611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82">
                  <a:extLst>
                    <a:ext uri="{9D8B030D-6E8A-4147-A177-3AD203B41FA5}">
                      <a16:colId xmlns:a16="http://schemas.microsoft.com/office/drawing/2014/main" val="2312731769"/>
                    </a:ext>
                  </a:extLst>
                </a:gridCol>
                <a:gridCol w="2510914">
                  <a:extLst>
                    <a:ext uri="{9D8B030D-6E8A-4147-A177-3AD203B41FA5}">
                      <a16:colId xmlns:a16="http://schemas.microsoft.com/office/drawing/2014/main" val="3307061744"/>
                    </a:ext>
                  </a:extLst>
                </a:gridCol>
                <a:gridCol w="1443498">
                  <a:extLst>
                    <a:ext uri="{9D8B030D-6E8A-4147-A177-3AD203B41FA5}">
                      <a16:colId xmlns:a16="http://schemas.microsoft.com/office/drawing/2014/main" val="2860967029"/>
                    </a:ext>
                  </a:extLst>
                </a:gridCol>
                <a:gridCol w="1443498">
                  <a:extLst>
                    <a:ext uri="{9D8B030D-6E8A-4147-A177-3AD203B41FA5}">
                      <a16:colId xmlns:a16="http://schemas.microsoft.com/office/drawing/2014/main" val="998582792"/>
                    </a:ext>
                  </a:extLst>
                </a:gridCol>
                <a:gridCol w="1443498">
                  <a:extLst>
                    <a:ext uri="{9D8B030D-6E8A-4147-A177-3AD203B41FA5}">
                      <a16:colId xmlns:a16="http://schemas.microsoft.com/office/drawing/2014/main" val="1950811563"/>
                    </a:ext>
                  </a:extLst>
                </a:gridCol>
                <a:gridCol w="1443498">
                  <a:extLst>
                    <a:ext uri="{9D8B030D-6E8A-4147-A177-3AD203B41FA5}">
                      <a16:colId xmlns:a16="http://schemas.microsoft.com/office/drawing/2014/main" val="3635689083"/>
                    </a:ext>
                  </a:extLst>
                </a:gridCol>
                <a:gridCol w="1443498">
                  <a:extLst>
                    <a:ext uri="{9D8B030D-6E8A-4147-A177-3AD203B41FA5}">
                      <a16:colId xmlns:a16="http://schemas.microsoft.com/office/drawing/2014/main" val="154357979"/>
                    </a:ext>
                  </a:extLst>
                </a:gridCol>
                <a:gridCol w="1443498">
                  <a:extLst>
                    <a:ext uri="{9D8B030D-6E8A-4147-A177-3AD203B41FA5}">
                      <a16:colId xmlns:a16="http://schemas.microsoft.com/office/drawing/2014/main" val="979555166"/>
                    </a:ext>
                  </a:extLst>
                </a:gridCol>
              </a:tblGrid>
              <a:tr h="260887">
                <a:tc rowSpan="2">
                  <a:txBody>
                    <a:bodyPr/>
                    <a:lstStyle/>
                    <a:p>
                      <a:pPr algn="ctr"/>
                      <a:r>
                        <a:rPr lang="kk-KZ" sz="1400" dirty="0"/>
                        <a:t>№</a:t>
                      </a:r>
                      <a:endParaRPr lang="x-none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k-KZ" sz="1400" dirty="0"/>
                        <a:t>РЕГИОН</a:t>
                      </a:r>
                      <a:endParaRPr lang="x-none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dirty="0"/>
                        <a:t>БАЛЛ</a:t>
                      </a:r>
                      <a:endParaRPr lang="x-none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dirty="0"/>
                        <a:t>УДОВЛЕТВОРЕННОСТЬ</a:t>
                      </a:r>
                      <a:endParaRPr lang="x-none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dirty="0"/>
                        <a:t>БАЛЛ</a:t>
                      </a:r>
                      <a:endParaRPr lang="x-none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dirty="0"/>
                        <a:t>УДОВЛЕТВОРЕННОСТЬ</a:t>
                      </a:r>
                      <a:endParaRPr lang="x-none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dirty="0"/>
                        <a:t>БАЛЛ</a:t>
                      </a:r>
                      <a:endParaRPr lang="x-none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dirty="0"/>
                        <a:t>УДОВЛЕТВОРЕННОСТЬ</a:t>
                      </a:r>
                      <a:endParaRPr lang="x-none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68766"/>
                  </a:ext>
                </a:extLst>
              </a:tr>
              <a:tr h="291218">
                <a:tc vMerge="1">
                  <a:txBody>
                    <a:bodyPr/>
                    <a:lstStyle/>
                    <a:p>
                      <a:endParaRPr lang="x-none" sz="1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 sz="1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Электронная форма</a:t>
                      </a:r>
                      <a:endParaRPr lang="x-none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sz="1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Бумажная форма</a:t>
                      </a:r>
                      <a:endParaRPr lang="x-none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sz="1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Рейтинг регионов</a:t>
                      </a:r>
                      <a:endParaRPr lang="x-none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609271"/>
                  </a:ext>
                </a:extLst>
              </a:tr>
              <a:tr h="128111"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dirty="0"/>
                        <a:t>4,55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dirty="0"/>
                        <a:t>67,4</a:t>
                      </a:r>
                      <a:r>
                        <a:rPr lang="ru-RU" sz="1400" b="0" dirty="0"/>
                        <a:t>%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4,42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60,1%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4,49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63,8%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773306"/>
                  </a:ext>
                </a:extLst>
              </a:tr>
              <a:tr h="203711"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dirty="0"/>
                        <a:t>4,50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66,2%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4,48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59,2%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4,49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62,7%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30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Астана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dirty="0"/>
                        <a:t>4,47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65,3%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4,48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68,6%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4,47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67,0%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478049"/>
                  </a:ext>
                </a:extLst>
              </a:tr>
              <a:tr h="248600"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Туркестанская область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dirty="0"/>
                        <a:t>4,58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64,7%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4,34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59,1%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4,46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61,9%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244102"/>
                  </a:ext>
                </a:extLst>
              </a:tr>
              <a:tr h="151444"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Мангистауская область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dirty="0"/>
                        <a:t>4,35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54,5%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4,51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71,0%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4,43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62,8%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459135"/>
                  </a:ext>
                </a:extLst>
              </a:tr>
              <a:tr h="288584"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Кызылординская область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dirty="0"/>
                        <a:t>4,70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72,3%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4,16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51,9%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4,43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62,1%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176015"/>
                  </a:ext>
                </a:extLst>
              </a:tr>
              <a:tr h="223860"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Алматинская область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dirty="0"/>
                        <a:t>4,44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60,6%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4,38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54,0%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4,41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57,3%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170883"/>
                  </a:ext>
                </a:extLst>
              </a:tr>
              <a:tr h="175682"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Жамбылская область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dirty="0"/>
                        <a:t>4,47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62,1%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4,30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59,7%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4,39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60,9%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988150"/>
                  </a:ext>
                </a:extLst>
              </a:tr>
              <a:tr h="137336">
                <a:tc>
                  <a:txBody>
                    <a:bodyPr/>
                    <a:lstStyle/>
                    <a:p>
                      <a:r>
                        <a:rPr lang="kk-KZ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Алматы</a:t>
                      </a:r>
                      <a:endParaRPr lang="x-none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/>
                        <a:t>4,30</a:t>
                      </a:r>
                      <a:endParaRPr lang="x-none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57,2%</a:t>
                      </a:r>
                      <a:endParaRPr lang="x-none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4,48</a:t>
                      </a:r>
                      <a:endParaRPr lang="x-none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59,5%</a:t>
                      </a:r>
                      <a:endParaRPr kumimoji="0" lang="x-non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4,39</a:t>
                      </a:r>
                      <a:endParaRPr lang="x-none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58,3%</a:t>
                      </a:r>
                      <a:endParaRPr kumimoji="0" lang="x-non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002616"/>
                  </a:ext>
                </a:extLst>
              </a:tr>
              <a:tr h="325200"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Костанайская область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dirty="0"/>
                        <a:t>4,32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69,4%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4,42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65,0%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4,37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67,2%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452077"/>
                  </a:ext>
                </a:extLst>
              </a:tr>
              <a:tr h="127751">
                <a:tc>
                  <a:txBody>
                    <a:bodyPr/>
                    <a:lstStyle/>
                    <a:p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Павлодарская область</a:t>
                      </a:r>
                      <a:endParaRPr lang="x-none" sz="12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dirty="0"/>
                        <a:t>4,35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61,0%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4,34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63,2%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4,34</a:t>
                      </a:r>
                      <a:endParaRPr lang="x-non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62,1%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445898"/>
                  </a:ext>
                </a:extLst>
              </a:tr>
              <a:tr h="236890">
                <a:tc>
                  <a:txBody>
                    <a:bodyPr/>
                    <a:lstStyle/>
                    <a:p>
                      <a:r>
                        <a:rPr lang="kk-KZ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x-none" sz="12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Акмолинская область</a:t>
                      </a:r>
                      <a:endParaRPr lang="x-none" sz="12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4,37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62,1%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4,31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58,6%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4,34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60,4%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206976"/>
                  </a:ext>
                </a:extLst>
              </a:tr>
              <a:tr h="198544">
                <a:tc>
                  <a:txBody>
                    <a:bodyPr/>
                    <a:lstStyle/>
                    <a:p>
                      <a:r>
                        <a:rPr lang="kk-KZ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x-none" sz="12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ЗКО</a:t>
                      </a:r>
                      <a:endParaRPr lang="x-none" sz="12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4,45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60,3%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4,21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53,7%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4,33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57,0%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381104"/>
                  </a:ext>
                </a:extLst>
              </a:tr>
              <a:tr h="268353">
                <a:tc>
                  <a:txBody>
                    <a:bodyPr/>
                    <a:lstStyle/>
                    <a:p>
                      <a:r>
                        <a:rPr lang="kk-KZ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x-none" sz="12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Шымкент</a:t>
                      </a:r>
                      <a:endParaRPr lang="x-none" sz="12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4,39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61,9%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4,26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52,1%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4,33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57,0%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996897"/>
                  </a:ext>
                </a:extLst>
              </a:tr>
              <a:tr h="239839">
                <a:tc>
                  <a:txBody>
                    <a:bodyPr/>
                    <a:lstStyle/>
                    <a:p>
                      <a:r>
                        <a:rPr lang="kk-KZ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x-none" sz="12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Актюбинская область </a:t>
                      </a:r>
                      <a:endParaRPr lang="x-none" sz="12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4,40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68,1%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4,19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52,4%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4,30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60,3%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352397"/>
                  </a:ext>
                </a:extLst>
              </a:tr>
              <a:tr h="211326">
                <a:tc>
                  <a:txBody>
                    <a:bodyPr/>
                    <a:lstStyle/>
                    <a:p>
                      <a:r>
                        <a:rPr lang="kk-KZ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x-none" sz="12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Карагандинская область</a:t>
                      </a:r>
                      <a:endParaRPr lang="x-none" sz="12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4,28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63,7%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4,28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60,9%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4,28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62,3%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39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kk-KZ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x-none" sz="12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Атырауская область </a:t>
                      </a:r>
                      <a:endParaRPr lang="x-none" sz="12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4,29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55,6%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4,07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49,5%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4,18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52,5%</a:t>
                      </a:r>
                      <a:endParaRPr kumimoji="0" lang="x-non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614904"/>
                  </a:ext>
                </a:extLst>
              </a:tr>
              <a:tr h="348425">
                <a:tc gridSpan="2"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x-none" sz="14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sz="12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4,42</a:t>
                      </a:r>
                      <a:endParaRPr lang="x-none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63,1%</a:t>
                      </a:r>
                      <a:endParaRPr lang="x-none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4,33</a:t>
                      </a:r>
                      <a:endParaRPr lang="x-none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58,7%</a:t>
                      </a:r>
                      <a:endParaRPr kumimoji="0" lang="x-non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4,38</a:t>
                      </a:r>
                      <a:endParaRPr lang="x-none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60,9%</a:t>
                      </a:r>
                      <a:endParaRPr kumimoji="0" lang="x-non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419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47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20AA6E4-B230-28B8-8857-FA846B2BD307}"/>
              </a:ext>
            </a:extLst>
          </p:cNvPr>
          <p:cNvCxnSpPr>
            <a:cxnSpLocks/>
          </p:cNvCxnSpPr>
          <p:nvPr/>
        </p:nvCxnSpPr>
        <p:spPr>
          <a:xfrm>
            <a:off x="214248" y="789487"/>
            <a:ext cx="11763504" cy="4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B7C38-7099-EBBE-A561-BB5D7B24BD53}"/>
              </a:ext>
            </a:extLst>
          </p:cNvPr>
          <p:cNvSpPr/>
          <p:nvPr/>
        </p:nvSpPr>
        <p:spPr>
          <a:xfrm>
            <a:off x="11277600" y="-1"/>
            <a:ext cx="91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FD77B-9AAC-9C96-9E3B-3E9532D07F66}"/>
              </a:ext>
            </a:extLst>
          </p:cNvPr>
          <p:cNvSpPr txBox="1"/>
          <p:nvPr/>
        </p:nvSpPr>
        <p:spPr>
          <a:xfrm>
            <a:off x="2868562" y="261962"/>
            <a:ext cx="6454876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ГОСУСЛУГ</a:t>
            </a:r>
            <a:endParaRPr lang="x-none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45">
            <a:extLst>
              <a:ext uri="{FF2B5EF4-FFF2-40B4-BE49-F238E27FC236}">
                <a16:creationId xmlns:a16="http://schemas.microsoft.com/office/drawing/2014/main" id="{1771D270-6759-58E9-943F-D519A2A8D93C}"/>
              </a:ext>
            </a:extLst>
          </p:cNvPr>
          <p:cNvSpPr>
            <a:spLocks noEditPoints="1"/>
          </p:cNvSpPr>
          <p:nvPr/>
        </p:nvSpPr>
        <p:spPr bwMode="auto">
          <a:xfrm>
            <a:off x="3790071" y="1214861"/>
            <a:ext cx="848343" cy="839193"/>
          </a:xfrm>
          <a:custGeom>
            <a:avLst/>
            <a:gdLst/>
            <a:ahLst/>
            <a:cxnLst>
              <a:cxn ang="0">
                <a:pos x="0" y="621"/>
              </a:cxn>
              <a:cxn ang="0">
                <a:pos x="364" y="674"/>
              </a:cxn>
              <a:cxn ang="0">
                <a:pos x="575" y="621"/>
              </a:cxn>
              <a:cxn ang="0">
                <a:pos x="952" y="0"/>
              </a:cxn>
              <a:cxn ang="0">
                <a:pos x="894" y="538"/>
              </a:cxn>
              <a:cxn ang="0">
                <a:pos x="56" y="55"/>
              </a:cxn>
              <a:cxn ang="0">
                <a:pos x="894" y="538"/>
              </a:cxn>
              <a:cxn ang="0">
                <a:pos x="242" y="277"/>
              </a:cxn>
              <a:cxn ang="0">
                <a:pos x="303" y="363"/>
              </a:cxn>
              <a:cxn ang="0">
                <a:pos x="350" y="219"/>
              </a:cxn>
              <a:cxn ang="0">
                <a:pos x="286" y="305"/>
              </a:cxn>
              <a:cxn ang="0">
                <a:pos x="228" y="219"/>
              </a:cxn>
              <a:cxn ang="0">
                <a:pos x="172" y="219"/>
              </a:cxn>
              <a:cxn ang="0">
                <a:pos x="183" y="363"/>
              </a:cxn>
              <a:cxn ang="0">
                <a:pos x="441" y="363"/>
              </a:cxn>
              <a:cxn ang="0">
                <a:pos x="500" y="363"/>
              </a:cxn>
              <a:cxn ang="0">
                <a:pos x="530" y="361"/>
              </a:cxn>
              <a:cxn ang="0">
                <a:pos x="541" y="219"/>
              </a:cxn>
              <a:cxn ang="0">
                <a:pos x="486" y="219"/>
              </a:cxn>
              <a:cxn ang="0">
                <a:pos x="425" y="305"/>
              </a:cxn>
              <a:cxn ang="0">
                <a:pos x="361" y="219"/>
              </a:cxn>
              <a:cxn ang="0">
                <a:pos x="441" y="363"/>
              </a:cxn>
              <a:cxn ang="0">
                <a:pos x="697" y="277"/>
              </a:cxn>
              <a:cxn ang="0">
                <a:pos x="755" y="363"/>
              </a:cxn>
              <a:cxn ang="0">
                <a:pos x="805" y="219"/>
              </a:cxn>
              <a:cxn ang="0">
                <a:pos x="741" y="305"/>
              </a:cxn>
              <a:cxn ang="0">
                <a:pos x="683" y="219"/>
              </a:cxn>
              <a:cxn ang="0">
                <a:pos x="627" y="219"/>
              </a:cxn>
              <a:cxn ang="0">
                <a:pos x="638" y="363"/>
              </a:cxn>
              <a:cxn ang="0">
                <a:pos x="314" y="741"/>
              </a:cxn>
              <a:cxn ang="0">
                <a:pos x="622" y="707"/>
              </a:cxn>
              <a:cxn ang="0">
                <a:pos x="314" y="741"/>
              </a:cxn>
            </a:cxnLst>
            <a:rect l="0" t="0" r="r" b="b"/>
            <a:pathLst>
              <a:path w="952" h="741">
                <a:moveTo>
                  <a:pt x="0" y="0"/>
                </a:moveTo>
                <a:lnTo>
                  <a:pt x="0" y="621"/>
                </a:lnTo>
                <a:lnTo>
                  <a:pt x="364" y="621"/>
                </a:lnTo>
                <a:lnTo>
                  <a:pt x="364" y="674"/>
                </a:lnTo>
                <a:lnTo>
                  <a:pt x="575" y="674"/>
                </a:lnTo>
                <a:lnTo>
                  <a:pt x="575" y="621"/>
                </a:lnTo>
                <a:lnTo>
                  <a:pt x="952" y="621"/>
                </a:lnTo>
                <a:lnTo>
                  <a:pt x="952" y="0"/>
                </a:lnTo>
                <a:lnTo>
                  <a:pt x="0" y="0"/>
                </a:lnTo>
                <a:close/>
                <a:moveTo>
                  <a:pt x="894" y="538"/>
                </a:moveTo>
                <a:lnTo>
                  <a:pt x="56" y="538"/>
                </a:lnTo>
                <a:lnTo>
                  <a:pt x="56" y="55"/>
                </a:lnTo>
                <a:lnTo>
                  <a:pt x="894" y="55"/>
                </a:lnTo>
                <a:lnTo>
                  <a:pt x="894" y="538"/>
                </a:lnTo>
                <a:close/>
                <a:moveTo>
                  <a:pt x="214" y="363"/>
                </a:moveTo>
                <a:lnTo>
                  <a:pt x="242" y="277"/>
                </a:lnTo>
                <a:lnTo>
                  <a:pt x="272" y="363"/>
                </a:lnTo>
                <a:lnTo>
                  <a:pt x="303" y="363"/>
                </a:lnTo>
                <a:lnTo>
                  <a:pt x="303" y="361"/>
                </a:lnTo>
                <a:lnTo>
                  <a:pt x="350" y="219"/>
                </a:lnTo>
                <a:lnTo>
                  <a:pt x="314" y="219"/>
                </a:lnTo>
                <a:lnTo>
                  <a:pt x="286" y="305"/>
                </a:lnTo>
                <a:lnTo>
                  <a:pt x="258" y="219"/>
                </a:lnTo>
                <a:lnTo>
                  <a:pt x="228" y="219"/>
                </a:lnTo>
                <a:lnTo>
                  <a:pt x="200" y="305"/>
                </a:lnTo>
                <a:lnTo>
                  <a:pt x="172" y="219"/>
                </a:lnTo>
                <a:lnTo>
                  <a:pt x="133" y="219"/>
                </a:lnTo>
                <a:lnTo>
                  <a:pt x="183" y="363"/>
                </a:lnTo>
                <a:lnTo>
                  <a:pt x="214" y="363"/>
                </a:lnTo>
                <a:close/>
                <a:moveTo>
                  <a:pt x="441" y="363"/>
                </a:moveTo>
                <a:lnTo>
                  <a:pt x="469" y="277"/>
                </a:lnTo>
                <a:lnTo>
                  <a:pt x="500" y="363"/>
                </a:lnTo>
                <a:lnTo>
                  <a:pt x="530" y="363"/>
                </a:lnTo>
                <a:lnTo>
                  <a:pt x="530" y="361"/>
                </a:lnTo>
                <a:lnTo>
                  <a:pt x="577" y="219"/>
                </a:lnTo>
                <a:lnTo>
                  <a:pt x="541" y="219"/>
                </a:lnTo>
                <a:lnTo>
                  <a:pt x="513" y="305"/>
                </a:lnTo>
                <a:lnTo>
                  <a:pt x="486" y="219"/>
                </a:lnTo>
                <a:lnTo>
                  <a:pt x="455" y="219"/>
                </a:lnTo>
                <a:lnTo>
                  <a:pt x="425" y="305"/>
                </a:lnTo>
                <a:lnTo>
                  <a:pt x="400" y="219"/>
                </a:lnTo>
                <a:lnTo>
                  <a:pt x="361" y="219"/>
                </a:lnTo>
                <a:lnTo>
                  <a:pt x="411" y="363"/>
                </a:lnTo>
                <a:lnTo>
                  <a:pt x="441" y="363"/>
                </a:lnTo>
                <a:close/>
                <a:moveTo>
                  <a:pt x="669" y="363"/>
                </a:moveTo>
                <a:lnTo>
                  <a:pt x="697" y="277"/>
                </a:lnTo>
                <a:lnTo>
                  <a:pt x="724" y="363"/>
                </a:lnTo>
                <a:lnTo>
                  <a:pt x="755" y="363"/>
                </a:lnTo>
                <a:lnTo>
                  <a:pt x="758" y="361"/>
                </a:lnTo>
                <a:lnTo>
                  <a:pt x="805" y="219"/>
                </a:lnTo>
                <a:lnTo>
                  <a:pt x="769" y="219"/>
                </a:lnTo>
                <a:lnTo>
                  <a:pt x="741" y="305"/>
                </a:lnTo>
                <a:lnTo>
                  <a:pt x="713" y="219"/>
                </a:lnTo>
                <a:lnTo>
                  <a:pt x="683" y="219"/>
                </a:lnTo>
                <a:lnTo>
                  <a:pt x="652" y="305"/>
                </a:lnTo>
                <a:lnTo>
                  <a:pt x="627" y="219"/>
                </a:lnTo>
                <a:lnTo>
                  <a:pt x="588" y="219"/>
                </a:lnTo>
                <a:lnTo>
                  <a:pt x="638" y="363"/>
                </a:lnTo>
                <a:lnTo>
                  <a:pt x="669" y="363"/>
                </a:lnTo>
                <a:close/>
                <a:moveTo>
                  <a:pt x="314" y="741"/>
                </a:moveTo>
                <a:lnTo>
                  <a:pt x="622" y="741"/>
                </a:lnTo>
                <a:lnTo>
                  <a:pt x="622" y="707"/>
                </a:lnTo>
                <a:lnTo>
                  <a:pt x="314" y="707"/>
                </a:lnTo>
                <a:lnTo>
                  <a:pt x="314" y="741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07CB4F45-08B5-E112-F038-059FEC4CEDB5}"/>
              </a:ext>
            </a:extLst>
          </p:cNvPr>
          <p:cNvSpPr>
            <a:spLocks noEditPoints="1"/>
          </p:cNvSpPr>
          <p:nvPr/>
        </p:nvSpPr>
        <p:spPr bwMode="auto">
          <a:xfrm>
            <a:off x="4834621" y="1214861"/>
            <a:ext cx="572557" cy="773256"/>
          </a:xfrm>
          <a:custGeom>
            <a:avLst/>
            <a:gdLst/>
            <a:ahLst/>
            <a:cxnLst>
              <a:cxn ang="0">
                <a:pos x="728" y="0"/>
              </a:cxn>
              <a:cxn ang="0">
                <a:pos x="728" y="0"/>
              </a:cxn>
              <a:cxn ang="0">
                <a:pos x="728" y="210"/>
              </a:cxn>
              <a:cxn ang="0">
                <a:pos x="942" y="210"/>
              </a:cxn>
              <a:cxn ang="0">
                <a:pos x="728" y="0"/>
              </a:cxn>
              <a:cxn ang="0">
                <a:pos x="679" y="0"/>
              </a:cxn>
              <a:cxn ang="0">
                <a:pos x="97" y="0"/>
              </a:cxn>
              <a:cxn ang="0">
                <a:pos x="97" y="1261"/>
              </a:cxn>
              <a:cxn ang="0">
                <a:pos x="942" y="1261"/>
              </a:cxn>
              <a:cxn ang="0">
                <a:pos x="942" y="259"/>
              </a:cxn>
              <a:cxn ang="0">
                <a:pos x="679" y="259"/>
              </a:cxn>
              <a:cxn ang="0">
                <a:pos x="679" y="0"/>
              </a:cxn>
              <a:cxn ang="0">
                <a:pos x="655" y="893"/>
              </a:cxn>
              <a:cxn ang="0">
                <a:pos x="190" y="893"/>
              </a:cxn>
              <a:cxn ang="0">
                <a:pos x="190" y="845"/>
              </a:cxn>
              <a:cxn ang="0">
                <a:pos x="655" y="845"/>
              </a:cxn>
              <a:cxn ang="0">
                <a:pos x="655" y="893"/>
              </a:cxn>
              <a:cxn ang="0">
                <a:pos x="857" y="752"/>
              </a:cxn>
              <a:cxn ang="0">
                <a:pos x="190" y="752"/>
              </a:cxn>
              <a:cxn ang="0">
                <a:pos x="190" y="703"/>
              </a:cxn>
              <a:cxn ang="0">
                <a:pos x="857" y="703"/>
              </a:cxn>
              <a:cxn ang="0">
                <a:pos x="857" y="752"/>
              </a:cxn>
              <a:cxn ang="0">
                <a:pos x="857" y="614"/>
              </a:cxn>
              <a:cxn ang="0">
                <a:pos x="190" y="614"/>
              </a:cxn>
              <a:cxn ang="0">
                <a:pos x="190" y="566"/>
              </a:cxn>
              <a:cxn ang="0">
                <a:pos x="857" y="566"/>
              </a:cxn>
              <a:cxn ang="0">
                <a:pos x="857" y="614"/>
              </a:cxn>
              <a:cxn ang="0">
                <a:pos x="857" y="428"/>
              </a:cxn>
              <a:cxn ang="0">
                <a:pos x="857" y="477"/>
              </a:cxn>
              <a:cxn ang="0">
                <a:pos x="190" y="477"/>
              </a:cxn>
              <a:cxn ang="0">
                <a:pos x="190" y="428"/>
              </a:cxn>
              <a:cxn ang="0">
                <a:pos x="857" y="428"/>
              </a:cxn>
              <a:cxn ang="0">
                <a:pos x="48" y="97"/>
              </a:cxn>
              <a:cxn ang="0">
                <a:pos x="0" y="97"/>
              </a:cxn>
              <a:cxn ang="0">
                <a:pos x="0" y="1358"/>
              </a:cxn>
              <a:cxn ang="0">
                <a:pos x="845" y="1358"/>
              </a:cxn>
              <a:cxn ang="0">
                <a:pos x="845" y="1310"/>
              </a:cxn>
              <a:cxn ang="0">
                <a:pos x="48" y="1310"/>
              </a:cxn>
              <a:cxn ang="0">
                <a:pos x="48" y="97"/>
              </a:cxn>
            </a:cxnLst>
            <a:rect l="0" t="0" r="r" b="b"/>
            <a:pathLst>
              <a:path w="942" h="1358">
                <a:moveTo>
                  <a:pt x="728" y="0"/>
                </a:moveTo>
                <a:lnTo>
                  <a:pt x="728" y="0"/>
                </a:lnTo>
                <a:lnTo>
                  <a:pt x="728" y="210"/>
                </a:lnTo>
                <a:lnTo>
                  <a:pt x="942" y="210"/>
                </a:lnTo>
                <a:lnTo>
                  <a:pt x="728" y="0"/>
                </a:lnTo>
                <a:close/>
                <a:moveTo>
                  <a:pt x="679" y="0"/>
                </a:moveTo>
                <a:lnTo>
                  <a:pt x="97" y="0"/>
                </a:lnTo>
                <a:lnTo>
                  <a:pt x="97" y="1261"/>
                </a:lnTo>
                <a:lnTo>
                  <a:pt x="942" y="1261"/>
                </a:lnTo>
                <a:lnTo>
                  <a:pt x="942" y="259"/>
                </a:lnTo>
                <a:lnTo>
                  <a:pt x="679" y="259"/>
                </a:lnTo>
                <a:lnTo>
                  <a:pt x="679" y="0"/>
                </a:lnTo>
                <a:close/>
                <a:moveTo>
                  <a:pt x="655" y="893"/>
                </a:moveTo>
                <a:lnTo>
                  <a:pt x="190" y="893"/>
                </a:lnTo>
                <a:lnTo>
                  <a:pt x="190" y="845"/>
                </a:lnTo>
                <a:lnTo>
                  <a:pt x="655" y="845"/>
                </a:lnTo>
                <a:lnTo>
                  <a:pt x="655" y="893"/>
                </a:lnTo>
                <a:close/>
                <a:moveTo>
                  <a:pt x="857" y="752"/>
                </a:moveTo>
                <a:lnTo>
                  <a:pt x="190" y="752"/>
                </a:lnTo>
                <a:lnTo>
                  <a:pt x="190" y="703"/>
                </a:lnTo>
                <a:lnTo>
                  <a:pt x="857" y="703"/>
                </a:lnTo>
                <a:lnTo>
                  <a:pt x="857" y="752"/>
                </a:lnTo>
                <a:close/>
                <a:moveTo>
                  <a:pt x="857" y="614"/>
                </a:moveTo>
                <a:lnTo>
                  <a:pt x="190" y="614"/>
                </a:lnTo>
                <a:lnTo>
                  <a:pt x="190" y="566"/>
                </a:lnTo>
                <a:lnTo>
                  <a:pt x="857" y="566"/>
                </a:lnTo>
                <a:lnTo>
                  <a:pt x="857" y="614"/>
                </a:lnTo>
                <a:close/>
                <a:moveTo>
                  <a:pt x="857" y="428"/>
                </a:moveTo>
                <a:lnTo>
                  <a:pt x="857" y="477"/>
                </a:lnTo>
                <a:lnTo>
                  <a:pt x="190" y="477"/>
                </a:lnTo>
                <a:lnTo>
                  <a:pt x="190" y="428"/>
                </a:lnTo>
                <a:lnTo>
                  <a:pt x="857" y="428"/>
                </a:lnTo>
                <a:close/>
                <a:moveTo>
                  <a:pt x="48" y="97"/>
                </a:moveTo>
                <a:lnTo>
                  <a:pt x="0" y="97"/>
                </a:lnTo>
                <a:lnTo>
                  <a:pt x="0" y="1358"/>
                </a:lnTo>
                <a:lnTo>
                  <a:pt x="845" y="1358"/>
                </a:lnTo>
                <a:lnTo>
                  <a:pt x="845" y="1310"/>
                </a:lnTo>
                <a:lnTo>
                  <a:pt x="48" y="1310"/>
                </a:lnTo>
                <a:lnTo>
                  <a:pt x="48" y="97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3BA40C3-878F-64AF-D8DD-8F61E29BE10A}"/>
              </a:ext>
            </a:extLst>
          </p:cNvPr>
          <p:cNvSpPr/>
          <p:nvPr/>
        </p:nvSpPr>
        <p:spPr>
          <a:xfrm>
            <a:off x="2994009" y="1523291"/>
            <a:ext cx="656891" cy="21580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405C89-1C83-14AE-30C6-8B5CB839217D}"/>
              </a:ext>
            </a:extLst>
          </p:cNvPr>
          <p:cNvSpPr txBox="1"/>
          <p:nvPr/>
        </p:nvSpPr>
        <p:spPr>
          <a:xfrm>
            <a:off x="3650900" y="2125281"/>
            <a:ext cx="1939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47 - ГОСУСЛУГ</a:t>
            </a:r>
            <a:endParaRPr lang="x-none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Равно 25">
            <a:extLst>
              <a:ext uri="{FF2B5EF4-FFF2-40B4-BE49-F238E27FC236}">
                <a16:creationId xmlns:a16="http://schemas.microsoft.com/office/drawing/2014/main" id="{EE2CEF39-71ED-5062-C65F-C40144BC2B7A}"/>
              </a:ext>
            </a:extLst>
          </p:cNvPr>
          <p:cNvSpPr/>
          <p:nvPr/>
        </p:nvSpPr>
        <p:spPr>
          <a:xfrm>
            <a:off x="5553222" y="1397416"/>
            <a:ext cx="492613" cy="338495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F51D28-2BDF-06D1-9E09-0B23FB59F2E7}"/>
              </a:ext>
            </a:extLst>
          </p:cNvPr>
          <p:cNvSpPr txBox="1"/>
          <p:nvPr/>
        </p:nvSpPr>
        <p:spPr>
          <a:xfrm>
            <a:off x="8662211" y="2054054"/>
            <a:ext cx="911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69,4%</a:t>
            </a:r>
            <a:endParaRPr lang="x-none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87012C-3C05-2D91-D373-4644F2162311}"/>
              </a:ext>
            </a:extLst>
          </p:cNvPr>
          <p:cNvSpPr txBox="1"/>
          <p:nvPr/>
        </p:nvSpPr>
        <p:spPr>
          <a:xfrm>
            <a:off x="6829291" y="2086894"/>
            <a:ext cx="589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4,51 </a:t>
            </a:r>
          </a:p>
        </p:txBody>
      </p:sp>
      <p:pic>
        <p:nvPicPr>
          <p:cNvPr id="1034" name="Picture 10" descr="индикатор кредитного балла. хороший и плохой счетчик. отчет по истории  кредитного рейтинга. векторная иллюстрация. Иллюстрация вектора -  иллюстрации насчитывающей улучшите, диаграммы: 220097794">
            <a:extLst>
              <a:ext uri="{FF2B5EF4-FFF2-40B4-BE49-F238E27FC236}">
                <a16:creationId xmlns:a16="http://schemas.microsoft.com/office/drawing/2014/main" id="{30827F56-610A-FE2D-D6B8-623DFAB13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3262" r="6173" b="36140"/>
          <a:stretch/>
        </p:blipFill>
        <p:spPr bwMode="auto">
          <a:xfrm>
            <a:off x="6293965" y="1020989"/>
            <a:ext cx="1660588" cy="106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УК «Арсагера» Что такое бенчмарк">
            <a:extLst>
              <a:ext uri="{FF2B5EF4-FFF2-40B4-BE49-F238E27FC236}">
                <a16:creationId xmlns:a16="http://schemas.microsoft.com/office/drawing/2014/main" id="{5A321BB0-95F2-C211-6476-3872B748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9" y="1030876"/>
            <a:ext cx="1804833" cy="12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소프트보울">
            <a:extLst>
              <a:ext uri="{FF2B5EF4-FFF2-40B4-BE49-F238E27FC236}">
                <a16:creationId xmlns:a16="http://schemas.microsoft.com/office/drawing/2014/main" id="{9FC2D7EE-0A17-58AB-4C36-FE0C1FA73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13006" r="9627" b="11405"/>
          <a:stretch/>
        </p:blipFill>
        <p:spPr bwMode="auto">
          <a:xfrm>
            <a:off x="8618149" y="1118295"/>
            <a:ext cx="857470" cy="80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⬇ Скачать картинки Медаль 1 место, стоковые фото Медаль 1 место в хорошем  качестве | Depositphotos">
            <a:extLst>
              <a:ext uri="{FF2B5EF4-FFF2-40B4-BE49-F238E27FC236}">
                <a16:creationId xmlns:a16="http://schemas.microsoft.com/office/drawing/2014/main" id="{E28EFFC6-107C-EA66-BD75-2F1A185CB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9" y="2581676"/>
            <a:ext cx="1158700" cy="115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0B08B3-1CEA-2046-29A7-3521679891FE}"/>
              </a:ext>
            </a:extLst>
          </p:cNvPr>
          <p:cNvSpPr txBox="1"/>
          <p:nvPr/>
        </p:nvSpPr>
        <p:spPr>
          <a:xfrm>
            <a:off x="1638393" y="2767035"/>
            <a:ext cx="10009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x-none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лицензии на обменные операции с наличной иностранной валютой, выдаваемая уполномоченным организациям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96,5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x-none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0" name="Picture 26" descr="⬇ Скачать картинки Кубок 2 место, стоковые фото Кубок 2 место в хорошем  качестве | Depositphotos">
            <a:extLst>
              <a:ext uri="{FF2B5EF4-FFF2-40B4-BE49-F238E27FC236}">
                <a16:creationId xmlns:a16="http://schemas.microsoft.com/office/drawing/2014/main" id="{CB8692AD-629A-5F4A-32B1-E2EF6515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1" y="3882719"/>
            <a:ext cx="993757" cy="115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6BBD19-6F54-4D8D-A012-7EF9A6C1445E}"/>
              </a:ext>
            </a:extLst>
          </p:cNvPr>
          <p:cNvSpPr txBox="1"/>
          <p:nvPr/>
        </p:nvSpPr>
        <p:spPr>
          <a:xfrm>
            <a:off x="1686523" y="4080343"/>
            <a:ext cx="9912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корпорация «Правительство для граждан»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- 72,5%</a:t>
            </a:r>
            <a:endParaRPr lang="x-none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2" name="Picture 28" descr="⬇ Скачать картинки Третье место, стоковые фото Третье место в хорошем  качестве | Depositphotos">
            <a:extLst>
              <a:ext uri="{FF2B5EF4-FFF2-40B4-BE49-F238E27FC236}">
                <a16:creationId xmlns:a16="http://schemas.microsoft.com/office/drawing/2014/main" id="{645F0C23-D491-5A8D-399B-7D5406443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8" y="5063169"/>
            <a:ext cx="1199382" cy="119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AD51FB-71E6-BA79-4EBD-F69B1A17AE1E}"/>
              </a:ext>
            </a:extLst>
          </p:cNvPr>
          <p:cNvSpPr txBox="1"/>
          <p:nvPr/>
        </p:nvSpPr>
        <p:spPr>
          <a:xfrm>
            <a:off x="1757155" y="5441737"/>
            <a:ext cx="5263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x-none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лектронное</a:t>
            </a:r>
            <a:r>
              <a:rPr lang="x-none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правительство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70,3% </a:t>
            </a:r>
            <a:r>
              <a:rPr lang="x-none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3725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1414" y="265552"/>
            <a:ext cx="9149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Выдача архивных справок, копий архивных документов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архивных выписок («Е-архив»)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398" y="1592764"/>
            <a:ext cx="9875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Услугодатель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Управление культуры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его подведомственные организации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40991" y="261746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– 50,8% и среднее значение оценки 4,25 балла.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97852" y="82736"/>
            <a:ext cx="9541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43" y="2778557"/>
            <a:ext cx="3766459" cy="37790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778" y="3814611"/>
            <a:ext cx="4899546" cy="2742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96" y="1134107"/>
            <a:ext cx="11784589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79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1674" y="312475"/>
            <a:ext cx="9741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бесплатного и льготного питания отдельным категориям обучающихся и воспитанников в общеобразовательных школах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5013" y="1698665"/>
            <a:ext cx="7187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Услугодатель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Управление образования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3274" y="2297634"/>
            <a:ext cx="7826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равно – 43,9% и среднее значение оценки 3,87 балла.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05346" y="160317"/>
            <a:ext cx="9541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418" y="3294450"/>
            <a:ext cx="4383036" cy="29079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45" y="3473362"/>
            <a:ext cx="3825198" cy="25501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013" y="3294450"/>
            <a:ext cx="3194662" cy="29364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45" y="1484132"/>
            <a:ext cx="11784589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78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6827" y="267743"/>
            <a:ext cx="89802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государственной адресной социальной помощи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7339" y="1805692"/>
            <a:ext cx="1041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Услугодатель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Управление занятости и социальных программ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6645" y="231738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47,0% и среднее значение оценки 4,11 балла.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2671" y="1284904"/>
            <a:ext cx="11941791" cy="5813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71" y="3802933"/>
            <a:ext cx="4206713" cy="23804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253" y="3753136"/>
            <a:ext cx="3726784" cy="2480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305" y="3753136"/>
            <a:ext cx="3651604" cy="24299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899802" y="77850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795732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8863" y="290869"/>
            <a:ext cx="5352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жилищной помощи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4018" y="1392415"/>
            <a:ext cx="1041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Услугодатель:Управление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занятости и социальных программ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9339" y="191080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63,1% и среднее значение оценки 4,74 балла.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58" y="1063295"/>
            <a:ext cx="11784589" cy="36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08" y="3157392"/>
            <a:ext cx="5062558" cy="29263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303" y="3157392"/>
            <a:ext cx="4922285" cy="29263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020540" y="44647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58556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5595" y="227299"/>
            <a:ext cx="10222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государственных грантов для реализации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бизнес-идей в рамках Государственной программы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и развития бизнеса «Дорожная карта бизнеса-2025»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8704" y="1923249"/>
            <a:ext cx="847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Услугодатель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Управление предпринимательства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6799" y="244805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64,9% и среднее значение оценки 4,07 балла.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96" y="1636501"/>
            <a:ext cx="11784589" cy="36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6" y="3342202"/>
            <a:ext cx="5813948" cy="34202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681" y="3719228"/>
            <a:ext cx="5305425" cy="28860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000713" y="319631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90901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2447" y="303432"/>
            <a:ext cx="9184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земельного участка для строительства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в черте населенного пункта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0952" y="1598725"/>
            <a:ext cx="11614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Услугодатель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Управление городского планирования 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урбанистики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9256" y="199193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33,1% и среднее значение оценки 3,73 балла.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14" y="1215100"/>
            <a:ext cx="11790686" cy="36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83" y="3230639"/>
            <a:ext cx="5419468" cy="3286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950" y="3230639"/>
            <a:ext cx="4714266" cy="33484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027390" y="162891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153379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2072" y="215677"/>
            <a:ext cx="960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рождения ребенка, в том числе внесение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изменений, дополнений и исправлений в записи актов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гражданского состояния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0779" y="1977634"/>
            <a:ext cx="747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Услугодатель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Районные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акиматы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9160" y="2500854"/>
            <a:ext cx="8792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54,8% и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среднее значение оценки 4,37 балла.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43" y="1540967"/>
            <a:ext cx="11790686" cy="36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43" y="3700441"/>
            <a:ext cx="4557215" cy="2394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575" y="3612896"/>
            <a:ext cx="4742574" cy="25699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000096" y="215677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10842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20AA6E4-B230-28B8-8857-FA846B2BD307}"/>
              </a:ext>
            </a:extLst>
          </p:cNvPr>
          <p:cNvCxnSpPr>
            <a:cxnSpLocks/>
          </p:cNvCxnSpPr>
          <p:nvPr/>
        </p:nvCxnSpPr>
        <p:spPr>
          <a:xfrm>
            <a:off x="214248" y="736049"/>
            <a:ext cx="11763504" cy="4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B7C38-7099-EBBE-A561-BB5D7B24BD53}"/>
              </a:ext>
            </a:extLst>
          </p:cNvPr>
          <p:cNvSpPr/>
          <p:nvPr/>
        </p:nvSpPr>
        <p:spPr>
          <a:xfrm>
            <a:off x="11570701" y="0"/>
            <a:ext cx="6212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FD77B-9AAC-9C96-9E3B-3E9532D07F66}"/>
              </a:ext>
            </a:extLst>
          </p:cNvPr>
          <p:cNvSpPr txBox="1"/>
          <p:nvPr/>
        </p:nvSpPr>
        <p:spPr>
          <a:xfrm>
            <a:off x="3829664" y="261962"/>
            <a:ext cx="4532671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МОНИТОРИНГ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захстанцы оценили качество госуслуг в социально-трудовой сфере">
            <a:extLst>
              <a:ext uri="{FF2B5EF4-FFF2-40B4-BE49-F238E27FC236}">
                <a16:creationId xmlns:a16="http://schemas.microsoft.com/office/drawing/2014/main" id="{35228F5D-367B-E278-CB7D-5468418A9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26" y="1007715"/>
            <a:ext cx="2913026" cy="217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4F5AB7-7231-18E7-6DD2-44DB8FD27F37}"/>
              </a:ext>
            </a:extLst>
          </p:cNvPr>
          <p:cNvSpPr txBox="1"/>
          <p:nvPr/>
        </p:nvSpPr>
        <p:spPr>
          <a:xfrm>
            <a:off x="725682" y="3244334"/>
            <a:ext cx="2809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ГОСУСЛУГ</a:t>
            </a:r>
            <a:endParaRPr lang="x-none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О дебюрократизации госаппарата объявил Токаев">
            <a:extLst>
              <a:ext uri="{FF2B5EF4-FFF2-40B4-BE49-F238E27FC236}">
                <a16:creationId xmlns:a16="http://schemas.microsoft.com/office/drawing/2014/main" id="{136B2456-50A4-5DF1-046B-8D2E9F390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006" y="998012"/>
            <a:ext cx="2809530" cy="217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DF782-21E0-1078-B385-28EA2FCB99F5}"/>
              </a:ext>
            </a:extLst>
          </p:cNvPr>
          <p:cNvSpPr txBox="1"/>
          <p:nvPr/>
        </p:nvSpPr>
        <p:spPr>
          <a:xfrm>
            <a:off x="8519006" y="3219104"/>
            <a:ext cx="3693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ЧРЕЗМЕРНУЮ БЮРОКРАТИЮ</a:t>
            </a:r>
            <a:endParaRPr lang="x-none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ООО «ЦМКТ «КОМПЕТЕНТНОСТЬ» | LINCO Каталог поставщиков услуг для лабораторий">
            <a:extLst>
              <a:ext uri="{FF2B5EF4-FFF2-40B4-BE49-F238E27FC236}">
                <a16:creationId xmlns:a16="http://schemas.microsoft.com/office/drawing/2014/main" id="{21D61190-DA20-AD48-4F2B-35EA6886A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46" y="3613667"/>
            <a:ext cx="4127224" cy="324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амые проблемные вопросы населения за год назвал Роспотребнадзор Башкирии |  ОБЩЕСТВО | АиФ Уфа">
            <a:extLst>
              <a:ext uri="{FF2B5EF4-FFF2-40B4-BE49-F238E27FC236}">
                <a16:creationId xmlns:a16="http://schemas.microsoft.com/office/drawing/2014/main" id="{5A8934C7-7CEF-EC42-FB2E-742690FB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25" y="3729022"/>
            <a:ext cx="2913026" cy="239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редпринимателей Волгоградской области приглашают на бесплатный семинар «Административные  барьеры и коррупция, как препятствия развитию бизнеса»">
            <a:extLst>
              <a:ext uri="{FF2B5EF4-FFF2-40B4-BE49-F238E27FC236}">
                <a16:creationId xmlns:a16="http://schemas.microsoft.com/office/drawing/2014/main" id="{35CDC2C7-877F-5E4E-0859-50F48B9D8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8"/>
          <a:stretch/>
        </p:blipFill>
        <p:spPr bwMode="auto">
          <a:xfrm>
            <a:off x="8823765" y="3729021"/>
            <a:ext cx="2804538" cy="26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A188FE-764E-72E1-196E-7FBDD01EFB78}"/>
              </a:ext>
            </a:extLst>
          </p:cNvPr>
          <p:cNvSpPr txBox="1"/>
          <p:nvPr/>
        </p:nvSpPr>
        <p:spPr>
          <a:xfrm>
            <a:off x="518439" y="6223434"/>
            <a:ext cx="3224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</a:t>
            </a:r>
            <a:endParaRPr lang="x-none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392277-FC4C-DB80-C335-E7A34C16369B}"/>
              </a:ext>
            </a:extLst>
          </p:cNvPr>
          <p:cNvSpPr txBox="1"/>
          <p:nvPr/>
        </p:nvSpPr>
        <p:spPr>
          <a:xfrm>
            <a:off x="5130661" y="6157990"/>
            <a:ext cx="2177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УСЛУГОДАТЕЛЯ</a:t>
            </a:r>
            <a:endParaRPr lang="x-none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виток: горизонтальный 18">
            <a:extLst>
              <a:ext uri="{FF2B5EF4-FFF2-40B4-BE49-F238E27FC236}">
                <a16:creationId xmlns:a16="http://schemas.microsoft.com/office/drawing/2014/main" id="{EE2E1FFC-9A27-0CF4-3301-7325B86886C2}"/>
              </a:ext>
            </a:extLst>
          </p:cNvPr>
          <p:cNvSpPr/>
          <p:nvPr/>
        </p:nvSpPr>
        <p:spPr>
          <a:xfrm>
            <a:off x="4152306" y="816153"/>
            <a:ext cx="4134464" cy="305994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ИССЛЕДОВАНИЙ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ОТСЛЕЖИВАТЬ</a:t>
            </a:r>
            <a:endParaRPr lang="x-none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148436F-8E3F-5C50-D620-D09F89EF996C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3622551" y="2346125"/>
            <a:ext cx="5297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23EF8569-007B-AD01-55EC-20423E902A04}"/>
              </a:ext>
            </a:extLst>
          </p:cNvPr>
          <p:cNvCxnSpPr>
            <a:cxnSpLocks/>
          </p:cNvCxnSpPr>
          <p:nvPr/>
        </p:nvCxnSpPr>
        <p:spPr>
          <a:xfrm>
            <a:off x="6221997" y="3495955"/>
            <a:ext cx="0" cy="67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5D751CE-BB35-A9B8-5B3C-079D020D6904}"/>
              </a:ext>
            </a:extLst>
          </p:cNvPr>
          <p:cNvCxnSpPr>
            <a:cxnSpLocks/>
            <a:endCxn id="1036" idx="1"/>
          </p:cNvCxnSpPr>
          <p:nvPr/>
        </p:nvCxnSpPr>
        <p:spPr>
          <a:xfrm>
            <a:off x="8203197" y="3495955"/>
            <a:ext cx="620568" cy="1539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E7B0C8AD-FCBE-C69B-E2F0-C9A7941DA1A6}"/>
              </a:ext>
            </a:extLst>
          </p:cNvPr>
          <p:cNvCxnSpPr>
            <a:cxnSpLocks/>
            <a:endCxn id="1034" idx="3"/>
          </p:cNvCxnSpPr>
          <p:nvPr/>
        </p:nvCxnSpPr>
        <p:spPr>
          <a:xfrm flipH="1">
            <a:off x="3622551" y="3876096"/>
            <a:ext cx="649659" cy="1049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8A5BC1F-BEB8-7A75-F1EA-55E27DE0B9BF}"/>
              </a:ext>
            </a:extLst>
          </p:cNvPr>
          <p:cNvCxnSpPr>
            <a:cxnSpLocks/>
          </p:cNvCxnSpPr>
          <p:nvPr/>
        </p:nvCxnSpPr>
        <p:spPr>
          <a:xfrm>
            <a:off x="8286770" y="2346125"/>
            <a:ext cx="5369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62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20AA6E4-B230-28B8-8857-FA846B2BD307}"/>
              </a:ext>
            </a:extLst>
          </p:cNvPr>
          <p:cNvCxnSpPr>
            <a:cxnSpLocks/>
          </p:cNvCxnSpPr>
          <p:nvPr/>
        </p:nvCxnSpPr>
        <p:spPr>
          <a:xfrm>
            <a:off x="214248" y="736049"/>
            <a:ext cx="11763504" cy="4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B7C38-7099-EBBE-A561-BB5D7B24BD53}"/>
              </a:ext>
            </a:extLst>
          </p:cNvPr>
          <p:cNvSpPr/>
          <p:nvPr/>
        </p:nvSpPr>
        <p:spPr>
          <a:xfrm>
            <a:off x="11277601" y="0"/>
            <a:ext cx="91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FD77B-9AAC-9C96-9E3B-3E9532D07F66}"/>
              </a:ext>
            </a:extLst>
          </p:cNvPr>
          <p:cNvSpPr txBox="1"/>
          <p:nvPr/>
        </p:nvSpPr>
        <p:spPr>
          <a:xfrm>
            <a:off x="4097593" y="230816"/>
            <a:ext cx="3996813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РЕКОМЕНДАЦИИ 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25">
            <a:extLst>
              <a:ext uri="{FF2B5EF4-FFF2-40B4-BE49-F238E27FC236}">
                <a16:creationId xmlns:a16="http://schemas.microsoft.com/office/drawing/2014/main" id="{922A3D31-0EBB-A78A-80AE-2A3EDE9C0320}"/>
              </a:ext>
            </a:extLst>
          </p:cNvPr>
          <p:cNvSpPr>
            <a:spLocks noEditPoints="1"/>
          </p:cNvSpPr>
          <p:nvPr/>
        </p:nvSpPr>
        <p:spPr bwMode="auto">
          <a:xfrm>
            <a:off x="2403526" y="3377185"/>
            <a:ext cx="916599" cy="1018176"/>
          </a:xfrm>
          <a:custGeom>
            <a:avLst/>
            <a:gdLst/>
            <a:ahLst/>
            <a:cxnLst>
              <a:cxn ang="0">
                <a:pos x="728" y="0"/>
              </a:cxn>
              <a:cxn ang="0">
                <a:pos x="728" y="0"/>
              </a:cxn>
              <a:cxn ang="0">
                <a:pos x="728" y="210"/>
              </a:cxn>
              <a:cxn ang="0">
                <a:pos x="942" y="210"/>
              </a:cxn>
              <a:cxn ang="0">
                <a:pos x="728" y="0"/>
              </a:cxn>
              <a:cxn ang="0">
                <a:pos x="679" y="0"/>
              </a:cxn>
              <a:cxn ang="0">
                <a:pos x="97" y="0"/>
              </a:cxn>
              <a:cxn ang="0">
                <a:pos x="97" y="1261"/>
              </a:cxn>
              <a:cxn ang="0">
                <a:pos x="942" y="1261"/>
              </a:cxn>
              <a:cxn ang="0">
                <a:pos x="942" y="259"/>
              </a:cxn>
              <a:cxn ang="0">
                <a:pos x="679" y="259"/>
              </a:cxn>
              <a:cxn ang="0">
                <a:pos x="679" y="0"/>
              </a:cxn>
              <a:cxn ang="0">
                <a:pos x="655" y="893"/>
              </a:cxn>
              <a:cxn ang="0">
                <a:pos x="190" y="893"/>
              </a:cxn>
              <a:cxn ang="0">
                <a:pos x="190" y="845"/>
              </a:cxn>
              <a:cxn ang="0">
                <a:pos x="655" y="845"/>
              </a:cxn>
              <a:cxn ang="0">
                <a:pos x="655" y="893"/>
              </a:cxn>
              <a:cxn ang="0">
                <a:pos x="857" y="752"/>
              </a:cxn>
              <a:cxn ang="0">
                <a:pos x="190" y="752"/>
              </a:cxn>
              <a:cxn ang="0">
                <a:pos x="190" y="703"/>
              </a:cxn>
              <a:cxn ang="0">
                <a:pos x="857" y="703"/>
              </a:cxn>
              <a:cxn ang="0">
                <a:pos x="857" y="752"/>
              </a:cxn>
              <a:cxn ang="0">
                <a:pos x="857" y="614"/>
              </a:cxn>
              <a:cxn ang="0">
                <a:pos x="190" y="614"/>
              </a:cxn>
              <a:cxn ang="0">
                <a:pos x="190" y="566"/>
              </a:cxn>
              <a:cxn ang="0">
                <a:pos x="857" y="566"/>
              </a:cxn>
              <a:cxn ang="0">
                <a:pos x="857" y="614"/>
              </a:cxn>
              <a:cxn ang="0">
                <a:pos x="857" y="428"/>
              </a:cxn>
              <a:cxn ang="0">
                <a:pos x="857" y="477"/>
              </a:cxn>
              <a:cxn ang="0">
                <a:pos x="190" y="477"/>
              </a:cxn>
              <a:cxn ang="0">
                <a:pos x="190" y="428"/>
              </a:cxn>
              <a:cxn ang="0">
                <a:pos x="857" y="428"/>
              </a:cxn>
              <a:cxn ang="0">
                <a:pos x="48" y="97"/>
              </a:cxn>
              <a:cxn ang="0">
                <a:pos x="0" y="97"/>
              </a:cxn>
              <a:cxn ang="0">
                <a:pos x="0" y="1358"/>
              </a:cxn>
              <a:cxn ang="0">
                <a:pos x="845" y="1358"/>
              </a:cxn>
              <a:cxn ang="0">
                <a:pos x="845" y="1310"/>
              </a:cxn>
              <a:cxn ang="0">
                <a:pos x="48" y="1310"/>
              </a:cxn>
              <a:cxn ang="0">
                <a:pos x="48" y="97"/>
              </a:cxn>
            </a:cxnLst>
            <a:rect l="0" t="0" r="r" b="b"/>
            <a:pathLst>
              <a:path w="942" h="1358">
                <a:moveTo>
                  <a:pt x="728" y="0"/>
                </a:moveTo>
                <a:lnTo>
                  <a:pt x="728" y="0"/>
                </a:lnTo>
                <a:lnTo>
                  <a:pt x="728" y="210"/>
                </a:lnTo>
                <a:lnTo>
                  <a:pt x="942" y="210"/>
                </a:lnTo>
                <a:lnTo>
                  <a:pt x="728" y="0"/>
                </a:lnTo>
                <a:close/>
                <a:moveTo>
                  <a:pt x="679" y="0"/>
                </a:moveTo>
                <a:lnTo>
                  <a:pt x="97" y="0"/>
                </a:lnTo>
                <a:lnTo>
                  <a:pt x="97" y="1261"/>
                </a:lnTo>
                <a:lnTo>
                  <a:pt x="942" y="1261"/>
                </a:lnTo>
                <a:lnTo>
                  <a:pt x="942" y="259"/>
                </a:lnTo>
                <a:lnTo>
                  <a:pt x="679" y="259"/>
                </a:lnTo>
                <a:lnTo>
                  <a:pt x="679" y="0"/>
                </a:lnTo>
                <a:close/>
                <a:moveTo>
                  <a:pt x="655" y="893"/>
                </a:moveTo>
                <a:lnTo>
                  <a:pt x="190" y="893"/>
                </a:lnTo>
                <a:lnTo>
                  <a:pt x="190" y="845"/>
                </a:lnTo>
                <a:lnTo>
                  <a:pt x="655" y="845"/>
                </a:lnTo>
                <a:lnTo>
                  <a:pt x="655" y="893"/>
                </a:lnTo>
                <a:close/>
                <a:moveTo>
                  <a:pt x="857" y="752"/>
                </a:moveTo>
                <a:lnTo>
                  <a:pt x="190" y="752"/>
                </a:lnTo>
                <a:lnTo>
                  <a:pt x="190" y="703"/>
                </a:lnTo>
                <a:lnTo>
                  <a:pt x="857" y="703"/>
                </a:lnTo>
                <a:lnTo>
                  <a:pt x="857" y="752"/>
                </a:lnTo>
                <a:close/>
                <a:moveTo>
                  <a:pt x="857" y="614"/>
                </a:moveTo>
                <a:lnTo>
                  <a:pt x="190" y="614"/>
                </a:lnTo>
                <a:lnTo>
                  <a:pt x="190" y="566"/>
                </a:lnTo>
                <a:lnTo>
                  <a:pt x="857" y="566"/>
                </a:lnTo>
                <a:lnTo>
                  <a:pt x="857" y="614"/>
                </a:lnTo>
                <a:close/>
                <a:moveTo>
                  <a:pt x="857" y="428"/>
                </a:moveTo>
                <a:lnTo>
                  <a:pt x="857" y="477"/>
                </a:lnTo>
                <a:lnTo>
                  <a:pt x="190" y="477"/>
                </a:lnTo>
                <a:lnTo>
                  <a:pt x="190" y="428"/>
                </a:lnTo>
                <a:lnTo>
                  <a:pt x="857" y="428"/>
                </a:lnTo>
                <a:close/>
                <a:moveTo>
                  <a:pt x="48" y="97"/>
                </a:moveTo>
                <a:lnTo>
                  <a:pt x="0" y="97"/>
                </a:lnTo>
                <a:lnTo>
                  <a:pt x="0" y="1358"/>
                </a:lnTo>
                <a:lnTo>
                  <a:pt x="845" y="1358"/>
                </a:lnTo>
                <a:lnTo>
                  <a:pt x="845" y="1310"/>
                </a:lnTo>
                <a:lnTo>
                  <a:pt x="48" y="1310"/>
                </a:lnTo>
                <a:lnTo>
                  <a:pt x="48" y="97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618C5-F0F9-0EEE-501D-A351F81A467E}"/>
              </a:ext>
            </a:extLst>
          </p:cNvPr>
          <p:cNvSpPr txBox="1"/>
          <p:nvPr/>
        </p:nvSpPr>
        <p:spPr>
          <a:xfrm>
            <a:off x="2505683" y="4346385"/>
            <a:ext cx="7090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  <a:endParaRPr lang="x-none" sz="2000" dirty="0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E9D72149-4A17-175D-1B04-AE66329C13EE}"/>
              </a:ext>
            </a:extLst>
          </p:cNvPr>
          <p:cNvSpPr>
            <a:spLocks noEditPoints="1"/>
          </p:cNvSpPr>
          <p:nvPr/>
        </p:nvSpPr>
        <p:spPr bwMode="auto">
          <a:xfrm>
            <a:off x="963657" y="3347219"/>
            <a:ext cx="916599" cy="948853"/>
          </a:xfrm>
          <a:custGeom>
            <a:avLst/>
            <a:gdLst/>
            <a:ahLst/>
            <a:cxnLst>
              <a:cxn ang="0">
                <a:pos x="0" y="621"/>
              </a:cxn>
              <a:cxn ang="0">
                <a:pos x="364" y="674"/>
              </a:cxn>
              <a:cxn ang="0">
                <a:pos x="575" y="621"/>
              </a:cxn>
              <a:cxn ang="0">
                <a:pos x="952" y="0"/>
              </a:cxn>
              <a:cxn ang="0">
                <a:pos x="894" y="538"/>
              </a:cxn>
              <a:cxn ang="0">
                <a:pos x="56" y="55"/>
              </a:cxn>
              <a:cxn ang="0">
                <a:pos x="894" y="538"/>
              </a:cxn>
              <a:cxn ang="0">
                <a:pos x="242" y="277"/>
              </a:cxn>
              <a:cxn ang="0">
                <a:pos x="303" y="363"/>
              </a:cxn>
              <a:cxn ang="0">
                <a:pos x="350" y="219"/>
              </a:cxn>
              <a:cxn ang="0">
                <a:pos x="286" y="305"/>
              </a:cxn>
              <a:cxn ang="0">
                <a:pos x="228" y="219"/>
              </a:cxn>
              <a:cxn ang="0">
                <a:pos x="172" y="219"/>
              </a:cxn>
              <a:cxn ang="0">
                <a:pos x="183" y="363"/>
              </a:cxn>
              <a:cxn ang="0">
                <a:pos x="441" y="363"/>
              </a:cxn>
              <a:cxn ang="0">
                <a:pos x="500" y="363"/>
              </a:cxn>
              <a:cxn ang="0">
                <a:pos x="530" y="361"/>
              </a:cxn>
              <a:cxn ang="0">
                <a:pos x="541" y="219"/>
              </a:cxn>
              <a:cxn ang="0">
                <a:pos x="486" y="219"/>
              </a:cxn>
              <a:cxn ang="0">
                <a:pos x="425" y="305"/>
              </a:cxn>
              <a:cxn ang="0">
                <a:pos x="361" y="219"/>
              </a:cxn>
              <a:cxn ang="0">
                <a:pos x="441" y="363"/>
              </a:cxn>
              <a:cxn ang="0">
                <a:pos x="697" y="277"/>
              </a:cxn>
              <a:cxn ang="0">
                <a:pos x="755" y="363"/>
              </a:cxn>
              <a:cxn ang="0">
                <a:pos x="805" y="219"/>
              </a:cxn>
              <a:cxn ang="0">
                <a:pos x="741" y="305"/>
              </a:cxn>
              <a:cxn ang="0">
                <a:pos x="683" y="219"/>
              </a:cxn>
              <a:cxn ang="0">
                <a:pos x="627" y="219"/>
              </a:cxn>
              <a:cxn ang="0">
                <a:pos x="638" y="363"/>
              </a:cxn>
              <a:cxn ang="0">
                <a:pos x="314" y="741"/>
              </a:cxn>
              <a:cxn ang="0">
                <a:pos x="622" y="707"/>
              </a:cxn>
              <a:cxn ang="0">
                <a:pos x="314" y="741"/>
              </a:cxn>
            </a:cxnLst>
            <a:rect l="0" t="0" r="r" b="b"/>
            <a:pathLst>
              <a:path w="952" h="741">
                <a:moveTo>
                  <a:pt x="0" y="0"/>
                </a:moveTo>
                <a:lnTo>
                  <a:pt x="0" y="621"/>
                </a:lnTo>
                <a:lnTo>
                  <a:pt x="364" y="621"/>
                </a:lnTo>
                <a:lnTo>
                  <a:pt x="364" y="674"/>
                </a:lnTo>
                <a:lnTo>
                  <a:pt x="575" y="674"/>
                </a:lnTo>
                <a:lnTo>
                  <a:pt x="575" y="621"/>
                </a:lnTo>
                <a:lnTo>
                  <a:pt x="952" y="621"/>
                </a:lnTo>
                <a:lnTo>
                  <a:pt x="952" y="0"/>
                </a:lnTo>
                <a:lnTo>
                  <a:pt x="0" y="0"/>
                </a:lnTo>
                <a:close/>
                <a:moveTo>
                  <a:pt x="894" y="538"/>
                </a:moveTo>
                <a:lnTo>
                  <a:pt x="56" y="538"/>
                </a:lnTo>
                <a:lnTo>
                  <a:pt x="56" y="55"/>
                </a:lnTo>
                <a:lnTo>
                  <a:pt x="894" y="55"/>
                </a:lnTo>
                <a:lnTo>
                  <a:pt x="894" y="538"/>
                </a:lnTo>
                <a:close/>
                <a:moveTo>
                  <a:pt x="214" y="363"/>
                </a:moveTo>
                <a:lnTo>
                  <a:pt x="242" y="277"/>
                </a:lnTo>
                <a:lnTo>
                  <a:pt x="272" y="363"/>
                </a:lnTo>
                <a:lnTo>
                  <a:pt x="303" y="363"/>
                </a:lnTo>
                <a:lnTo>
                  <a:pt x="303" y="361"/>
                </a:lnTo>
                <a:lnTo>
                  <a:pt x="350" y="219"/>
                </a:lnTo>
                <a:lnTo>
                  <a:pt x="314" y="219"/>
                </a:lnTo>
                <a:lnTo>
                  <a:pt x="286" y="305"/>
                </a:lnTo>
                <a:lnTo>
                  <a:pt x="258" y="219"/>
                </a:lnTo>
                <a:lnTo>
                  <a:pt x="228" y="219"/>
                </a:lnTo>
                <a:lnTo>
                  <a:pt x="200" y="305"/>
                </a:lnTo>
                <a:lnTo>
                  <a:pt x="172" y="219"/>
                </a:lnTo>
                <a:lnTo>
                  <a:pt x="133" y="219"/>
                </a:lnTo>
                <a:lnTo>
                  <a:pt x="183" y="363"/>
                </a:lnTo>
                <a:lnTo>
                  <a:pt x="214" y="363"/>
                </a:lnTo>
                <a:close/>
                <a:moveTo>
                  <a:pt x="441" y="363"/>
                </a:moveTo>
                <a:lnTo>
                  <a:pt x="469" y="277"/>
                </a:lnTo>
                <a:lnTo>
                  <a:pt x="500" y="363"/>
                </a:lnTo>
                <a:lnTo>
                  <a:pt x="530" y="363"/>
                </a:lnTo>
                <a:lnTo>
                  <a:pt x="530" y="361"/>
                </a:lnTo>
                <a:lnTo>
                  <a:pt x="577" y="219"/>
                </a:lnTo>
                <a:lnTo>
                  <a:pt x="541" y="219"/>
                </a:lnTo>
                <a:lnTo>
                  <a:pt x="513" y="305"/>
                </a:lnTo>
                <a:lnTo>
                  <a:pt x="486" y="219"/>
                </a:lnTo>
                <a:lnTo>
                  <a:pt x="455" y="219"/>
                </a:lnTo>
                <a:lnTo>
                  <a:pt x="425" y="305"/>
                </a:lnTo>
                <a:lnTo>
                  <a:pt x="400" y="219"/>
                </a:lnTo>
                <a:lnTo>
                  <a:pt x="361" y="219"/>
                </a:lnTo>
                <a:lnTo>
                  <a:pt x="411" y="363"/>
                </a:lnTo>
                <a:lnTo>
                  <a:pt x="441" y="363"/>
                </a:lnTo>
                <a:close/>
                <a:moveTo>
                  <a:pt x="669" y="363"/>
                </a:moveTo>
                <a:lnTo>
                  <a:pt x="697" y="277"/>
                </a:lnTo>
                <a:lnTo>
                  <a:pt x="724" y="363"/>
                </a:lnTo>
                <a:lnTo>
                  <a:pt x="755" y="363"/>
                </a:lnTo>
                <a:lnTo>
                  <a:pt x="758" y="361"/>
                </a:lnTo>
                <a:lnTo>
                  <a:pt x="805" y="219"/>
                </a:lnTo>
                <a:lnTo>
                  <a:pt x="769" y="219"/>
                </a:lnTo>
                <a:lnTo>
                  <a:pt x="741" y="305"/>
                </a:lnTo>
                <a:lnTo>
                  <a:pt x="713" y="219"/>
                </a:lnTo>
                <a:lnTo>
                  <a:pt x="683" y="219"/>
                </a:lnTo>
                <a:lnTo>
                  <a:pt x="652" y="305"/>
                </a:lnTo>
                <a:lnTo>
                  <a:pt x="627" y="219"/>
                </a:lnTo>
                <a:lnTo>
                  <a:pt x="588" y="219"/>
                </a:lnTo>
                <a:lnTo>
                  <a:pt x="638" y="363"/>
                </a:lnTo>
                <a:lnTo>
                  <a:pt x="669" y="363"/>
                </a:lnTo>
                <a:close/>
                <a:moveTo>
                  <a:pt x="314" y="741"/>
                </a:moveTo>
                <a:lnTo>
                  <a:pt x="622" y="741"/>
                </a:lnTo>
                <a:lnTo>
                  <a:pt x="622" y="707"/>
                </a:lnTo>
                <a:lnTo>
                  <a:pt x="314" y="707"/>
                </a:lnTo>
                <a:lnTo>
                  <a:pt x="314" y="741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82B15-FC63-70ED-8E6F-F1409E693D81}"/>
              </a:ext>
            </a:extLst>
          </p:cNvPr>
          <p:cNvSpPr txBox="1"/>
          <p:nvPr/>
        </p:nvSpPr>
        <p:spPr>
          <a:xfrm>
            <a:off x="1094861" y="4377163"/>
            <a:ext cx="7090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lang="x-none" sz="2000" dirty="0"/>
          </a:p>
        </p:txBody>
      </p:sp>
      <p:pic>
        <p:nvPicPr>
          <p:cNvPr id="10" name="Picture 4" descr="Как открыть ООО: самостоятельно и бесплатно в 2022 году, пошаговая  инструкция">
            <a:extLst>
              <a:ext uri="{FF2B5EF4-FFF2-40B4-BE49-F238E27FC236}">
                <a16:creationId xmlns:a16="http://schemas.microsoft.com/office/drawing/2014/main" id="{75F66E13-E109-BA22-95FA-EFF86FC5A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0" y="1472566"/>
            <a:ext cx="2753116" cy="146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УК «Арсагера» Что такое бенчмарк">
            <a:extLst>
              <a:ext uri="{FF2B5EF4-FFF2-40B4-BE49-F238E27FC236}">
                <a16:creationId xmlns:a16="http://schemas.microsoft.com/office/drawing/2014/main" id="{F6949881-6ECD-76B2-CDCF-9591D973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9" y="4710328"/>
            <a:ext cx="2753117" cy="144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E7CF85-2A74-1FEE-4CC1-E367FCE31FAD}"/>
              </a:ext>
            </a:extLst>
          </p:cNvPr>
          <p:cNvSpPr txBox="1"/>
          <p:nvPr/>
        </p:nvSpPr>
        <p:spPr>
          <a:xfrm>
            <a:off x="874662" y="6071986"/>
            <a:ext cx="929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61,3%</a:t>
            </a:r>
            <a:endParaRPr lang="x-none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648F87-CCE1-0E24-F26C-850478B2FA31}"/>
              </a:ext>
            </a:extLst>
          </p:cNvPr>
          <p:cNvSpPr txBox="1"/>
          <p:nvPr/>
        </p:nvSpPr>
        <p:spPr>
          <a:xfrm>
            <a:off x="2505683" y="6071986"/>
            <a:ext cx="984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55,2%</a:t>
            </a:r>
            <a:endParaRPr lang="x-none" sz="2000" dirty="0"/>
          </a:p>
        </p:txBody>
      </p:sp>
      <p:sp>
        <p:nvSpPr>
          <p:cNvPr id="14" name="Равно 13">
            <a:extLst>
              <a:ext uri="{FF2B5EF4-FFF2-40B4-BE49-F238E27FC236}">
                <a16:creationId xmlns:a16="http://schemas.microsoft.com/office/drawing/2014/main" id="{9356EE38-CA81-4C97-DDBB-25D85D44A6AA}"/>
              </a:ext>
            </a:extLst>
          </p:cNvPr>
          <p:cNvSpPr/>
          <p:nvPr/>
        </p:nvSpPr>
        <p:spPr>
          <a:xfrm>
            <a:off x="1976827" y="3650659"/>
            <a:ext cx="274300" cy="222099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5" name="Picture 2" descr="АО «Государственная корпорация» Правительство для граждан» | Аналитический  Интернет-портал">
            <a:extLst>
              <a:ext uri="{FF2B5EF4-FFF2-40B4-BE49-F238E27FC236}">
                <a16:creationId xmlns:a16="http://schemas.microsoft.com/office/drawing/2014/main" id="{46928B69-B3F5-24F8-DD9C-3640790B7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12480" r="3080" b="21998"/>
          <a:stretch/>
        </p:blipFill>
        <p:spPr bwMode="auto">
          <a:xfrm>
            <a:off x="7679584" y="738231"/>
            <a:ext cx="3626007" cy="152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40693A-8A1E-F079-5F55-42BCF888C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600" y="1502676"/>
            <a:ext cx="2907891" cy="1460397"/>
          </a:xfrm>
          <a:prstGeom prst="rect">
            <a:avLst/>
          </a:prstGeom>
        </p:spPr>
      </p:pic>
      <p:pic>
        <p:nvPicPr>
          <p:cNvPr id="17" name="Picture 10" descr="Справка для занятия спортом ребёнку и взрослому получить в Пушкино">
            <a:extLst>
              <a:ext uri="{FF2B5EF4-FFF2-40B4-BE49-F238E27FC236}">
                <a16:creationId xmlns:a16="http://schemas.microsoft.com/office/drawing/2014/main" id="{42D91821-378B-54D2-4AA0-98A762B0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93" y="3438892"/>
            <a:ext cx="2790899" cy="181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5971B9-2763-9E2A-631F-45ADA815270A}"/>
              </a:ext>
            </a:extLst>
          </p:cNvPr>
          <p:cNvSpPr txBox="1"/>
          <p:nvPr/>
        </p:nvSpPr>
        <p:spPr>
          <a:xfrm>
            <a:off x="214248" y="1039969"/>
            <a:ext cx="3421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ПОДАЧА ДОКУМЕНТОВ </a:t>
            </a:r>
            <a:endParaRPr 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771FA8-EBA5-9EE3-AACC-0E7B5E07F66D}"/>
              </a:ext>
            </a:extLst>
          </p:cNvPr>
          <p:cNvSpPr txBox="1"/>
          <p:nvPr/>
        </p:nvSpPr>
        <p:spPr>
          <a:xfrm>
            <a:off x="3680847" y="1026857"/>
            <a:ext cx="34212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ГОСУСЛУГИ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МИО  </a:t>
            </a:r>
            <a:endParaRPr 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764231-029F-4006-6F63-945C59EDBC1A}"/>
              </a:ext>
            </a:extLst>
          </p:cNvPr>
          <p:cNvSpPr txBox="1"/>
          <p:nvPr/>
        </p:nvSpPr>
        <p:spPr>
          <a:xfrm>
            <a:off x="4058263" y="5433728"/>
            <a:ext cx="31645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СБОРА СПРАВОК И ДРУГИХ ДОКУМЕНТОВ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Загруженность персонала | HR-Portal">
            <a:extLst>
              <a:ext uri="{FF2B5EF4-FFF2-40B4-BE49-F238E27FC236}">
                <a16:creationId xmlns:a16="http://schemas.microsoft.com/office/drawing/2014/main" id="{AC12F790-E10C-6621-A5F5-9323CED24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98" y="2829981"/>
            <a:ext cx="1923249" cy="137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A0FECA8-404F-0801-CEFE-DCCA5048C74C}"/>
              </a:ext>
            </a:extLst>
          </p:cNvPr>
          <p:cNvSpPr txBox="1"/>
          <p:nvPr/>
        </p:nvSpPr>
        <p:spPr>
          <a:xfrm>
            <a:off x="7462408" y="4269441"/>
            <a:ext cx="19232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ЗАГРУЖЕННОСТЬ</a:t>
            </a:r>
            <a:endParaRPr lang="x-none" sz="1400" dirty="0"/>
          </a:p>
        </p:txBody>
      </p:sp>
      <p:pic>
        <p:nvPicPr>
          <p:cNvPr id="2054" name="Picture 6" descr="В ЦОНах Казахстана появились очереди после отмены обязательной брони |  informburo.kz">
            <a:extLst>
              <a:ext uri="{FF2B5EF4-FFF2-40B4-BE49-F238E27FC236}">
                <a16:creationId xmlns:a16="http://schemas.microsoft.com/office/drawing/2014/main" id="{44AD6B0A-2966-94C2-F456-C4EEF3E5C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733" y="4710328"/>
            <a:ext cx="1923249" cy="144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E4CD21F5-4926-9FED-E02D-361EB9BBBB27}"/>
              </a:ext>
            </a:extLst>
          </p:cNvPr>
          <p:cNvCxnSpPr>
            <a:cxnSpLocks/>
          </p:cNvCxnSpPr>
          <p:nvPr/>
        </p:nvCxnSpPr>
        <p:spPr>
          <a:xfrm>
            <a:off x="1465431" y="2961610"/>
            <a:ext cx="0" cy="323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836A0C9-9B02-7221-4C40-CE3FE46015E0}"/>
              </a:ext>
            </a:extLst>
          </p:cNvPr>
          <p:cNvCxnSpPr>
            <a:cxnSpLocks/>
          </p:cNvCxnSpPr>
          <p:nvPr/>
        </p:nvCxnSpPr>
        <p:spPr>
          <a:xfrm>
            <a:off x="2827199" y="2961610"/>
            <a:ext cx="0" cy="323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4893CE73-A46C-4C31-8B51-EC1F87C0D266}"/>
              </a:ext>
            </a:extLst>
          </p:cNvPr>
          <p:cNvCxnSpPr>
            <a:cxnSpLocks/>
          </p:cNvCxnSpPr>
          <p:nvPr/>
        </p:nvCxnSpPr>
        <p:spPr>
          <a:xfrm>
            <a:off x="1449394" y="4746495"/>
            <a:ext cx="0" cy="323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08FF85A0-41D1-F7F5-AACC-FBA2EEFBECB6}"/>
              </a:ext>
            </a:extLst>
          </p:cNvPr>
          <p:cNvCxnSpPr>
            <a:cxnSpLocks/>
          </p:cNvCxnSpPr>
          <p:nvPr/>
        </p:nvCxnSpPr>
        <p:spPr>
          <a:xfrm>
            <a:off x="2865556" y="4723607"/>
            <a:ext cx="0" cy="323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ED7E5ADD-582B-727F-C614-E3433AD69D4B}"/>
              </a:ext>
            </a:extLst>
          </p:cNvPr>
          <p:cNvCxnSpPr>
            <a:cxnSpLocks/>
          </p:cNvCxnSpPr>
          <p:nvPr/>
        </p:nvCxnSpPr>
        <p:spPr>
          <a:xfrm>
            <a:off x="5483634" y="5070146"/>
            <a:ext cx="0" cy="323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20E2B2E4-2DED-8EED-ABCD-B1216FE257A6}"/>
              </a:ext>
            </a:extLst>
          </p:cNvPr>
          <p:cNvCxnSpPr>
            <a:cxnSpLocks/>
          </p:cNvCxnSpPr>
          <p:nvPr/>
        </p:nvCxnSpPr>
        <p:spPr>
          <a:xfrm>
            <a:off x="5440717" y="3053534"/>
            <a:ext cx="0" cy="323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19F1C4F3-86C5-4652-B88C-8BF8824EB86B}"/>
              </a:ext>
            </a:extLst>
          </p:cNvPr>
          <p:cNvCxnSpPr>
            <a:cxnSpLocks/>
          </p:cNvCxnSpPr>
          <p:nvPr/>
        </p:nvCxnSpPr>
        <p:spPr>
          <a:xfrm>
            <a:off x="10894566" y="2320677"/>
            <a:ext cx="0" cy="323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1FCA4F1D-5E85-A582-C908-4A3A4682941E}"/>
              </a:ext>
            </a:extLst>
          </p:cNvPr>
          <p:cNvCxnSpPr>
            <a:cxnSpLocks/>
          </p:cNvCxnSpPr>
          <p:nvPr/>
        </p:nvCxnSpPr>
        <p:spPr>
          <a:xfrm>
            <a:off x="8367138" y="2320678"/>
            <a:ext cx="0" cy="323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5CE05AD-E10D-480A-1A77-EDCCFC58157B}"/>
              </a:ext>
            </a:extLst>
          </p:cNvPr>
          <p:cNvSpPr txBox="1"/>
          <p:nvPr/>
        </p:nvSpPr>
        <p:spPr>
          <a:xfrm>
            <a:off x="7404440" y="6151649"/>
            <a:ext cx="21041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ОЖИДАНИЯ</a:t>
            </a:r>
            <a:endParaRPr lang="x-none" sz="1400" dirty="0"/>
          </a:p>
        </p:txBody>
      </p:sp>
      <p:pic>
        <p:nvPicPr>
          <p:cNvPr id="2056" name="Picture 8" descr="Что делать если компьютер не включается вообще">
            <a:extLst>
              <a:ext uri="{FF2B5EF4-FFF2-40B4-BE49-F238E27FC236}">
                <a16:creationId xmlns:a16="http://schemas.microsoft.com/office/drawing/2014/main" id="{1C63271C-F53F-DEFF-F33A-F962984D8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945" y="2922522"/>
            <a:ext cx="1923248" cy="118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Зависает компьютер в браузере - Компьютерная помощь">
            <a:extLst>
              <a:ext uri="{FF2B5EF4-FFF2-40B4-BE49-F238E27FC236}">
                <a16:creationId xmlns:a16="http://schemas.microsoft.com/office/drawing/2014/main" id="{47D0EFA6-E5E3-FAEC-06F2-7768258F6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249" y="4643520"/>
            <a:ext cx="2104192" cy="167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52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20AA6E4-B230-28B8-8857-FA846B2BD307}"/>
              </a:ext>
            </a:extLst>
          </p:cNvPr>
          <p:cNvCxnSpPr>
            <a:cxnSpLocks/>
          </p:cNvCxnSpPr>
          <p:nvPr/>
        </p:nvCxnSpPr>
        <p:spPr>
          <a:xfrm>
            <a:off x="214248" y="736049"/>
            <a:ext cx="11763504" cy="4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B7C38-7099-EBBE-A561-BB5D7B24BD53}"/>
              </a:ext>
            </a:extLst>
          </p:cNvPr>
          <p:cNvSpPr/>
          <p:nvPr/>
        </p:nvSpPr>
        <p:spPr>
          <a:xfrm>
            <a:off x="11277601" y="0"/>
            <a:ext cx="91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FD77B-9AAC-9C96-9E3B-3E9532D07F66}"/>
              </a:ext>
            </a:extLst>
          </p:cNvPr>
          <p:cNvSpPr txBox="1"/>
          <p:nvPr/>
        </p:nvSpPr>
        <p:spPr>
          <a:xfrm>
            <a:off x="4097593" y="230816"/>
            <a:ext cx="3996813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РЕКОМЕНДАЦИИ 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АО «Государственная корпорация» Правительство для граждан» | Аналитический  Интернет-портал">
            <a:extLst>
              <a:ext uri="{FF2B5EF4-FFF2-40B4-BE49-F238E27FC236}">
                <a16:creationId xmlns:a16="http://schemas.microsoft.com/office/drawing/2014/main" id="{63D7F76E-2D77-59D1-99D4-683D29896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12480" r="3080" b="21998"/>
          <a:stretch/>
        </p:blipFill>
        <p:spPr bwMode="auto">
          <a:xfrm>
            <a:off x="3768213" y="843750"/>
            <a:ext cx="4326193" cy="18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07F77B-DE19-4D3F-FAAD-FF7A24F95FAF}"/>
              </a:ext>
            </a:extLst>
          </p:cNvPr>
          <p:cNvSpPr txBox="1"/>
          <p:nvPr/>
        </p:nvSpPr>
        <p:spPr>
          <a:xfrm>
            <a:off x="416840" y="2803096"/>
            <a:ext cx="106581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зменения</a:t>
            </a:r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 работы </a:t>
            </a:r>
            <a:r>
              <a:rPr lang="x-none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ЦОНов</a:t>
            </a:r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сторону увеличения (до 19:00-20:00), либо </a:t>
            </a:r>
            <a:r>
              <a:rPr lang="x-none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дежурных </a:t>
            </a:r>
            <a:r>
              <a:rPr lang="x-none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ЦОНов</a:t>
            </a:r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/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x-none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шение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консультаций по телефону Единого контакт-центра 1414; </a:t>
            </a:r>
          </a:p>
          <a:p>
            <a:pPr indent="457200" algn="just"/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x-none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шение</a:t>
            </a:r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консультирования в зоне самообслуживания для электронных услуг; </a:t>
            </a:r>
          </a:p>
          <a:p>
            <a:pPr indent="457200" algn="just"/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x-none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технически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работы баз данных; </a:t>
            </a:r>
          </a:p>
          <a:p>
            <a:pPr indent="457200" algn="just"/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x-none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одернизации</a:t>
            </a:r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компьютеров сотрудников в зале,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предусмотрение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сервис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x-none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(ксерокс, сканер). </a:t>
            </a:r>
          </a:p>
        </p:txBody>
      </p:sp>
    </p:spTree>
    <p:extLst>
      <p:ext uri="{BB962C8B-B14F-4D97-AF65-F5344CB8AC3E}">
        <p14:creationId xmlns:p14="http://schemas.microsoft.com/office/powerpoint/2010/main" val="2496623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20AA6E4-B230-28B8-8857-FA846B2BD307}"/>
              </a:ext>
            </a:extLst>
          </p:cNvPr>
          <p:cNvCxnSpPr>
            <a:cxnSpLocks/>
          </p:cNvCxnSpPr>
          <p:nvPr/>
        </p:nvCxnSpPr>
        <p:spPr>
          <a:xfrm>
            <a:off x="214248" y="736049"/>
            <a:ext cx="11763504" cy="4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B7C38-7099-EBBE-A561-BB5D7B24BD53}"/>
              </a:ext>
            </a:extLst>
          </p:cNvPr>
          <p:cNvSpPr/>
          <p:nvPr/>
        </p:nvSpPr>
        <p:spPr>
          <a:xfrm>
            <a:off x="11277601" y="0"/>
            <a:ext cx="91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FD77B-9AAC-9C96-9E3B-3E9532D07F66}"/>
              </a:ext>
            </a:extLst>
          </p:cNvPr>
          <p:cNvSpPr txBox="1"/>
          <p:nvPr/>
        </p:nvSpPr>
        <p:spPr>
          <a:xfrm>
            <a:off x="4097593" y="230816"/>
            <a:ext cx="3996813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РЕКОМЕНДАЦИИ 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D2DDEF-2C8A-0B77-E307-159A874F0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5" y="842345"/>
            <a:ext cx="2851353" cy="197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6218C4-31AD-A46D-1379-EF9311D14B55}"/>
              </a:ext>
            </a:extLst>
          </p:cNvPr>
          <p:cNvSpPr txBox="1"/>
          <p:nvPr/>
        </p:nvSpPr>
        <p:spPr>
          <a:xfrm>
            <a:off x="3175818" y="1160163"/>
            <a:ext cx="844591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x-none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 государственным органам: </a:t>
            </a:r>
          </a:p>
          <a:p>
            <a:pPr indent="457200"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более </a:t>
            </a:r>
            <a:r>
              <a:rPr lang="x-none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процедуре обжалования; </a:t>
            </a:r>
          </a:p>
          <a:p>
            <a:pPr indent="457200"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Обнов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ление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материально-</a:t>
            </a:r>
            <a:r>
              <a:rPr lang="x-none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(компьютеры, сканеры, ксероксы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для сотрудников региональных акиматов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EBE995-E019-8F83-091A-422F38E6B83A}"/>
              </a:ext>
            </a:extLst>
          </p:cNvPr>
          <p:cNvSpPr txBox="1"/>
          <p:nvPr/>
        </p:nvSpPr>
        <p:spPr>
          <a:xfrm>
            <a:off x="3175818" y="3188612"/>
            <a:ext cx="844591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x-none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«электронное правительство»/ «электронное лицензирование»: </a:t>
            </a:r>
          </a:p>
          <a:p>
            <a:pPr indent="457200"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работы портала «электронное правительство», учитывая пользовательскую нагрузку; </a:t>
            </a:r>
          </a:p>
          <a:p>
            <a:pPr indent="457200"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шение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консультаций по инструментам обратной связи: виртуальный ассистент, Единый контакт-центр 1414, в том числе для решения возникших технических и иных проблем работы на портале; </a:t>
            </a:r>
          </a:p>
          <a:p>
            <a:pPr indent="457200"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x-none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еобходимость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более корректного и понятного перевода информации об услугах на казахский язык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Электронное правительство Республики Казахстан">
            <a:extLst>
              <a:ext uri="{FF2B5EF4-FFF2-40B4-BE49-F238E27FC236}">
                <a16:creationId xmlns:a16="http://schemas.microsoft.com/office/drawing/2014/main" id="{FFDD963D-7EC0-8B88-090F-F7B0D991D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5" y="3267718"/>
            <a:ext cx="2787302" cy="209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77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20AA6E4-B230-28B8-8857-FA846B2BD307}"/>
              </a:ext>
            </a:extLst>
          </p:cNvPr>
          <p:cNvCxnSpPr>
            <a:cxnSpLocks/>
          </p:cNvCxnSpPr>
          <p:nvPr/>
        </p:nvCxnSpPr>
        <p:spPr>
          <a:xfrm>
            <a:off x="214248" y="736049"/>
            <a:ext cx="11763504" cy="4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B7C38-7099-EBBE-A561-BB5D7B24BD53}"/>
              </a:ext>
            </a:extLst>
          </p:cNvPr>
          <p:cNvSpPr/>
          <p:nvPr/>
        </p:nvSpPr>
        <p:spPr>
          <a:xfrm>
            <a:off x="11277601" y="0"/>
            <a:ext cx="91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FD77B-9AAC-9C96-9E3B-3E9532D07F66}"/>
              </a:ext>
            </a:extLst>
          </p:cNvPr>
          <p:cNvSpPr txBox="1"/>
          <p:nvPr/>
        </p:nvSpPr>
        <p:spPr>
          <a:xfrm>
            <a:off x="4097593" y="230816"/>
            <a:ext cx="3996813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РЕКОМЕНДАЦИИ 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B63B4-7E51-92A5-C627-37BCBFC97266}"/>
              </a:ext>
            </a:extLst>
          </p:cNvPr>
          <p:cNvSpPr txBox="1"/>
          <p:nvPr/>
        </p:nvSpPr>
        <p:spPr>
          <a:xfrm>
            <a:off x="427705" y="939765"/>
            <a:ext cx="1130709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x-none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ассистент: </a:t>
            </a:r>
          </a:p>
          <a:p>
            <a:pPr indent="457200" algn="just"/>
            <a:r>
              <a:rPr lang="x-none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более полны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запросы </a:t>
            </a:r>
            <a:r>
              <a:rPr lang="x-none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услугополучателей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по техническим вопросам работы на портале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МЦРИАП и «электронное правительство»: </a:t>
            </a:r>
          </a:p>
          <a:p>
            <a:pPr indent="457200" algn="just"/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многом госслужащие ответственные за госуслуги не обладают достаточной квалификацией в сфере автоматизации и оптимизации госуслуг, как результат возникают сложности и преграды их полноценной автоматизации,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рассмотреть возможность создания подразделения/отдела, которое будет направлено на консультирование сотрудников ЦГО и МИО в вопросах автоматизации и оптимизации госуслуг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общественного мониторинга: </a:t>
            </a:r>
          </a:p>
          <a:p>
            <a:pPr indent="457200" algn="just"/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ежегодным увеличением количества </a:t>
            </a:r>
            <a:r>
              <a:rPr lang="x-none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слуг подлежащих мониторингу, а также усложнением процедуры организации полевых работ по сбору первичной информации у </a:t>
            </a:r>
            <a:r>
              <a:rPr lang="x-none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услугополучателей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рекомендуется оптимизировать инструментарий общественного мониторинга, процесс сбора первичной информации, а также автоматизировать </a:t>
            </a:r>
            <a:r>
              <a:rPr lang="x-none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посчет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оценки качества оказания услуг (в т.ч. средний балл и уровень удовлетворенности).</a:t>
            </a:r>
          </a:p>
        </p:txBody>
      </p:sp>
    </p:spTree>
    <p:extLst>
      <p:ext uri="{BB962C8B-B14F-4D97-AF65-F5344CB8AC3E}">
        <p14:creationId xmlns:p14="http://schemas.microsoft.com/office/powerpoint/2010/main" val="703939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20AA6E4-B230-28B8-8857-FA846B2BD307}"/>
              </a:ext>
            </a:extLst>
          </p:cNvPr>
          <p:cNvCxnSpPr>
            <a:cxnSpLocks/>
          </p:cNvCxnSpPr>
          <p:nvPr/>
        </p:nvCxnSpPr>
        <p:spPr>
          <a:xfrm>
            <a:off x="214248" y="736049"/>
            <a:ext cx="11763504" cy="4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B7C38-7099-EBBE-A561-BB5D7B24BD53}"/>
              </a:ext>
            </a:extLst>
          </p:cNvPr>
          <p:cNvSpPr/>
          <p:nvPr/>
        </p:nvSpPr>
        <p:spPr>
          <a:xfrm>
            <a:off x="11277601" y="0"/>
            <a:ext cx="91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FD77B-9AAC-9C96-9E3B-3E9532D07F66}"/>
              </a:ext>
            </a:extLst>
          </p:cNvPr>
          <p:cNvSpPr txBox="1"/>
          <p:nvPr/>
        </p:nvSpPr>
        <p:spPr>
          <a:xfrm>
            <a:off x="897467" y="230816"/>
            <a:ext cx="10058400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РЕКОМЕНДАЦИИ  ОБЩЕСТВЕННОГО СОВЕТА 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B63B4-7E51-92A5-C627-37BCBFC97266}"/>
              </a:ext>
            </a:extLst>
          </p:cNvPr>
          <p:cNvSpPr txBox="1"/>
          <p:nvPr/>
        </p:nvSpPr>
        <p:spPr>
          <a:xfrm>
            <a:off x="427705" y="939765"/>
            <a:ext cx="1130709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Управление культуры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его подведомственные организации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Принять меры по размещению по шаговой информации в доступной форме о порядке оказания государственной услуги «Выдача архивных справок, копий архивных документов или архивных выписок («Е-архив»)».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Управление образования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Провести разъяснительные мероприятия с  ответственными сотрудниками Управления по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клиентоориентированности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оказания государственных услуг;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 Принять меры по размещению по шаговой информации в доступной форме о порядке оказания государственной услуги в электронном формате «Предоставление бесплатного и льготного питания отдельным категориям обучающихся и воспитанников в общеобразовательных школах».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Управление занятости и социальных программ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Провести разъяснительные мероприятия с  ответственными сотрудниками Управления по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клиентоориентированности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оказания государственных услуг;</a:t>
            </a:r>
          </a:p>
        </p:txBody>
      </p:sp>
    </p:spTree>
    <p:extLst>
      <p:ext uri="{BB962C8B-B14F-4D97-AF65-F5344CB8AC3E}">
        <p14:creationId xmlns:p14="http://schemas.microsoft.com/office/powerpoint/2010/main" val="2639048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20AA6E4-B230-28B8-8857-FA846B2BD307}"/>
              </a:ext>
            </a:extLst>
          </p:cNvPr>
          <p:cNvCxnSpPr>
            <a:cxnSpLocks/>
          </p:cNvCxnSpPr>
          <p:nvPr/>
        </p:nvCxnSpPr>
        <p:spPr>
          <a:xfrm>
            <a:off x="214248" y="736049"/>
            <a:ext cx="11763504" cy="4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B7C38-7099-EBBE-A561-BB5D7B24BD53}"/>
              </a:ext>
            </a:extLst>
          </p:cNvPr>
          <p:cNvSpPr/>
          <p:nvPr/>
        </p:nvSpPr>
        <p:spPr>
          <a:xfrm>
            <a:off x="11277601" y="0"/>
            <a:ext cx="91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FD77B-9AAC-9C96-9E3B-3E9532D07F66}"/>
              </a:ext>
            </a:extLst>
          </p:cNvPr>
          <p:cNvSpPr txBox="1"/>
          <p:nvPr/>
        </p:nvSpPr>
        <p:spPr>
          <a:xfrm>
            <a:off x="897467" y="230816"/>
            <a:ext cx="10058400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РЕКОМЕНДАЦИИ  ОБЩЕСТВЕННОГО СОВЕТА 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B63B4-7E51-92A5-C627-37BCBFC97266}"/>
              </a:ext>
            </a:extLst>
          </p:cNvPr>
          <p:cNvSpPr txBox="1"/>
          <p:nvPr/>
        </p:nvSpPr>
        <p:spPr>
          <a:xfrm>
            <a:off x="427705" y="939765"/>
            <a:ext cx="1130709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Управление предпринимательства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Принять меры по размещению по шаговой информации в доступной форме о порядке оказания государственной услуги «Предоставление государственных грантов для реализации новых бизнес-идей в рамках Государственной программы поддержки и развития бизнеса «Дорожная карта бизнеса-2025».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Управление городского планирования 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урбанистики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Принять меры по размещению по шаговой информации в доступной форме о порядке оказания государственной услуги «Предоставление земельного участка для строительства объекта в черте населенного пункта)».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Провести разъяснительные мероприятия с  ответственными сотрудниками Управления по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клиентоориентированности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оказания государственных услуг.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Филиал НАО «Государственная корпорация «Правительство для граждан» по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Принять меры по размещению по шаговой информации в доступной форме о порядке оказания государственной услуги «Регистрация рождения ребенка, в том числе внесение изменений, дополнений и исправлений в записи актов гражданского состояния».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Провести разъяснительные мероприятия с  ответственными сотрудниками по улучшению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клиентоориентированности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оказания государственных услуг;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98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60356E-252A-AE3A-BD86-8882C437A901}"/>
              </a:ext>
            </a:extLst>
          </p:cNvPr>
          <p:cNvSpPr txBox="1"/>
          <p:nvPr/>
        </p:nvSpPr>
        <p:spPr>
          <a:xfrm>
            <a:off x="1625600" y="1760184"/>
            <a:ext cx="8940800" cy="293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ВНИМАНИЕ!!!</a:t>
            </a:r>
            <a:endParaRPr lang="x-none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8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20AA6E4-B230-28B8-8857-FA846B2BD307}"/>
              </a:ext>
            </a:extLst>
          </p:cNvPr>
          <p:cNvCxnSpPr>
            <a:cxnSpLocks/>
          </p:cNvCxnSpPr>
          <p:nvPr/>
        </p:nvCxnSpPr>
        <p:spPr>
          <a:xfrm>
            <a:off x="214248" y="736049"/>
            <a:ext cx="11763504" cy="4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B7C38-7099-EBBE-A561-BB5D7B24BD53}"/>
              </a:ext>
            </a:extLst>
          </p:cNvPr>
          <p:cNvSpPr/>
          <p:nvPr/>
        </p:nvSpPr>
        <p:spPr>
          <a:xfrm>
            <a:off x="11570701" y="0"/>
            <a:ext cx="6212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FD77B-9AAC-9C96-9E3B-3E9532D07F66}"/>
              </a:ext>
            </a:extLst>
          </p:cNvPr>
          <p:cNvSpPr txBox="1"/>
          <p:nvPr/>
        </p:nvSpPr>
        <p:spPr>
          <a:xfrm>
            <a:off x="3829664" y="261962"/>
            <a:ext cx="4532671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 ИССЛЕДОВАНИЯ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92713DB-7955-BFD9-B6CF-EC7462B99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39" t="22813" r="25403" b="50108"/>
          <a:stretch/>
        </p:blipFill>
        <p:spPr>
          <a:xfrm>
            <a:off x="214248" y="773105"/>
            <a:ext cx="11763504" cy="2811992"/>
          </a:xfrm>
          <a:prstGeom prst="rect">
            <a:avLst/>
          </a:prstGeom>
        </p:spPr>
      </p:pic>
      <p:pic>
        <p:nvPicPr>
          <p:cNvPr id="2052" name="Picture 4" descr="Выпущена административная карта новых областей Казахстана">
            <a:extLst>
              <a:ext uri="{FF2B5EF4-FFF2-40B4-BE49-F238E27FC236}">
                <a16:creationId xmlns:a16="http://schemas.microsoft.com/office/drawing/2014/main" id="{E78EA2FC-B24F-0B1D-3FE7-E4D20F707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6" y="3429000"/>
            <a:ext cx="4918297" cy="327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стана – новая масонская столица 1.">
            <a:extLst>
              <a:ext uri="{FF2B5EF4-FFF2-40B4-BE49-F238E27FC236}">
                <a16:creationId xmlns:a16="http://schemas.microsoft.com/office/drawing/2014/main" id="{9C5749E6-19A4-3005-1EF1-E8BD164E3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75"/>
          <a:stretch/>
        </p:blipFill>
        <p:spPr bwMode="auto">
          <a:xfrm>
            <a:off x="5178489" y="4026776"/>
            <a:ext cx="1902657" cy="191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Герб Алма-Аты — Википедия">
            <a:extLst>
              <a:ext uri="{FF2B5EF4-FFF2-40B4-BE49-F238E27FC236}">
                <a16:creationId xmlns:a16="http://schemas.microsoft.com/office/drawing/2014/main" id="{042473A4-6EC9-6F53-9EDA-9BE5D2DB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41" y="3994293"/>
            <a:ext cx="1888686" cy="190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Герб города Чимкент (Шымкент) | Геральдика.ру">
            <a:extLst>
              <a:ext uri="{FF2B5EF4-FFF2-40B4-BE49-F238E27FC236}">
                <a16:creationId xmlns:a16="http://schemas.microsoft.com/office/drawing/2014/main" id="{6C77D7B9-062E-863D-112A-48DC65B95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822" y="3994293"/>
            <a:ext cx="1902860" cy="190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10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20AA6E4-B230-28B8-8857-FA846B2BD307}"/>
              </a:ext>
            </a:extLst>
          </p:cNvPr>
          <p:cNvCxnSpPr>
            <a:cxnSpLocks/>
          </p:cNvCxnSpPr>
          <p:nvPr/>
        </p:nvCxnSpPr>
        <p:spPr>
          <a:xfrm>
            <a:off x="214248" y="736049"/>
            <a:ext cx="11763504" cy="4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B7C38-7099-EBBE-A561-BB5D7B24BD53}"/>
              </a:ext>
            </a:extLst>
          </p:cNvPr>
          <p:cNvSpPr/>
          <p:nvPr/>
        </p:nvSpPr>
        <p:spPr>
          <a:xfrm>
            <a:off x="11570701" y="0"/>
            <a:ext cx="6212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FD77B-9AAC-9C96-9E3B-3E9532D07F66}"/>
              </a:ext>
            </a:extLst>
          </p:cNvPr>
          <p:cNvSpPr txBox="1"/>
          <p:nvPr/>
        </p:nvSpPr>
        <p:spPr>
          <a:xfrm>
            <a:off x="3153697" y="278824"/>
            <a:ext cx="5884606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И УДОБСТВО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9">
            <a:extLst>
              <a:ext uri="{FF2B5EF4-FFF2-40B4-BE49-F238E27FC236}">
                <a16:creationId xmlns:a16="http://schemas.microsoft.com/office/drawing/2014/main" id="{A444BE5D-2F80-D285-6A00-5F99549F2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934790"/>
              </p:ext>
            </p:extLst>
          </p:nvPr>
        </p:nvGraphicFramePr>
        <p:xfrm>
          <a:off x="521112" y="1127181"/>
          <a:ext cx="11169444" cy="508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0269">
                  <a:extLst>
                    <a:ext uri="{9D8B030D-6E8A-4147-A177-3AD203B41FA5}">
                      <a16:colId xmlns:a16="http://schemas.microsoft.com/office/drawing/2014/main" val="2312731769"/>
                    </a:ext>
                  </a:extLst>
                </a:gridCol>
                <a:gridCol w="757084">
                  <a:extLst>
                    <a:ext uri="{9D8B030D-6E8A-4147-A177-3AD203B41FA5}">
                      <a16:colId xmlns:a16="http://schemas.microsoft.com/office/drawing/2014/main" val="2135658950"/>
                    </a:ext>
                  </a:extLst>
                </a:gridCol>
                <a:gridCol w="629264">
                  <a:extLst>
                    <a:ext uri="{9D8B030D-6E8A-4147-A177-3AD203B41FA5}">
                      <a16:colId xmlns:a16="http://schemas.microsoft.com/office/drawing/2014/main" val="422494721"/>
                    </a:ext>
                  </a:extLst>
                </a:gridCol>
                <a:gridCol w="835742">
                  <a:extLst>
                    <a:ext uri="{9D8B030D-6E8A-4147-A177-3AD203B41FA5}">
                      <a16:colId xmlns:a16="http://schemas.microsoft.com/office/drawing/2014/main" val="2554592380"/>
                    </a:ext>
                  </a:extLst>
                </a:gridCol>
                <a:gridCol w="757085">
                  <a:extLst>
                    <a:ext uri="{9D8B030D-6E8A-4147-A177-3AD203B41FA5}">
                      <a16:colId xmlns:a16="http://schemas.microsoft.com/office/drawing/2014/main" val="3657781717"/>
                    </a:ext>
                  </a:extLst>
                </a:gridCol>
              </a:tblGrid>
              <a:tr h="2355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Бумажная форма</a:t>
                      </a:r>
                      <a:endParaRPr lang="x-none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Средний балл</a:t>
                      </a:r>
                      <a:endParaRPr lang="x-none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Уровень удов-</a:t>
                      </a:r>
                      <a:r>
                        <a:rPr lang="ru-RU" sz="1400" dirty="0" err="1"/>
                        <a:t>ти</a:t>
                      </a:r>
                      <a:endParaRPr lang="ru-RU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68766"/>
                  </a:ext>
                </a:extLst>
              </a:tr>
              <a:tr h="321047">
                <a:tc>
                  <a:txBody>
                    <a:bodyPr/>
                    <a:lstStyle/>
                    <a:p>
                      <a:r>
                        <a:rPr lang="ru-RU" sz="1600" b="1" dirty="0"/>
                        <a:t>Здание </a:t>
                      </a:r>
                      <a:r>
                        <a:rPr lang="ru-RU" sz="1600" b="1" dirty="0" err="1"/>
                        <a:t>услугодателя</a:t>
                      </a:r>
                      <a:r>
                        <a:rPr lang="ru-RU" sz="1600" b="1" dirty="0"/>
                        <a:t> удобно расположено 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4,49</a:t>
                      </a:r>
                      <a:endParaRPr lang="x-none" sz="1600" b="1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4,49</a:t>
                      </a:r>
                      <a:endParaRPr lang="x-none" sz="16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65,3%</a:t>
                      </a:r>
                      <a:endParaRPr lang="x-none" sz="1600" b="1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65,5%</a:t>
                      </a:r>
                      <a:endParaRPr lang="x-non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609271"/>
                  </a:ext>
                </a:extLst>
              </a:tr>
              <a:tr h="258073">
                <a:tc>
                  <a:txBody>
                    <a:bodyPr/>
                    <a:lstStyle/>
                    <a:p>
                      <a:r>
                        <a:rPr lang="ru-RU" sz="1600" b="1" dirty="0"/>
                        <a:t>Удобные часы работы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4,53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x-none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773306"/>
                  </a:ext>
                </a:extLst>
              </a:tr>
              <a:tr h="325200">
                <a:tc>
                  <a:txBody>
                    <a:bodyPr/>
                    <a:lstStyle/>
                    <a:p>
                      <a:r>
                        <a:rPr lang="ru-RU" sz="1600" b="1" dirty="0"/>
                        <a:t>Имеет достаточно мест парковки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4,43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68,0%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30563"/>
                  </a:ext>
                </a:extLst>
              </a:tr>
              <a:tr h="325200">
                <a:tc rowSpan="2">
                  <a:txBody>
                    <a:bodyPr/>
                    <a:lstStyle/>
                    <a:p>
                      <a:r>
                        <a:rPr lang="ru-RU" sz="1600" b="1" dirty="0"/>
                        <a:t>Был легкий доступ в здание (например, не было барьеров для физического входа в здание и нахождения в нем)</a:t>
                      </a:r>
                      <a:endParaRPr lang="x-none" sz="16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4,51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62,4%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478049"/>
                  </a:ext>
                </a:extLst>
              </a:tr>
              <a:tr h="325200">
                <a:tc vMerge="1">
                  <a:txBody>
                    <a:bodyPr/>
                    <a:lstStyle/>
                    <a:p>
                      <a:r>
                        <a:rPr lang="ru-RU" sz="1600" dirty="0"/>
                        <a:t>Был легкий доступ в здание (например, не было барьеров для физического входа в здание и нахождения в нем)</a:t>
                      </a:r>
                      <a:endParaRPr lang="x-none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4,51</a:t>
                      </a:r>
                      <a:endParaRPr lang="x-none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66,4%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377764"/>
                  </a:ext>
                </a:extLst>
              </a:tr>
              <a:tr h="348425">
                <a:tc>
                  <a:txBody>
                    <a:bodyPr/>
                    <a:lstStyle/>
                    <a:p>
                      <a:r>
                        <a:rPr lang="ru-RU" sz="1600" b="1" dirty="0"/>
                        <a:t>Были необходимые зоны ожидания, в которых было комфортно 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4,48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64,9%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970116"/>
                  </a:ext>
                </a:extLst>
              </a:tr>
              <a:tr h="311835">
                <a:tc>
                  <a:txBody>
                    <a:bodyPr/>
                    <a:lstStyle/>
                    <a:p>
                      <a:r>
                        <a:rPr lang="ru-RU" sz="1600" b="1" dirty="0"/>
                        <a:t>Услуга была предоставлена на справедливой и равной основе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4,49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66,1%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238190"/>
                  </a:ext>
                </a:extLst>
              </a:tr>
              <a:tr h="325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Электронная форма</a:t>
                      </a:r>
                      <a:endParaRPr lang="x-none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балл</a:t>
                      </a:r>
                      <a:endParaRPr lang="x-non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x-non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удов-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endParaRPr lang="x-non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x-non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563276"/>
                  </a:ext>
                </a:extLst>
              </a:tr>
              <a:tr h="325200">
                <a:tc>
                  <a:txBody>
                    <a:bodyPr/>
                    <a:lstStyle/>
                    <a:p>
                      <a:r>
                        <a:rPr lang="ru-RU" sz="1600" b="1" dirty="0"/>
                        <a:t>Оценка простоты регистрации на портале для получения электронной услуги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4,42</a:t>
                      </a:r>
                      <a:endParaRPr lang="x-none" sz="16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4,45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64,7%</a:t>
                      </a:r>
                      <a:endParaRPr lang="x-none" sz="16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65,3%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170883"/>
                  </a:ext>
                </a:extLst>
              </a:tr>
              <a:tr h="325200">
                <a:tc>
                  <a:txBody>
                    <a:bodyPr/>
                    <a:lstStyle/>
                    <a:p>
                      <a:r>
                        <a:rPr lang="ru-RU" sz="1600" b="1" dirty="0"/>
                        <a:t>Простота получения ЭЦП 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4,45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65,7%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988150"/>
                  </a:ext>
                </a:extLst>
              </a:tr>
              <a:tr h="325200">
                <a:tc>
                  <a:txBody>
                    <a:bodyPr/>
                    <a:lstStyle/>
                    <a:p>
                      <a:r>
                        <a:rPr lang="ru-RU" sz="1600" b="1" dirty="0"/>
                        <a:t>Простота использования ЭЦП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4,47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66,8%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002616"/>
                  </a:ext>
                </a:extLst>
              </a:tr>
              <a:tr h="325200">
                <a:tc>
                  <a:txBody>
                    <a:bodyPr/>
                    <a:lstStyle/>
                    <a:p>
                      <a:r>
                        <a:rPr lang="ru-RU" sz="1600" b="1" dirty="0"/>
                        <a:t>Оценка внешний вид (дизайн) и структурную организацию портала (онлайн-площадки), на которой получали услугу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4,47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64,1%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452077"/>
                  </a:ext>
                </a:extLst>
              </a:tr>
              <a:tr h="348425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Среднее значение</a:t>
                      </a:r>
                      <a:endParaRPr lang="x-none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4,47</a:t>
                      </a:r>
                      <a:endParaRPr lang="x-none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65,4%</a:t>
                      </a:r>
                      <a:endParaRPr lang="x-none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206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26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20AA6E4-B230-28B8-8857-FA846B2BD307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214247" y="461665"/>
            <a:ext cx="11356454" cy="617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B7C38-7099-EBBE-A561-BB5D7B24BD53}"/>
              </a:ext>
            </a:extLst>
          </p:cNvPr>
          <p:cNvSpPr/>
          <p:nvPr/>
        </p:nvSpPr>
        <p:spPr>
          <a:xfrm>
            <a:off x="11570701" y="0"/>
            <a:ext cx="6212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946FD69-32E8-8068-EB2F-50D1D275F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11385"/>
              </p:ext>
            </p:extLst>
          </p:nvPr>
        </p:nvGraphicFramePr>
        <p:xfrm>
          <a:off x="531039" y="1021148"/>
          <a:ext cx="11187043" cy="193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0168">
                  <a:extLst>
                    <a:ext uri="{9D8B030D-6E8A-4147-A177-3AD203B41FA5}">
                      <a16:colId xmlns:a16="http://schemas.microsoft.com/office/drawing/2014/main" val="2304102494"/>
                    </a:ext>
                  </a:extLst>
                </a:gridCol>
                <a:gridCol w="934064">
                  <a:extLst>
                    <a:ext uri="{9D8B030D-6E8A-4147-A177-3AD203B41FA5}">
                      <a16:colId xmlns:a16="http://schemas.microsoft.com/office/drawing/2014/main" val="2873018678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1044060311"/>
                    </a:ext>
                  </a:extLst>
                </a:gridCol>
                <a:gridCol w="894735">
                  <a:extLst>
                    <a:ext uri="{9D8B030D-6E8A-4147-A177-3AD203B41FA5}">
                      <a16:colId xmlns:a16="http://schemas.microsoft.com/office/drawing/2014/main" val="3775517679"/>
                    </a:ext>
                  </a:extLst>
                </a:gridCol>
                <a:gridCol w="1010656">
                  <a:extLst>
                    <a:ext uri="{9D8B030D-6E8A-4147-A177-3AD203B41FA5}">
                      <a16:colId xmlns:a16="http://schemas.microsoft.com/office/drawing/2014/main" val="4025394949"/>
                    </a:ext>
                  </a:extLst>
                </a:gridCol>
              </a:tblGrid>
              <a:tr h="2355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Бумажная форма</a:t>
                      </a:r>
                      <a:endParaRPr lang="x-none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Средний балл</a:t>
                      </a:r>
                      <a:endParaRPr lang="x-none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Уровень удов-</a:t>
                      </a:r>
                      <a:r>
                        <a:rPr lang="ru-RU" sz="1400" dirty="0" err="1"/>
                        <a:t>ти</a:t>
                      </a:r>
                      <a:endParaRPr lang="ru-RU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70806"/>
                  </a:ext>
                </a:extLst>
              </a:tr>
              <a:tr h="331386">
                <a:tc>
                  <a:txBody>
                    <a:bodyPr/>
                    <a:lstStyle/>
                    <a:p>
                      <a:r>
                        <a:rPr lang="ru-RU" sz="1800" dirty="0"/>
                        <a:t>Сотрудники компетентные, владеют информацией</a:t>
                      </a:r>
                      <a:endParaRPr lang="x-non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4,48</a:t>
                      </a:r>
                      <a:endParaRPr lang="x-none" sz="1600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4,46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65,6%</a:t>
                      </a:r>
                      <a:endParaRPr lang="x-none" sz="1600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64,3%</a:t>
                      </a:r>
                      <a:endParaRPr lang="x-non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381441"/>
                  </a:ext>
                </a:extLst>
              </a:tr>
              <a:tr h="153807">
                <a:tc>
                  <a:txBody>
                    <a:bodyPr/>
                    <a:lstStyle/>
                    <a:p>
                      <a:r>
                        <a:rPr lang="ru-RU" sz="1800" dirty="0"/>
                        <a:t>Сотрудники оперативные</a:t>
                      </a:r>
                      <a:endParaRPr lang="x-non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4,43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63,4%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328227"/>
                  </a:ext>
                </a:extLst>
              </a:tr>
              <a:tr h="805306">
                <a:tc>
                  <a:txBody>
                    <a:bodyPr/>
                    <a:lstStyle/>
                    <a:p>
                      <a:r>
                        <a:rPr lang="ru-RU" sz="1800" dirty="0"/>
                        <a:t>Сотрудники вежливые и внимательные к моим потребностям</a:t>
                      </a:r>
                      <a:endParaRPr lang="x-non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4,45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64,0%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4905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9010B19-B578-8670-CF76-60201E6C3A7E}"/>
              </a:ext>
            </a:extLst>
          </p:cNvPr>
          <p:cNvSpPr txBox="1"/>
          <p:nvPr/>
        </p:nvSpPr>
        <p:spPr>
          <a:xfrm>
            <a:off x="3076561" y="96531"/>
            <a:ext cx="6096000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И КОММУНИКАЦИЯ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29D6C-3185-B1FF-E2AD-53BB51F29829}"/>
              </a:ext>
            </a:extLst>
          </p:cNvPr>
          <p:cNvSpPr txBox="1"/>
          <p:nvPr/>
        </p:nvSpPr>
        <p:spPr>
          <a:xfrm>
            <a:off x="454741" y="621743"/>
            <a:ext cx="2037735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5452A6C4-35DE-D336-53A3-08CBD7432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172999"/>
              </p:ext>
            </p:extLst>
          </p:nvPr>
        </p:nvGraphicFramePr>
        <p:xfrm>
          <a:off x="531039" y="3525444"/>
          <a:ext cx="11187043" cy="287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2424">
                  <a:extLst>
                    <a:ext uri="{9D8B030D-6E8A-4147-A177-3AD203B41FA5}">
                      <a16:colId xmlns:a16="http://schemas.microsoft.com/office/drawing/2014/main" val="2404827390"/>
                    </a:ext>
                  </a:extLst>
                </a:gridCol>
                <a:gridCol w="1089089">
                  <a:extLst>
                    <a:ext uri="{9D8B030D-6E8A-4147-A177-3AD203B41FA5}">
                      <a16:colId xmlns:a16="http://schemas.microsoft.com/office/drawing/2014/main" val="2084364659"/>
                    </a:ext>
                  </a:extLst>
                </a:gridCol>
                <a:gridCol w="592311">
                  <a:extLst>
                    <a:ext uri="{9D8B030D-6E8A-4147-A177-3AD203B41FA5}">
                      <a16:colId xmlns:a16="http://schemas.microsoft.com/office/drawing/2014/main" val="411580831"/>
                    </a:ext>
                  </a:extLst>
                </a:gridCol>
                <a:gridCol w="764272">
                  <a:extLst>
                    <a:ext uri="{9D8B030D-6E8A-4147-A177-3AD203B41FA5}">
                      <a16:colId xmlns:a16="http://schemas.microsoft.com/office/drawing/2014/main" val="583528424"/>
                    </a:ext>
                  </a:extLst>
                </a:gridCol>
                <a:gridCol w="735613">
                  <a:extLst>
                    <a:ext uri="{9D8B030D-6E8A-4147-A177-3AD203B41FA5}">
                      <a16:colId xmlns:a16="http://schemas.microsoft.com/office/drawing/2014/main" val="3029633168"/>
                    </a:ext>
                  </a:extLst>
                </a:gridCol>
                <a:gridCol w="953334">
                  <a:extLst>
                    <a:ext uri="{9D8B030D-6E8A-4147-A177-3AD203B41FA5}">
                      <a16:colId xmlns:a16="http://schemas.microsoft.com/office/drawing/2014/main" val="53349424"/>
                    </a:ext>
                  </a:extLst>
                </a:gridCol>
              </a:tblGrid>
              <a:tr h="2355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Бумажная форма</a:t>
                      </a:r>
                      <a:endParaRPr lang="x-none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</a:t>
                      </a:r>
                      <a:endParaRPr lang="x-none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Средний балл</a:t>
                      </a:r>
                      <a:endParaRPr lang="x-none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Уровень удов-</a:t>
                      </a:r>
                      <a:r>
                        <a:rPr lang="ru-RU" sz="1400" dirty="0" err="1"/>
                        <a:t>ти</a:t>
                      </a:r>
                      <a:endParaRPr lang="ru-RU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71521"/>
                  </a:ext>
                </a:extLst>
              </a:tr>
              <a:tr h="321047">
                <a:tc>
                  <a:txBody>
                    <a:bodyPr/>
                    <a:lstStyle/>
                    <a:p>
                      <a:r>
                        <a:rPr lang="ru-RU" sz="1600" dirty="0"/>
                        <a:t>Срок, необходимый для получения услуги приемлемый </a:t>
                      </a:r>
                    </a:p>
                    <a:p>
                      <a:r>
                        <a:rPr lang="ru-RU" sz="1600" dirty="0"/>
                        <a:t>("Полностью согласен")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3 620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4,46</a:t>
                      </a:r>
                      <a:endParaRPr lang="x-none" sz="16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4,46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57,1%</a:t>
                      </a:r>
                      <a:endParaRPr lang="x-none" sz="16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57,6%</a:t>
                      </a:r>
                      <a:endParaRPr lang="x-non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030561"/>
                  </a:ext>
                </a:extLst>
              </a:tr>
              <a:tr h="258073">
                <a:tc>
                  <a:txBody>
                    <a:bodyPr/>
                    <a:lstStyle/>
                    <a:p>
                      <a:r>
                        <a:rPr lang="ru-RU" sz="1600" dirty="0"/>
                        <a:t>Время ожидания, очереди на месте 57,6 </a:t>
                      </a:r>
                    </a:p>
                    <a:p>
                      <a:r>
                        <a:rPr lang="ru-RU" sz="1600" dirty="0"/>
                        <a:t>обслуживания приемлемое ("Полностью согласен")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3 692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4,46</a:t>
                      </a:r>
                      <a:endParaRPr lang="x-none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x-non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58,2%</a:t>
                      </a:r>
                      <a:endParaRPr lang="x-none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665117"/>
                  </a:ext>
                </a:extLst>
              </a:tr>
              <a:tr h="325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Электронная форма</a:t>
                      </a:r>
                      <a:endParaRPr lang="x-none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x-non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балл</a:t>
                      </a:r>
                      <a:endParaRPr lang="x-non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удов-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endParaRPr lang="x-non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096647"/>
                  </a:ext>
                </a:extLst>
              </a:tr>
              <a:tr h="325200">
                <a:tc>
                  <a:txBody>
                    <a:bodyPr/>
                    <a:lstStyle/>
                    <a:p>
                      <a:r>
                        <a:rPr lang="ru-RU" sz="1600" dirty="0"/>
                        <a:t>Полученный документ/электронная услуга </a:t>
                      </a:r>
                    </a:p>
                    <a:p>
                      <a:r>
                        <a:rPr lang="ru-RU" sz="1600" dirty="0"/>
                        <a:t>была оказана в краткие/установленные сроки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2 384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4,53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4,53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68,7%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/>
                        <a:t>68,7</a:t>
                      </a:r>
                      <a:endParaRPr lang="x-non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63114"/>
                  </a:ext>
                </a:extLst>
              </a:tr>
              <a:tr h="348425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Среднее значение</a:t>
                      </a:r>
                      <a:endParaRPr lang="x-none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4,49</a:t>
                      </a:r>
                      <a:endParaRPr lang="x-non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63,2%</a:t>
                      </a:r>
                      <a:endParaRPr lang="x-none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19951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CABD84F-E851-29FE-453C-AEC7C0C6514C}"/>
              </a:ext>
            </a:extLst>
          </p:cNvPr>
          <p:cNvSpPr txBox="1"/>
          <p:nvPr/>
        </p:nvSpPr>
        <p:spPr>
          <a:xfrm>
            <a:off x="454741" y="3090227"/>
            <a:ext cx="1135626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3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20AA6E4-B230-28B8-8857-FA846B2BD307}"/>
              </a:ext>
            </a:extLst>
          </p:cNvPr>
          <p:cNvCxnSpPr>
            <a:cxnSpLocks/>
          </p:cNvCxnSpPr>
          <p:nvPr/>
        </p:nvCxnSpPr>
        <p:spPr>
          <a:xfrm>
            <a:off x="214248" y="736049"/>
            <a:ext cx="11763504" cy="4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B7C38-7099-EBBE-A561-BB5D7B24BD53}"/>
              </a:ext>
            </a:extLst>
          </p:cNvPr>
          <p:cNvSpPr/>
          <p:nvPr/>
        </p:nvSpPr>
        <p:spPr>
          <a:xfrm>
            <a:off x="11570701" y="0"/>
            <a:ext cx="6212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FD77B-9AAC-9C96-9E3B-3E9532D07F66}"/>
              </a:ext>
            </a:extLst>
          </p:cNvPr>
          <p:cNvSpPr txBox="1"/>
          <p:nvPr/>
        </p:nvSpPr>
        <p:spPr>
          <a:xfrm>
            <a:off x="2846290" y="261962"/>
            <a:ext cx="6867859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И ВИРТУАЛЬНЫЙ АССИСТЕНТ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9">
            <a:extLst>
              <a:ext uri="{FF2B5EF4-FFF2-40B4-BE49-F238E27FC236}">
                <a16:creationId xmlns:a16="http://schemas.microsoft.com/office/drawing/2014/main" id="{8E6FD946-E5F8-7E68-6021-3EFAA2367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95593"/>
              </p:ext>
            </p:extLst>
          </p:nvPr>
        </p:nvGraphicFramePr>
        <p:xfrm>
          <a:off x="6536628" y="826829"/>
          <a:ext cx="5295363" cy="4106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612">
                  <a:extLst>
                    <a:ext uri="{9D8B030D-6E8A-4147-A177-3AD203B41FA5}">
                      <a16:colId xmlns:a16="http://schemas.microsoft.com/office/drawing/2014/main" val="2312731769"/>
                    </a:ext>
                  </a:extLst>
                </a:gridCol>
                <a:gridCol w="1124325">
                  <a:extLst>
                    <a:ext uri="{9D8B030D-6E8A-4147-A177-3AD203B41FA5}">
                      <a16:colId xmlns:a16="http://schemas.microsoft.com/office/drawing/2014/main" val="2554592380"/>
                    </a:ext>
                  </a:extLst>
                </a:gridCol>
                <a:gridCol w="1320426">
                  <a:extLst>
                    <a:ext uri="{9D8B030D-6E8A-4147-A177-3AD203B41FA5}">
                      <a16:colId xmlns:a16="http://schemas.microsoft.com/office/drawing/2014/main" val="1383003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Бумажная форма</a:t>
                      </a:r>
                      <a:endParaRPr lang="x-none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Средний балл</a:t>
                      </a:r>
                      <a:endParaRPr lang="x-none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Удов-</a:t>
                      </a:r>
                      <a:r>
                        <a:rPr lang="ru-RU" sz="1400" dirty="0" err="1"/>
                        <a:t>ть</a:t>
                      </a:r>
                      <a:endParaRPr lang="x-none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68766"/>
                  </a:ext>
                </a:extLst>
              </a:tr>
              <a:tr h="332524">
                <a:tc>
                  <a:txBody>
                    <a:bodyPr/>
                    <a:lstStyle/>
                    <a:p>
                      <a:r>
                        <a:rPr lang="ru-RU" sz="1400" dirty="0"/>
                        <a:t>Получил ответ на свою жалобу в краткие сроки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2,97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22,3%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609271"/>
                  </a:ext>
                </a:extLst>
              </a:tr>
              <a:tr h="469446">
                <a:tc>
                  <a:txBody>
                    <a:bodyPr/>
                    <a:lstStyle/>
                    <a:p>
                      <a:r>
                        <a:rPr lang="ru-RU" sz="1400" dirty="0"/>
                        <a:t>Принятые меры по обжалованию меня полностью удовлетворили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3,01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24,2%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30563"/>
                  </a:ext>
                </a:extLst>
              </a:tr>
              <a:tr h="332524">
                <a:tc>
                  <a:txBody>
                    <a:bodyPr/>
                    <a:lstStyle/>
                    <a:p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2,99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23,2%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478049"/>
                  </a:ext>
                </a:extLst>
              </a:tr>
              <a:tr h="4694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Электронная форма</a:t>
                      </a:r>
                      <a:endParaRPr lang="x-non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балл</a:t>
                      </a:r>
                      <a:endParaRPr lang="x-non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Удов-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ть</a:t>
                      </a:r>
                      <a:endParaRPr lang="x-non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563276"/>
                  </a:ext>
                </a:extLst>
              </a:tr>
              <a:tr h="332524">
                <a:tc>
                  <a:txBody>
                    <a:bodyPr/>
                    <a:lstStyle/>
                    <a:p>
                      <a:r>
                        <a:rPr lang="ru-RU" sz="1400" dirty="0"/>
                        <a:t>Получил ответ на свою жалобу в краткие сроки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3,89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44,4%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170883"/>
                  </a:ext>
                </a:extLst>
              </a:tr>
              <a:tr h="469446">
                <a:tc>
                  <a:txBody>
                    <a:bodyPr/>
                    <a:lstStyle/>
                    <a:p>
                      <a:r>
                        <a:rPr lang="ru-RU" sz="1400" dirty="0"/>
                        <a:t>Принятые меры по обжалованию меня полностью удовлетворили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3,86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42,4%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988150"/>
                  </a:ext>
                </a:extLst>
              </a:tr>
              <a:tr h="332524">
                <a:tc>
                  <a:txBody>
                    <a:bodyPr/>
                    <a:lstStyle/>
                    <a:p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3,87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43,4%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002616"/>
                  </a:ext>
                </a:extLst>
              </a:tr>
              <a:tr h="3325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Среднее значение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3,43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33,3%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45207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DBD069-2B9F-B097-854D-DC717F610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26" t="28816" r="30726" b="42080"/>
          <a:stretch/>
        </p:blipFill>
        <p:spPr>
          <a:xfrm>
            <a:off x="605045" y="1692383"/>
            <a:ext cx="5675174" cy="3892339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2DE521A-642D-F33F-4048-94D5AC7C9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565693"/>
              </p:ext>
            </p:extLst>
          </p:nvPr>
        </p:nvGraphicFramePr>
        <p:xfrm>
          <a:off x="6536628" y="5023673"/>
          <a:ext cx="529536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159">
                  <a:extLst>
                    <a:ext uri="{9D8B030D-6E8A-4147-A177-3AD203B41FA5}">
                      <a16:colId xmlns:a16="http://schemas.microsoft.com/office/drawing/2014/main" val="243308370"/>
                    </a:ext>
                  </a:extLst>
                </a:gridCol>
                <a:gridCol w="934497">
                  <a:extLst>
                    <a:ext uri="{9D8B030D-6E8A-4147-A177-3AD203B41FA5}">
                      <a16:colId xmlns:a16="http://schemas.microsoft.com/office/drawing/2014/main" val="300213137"/>
                    </a:ext>
                  </a:extLst>
                </a:gridCol>
                <a:gridCol w="758706">
                  <a:extLst>
                    <a:ext uri="{9D8B030D-6E8A-4147-A177-3AD203B41FA5}">
                      <a16:colId xmlns:a16="http://schemas.microsoft.com/office/drawing/2014/main" val="428755109"/>
                    </a:ext>
                  </a:extLst>
                </a:gridCol>
              </a:tblGrid>
              <a:tr h="1661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dirty="0"/>
                        <a:t>Оценка ВИРТУА-НЫЙ АССИСТЕНТ (ВА)</a:t>
                      </a:r>
                      <a:endParaRPr lang="x-non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Элект-ные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услуги</a:t>
                      </a:r>
                      <a:endParaRPr lang="x-non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x-non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295947"/>
                  </a:ext>
                </a:extLst>
              </a:tr>
              <a:tr h="165426">
                <a:tc>
                  <a:txBody>
                    <a:bodyPr/>
                    <a:lstStyle/>
                    <a:p>
                      <a:r>
                        <a:rPr lang="ru-RU" sz="1400" dirty="0"/>
                        <a:t>Удобство использования ВА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4,37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55,8%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532972"/>
                  </a:ext>
                </a:extLst>
              </a:tr>
              <a:tr h="240493">
                <a:tc>
                  <a:txBody>
                    <a:bodyPr/>
                    <a:lstStyle/>
                    <a:p>
                      <a:r>
                        <a:rPr lang="ru-RU" sz="1400" dirty="0"/>
                        <a:t>Полнота ответа на Ваш запрос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4,34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52,2%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0402"/>
                  </a:ext>
                </a:extLst>
              </a:tr>
              <a:tr h="272024">
                <a:tc>
                  <a:txBody>
                    <a:bodyPr/>
                    <a:lstStyle/>
                    <a:p>
                      <a:r>
                        <a:rPr lang="ru-RU" sz="1400" dirty="0"/>
                        <a:t>Скорость ответа на Ваш запрос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4,29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47,2%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21030"/>
                  </a:ext>
                </a:extLst>
              </a:tr>
              <a:tr h="208962">
                <a:tc>
                  <a:txBody>
                    <a:bodyPr/>
                    <a:lstStyle/>
                    <a:p>
                      <a:r>
                        <a:rPr lang="ru-RU" sz="1400" dirty="0"/>
                        <a:t>ВИРТУАЛЬНЫЙ АССИСТЕНТ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4,34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51,8%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57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50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20AA6E4-B230-28B8-8857-FA846B2BD307}"/>
              </a:ext>
            </a:extLst>
          </p:cNvPr>
          <p:cNvCxnSpPr>
            <a:cxnSpLocks/>
          </p:cNvCxnSpPr>
          <p:nvPr/>
        </p:nvCxnSpPr>
        <p:spPr>
          <a:xfrm>
            <a:off x="214248" y="736049"/>
            <a:ext cx="11763504" cy="4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B7C38-7099-EBBE-A561-BB5D7B24BD53}"/>
              </a:ext>
            </a:extLst>
          </p:cNvPr>
          <p:cNvSpPr/>
          <p:nvPr/>
        </p:nvSpPr>
        <p:spPr>
          <a:xfrm>
            <a:off x="11277601" y="0"/>
            <a:ext cx="91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FD77B-9AAC-9C96-9E3B-3E9532D07F66}"/>
              </a:ext>
            </a:extLst>
          </p:cNvPr>
          <p:cNvSpPr txBox="1"/>
          <p:nvPr/>
        </p:nvSpPr>
        <p:spPr>
          <a:xfrm>
            <a:off x="2888226" y="261962"/>
            <a:ext cx="6454876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БЮРОКРАТИЗМ И ВОЛОКИТА 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577E0E-6E36-CFC2-D074-E1911A082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84" t="37132" r="28790" b="33764"/>
          <a:stretch/>
        </p:blipFill>
        <p:spPr>
          <a:xfrm>
            <a:off x="214248" y="1849700"/>
            <a:ext cx="6027989" cy="3606735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EDA0393-50BC-27FD-C63C-062EBC119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14845"/>
              </p:ext>
            </p:extLst>
          </p:nvPr>
        </p:nvGraphicFramePr>
        <p:xfrm>
          <a:off x="6412694" y="923330"/>
          <a:ext cx="5565058" cy="5494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32">
                  <a:extLst>
                    <a:ext uri="{9D8B030D-6E8A-4147-A177-3AD203B41FA5}">
                      <a16:colId xmlns:a16="http://schemas.microsoft.com/office/drawing/2014/main" val="1903274744"/>
                    </a:ext>
                  </a:extLst>
                </a:gridCol>
                <a:gridCol w="3553054">
                  <a:extLst>
                    <a:ext uri="{9D8B030D-6E8A-4147-A177-3AD203B41FA5}">
                      <a16:colId xmlns:a16="http://schemas.microsoft.com/office/drawing/2014/main" val="243308370"/>
                    </a:ext>
                  </a:extLst>
                </a:gridCol>
                <a:gridCol w="806245">
                  <a:extLst>
                    <a:ext uri="{9D8B030D-6E8A-4147-A177-3AD203B41FA5}">
                      <a16:colId xmlns:a16="http://schemas.microsoft.com/office/drawing/2014/main" val="3496981364"/>
                    </a:ext>
                  </a:extLst>
                </a:gridCol>
                <a:gridCol w="678427">
                  <a:extLst>
                    <a:ext uri="{9D8B030D-6E8A-4147-A177-3AD203B41FA5}">
                      <a16:colId xmlns:a16="http://schemas.microsoft.com/office/drawing/2014/main" val="1398997135"/>
                    </a:ext>
                  </a:extLst>
                </a:gridCol>
              </a:tblGrid>
              <a:tr h="2261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x-non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dirty="0"/>
                        <a:t>С какой процедурой были связаны бюрократизм и волокита</a:t>
                      </a:r>
                      <a:endParaRPr lang="x-non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Кол-во</a:t>
                      </a:r>
                      <a:endParaRPr lang="x-non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x-non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295947"/>
                  </a:ext>
                </a:extLst>
              </a:tr>
              <a:tr h="351052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Процедура документирования населения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134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19,6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532972"/>
                  </a:ext>
                </a:extLst>
              </a:tr>
              <a:tr h="596789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Процедура предоставления различных справок, сведений, информации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88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12,8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0402"/>
                  </a:ext>
                </a:extLst>
              </a:tr>
              <a:tr h="351052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Процедура приема документов и заявок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69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10,1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21030"/>
                  </a:ext>
                </a:extLst>
              </a:tr>
              <a:tr h="351052"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Разрешительные процедуры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53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7,7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57581"/>
                  </a:ext>
                </a:extLst>
              </a:tr>
              <a:tr h="351052">
                <a:tc>
                  <a:txBody>
                    <a:bodyPr/>
                    <a:lstStyle/>
                    <a:p>
                      <a:r>
                        <a:rPr lang="ru-RU" sz="1400" dirty="0"/>
                        <a:t>5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Процедура регистрации и учета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48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7,0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115865"/>
                  </a:ext>
                </a:extLst>
              </a:tr>
              <a:tr h="319894">
                <a:tc>
                  <a:txBody>
                    <a:bodyPr/>
                    <a:lstStyle/>
                    <a:p>
                      <a:r>
                        <a:rPr lang="ru-RU" sz="1400" dirty="0"/>
                        <a:t>6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Процедура субсидирования и мер господдержки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45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6,6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345351"/>
                  </a:ext>
                </a:extLst>
              </a:tr>
              <a:tr h="351052">
                <a:tc>
                  <a:txBody>
                    <a:bodyPr/>
                    <a:lstStyle/>
                    <a:p>
                      <a:r>
                        <a:rPr lang="ru-RU" sz="1400" dirty="0"/>
                        <a:t>7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Процедура государственного контроля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36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5,3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155994"/>
                  </a:ext>
                </a:extLst>
              </a:tr>
              <a:tr h="351052">
                <a:tc>
                  <a:txBody>
                    <a:bodyPr/>
                    <a:lstStyle/>
                    <a:p>
                      <a:r>
                        <a:rPr lang="ru-RU" sz="1400" dirty="0"/>
                        <a:t>8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Процедура назначения соцвыплат и пенсий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35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5,1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361083"/>
                  </a:ext>
                </a:extLst>
              </a:tr>
              <a:tr h="351052">
                <a:tc>
                  <a:txBody>
                    <a:bodyPr/>
                    <a:lstStyle/>
                    <a:p>
                      <a:r>
                        <a:rPr lang="ru-RU" sz="1400" dirty="0"/>
                        <a:t>9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Процедура государственных закупок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29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4,2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653185"/>
                  </a:ext>
                </a:extLst>
              </a:tr>
              <a:tr h="351052">
                <a:tc>
                  <a:txBody>
                    <a:bodyPr/>
                    <a:lstStyle/>
                    <a:p>
                      <a:r>
                        <a:rPr lang="ru-RU" sz="1400" dirty="0"/>
                        <a:t>10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Процедура аккредитации и сертификации 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19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2,8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411987"/>
                  </a:ext>
                </a:extLst>
              </a:tr>
              <a:tr h="351052">
                <a:tc>
                  <a:txBody>
                    <a:bodyPr/>
                    <a:lstStyle/>
                    <a:p>
                      <a:r>
                        <a:rPr lang="ru-RU" sz="1400" dirty="0"/>
                        <a:t>11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Процедура лицензирования 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1,3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481975"/>
                  </a:ext>
                </a:extLst>
              </a:tr>
              <a:tr h="351052">
                <a:tc>
                  <a:txBody>
                    <a:bodyPr/>
                    <a:lstStyle/>
                    <a:p>
                      <a:r>
                        <a:rPr lang="ru-RU" sz="1400" dirty="0"/>
                        <a:t>12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Другое/не указали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120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17,5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850968"/>
                  </a:ext>
                </a:extLst>
              </a:tr>
              <a:tr h="351052">
                <a:tc gridSpan="2"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x-none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685</a:t>
                      </a:r>
                      <a:endParaRPr lang="x-none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x-none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380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25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20AA6E4-B230-28B8-8857-FA846B2BD307}"/>
              </a:ext>
            </a:extLst>
          </p:cNvPr>
          <p:cNvCxnSpPr>
            <a:cxnSpLocks/>
          </p:cNvCxnSpPr>
          <p:nvPr/>
        </p:nvCxnSpPr>
        <p:spPr>
          <a:xfrm>
            <a:off x="214248" y="736049"/>
            <a:ext cx="11763504" cy="4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B7C38-7099-EBBE-A561-BB5D7B24BD53}"/>
              </a:ext>
            </a:extLst>
          </p:cNvPr>
          <p:cNvSpPr/>
          <p:nvPr/>
        </p:nvSpPr>
        <p:spPr>
          <a:xfrm>
            <a:off x="11277601" y="0"/>
            <a:ext cx="91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FD77B-9AAC-9C96-9E3B-3E9532D07F66}"/>
              </a:ext>
            </a:extLst>
          </p:cNvPr>
          <p:cNvSpPr txBox="1"/>
          <p:nvPr/>
        </p:nvSpPr>
        <p:spPr>
          <a:xfrm>
            <a:off x="2868562" y="261962"/>
            <a:ext cx="6454876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ГОСУСЛУГ 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C96DC37-1804-17FA-22DA-BFE1A16F8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05462"/>
              </p:ext>
            </p:extLst>
          </p:nvPr>
        </p:nvGraphicFramePr>
        <p:xfrm>
          <a:off x="446338" y="4865697"/>
          <a:ext cx="11241498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1498">
                  <a:extLst>
                    <a:ext uri="{9D8B030D-6E8A-4147-A177-3AD203B41FA5}">
                      <a16:colId xmlns:a16="http://schemas.microsoft.com/office/drawing/2014/main" val="444266093"/>
                    </a:ext>
                  </a:extLst>
                </a:gridCol>
              </a:tblGrid>
              <a:tr h="1962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Малочисленные госуслуги, оценка в отношении которых проводилась через качественные методы исследования </a:t>
                      </a:r>
                      <a:endParaRPr lang="x-none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33778"/>
                  </a:ext>
                </a:extLst>
              </a:tr>
              <a:tr h="272024">
                <a:tc>
                  <a:txBody>
                    <a:bodyPr/>
                    <a:lstStyle/>
                    <a:p>
                      <a:r>
                        <a:rPr lang="ru-RU" sz="1400" dirty="0"/>
                        <a:t>Сертификация лиц, претендующих на присвоение квалификации государственного аудитора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277983"/>
                  </a:ext>
                </a:extLst>
              </a:tr>
              <a:tr h="229983">
                <a:tc>
                  <a:txBody>
                    <a:bodyPr/>
                    <a:lstStyle/>
                    <a:p>
                      <a:r>
                        <a:rPr lang="ru-RU" sz="1400" dirty="0"/>
                        <a:t>Выдача лицензии на осуществление деятельности на рынке ценных бумаг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39918"/>
                  </a:ext>
                </a:extLst>
              </a:tr>
              <a:tr h="223258">
                <a:tc>
                  <a:txBody>
                    <a:bodyPr/>
                    <a:lstStyle/>
                    <a:p>
                      <a:r>
                        <a:rPr lang="ru-RU" sz="1400" dirty="0"/>
                        <a:t>Прием и рассмотрение документов о целесообразности направления граждан РК на лечение за рубеж и привлечения зарубежных специалистов для проведения лечения в отечественных медицинских организациях в рамках ГОБМП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7970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A31FE0-E6C9-A164-10EE-0E406771DFDB}"/>
              </a:ext>
            </a:extLst>
          </p:cNvPr>
          <p:cNvSpPr txBox="1"/>
          <p:nvPr/>
        </p:nvSpPr>
        <p:spPr>
          <a:xfrm>
            <a:off x="1385792" y="1910616"/>
            <a:ext cx="1447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– 9 810</a:t>
            </a:r>
            <a:endParaRPr lang="x-none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4F3C0CF0-9449-FCEB-4464-84372E149534}"/>
              </a:ext>
            </a:extLst>
          </p:cNvPr>
          <p:cNvSpPr>
            <a:spLocks noEditPoints="1"/>
          </p:cNvSpPr>
          <p:nvPr/>
        </p:nvSpPr>
        <p:spPr bwMode="auto">
          <a:xfrm>
            <a:off x="3920870" y="993351"/>
            <a:ext cx="991367" cy="816695"/>
          </a:xfrm>
          <a:custGeom>
            <a:avLst/>
            <a:gdLst/>
            <a:ahLst/>
            <a:cxnLst>
              <a:cxn ang="0">
                <a:pos x="0" y="621"/>
              </a:cxn>
              <a:cxn ang="0">
                <a:pos x="364" y="674"/>
              </a:cxn>
              <a:cxn ang="0">
                <a:pos x="575" y="621"/>
              </a:cxn>
              <a:cxn ang="0">
                <a:pos x="952" y="0"/>
              </a:cxn>
              <a:cxn ang="0">
                <a:pos x="894" y="538"/>
              </a:cxn>
              <a:cxn ang="0">
                <a:pos x="56" y="55"/>
              </a:cxn>
              <a:cxn ang="0">
                <a:pos x="894" y="538"/>
              </a:cxn>
              <a:cxn ang="0">
                <a:pos x="242" y="277"/>
              </a:cxn>
              <a:cxn ang="0">
                <a:pos x="303" y="363"/>
              </a:cxn>
              <a:cxn ang="0">
                <a:pos x="350" y="219"/>
              </a:cxn>
              <a:cxn ang="0">
                <a:pos x="286" y="305"/>
              </a:cxn>
              <a:cxn ang="0">
                <a:pos x="228" y="219"/>
              </a:cxn>
              <a:cxn ang="0">
                <a:pos x="172" y="219"/>
              </a:cxn>
              <a:cxn ang="0">
                <a:pos x="183" y="363"/>
              </a:cxn>
              <a:cxn ang="0">
                <a:pos x="441" y="363"/>
              </a:cxn>
              <a:cxn ang="0">
                <a:pos x="500" y="363"/>
              </a:cxn>
              <a:cxn ang="0">
                <a:pos x="530" y="361"/>
              </a:cxn>
              <a:cxn ang="0">
                <a:pos x="541" y="219"/>
              </a:cxn>
              <a:cxn ang="0">
                <a:pos x="486" y="219"/>
              </a:cxn>
              <a:cxn ang="0">
                <a:pos x="425" y="305"/>
              </a:cxn>
              <a:cxn ang="0">
                <a:pos x="361" y="219"/>
              </a:cxn>
              <a:cxn ang="0">
                <a:pos x="441" y="363"/>
              </a:cxn>
              <a:cxn ang="0">
                <a:pos x="697" y="277"/>
              </a:cxn>
              <a:cxn ang="0">
                <a:pos x="755" y="363"/>
              </a:cxn>
              <a:cxn ang="0">
                <a:pos x="805" y="219"/>
              </a:cxn>
              <a:cxn ang="0">
                <a:pos x="741" y="305"/>
              </a:cxn>
              <a:cxn ang="0">
                <a:pos x="683" y="219"/>
              </a:cxn>
              <a:cxn ang="0">
                <a:pos x="627" y="219"/>
              </a:cxn>
              <a:cxn ang="0">
                <a:pos x="638" y="363"/>
              </a:cxn>
              <a:cxn ang="0">
                <a:pos x="314" y="741"/>
              </a:cxn>
              <a:cxn ang="0">
                <a:pos x="622" y="707"/>
              </a:cxn>
              <a:cxn ang="0">
                <a:pos x="314" y="741"/>
              </a:cxn>
            </a:cxnLst>
            <a:rect l="0" t="0" r="r" b="b"/>
            <a:pathLst>
              <a:path w="952" h="741">
                <a:moveTo>
                  <a:pt x="0" y="0"/>
                </a:moveTo>
                <a:lnTo>
                  <a:pt x="0" y="621"/>
                </a:lnTo>
                <a:lnTo>
                  <a:pt x="364" y="621"/>
                </a:lnTo>
                <a:lnTo>
                  <a:pt x="364" y="674"/>
                </a:lnTo>
                <a:lnTo>
                  <a:pt x="575" y="674"/>
                </a:lnTo>
                <a:lnTo>
                  <a:pt x="575" y="621"/>
                </a:lnTo>
                <a:lnTo>
                  <a:pt x="952" y="621"/>
                </a:lnTo>
                <a:lnTo>
                  <a:pt x="952" y="0"/>
                </a:lnTo>
                <a:lnTo>
                  <a:pt x="0" y="0"/>
                </a:lnTo>
                <a:close/>
                <a:moveTo>
                  <a:pt x="894" y="538"/>
                </a:moveTo>
                <a:lnTo>
                  <a:pt x="56" y="538"/>
                </a:lnTo>
                <a:lnTo>
                  <a:pt x="56" y="55"/>
                </a:lnTo>
                <a:lnTo>
                  <a:pt x="894" y="55"/>
                </a:lnTo>
                <a:lnTo>
                  <a:pt x="894" y="538"/>
                </a:lnTo>
                <a:close/>
                <a:moveTo>
                  <a:pt x="214" y="363"/>
                </a:moveTo>
                <a:lnTo>
                  <a:pt x="242" y="277"/>
                </a:lnTo>
                <a:lnTo>
                  <a:pt x="272" y="363"/>
                </a:lnTo>
                <a:lnTo>
                  <a:pt x="303" y="363"/>
                </a:lnTo>
                <a:lnTo>
                  <a:pt x="303" y="361"/>
                </a:lnTo>
                <a:lnTo>
                  <a:pt x="350" y="219"/>
                </a:lnTo>
                <a:lnTo>
                  <a:pt x="314" y="219"/>
                </a:lnTo>
                <a:lnTo>
                  <a:pt x="286" y="305"/>
                </a:lnTo>
                <a:lnTo>
                  <a:pt x="258" y="219"/>
                </a:lnTo>
                <a:lnTo>
                  <a:pt x="228" y="219"/>
                </a:lnTo>
                <a:lnTo>
                  <a:pt x="200" y="305"/>
                </a:lnTo>
                <a:lnTo>
                  <a:pt x="172" y="219"/>
                </a:lnTo>
                <a:lnTo>
                  <a:pt x="133" y="219"/>
                </a:lnTo>
                <a:lnTo>
                  <a:pt x="183" y="363"/>
                </a:lnTo>
                <a:lnTo>
                  <a:pt x="214" y="363"/>
                </a:lnTo>
                <a:close/>
                <a:moveTo>
                  <a:pt x="441" y="363"/>
                </a:moveTo>
                <a:lnTo>
                  <a:pt x="469" y="277"/>
                </a:lnTo>
                <a:lnTo>
                  <a:pt x="500" y="363"/>
                </a:lnTo>
                <a:lnTo>
                  <a:pt x="530" y="363"/>
                </a:lnTo>
                <a:lnTo>
                  <a:pt x="530" y="361"/>
                </a:lnTo>
                <a:lnTo>
                  <a:pt x="577" y="219"/>
                </a:lnTo>
                <a:lnTo>
                  <a:pt x="541" y="219"/>
                </a:lnTo>
                <a:lnTo>
                  <a:pt x="513" y="305"/>
                </a:lnTo>
                <a:lnTo>
                  <a:pt x="486" y="219"/>
                </a:lnTo>
                <a:lnTo>
                  <a:pt x="455" y="219"/>
                </a:lnTo>
                <a:lnTo>
                  <a:pt x="425" y="305"/>
                </a:lnTo>
                <a:lnTo>
                  <a:pt x="400" y="219"/>
                </a:lnTo>
                <a:lnTo>
                  <a:pt x="361" y="219"/>
                </a:lnTo>
                <a:lnTo>
                  <a:pt x="411" y="363"/>
                </a:lnTo>
                <a:lnTo>
                  <a:pt x="441" y="363"/>
                </a:lnTo>
                <a:close/>
                <a:moveTo>
                  <a:pt x="669" y="363"/>
                </a:moveTo>
                <a:lnTo>
                  <a:pt x="697" y="277"/>
                </a:lnTo>
                <a:lnTo>
                  <a:pt x="724" y="363"/>
                </a:lnTo>
                <a:lnTo>
                  <a:pt x="755" y="363"/>
                </a:lnTo>
                <a:lnTo>
                  <a:pt x="758" y="361"/>
                </a:lnTo>
                <a:lnTo>
                  <a:pt x="805" y="219"/>
                </a:lnTo>
                <a:lnTo>
                  <a:pt x="769" y="219"/>
                </a:lnTo>
                <a:lnTo>
                  <a:pt x="741" y="305"/>
                </a:lnTo>
                <a:lnTo>
                  <a:pt x="713" y="219"/>
                </a:lnTo>
                <a:lnTo>
                  <a:pt x="683" y="219"/>
                </a:lnTo>
                <a:lnTo>
                  <a:pt x="652" y="305"/>
                </a:lnTo>
                <a:lnTo>
                  <a:pt x="627" y="219"/>
                </a:lnTo>
                <a:lnTo>
                  <a:pt x="588" y="219"/>
                </a:lnTo>
                <a:lnTo>
                  <a:pt x="638" y="363"/>
                </a:lnTo>
                <a:lnTo>
                  <a:pt x="669" y="363"/>
                </a:lnTo>
                <a:close/>
                <a:moveTo>
                  <a:pt x="314" y="741"/>
                </a:moveTo>
                <a:lnTo>
                  <a:pt x="622" y="741"/>
                </a:lnTo>
                <a:lnTo>
                  <a:pt x="622" y="707"/>
                </a:lnTo>
                <a:lnTo>
                  <a:pt x="314" y="707"/>
                </a:lnTo>
                <a:lnTo>
                  <a:pt x="314" y="741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" name="Freeform 25">
            <a:extLst>
              <a:ext uri="{FF2B5EF4-FFF2-40B4-BE49-F238E27FC236}">
                <a16:creationId xmlns:a16="http://schemas.microsoft.com/office/drawing/2014/main" id="{39D495FD-FD41-13AB-F2ED-A7FC56B93A5A}"/>
              </a:ext>
            </a:extLst>
          </p:cNvPr>
          <p:cNvSpPr>
            <a:spLocks noEditPoints="1"/>
          </p:cNvSpPr>
          <p:nvPr/>
        </p:nvSpPr>
        <p:spPr bwMode="auto">
          <a:xfrm>
            <a:off x="5171117" y="1004588"/>
            <a:ext cx="492614" cy="753248"/>
          </a:xfrm>
          <a:custGeom>
            <a:avLst/>
            <a:gdLst/>
            <a:ahLst/>
            <a:cxnLst>
              <a:cxn ang="0">
                <a:pos x="728" y="0"/>
              </a:cxn>
              <a:cxn ang="0">
                <a:pos x="728" y="0"/>
              </a:cxn>
              <a:cxn ang="0">
                <a:pos x="728" y="210"/>
              </a:cxn>
              <a:cxn ang="0">
                <a:pos x="942" y="210"/>
              </a:cxn>
              <a:cxn ang="0">
                <a:pos x="728" y="0"/>
              </a:cxn>
              <a:cxn ang="0">
                <a:pos x="679" y="0"/>
              </a:cxn>
              <a:cxn ang="0">
                <a:pos x="97" y="0"/>
              </a:cxn>
              <a:cxn ang="0">
                <a:pos x="97" y="1261"/>
              </a:cxn>
              <a:cxn ang="0">
                <a:pos x="942" y="1261"/>
              </a:cxn>
              <a:cxn ang="0">
                <a:pos x="942" y="259"/>
              </a:cxn>
              <a:cxn ang="0">
                <a:pos x="679" y="259"/>
              </a:cxn>
              <a:cxn ang="0">
                <a:pos x="679" y="0"/>
              </a:cxn>
              <a:cxn ang="0">
                <a:pos x="655" y="893"/>
              </a:cxn>
              <a:cxn ang="0">
                <a:pos x="190" y="893"/>
              </a:cxn>
              <a:cxn ang="0">
                <a:pos x="190" y="845"/>
              </a:cxn>
              <a:cxn ang="0">
                <a:pos x="655" y="845"/>
              </a:cxn>
              <a:cxn ang="0">
                <a:pos x="655" y="893"/>
              </a:cxn>
              <a:cxn ang="0">
                <a:pos x="857" y="752"/>
              </a:cxn>
              <a:cxn ang="0">
                <a:pos x="190" y="752"/>
              </a:cxn>
              <a:cxn ang="0">
                <a:pos x="190" y="703"/>
              </a:cxn>
              <a:cxn ang="0">
                <a:pos x="857" y="703"/>
              </a:cxn>
              <a:cxn ang="0">
                <a:pos x="857" y="752"/>
              </a:cxn>
              <a:cxn ang="0">
                <a:pos x="857" y="614"/>
              </a:cxn>
              <a:cxn ang="0">
                <a:pos x="190" y="614"/>
              </a:cxn>
              <a:cxn ang="0">
                <a:pos x="190" y="566"/>
              </a:cxn>
              <a:cxn ang="0">
                <a:pos x="857" y="566"/>
              </a:cxn>
              <a:cxn ang="0">
                <a:pos x="857" y="614"/>
              </a:cxn>
              <a:cxn ang="0">
                <a:pos x="857" y="428"/>
              </a:cxn>
              <a:cxn ang="0">
                <a:pos x="857" y="477"/>
              </a:cxn>
              <a:cxn ang="0">
                <a:pos x="190" y="477"/>
              </a:cxn>
              <a:cxn ang="0">
                <a:pos x="190" y="428"/>
              </a:cxn>
              <a:cxn ang="0">
                <a:pos x="857" y="428"/>
              </a:cxn>
              <a:cxn ang="0">
                <a:pos x="48" y="97"/>
              </a:cxn>
              <a:cxn ang="0">
                <a:pos x="0" y="97"/>
              </a:cxn>
              <a:cxn ang="0">
                <a:pos x="0" y="1358"/>
              </a:cxn>
              <a:cxn ang="0">
                <a:pos x="845" y="1358"/>
              </a:cxn>
              <a:cxn ang="0">
                <a:pos x="845" y="1310"/>
              </a:cxn>
              <a:cxn ang="0">
                <a:pos x="48" y="1310"/>
              </a:cxn>
              <a:cxn ang="0">
                <a:pos x="48" y="97"/>
              </a:cxn>
            </a:cxnLst>
            <a:rect l="0" t="0" r="r" b="b"/>
            <a:pathLst>
              <a:path w="942" h="1358">
                <a:moveTo>
                  <a:pt x="728" y="0"/>
                </a:moveTo>
                <a:lnTo>
                  <a:pt x="728" y="0"/>
                </a:lnTo>
                <a:lnTo>
                  <a:pt x="728" y="210"/>
                </a:lnTo>
                <a:lnTo>
                  <a:pt x="942" y="210"/>
                </a:lnTo>
                <a:lnTo>
                  <a:pt x="728" y="0"/>
                </a:lnTo>
                <a:close/>
                <a:moveTo>
                  <a:pt x="679" y="0"/>
                </a:moveTo>
                <a:lnTo>
                  <a:pt x="97" y="0"/>
                </a:lnTo>
                <a:lnTo>
                  <a:pt x="97" y="1261"/>
                </a:lnTo>
                <a:lnTo>
                  <a:pt x="942" y="1261"/>
                </a:lnTo>
                <a:lnTo>
                  <a:pt x="942" y="259"/>
                </a:lnTo>
                <a:lnTo>
                  <a:pt x="679" y="259"/>
                </a:lnTo>
                <a:lnTo>
                  <a:pt x="679" y="0"/>
                </a:lnTo>
                <a:close/>
                <a:moveTo>
                  <a:pt x="655" y="893"/>
                </a:moveTo>
                <a:lnTo>
                  <a:pt x="190" y="893"/>
                </a:lnTo>
                <a:lnTo>
                  <a:pt x="190" y="845"/>
                </a:lnTo>
                <a:lnTo>
                  <a:pt x="655" y="845"/>
                </a:lnTo>
                <a:lnTo>
                  <a:pt x="655" y="893"/>
                </a:lnTo>
                <a:close/>
                <a:moveTo>
                  <a:pt x="857" y="752"/>
                </a:moveTo>
                <a:lnTo>
                  <a:pt x="190" y="752"/>
                </a:lnTo>
                <a:lnTo>
                  <a:pt x="190" y="703"/>
                </a:lnTo>
                <a:lnTo>
                  <a:pt x="857" y="703"/>
                </a:lnTo>
                <a:lnTo>
                  <a:pt x="857" y="752"/>
                </a:lnTo>
                <a:close/>
                <a:moveTo>
                  <a:pt x="857" y="614"/>
                </a:moveTo>
                <a:lnTo>
                  <a:pt x="190" y="614"/>
                </a:lnTo>
                <a:lnTo>
                  <a:pt x="190" y="566"/>
                </a:lnTo>
                <a:lnTo>
                  <a:pt x="857" y="566"/>
                </a:lnTo>
                <a:lnTo>
                  <a:pt x="857" y="614"/>
                </a:lnTo>
                <a:close/>
                <a:moveTo>
                  <a:pt x="857" y="428"/>
                </a:moveTo>
                <a:lnTo>
                  <a:pt x="857" y="477"/>
                </a:lnTo>
                <a:lnTo>
                  <a:pt x="190" y="477"/>
                </a:lnTo>
                <a:lnTo>
                  <a:pt x="190" y="428"/>
                </a:lnTo>
                <a:lnTo>
                  <a:pt x="857" y="428"/>
                </a:lnTo>
                <a:close/>
                <a:moveTo>
                  <a:pt x="48" y="97"/>
                </a:moveTo>
                <a:lnTo>
                  <a:pt x="0" y="97"/>
                </a:lnTo>
                <a:lnTo>
                  <a:pt x="0" y="1358"/>
                </a:lnTo>
                <a:lnTo>
                  <a:pt x="845" y="1358"/>
                </a:lnTo>
                <a:lnTo>
                  <a:pt x="845" y="1310"/>
                </a:lnTo>
                <a:lnTo>
                  <a:pt x="48" y="1310"/>
                </a:lnTo>
                <a:lnTo>
                  <a:pt x="48" y="97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028" name="Picture 4" descr="Толпа людей рисунок - фото и картинки abrakadabra.fun">
            <a:extLst>
              <a:ext uri="{FF2B5EF4-FFF2-40B4-BE49-F238E27FC236}">
                <a16:creationId xmlns:a16="http://schemas.microsoft.com/office/drawing/2014/main" id="{AC27C942-92C6-6EE3-EED7-AA62993C2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83" y="941859"/>
            <a:ext cx="1827109" cy="10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E799515F-ED8D-85D3-F411-003DDEB4284A}"/>
              </a:ext>
            </a:extLst>
          </p:cNvPr>
          <p:cNvSpPr/>
          <p:nvPr/>
        </p:nvSpPr>
        <p:spPr>
          <a:xfrm>
            <a:off x="3202105" y="1436458"/>
            <a:ext cx="501361" cy="2280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5C26AB-5097-2720-0514-666B97F6BC00}"/>
              </a:ext>
            </a:extLst>
          </p:cNvPr>
          <p:cNvSpPr txBox="1"/>
          <p:nvPr/>
        </p:nvSpPr>
        <p:spPr>
          <a:xfrm>
            <a:off x="4126330" y="1910615"/>
            <a:ext cx="15374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47 - ГОСУСЛУГ</a:t>
            </a:r>
            <a:endParaRPr lang="x-none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Равно 12">
            <a:extLst>
              <a:ext uri="{FF2B5EF4-FFF2-40B4-BE49-F238E27FC236}">
                <a16:creationId xmlns:a16="http://schemas.microsoft.com/office/drawing/2014/main" id="{8A52DB40-3949-5C5F-7353-5C0791383586}"/>
              </a:ext>
            </a:extLst>
          </p:cNvPr>
          <p:cNvSpPr/>
          <p:nvPr/>
        </p:nvSpPr>
        <p:spPr>
          <a:xfrm>
            <a:off x="5958245" y="1381212"/>
            <a:ext cx="492613" cy="338495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C07921-451E-26E2-8325-4E025412D905}"/>
              </a:ext>
            </a:extLst>
          </p:cNvPr>
          <p:cNvSpPr txBox="1"/>
          <p:nvPr/>
        </p:nvSpPr>
        <p:spPr>
          <a:xfrm>
            <a:off x="6450858" y="1233515"/>
            <a:ext cx="42278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 –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4,51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-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69,4%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D72A8F-065A-2A5D-9A48-7680D80EEDB2}"/>
              </a:ext>
            </a:extLst>
          </p:cNvPr>
          <p:cNvSpPr txBox="1"/>
          <p:nvPr/>
        </p:nvSpPr>
        <p:spPr>
          <a:xfrm>
            <a:off x="493304" y="2804143"/>
            <a:ext cx="11241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«Выдача лицензии на обменные операции с наличной иностранной валютой, выдаваемая уполномоченным организациям»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F4EAD4-7337-2698-270A-ACFF293A44F6}"/>
              </a:ext>
            </a:extLst>
          </p:cNvPr>
          <p:cNvSpPr txBox="1"/>
          <p:nvPr/>
        </p:nvSpPr>
        <p:spPr>
          <a:xfrm>
            <a:off x="924448" y="3938301"/>
            <a:ext cx="10353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«Проведение зачетов и возвратов налогов, платежей в бюджет, пени, штрафов»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02C5A4-8B4B-90B0-9FDC-EFFBDE984F07}"/>
              </a:ext>
            </a:extLst>
          </p:cNvPr>
          <p:cNvSpPr txBox="1"/>
          <p:nvPr/>
        </p:nvSpPr>
        <p:spPr>
          <a:xfrm>
            <a:off x="450230" y="2431529"/>
            <a:ext cx="4766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КОЛИЧЕСТВО БАЛЛОВ</a:t>
            </a:r>
            <a:endParaRPr lang="x-none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CA36C5-D91B-7696-1408-7E1B549B93A7}"/>
              </a:ext>
            </a:extLst>
          </p:cNvPr>
          <p:cNvSpPr txBox="1"/>
          <p:nvPr/>
        </p:nvSpPr>
        <p:spPr>
          <a:xfrm>
            <a:off x="450230" y="3657809"/>
            <a:ext cx="4766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НАИМЕНЬШЕЕ КОЛИЧЕСТВО БАЛЛОВ</a:t>
            </a:r>
            <a:endParaRPr lang="x-none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ED03C7-F418-89B5-DA90-F977AA77A0D5}"/>
              </a:ext>
            </a:extLst>
          </p:cNvPr>
          <p:cNvSpPr txBox="1"/>
          <p:nvPr/>
        </p:nvSpPr>
        <p:spPr>
          <a:xfrm>
            <a:off x="381404" y="4434237"/>
            <a:ext cx="3831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ТРИ ГОСУСЛУГИ</a:t>
            </a:r>
            <a:endParaRPr lang="x-none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8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20AA6E4-B230-28B8-8857-FA846B2BD307}"/>
              </a:ext>
            </a:extLst>
          </p:cNvPr>
          <p:cNvCxnSpPr>
            <a:cxnSpLocks/>
          </p:cNvCxnSpPr>
          <p:nvPr/>
        </p:nvCxnSpPr>
        <p:spPr>
          <a:xfrm>
            <a:off x="214248" y="736049"/>
            <a:ext cx="11763504" cy="46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B7C38-7099-EBBE-A561-BB5D7B24BD53}"/>
              </a:ext>
            </a:extLst>
          </p:cNvPr>
          <p:cNvSpPr/>
          <p:nvPr/>
        </p:nvSpPr>
        <p:spPr>
          <a:xfrm>
            <a:off x="11277601" y="0"/>
            <a:ext cx="91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FD77B-9AAC-9C96-9E3B-3E9532D07F66}"/>
              </a:ext>
            </a:extLst>
          </p:cNvPr>
          <p:cNvSpPr txBox="1"/>
          <p:nvPr/>
        </p:nvSpPr>
        <p:spPr>
          <a:xfrm>
            <a:off x="2868562" y="261962"/>
            <a:ext cx="6454876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ЦЕНТРАЛЬНЫХ ГОСОРГАНОВ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Рейтинг - векторные изображения, Рейтинг картинки | Depositphotos">
            <a:extLst>
              <a:ext uri="{FF2B5EF4-FFF2-40B4-BE49-F238E27FC236}">
                <a16:creationId xmlns:a16="http://schemas.microsoft.com/office/drawing/2014/main" id="{538713CB-C767-604B-B2A8-72939EC2A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5" y="923330"/>
            <a:ext cx="1743465" cy="15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2D391B7D-D12D-C9DE-8E97-8820FA81D0D5}"/>
              </a:ext>
            </a:extLst>
          </p:cNvPr>
          <p:cNvSpPr/>
          <p:nvPr/>
        </p:nvSpPr>
        <p:spPr>
          <a:xfrm>
            <a:off x="2649880" y="1880034"/>
            <a:ext cx="656891" cy="21580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98CE7A-41D5-B7FB-D6A2-23A6D93A9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921" y="1029930"/>
            <a:ext cx="2497394" cy="1538363"/>
          </a:xfrm>
          <a:prstGeom prst="rect">
            <a:avLst/>
          </a:prstGeom>
        </p:spPr>
      </p:pic>
      <p:sp>
        <p:nvSpPr>
          <p:cNvPr id="9" name="Равно 8">
            <a:extLst>
              <a:ext uri="{FF2B5EF4-FFF2-40B4-BE49-F238E27FC236}">
                <a16:creationId xmlns:a16="http://schemas.microsoft.com/office/drawing/2014/main" id="{7F3BF2A7-AF9A-1617-FFC5-D43C7F2836F5}"/>
              </a:ext>
            </a:extLst>
          </p:cNvPr>
          <p:cNvSpPr/>
          <p:nvPr/>
        </p:nvSpPr>
        <p:spPr>
          <a:xfrm>
            <a:off x="6148465" y="1799111"/>
            <a:ext cx="492613" cy="338495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076" name="Picture 4" descr="Sectors., bewertung, fünf, sektor, pfeil, befriedigung, max. Bild,  tachometer, indicator., mittel, geschwindigkeitsmesser, | CanStock">
            <a:extLst>
              <a:ext uri="{FF2B5EF4-FFF2-40B4-BE49-F238E27FC236}">
                <a16:creationId xmlns:a16="http://schemas.microsoft.com/office/drawing/2014/main" id="{8B9CF09E-F9ED-D620-75C1-FA6789E95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t="16306" r="6595" b="21548"/>
          <a:stretch/>
        </p:blipFill>
        <p:spPr bwMode="auto">
          <a:xfrm>
            <a:off x="6641078" y="1029930"/>
            <a:ext cx="2230525" cy="108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-ticarette Müşteri Memnuniyeti Nasıl Sağlanır?">
            <a:extLst>
              <a:ext uri="{FF2B5EF4-FFF2-40B4-BE49-F238E27FC236}">
                <a16:creationId xmlns:a16="http://schemas.microsoft.com/office/drawing/2014/main" id="{51183688-6AC2-737E-CCAC-800EC51B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26" y="979280"/>
            <a:ext cx="2335775" cy="130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4EEAFF-EA1F-E4ED-8284-4DB199928ABF}"/>
              </a:ext>
            </a:extLst>
          </p:cNvPr>
          <p:cNvSpPr txBox="1"/>
          <p:nvPr/>
        </p:nvSpPr>
        <p:spPr>
          <a:xfrm>
            <a:off x="7305841" y="2087259"/>
            <a:ext cx="85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4,72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0822AA-2243-45D2-BC51-EF0F00B72886}"/>
              </a:ext>
            </a:extLst>
          </p:cNvPr>
          <p:cNvSpPr txBox="1"/>
          <p:nvPr/>
        </p:nvSpPr>
        <p:spPr>
          <a:xfrm>
            <a:off x="9656784" y="2082590"/>
            <a:ext cx="1009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75,4% </a:t>
            </a:r>
          </a:p>
        </p:txBody>
      </p:sp>
      <p:pic>
        <p:nvPicPr>
          <p:cNvPr id="3082" name="Picture 10" descr="⬇ Скачать картинки Кубок 2 место, стоковые фото Кубок 2 место в хорошем  качестве | Depositphotos">
            <a:extLst>
              <a:ext uri="{FF2B5EF4-FFF2-40B4-BE49-F238E27FC236}">
                <a16:creationId xmlns:a16="http://schemas.microsoft.com/office/drawing/2014/main" id="{9CF4DE69-66C1-19FD-15B4-71100F65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1" y="3597512"/>
            <a:ext cx="3777649" cy="32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Национальный Банк Казахстана">
            <a:extLst>
              <a:ext uri="{FF2B5EF4-FFF2-40B4-BE49-F238E27FC236}">
                <a16:creationId xmlns:a16="http://schemas.microsoft.com/office/drawing/2014/main" id="{712DE42D-240D-4196-69B0-0827C07B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61" y="2810739"/>
            <a:ext cx="1238864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Министерство торговли и интеграции РК">
            <a:extLst>
              <a:ext uri="{FF2B5EF4-FFF2-40B4-BE49-F238E27FC236}">
                <a16:creationId xmlns:a16="http://schemas.microsoft.com/office/drawing/2014/main" id="{4D2D846A-B3D7-2740-26F9-1F79644BC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1" y="3260488"/>
            <a:ext cx="906037" cy="90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Агентство по стратегическому планированию и реформам Республики Казахстан">
            <a:extLst>
              <a:ext uri="{FF2B5EF4-FFF2-40B4-BE49-F238E27FC236}">
                <a16:creationId xmlns:a16="http://schemas.microsoft.com/office/drawing/2014/main" id="{B0E1F3CE-50D4-2560-E57D-155C99702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75" y="3457023"/>
            <a:ext cx="656891" cy="7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53A4E2-8C02-E732-70B9-6D00484F1F97}"/>
              </a:ext>
            </a:extLst>
          </p:cNvPr>
          <p:cNvSpPr txBox="1"/>
          <p:nvPr/>
        </p:nvSpPr>
        <p:spPr>
          <a:xfrm>
            <a:off x="4178709" y="3148318"/>
            <a:ext cx="53389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банк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4,72 балла (98,9%)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2A6FAD-268E-DE38-4F38-0C63CA0FAC55}"/>
              </a:ext>
            </a:extLst>
          </p:cNvPr>
          <p:cNvSpPr txBox="1"/>
          <p:nvPr/>
        </p:nvSpPr>
        <p:spPr>
          <a:xfrm>
            <a:off x="4207177" y="3651469"/>
            <a:ext cx="7424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торговли и интеграции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4,98 балла (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98%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CF10A5-BBEB-E696-BAEB-56EB8D533E33}"/>
              </a:ext>
            </a:extLst>
          </p:cNvPr>
          <p:cNvSpPr txBox="1"/>
          <p:nvPr/>
        </p:nvSpPr>
        <p:spPr>
          <a:xfrm>
            <a:off x="4207177" y="4145665"/>
            <a:ext cx="7612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по стратегическому планированию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реформам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4,94 балла (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53,5%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B61ACA-3583-2772-B030-CB3275BC03AA}"/>
              </a:ext>
            </a:extLst>
          </p:cNvPr>
          <p:cNvSpPr txBox="1"/>
          <p:nvPr/>
        </p:nvSpPr>
        <p:spPr>
          <a:xfrm>
            <a:off x="7002191" y="5140317"/>
            <a:ext cx="2022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АУТСАЙДЕРЫ</a:t>
            </a:r>
            <a:endParaRPr lang="x-none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7E2811-68DA-47B4-61B7-ABD34638994D}"/>
              </a:ext>
            </a:extLst>
          </p:cNvPr>
          <p:cNvSpPr txBox="1"/>
          <p:nvPr/>
        </p:nvSpPr>
        <p:spPr>
          <a:xfrm>
            <a:off x="6164884" y="2717631"/>
            <a:ext cx="2631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РЕЙТИНГ</a:t>
            </a:r>
            <a:endParaRPr lang="x-none" dirty="0">
              <a:solidFill>
                <a:srgbClr val="00B05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731847-D6EE-F8CD-4E17-FF2888DD5D0B}"/>
              </a:ext>
            </a:extLst>
          </p:cNvPr>
          <p:cNvSpPr txBox="1"/>
          <p:nvPr/>
        </p:nvSpPr>
        <p:spPr>
          <a:xfrm>
            <a:off x="5976314" y="5445770"/>
            <a:ext cx="5222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Верховный Суд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4,41 балла (72,9%)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D78991-1B3A-961F-84A0-E0A319278A41}"/>
              </a:ext>
            </a:extLst>
          </p:cNvPr>
          <p:cNvSpPr txBox="1"/>
          <p:nvPr/>
        </p:nvSpPr>
        <p:spPr>
          <a:xfrm>
            <a:off x="5976314" y="5952375"/>
            <a:ext cx="5814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4,41 балла (61%)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334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3457</TotalTime>
  <Words>1679</Words>
  <Application>Microsoft Office PowerPoint</Application>
  <PresentationFormat>Широкоэкранный</PresentationFormat>
  <Paragraphs>528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Айдар Байгалиев</dc:creator>
  <cp:lastModifiedBy>Неизвестный пользователь</cp:lastModifiedBy>
  <cp:revision>391</cp:revision>
  <dcterms:created xsi:type="dcterms:W3CDTF">2022-10-13T11:18:05Z</dcterms:created>
  <dcterms:modified xsi:type="dcterms:W3CDTF">2023-06-19T05:00:27Z</dcterms:modified>
</cp:coreProperties>
</file>