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9" r:id="rId3"/>
    <p:sldId id="320" r:id="rId4"/>
    <p:sldId id="362" r:id="rId5"/>
    <p:sldId id="321" r:id="rId6"/>
    <p:sldId id="360" r:id="rId7"/>
    <p:sldId id="361" r:id="rId8"/>
    <p:sldId id="357" r:id="rId9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9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95321" autoAdjust="0"/>
  </p:normalViewPr>
  <p:slideViewPr>
    <p:cSldViewPr snapToGrid="0" showGuides="1">
      <p:cViewPr varScale="1">
        <p:scale>
          <a:sx n="110" d="100"/>
          <a:sy n="110" d="100"/>
        </p:scale>
        <p:origin x="540" y="102"/>
      </p:cViewPr>
      <p:guideLst>
        <p:guide pos="3840"/>
        <p:guide orient="horz" pos="19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EBFA4-3490-4A6B-9106-874560D0FFC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D6B9399-53E7-413E-93E1-E22E9EE577DF}">
      <dgm:prSet phldrT="[Текст]" custT="1"/>
      <dgm:spPr/>
      <dgm:t>
        <a:bodyPr/>
        <a:lstStyle/>
        <a:p>
          <a:pPr algn="ctr"/>
          <a:r>
            <a:rPr lang="ru-RU" sz="3600" dirty="0"/>
            <a:t>в 2022 году  261 рассмотрено обращений</a:t>
          </a:r>
        </a:p>
      </dgm:t>
    </dgm:pt>
    <dgm:pt modelId="{5ABA5D38-6F62-4D8D-B07A-9886DFD90CA2}" type="parTrans" cxnId="{0018EB9D-1965-4BF1-B349-B3F77AD0DC7B}">
      <dgm:prSet/>
      <dgm:spPr/>
      <dgm:t>
        <a:bodyPr/>
        <a:lstStyle/>
        <a:p>
          <a:endParaRPr lang="ru-RU"/>
        </a:p>
      </dgm:t>
    </dgm:pt>
    <dgm:pt modelId="{609FAE2E-122F-47B3-8E17-9836F878529A}" type="sibTrans" cxnId="{0018EB9D-1965-4BF1-B349-B3F77AD0DC7B}">
      <dgm:prSet/>
      <dgm:spPr/>
      <dgm:t>
        <a:bodyPr/>
        <a:lstStyle/>
        <a:p>
          <a:endParaRPr lang="ru-RU"/>
        </a:p>
      </dgm:t>
    </dgm:pt>
    <dgm:pt modelId="{11EA9691-399A-47EB-BC46-DABC2064663A}">
      <dgm:prSet phldrT="[Текст]" custT="1"/>
      <dgm:spPr/>
      <dgm:t>
        <a:bodyPr/>
        <a:lstStyle/>
        <a:p>
          <a:pPr algn="ctr"/>
          <a:r>
            <a:rPr lang="ru-RU" sz="4000" dirty="0"/>
            <a:t>в  2022 году 42 чел. приняты на личном приеме </a:t>
          </a:r>
        </a:p>
      </dgm:t>
    </dgm:pt>
    <dgm:pt modelId="{10314632-A241-4918-BBC6-951A4F8A02F9}" type="parTrans" cxnId="{BC0171CC-FFCD-48C9-A182-F9330E075A4E}">
      <dgm:prSet/>
      <dgm:spPr/>
      <dgm:t>
        <a:bodyPr/>
        <a:lstStyle/>
        <a:p>
          <a:endParaRPr lang="ru-RU"/>
        </a:p>
      </dgm:t>
    </dgm:pt>
    <dgm:pt modelId="{F0152E71-C1DB-4155-8796-433845211B0F}" type="sibTrans" cxnId="{BC0171CC-FFCD-48C9-A182-F9330E075A4E}">
      <dgm:prSet/>
      <dgm:spPr/>
      <dgm:t>
        <a:bodyPr/>
        <a:lstStyle/>
        <a:p>
          <a:endParaRPr lang="ru-RU"/>
        </a:p>
      </dgm:t>
    </dgm:pt>
    <dgm:pt modelId="{708AEACD-48C6-406C-9D46-493F5339D4A6}" type="pres">
      <dgm:prSet presAssocID="{4BCEBFA4-3490-4A6B-9106-874560D0FF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26C89D-1BC5-4099-8182-E5DA5EA5CC7F}" type="pres">
      <dgm:prSet presAssocID="{3D6B9399-53E7-413E-93E1-E22E9EE577D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AA2BC-8C5F-4AD6-BFFD-3B1D581ED52E}" type="pres">
      <dgm:prSet presAssocID="{609FAE2E-122F-47B3-8E17-9836F878529A}" presName="spacer" presStyleCnt="0"/>
      <dgm:spPr/>
    </dgm:pt>
    <dgm:pt modelId="{C50EA8D9-AFC5-457F-8EB6-15FC7284F5C1}" type="pres">
      <dgm:prSet presAssocID="{11EA9691-399A-47EB-BC46-DABC2064663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18EB9D-1965-4BF1-B349-B3F77AD0DC7B}" srcId="{4BCEBFA4-3490-4A6B-9106-874560D0FFC6}" destId="{3D6B9399-53E7-413E-93E1-E22E9EE577DF}" srcOrd="0" destOrd="0" parTransId="{5ABA5D38-6F62-4D8D-B07A-9886DFD90CA2}" sibTransId="{609FAE2E-122F-47B3-8E17-9836F878529A}"/>
    <dgm:cxn modelId="{B5AD0A67-671A-4A5B-B594-5D1C97594BCE}" type="presOf" srcId="{4BCEBFA4-3490-4A6B-9106-874560D0FFC6}" destId="{708AEACD-48C6-406C-9D46-493F5339D4A6}" srcOrd="0" destOrd="0" presId="urn:microsoft.com/office/officeart/2005/8/layout/vList2"/>
    <dgm:cxn modelId="{46FBDE94-3DBA-400E-8E7C-DE773E97F480}" type="presOf" srcId="{3D6B9399-53E7-413E-93E1-E22E9EE577DF}" destId="{6526C89D-1BC5-4099-8182-E5DA5EA5CC7F}" srcOrd="0" destOrd="0" presId="urn:microsoft.com/office/officeart/2005/8/layout/vList2"/>
    <dgm:cxn modelId="{AB118375-7ED1-491D-ABF9-AE1CEC94088E}" type="presOf" srcId="{11EA9691-399A-47EB-BC46-DABC2064663A}" destId="{C50EA8D9-AFC5-457F-8EB6-15FC7284F5C1}" srcOrd="0" destOrd="0" presId="urn:microsoft.com/office/officeart/2005/8/layout/vList2"/>
    <dgm:cxn modelId="{BC0171CC-FFCD-48C9-A182-F9330E075A4E}" srcId="{4BCEBFA4-3490-4A6B-9106-874560D0FFC6}" destId="{11EA9691-399A-47EB-BC46-DABC2064663A}" srcOrd="1" destOrd="0" parTransId="{10314632-A241-4918-BBC6-951A4F8A02F9}" sibTransId="{F0152E71-C1DB-4155-8796-433845211B0F}"/>
    <dgm:cxn modelId="{C054395A-51EF-4148-9DA6-16DD792B63FD}" type="presParOf" srcId="{708AEACD-48C6-406C-9D46-493F5339D4A6}" destId="{6526C89D-1BC5-4099-8182-E5DA5EA5CC7F}" srcOrd="0" destOrd="0" presId="urn:microsoft.com/office/officeart/2005/8/layout/vList2"/>
    <dgm:cxn modelId="{8B4CA7EC-12E2-45DC-9091-5E9B9FA6968F}" type="presParOf" srcId="{708AEACD-48C6-406C-9D46-493F5339D4A6}" destId="{8FFAA2BC-8C5F-4AD6-BFFD-3B1D581ED52E}" srcOrd="1" destOrd="0" presId="urn:microsoft.com/office/officeart/2005/8/layout/vList2"/>
    <dgm:cxn modelId="{ECE67FF8-5CF2-465B-9B06-2FE9D8F23B8E}" type="presParOf" srcId="{708AEACD-48C6-406C-9D46-493F5339D4A6}" destId="{C50EA8D9-AFC5-457F-8EB6-15FC7284F5C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51" cy="49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9" y="2"/>
            <a:ext cx="2946351" cy="497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C3794-21EC-4EA9-9745-64D8B3513592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9" y="4778614"/>
            <a:ext cx="5437821" cy="3909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975"/>
            <a:ext cx="2946351" cy="49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9" y="9431975"/>
            <a:ext cx="2946351" cy="497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214AE-124A-41E5-8E81-23952CDAB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7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17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4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2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4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0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3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0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10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6105-00F2-4FF0-ADD1-3A5DE8BC9B9B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624C-9681-4D0D-9CD6-4A8FE7D016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1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5188" y="2677296"/>
            <a:ext cx="7927822" cy="2098923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УПРАВЛЕНИЕ ОБЩЕСТВЕННОГО РАЗВИТИЯ ГОРОДА АЛМАТЫ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Отчетная информация за 2022-2023 гг.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58" y="1099011"/>
            <a:ext cx="1686760" cy="14219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t="57625" b="13047"/>
          <a:stretch/>
        </p:blipFill>
        <p:spPr>
          <a:xfrm>
            <a:off x="0" y="4776219"/>
            <a:ext cx="12192000" cy="182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1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2550" y="181232"/>
            <a:ext cx="4497374" cy="579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СТРУКТУРА КГУ «УПРАВЛЕНИЕ ОБЩЕСТВЕННОГО РАЗВИТИЯ ГОРОДА АЛМАТЫ»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" t="57625" b="13047"/>
          <a:stretch/>
        </p:blipFill>
        <p:spPr>
          <a:xfrm>
            <a:off x="4641691" y="4899082"/>
            <a:ext cx="7571692" cy="182676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93624" y="543273"/>
            <a:ext cx="2931151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ru-RU" sz="1400" b="1" dirty="0" err="1">
                <a:solidFill>
                  <a:schemeClr val="bg1">
                    <a:lumMod val="50000"/>
                  </a:schemeClr>
                </a:solidFill>
              </a:rPr>
              <a:t>И.о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. руководителя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</a:pP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Есенбеков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Айдар </a:t>
            </a:r>
            <a:r>
              <a:rPr lang="ru-RU" sz="14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Рахымжанович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94381" y="1058422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Заместитель руководителя</a:t>
            </a:r>
          </a:p>
          <a:p>
            <a:pPr algn="ctr">
              <a:lnSpc>
                <a:spcPts val="1200"/>
              </a:lnSpc>
            </a:pP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Жаубасов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Бауржан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Жанатович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6696" y="1058423"/>
            <a:ext cx="2934530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Заместитель руководителя</a:t>
            </a:r>
          </a:p>
          <a:p>
            <a:pPr algn="ctr">
              <a:lnSpc>
                <a:spcPts val="1200"/>
              </a:lnSpc>
            </a:pP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Есенбеков</a:t>
            </a: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Айдар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Рахымжанович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31284" y="1059214"/>
            <a:ext cx="2976984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</a:rPr>
              <a:t>Заместитель руководителя</a:t>
            </a:r>
          </a:p>
          <a:p>
            <a:pPr algn="ctr">
              <a:lnSpc>
                <a:spcPts val="1200"/>
              </a:lnSpc>
            </a:pP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Бекбергенов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Ренат </a:t>
            </a: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Уралович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900516" y="899094"/>
            <a:ext cx="2569408" cy="15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787213" y="899094"/>
            <a:ext cx="2166287" cy="159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584856" y="1601347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поддержки гражданских инициатив </a:t>
            </a: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3 ед.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7031" y="1601347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гражданской интеграции </a:t>
            </a:r>
          </a:p>
          <a:p>
            <a:pPr algn="ctr">
              <a:lnSpc>
                <a:spcPts val="900"/>
              </a:lnSpc>
            </a:pPr>
            <a:r>
              <a:rPr lang="ru-RU" sz="105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3 ед.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132932" y="1601347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коммуникационных практик </a:t>
            </a:r>
            <a:b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3 ед.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89617" y="2144272"/>
            <a:ext cx="2946575" cy="41683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328635" y="2144272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628654" y="2144271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700368" y="2187342"/>
            <a:ext cx="5550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НПО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420992" y="2199639"/>
            <a:ext cx="1206819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Общественный </a:t>
            </a:r>
          </a:p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совет</a:t>
            </a:r>
            <a:endParaRPr lang="ru-RU" sz="12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6633266" y="2185223"/>
            <a:ext cx="958526" cy="41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Уважаемые люди города</a:t>
            </a:r>
            <a:endParaRPr lang="ru-RU" sz="12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077646" y="2125222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138134" y="2125222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948408" y="2125221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007423" y="2158767"/>
            <a:ext cx="1164278" cy="312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политические партии</a:t>
            </a:r>
            <a:endParaRPr lang="ru-RU" sz="12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105731" y="2148022"/>
            <a:ext cx="922464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национал-патриоты</a:t>
            </a:r>
            <a:endParaRPr lang="ru-RU" sz="12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787887" y="2122126"/>
            <a:ext cx="1398885" cy="41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ОО «Ветеранов войны </a:t>
            </a:r>
          </a:p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в Афганистане»</a:t>
            </a:r>
            <a:endParaRPr lang="ru-RU" sz="1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8132932" y="2139509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8995775" y="2144272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0105294" y="2144271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8319883" y="2187342"/>
            <a:ext cx="5550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СМИ</a:t>
            </a:r>
            <a:endParaRPr lang="ru-RU" sz="12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8938907" y="2237739"/>
            <a:ext cx="1206819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ГИЗ</a:t>
            </a:r>
            <a:endParaRPr lang="ru-RU" sz="12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0231732" y="2235768"/>
            <a:ext cx="790919" cy="20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блогеры</a:t>
            </a: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077031" y="2624937"/>
            <a:ext cx="2954195" cy="386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по развитию межэтнических отношений – САНК 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3 ед.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077646" y="3179322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055584" y="3179322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050008" y="3179321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07423" y="3183371"/>
            <a:ext cx="1111008" cy="238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АНК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016830" y="3166890"/>
            <a:ext cx="1107369" cy="44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Места компактного проживания </a:t>
            </a:r>
            <a:endParaRPr lang="ru-RU" sz="11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035538" y="3156562"/>
            <a:ext cx="1053246" cy="446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80"/>
              </a:lnSpc>
            </a:pPr>
            <a:r>
              <a:rPr lang="ru-RU" sz="1100" dirty="0">
                <a:solidFill>
                  <a:schemeClr val="bg1">
                    <a:lumMod val="50000"/>
                  </a:schemeClr>
                </a:solidFill>
              </a:rPr>
              <a:t>Этнокультурные объединения</a:t>
            </a:r>
            <a:endParaRPr lang="ru-RU" sz="11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581997" y="3201231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675367" y="3191705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621034" y="3191706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4507584" y="3217899"/>
            <a:ext cx="1260615" cy="33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Правовое сопровождение</a:t>
            </a:r>
            <a:endParaRPr lang="ru-RU" sz="12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675367" y="3262298"/>
            <a:ext cx="796928" cy="209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Кадры</a:t>
            </a:r>
            <a:endParaRPr lang="ru-RU" sz="12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6571256" y="3265744"/>
            <a:ext cx="1004134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800"/>
              </a:lnSpc>
            </a:pPr>
            <a:r>
              <a:rPr lang="ru-RU" sz="1200" dirty="0" err="1">
                <a:solidFill>
                  <a:schemeClr val="bg1">
                    <a:lumMod val="50000"/>
                  </a:schemeClr>
                </a:solidFill>
              </a:rPr>
              <a:t>Госзакуп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4584045" y="3741655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идеологической работы и прогнозирования </a:t>
            </a: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3 ед.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4585786" y="4271110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6098076" y="4271109"/>
            <a:ext cx="0" cy="35582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4624095" y="4269097"/>
            <a:ext cx="1393554" cy="37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социологические исследования</a:t>
            </a:r>
            <a:endParaRPr lang="ru-RU" sz="1200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074177" y="4256659"/>
            <a:ext cx="1475506" cy="379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200" dirty="0">
                <a:solidFill>
                  <a:schemeClr val="bg1">
                    <a:lumMod val="50000"/>
                  </a:schemeClr>
                </a:solidFill>
              </a:rPr>
              <a:t>эксперты, политологи </a:t>
            </a:r>
            <a:endParaRPr lang="ru-RU" sz="1200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065767" y="3714056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Территориальные отделы по районам </a:t>
            </a:r>
            <a:b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г.Алматы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8 ед.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1076786" y="4240798"/>
            <a:ext cx="2954195" cy="35582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15095" y="4245135"/>
            <a:ext cx="2904046" cy="334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900"/>
              </a:lnSpc>
            </a:pPr>
            <a:r>
              <a:rPr lang="kk-KZ" sz="1100" dirty="0">
                <a:solidFill>
                  <a:schemeClr val="bg1">
                    <a:lumMod val="50000"/>
                  </a:schemeClr>
                </a:solidFill>
              </a:rPr>
              <a:t>Общие вопросы общественно-политической тематики</a:t>
            </a:r>
            <a:endParaRPr lang="ru-RU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077034" y="4798993"/>
            <a:ext cx="2954195" cy="506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3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КГУ 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Қоғамдық келісім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  <a:r>
              <a:rPr lang="ru-RU" sz="11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21 ед.</a:t>
            </a:r>
            <a:endParaRPr lang="ru-RU" sz="12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ts val="13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4597079" y="4812671"/>
            <a:ext cx="2954195" cy="495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КГП на ПХВ «Центр мониторинга и анализа г. Алматы»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31 ед.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algn="ctr">
              <a:lnSpc>
                <a:spcPts val="1200"/>
              </a:lnSpc>
            </a:pPr>
            <a:endParaRPr lang="ru-RU" sz="1050" dirty="0">
              <a:solidFill>
                <a:srgbClr val="4472C4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601994" y="5503024"/>
            <a:ext cx="3344189" cy="457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КГУ 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Центр общественного развития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</a:p>
          <a:p>
            <a:pPr algn="ctr">
              <a:lnSpc>
                <a:spcPts val="900"/>
              </a:lnSpc>
            </a:pPr>
            <a:r>
              <a:rPr lang="ru-RU" sz="105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21 ед.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algn="ctr">
              <a:lnSpc>
                <a:spcPts val="900"/>
              </a:lnSpc>
            </a:pPr>
            <a:endParaRPr lang="ru-RU" sz="1050" dirty="0">
              <a:solidFill>
                <a:srgbClr val="4472C4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8132932" y="3247594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ТОО «Телерадиокомпания </a:t>
            </a:r>
          </a:p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Almaty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165 ед.</a:t>
            </a:r>
            <a:endParaRPr lang="ru-RU" sz="11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8144327" y="3820696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ТОО «</a:t>
            </a:r>
            <a:r>
              <a:rPr lang="en-US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Alatau</a:t>
            </a: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Aqparat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90 ед.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</a:pPr>
            <a:endParaRPr lang="ru-RU" sz="12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8149245" y="4378190"/>
            <a:ext cx="3052155" cy="723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КГУ «Региональная служба коммуникации города Алматы» </a:t>
            </a:r>
          </a:p>
          <a:p>
            <a:pPr algn="ctr">
              <a:lnSpc>
                <a:spcPts val="900"/>
              </a:lnSpc>
            </a:pPr>
            <a:r>
              <a:rPr lang="ru-RU" sz="12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28 ед.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lvl="0" algn="ctr">
              <a:lnSpc>
                <a:spcPts val="9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6" name="Прямая со стрелкой 105"/>
          <p:cNvCxnSpPr/>
          <p:nvPr/>
        </p:nvCxnSpPr>
        <p:spPr>
          <a:xfrm flipH="1">
            <a:off x="2526066" y="1944705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flipH="1">
            <a:off x="2548282" y="3001990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>
            <a:off x="2538881" y="4065642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>
            <a:off x="6094766" y="1960580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>
            <a:off x="6094757" y="3025806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flipH="1">
            <a:off x="5374156" y="4097392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6821984" y="4101229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Стрелка вниз 118"/>
          <p:cNvSpPr/>
          <p:nvPr/>
        </p:nvSpPr>
        <p:spPr>
          <a:xfrm>
            <a:off x="6052793" y="4636507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Стрелка вниз 119"/>
          <p:cNvSpPr/>
          <p:nvPr/>
        </p:nvSpPr>
        <p:spPr>
          <a:xfrm>
            <a:off x="6094757" y="5291356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Стрелка вниз 120"/>
          <p:cNvSpPr/>
          <p:nvPr/>
        </p:nvSpPr>
        <p:spPr>
          <a:xfrm>
            <a:off x="9548234" y="2503150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9609482" y="1964214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Стрелка вниз 126"/>
          <p:cNvSpPr/>
          <p:nvPr/>
        </p:nvSpPr>
        <p:spPr>
          <a:xfrm>
            <a:off x="9548234" y="3070072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Стрелка вниз 127"/>
          <p:cNvSpPr/>
          <p:nvPr/>
        </p:nvSpPr>
        <p:spPr>
          <a:xfrm>
            <a:off x="9548234" y="3617802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Стрелка вниз 128"/>
          <p:cNvSpPr/>
          <p:nvPr/>
        </p:nvSpPr>
        <p:spPr>
          <a:xfrm>
            <a:off x="9548234" y="4176517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1" name="Прямая со стрелкой 130"/>
          <p:cNvCxnSpPr/>
          <p:nvPr/>
        </p:nvCxnSpPr>
        <p:spPr>
          <a:xfrm flipH="1">
            <a:off x="1932185" y="1957168"/>
            <a:ext cx="471290" cy="158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>
            <a:off x="1844078" y="3011087"/>
            <a:ext cx="471290" cy="158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H="1">
            <a:off x="5184171" y="1964849"/>
            <a:ext cx="459187" cy="17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 flipH="1">
            <a:off x="4971025" y="3029418"/>
            <a:ext cx="459187" cy="17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Стрелка вниз 142"/>
          <p:cNvSpPr/>
          <p:nvPr/>
        </p:nvSpPr>
        <p:spPr>
          <a:xfrm>
            <a:off x="6052077" y="3558591"/>
            <a:ext cx="90832" cy="174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трелка вниз 143"/>
          <p:cNvSpPr/>
          <p:nvPr/>
        </p:nvSpPr>
        <p:spPr>
          <a:xfrm>
            <a:off x="6052077" y="2504837"/>
            <a:ext cx="90832" cy="17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Стрелка вниз 144"/>
          <p:cNvSpPr/>
          <p:nvPr/>
        </p:nvSpPr>
        <p:spPr>
          <a:xfrm>
            <a:off x="6059094" y="1414803"/>
            <a:ext cx="90832" cy="17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7" name="Прямая со стрелкой 146"/>
          <p:cNvCxnSpPr/>
          <p:nvPr/>
        </p:nvCxnSpPr>
        <p:spPr>
          <a:xfrm>
            <a:off x="6400800" y="1957168"/>
            <a:ext cx="411130" cy="17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6464516" y="3026462"/>
            <a:ext cx="411130" cy="17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Стрелка вниз 148"/>
          <p:cNvSpPr/>
          <p:nvPr/>
        </p:nvSpPr>
        <p:spPr>
          <a:xfrm>
            <a:off x="2497257" y="4601394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трелка вниз 149"/>
          <p:cNvSpPr/>
          <p:nvPr/>
        </p:nvSpPr>
        <p:spPr>
          <a:xfrm>
            <a:off x="2499666" y="3538838"/>
            <a:ext cx="90832" cy="169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трелка вниз 151"/>
          <p:cNvSpPr/>
          <p:nvPr/>
        </p:nvSpPr>
        <p:spPr>
          <a:xfrm>
            <a:off x="2503786" y="1420248"/>
            <a:ext cx="90832" cy="169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4" name="Прямая со стрелкой 153"/>
          <p:cNvCxnSpPr/>
          <p:nvPr/>
        </p:nvCxnSpPr>
        <p:spPr>
          <a:xfrm>
            <a:off x="2751817" y="1953919"/>
            <a:ext cx="389979" cy="165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>
            <a:off x="2898742" y="3010512"/>
            <a:ext cx="389979" cy="165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>
            <a:off x="6109626" y="891079"/>
            <a:ext cx="1234" cy="177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 стрелкой 156"/>
          <p:cNvCxnSpPr/>
          <p:nvPr/>
        </p:nvCxnSpPr>
        <p:spPr>
          <a:xfrm>
            <a:off x="9908625" y="1947671"/>
            <a:ext cx="411130" cy="17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H="1">
            <a:off x="8730007" y="1959013"/>
            <a:ext cx="459187" cy="17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Стрелка вниз 159"/>
          <p:cNvSpPr/>
          <p:nvPr/>
        </p:nvSpPr>
        <p:spPr>
          <a:xfrm>
            <a:off x="9562965" y="1425836"/>
            <a:ext cx="90832" cy="1774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Заголовок 1"/>
          <p:cNvSpPr txBox="1">
            <a:spLocks/>
          </p:cNvSpPr>
          <p:nvPr/>
        </p:nvSpPr>
        <p:spPr>
          <a:xfrm>
            <a:off x="952890" y="5397566"/>
            <a:ext cx="3667417" cy="8517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500"/>
              </a:lnSpc>
            </a:pPr>
            <a:r>
              <a:rPr lang="kk-KZ" sz="1000" b="1" dirty="0">
                <a:solidFill>
                  <a:schemeClr val="bg1"/>
                </a:solidFill>
                <a:latin typeface="+mn-lt"/>
              </a:rPr>
              <a:t>Справочно: </a:t>
            </a:r>
          </a:p>
          <a:p>
            <a:pPr algn="l">
              <a:lnSpc>
                <a:spcPts val="1500"/>
              </a:lnSpc>
            </a:pPr>
            <a:r>
              <a:rPr lang="kk-KZ" sz="1000" b="1" dirty="0">
                <a:solidFill>
                  <a:schemeClr val="bg1"/>
                </a:solidFill>
                <a:latin typeface="+mn-lt"/>
              </a:rPr>
              <a:t>по штатному расписанию Управления – </a:t>
            </a:r>
            <a:r>
              <a:rPr lang="en-US" sz="1000" b="1" dirty="0">
                <a:solidFill>
                  <a:schemeClr val="bg1"/>
                </a:solidFill>
                <a:latin typeface="+mn-lt"/>
              </a:rPr>
              <a:t>3</a:t>
            </a:r>
            <a:r>
              <a:rPr lang="ru-RU" sz="1000" b="1" dirty="0">
                <a:solidFill>
                  <a:schemeClr val="bg1"/>
                </a:solidFill>
                <a:latin typeface="+mn-lt"/>
              </a:rPr>
              <a:t>3</a:t>
            </a:r>
            <a:r>
              <a:rPr lang="kk-KZ" sz="1000" b="1" dirty="0">
                <a:solidFill>
                  <a:schemeClr val="bg1"/>
                </a:solidFill>
                <a:latin typeface="+mn-lt"/>
              </a:rPr>
              <a:t> единиц (факт – </a:t>
            </a:r>
            <a:r>
              <a:rPr lang="en-US" sz="1000" b="1" dirty="0">
                <a:solidFill>
                  <a:schemeClr val="bg1"/>
                </a:solidFill>
                <a:latin typeface="+mn-lt"/>
              </a:rPr>
              <a:t>3</a:t>
            </a:r>
            <a:r>
              <a:rPr lang="ru-RU" sz="1000" b="1" dirty="0">
                <a:solidFill>
                  <a:schemeClr val="bg1"/>
                </a:solidFill>
                <a:latin typeface="+mn-lt"/>
              </a:rPr>
              <a:t>0</a:t>
            </a:r>
            <a:r>
              <a:rPr lang="kk-KZ" sz="1000" b="1" dirty="0">
                <a:solidFill>
                  <a:schemeClr val="bg1"/>
                </a:solidFill>
                <a:latin typeface="+mn-lt"/>
              </a:rPr>
              <a:t>);</a:t>
            </a:r>
          </a:p>
          <a:p>
            <a:pPr algn="l">
              <a:lnSpc>
                <a:spcPts val="1500"/>
              </a:lnSpc>
            </a:pPr>
            <a:r>
              <a:rPr lang="kk-KZ" sz="1000" b="1" dirty="0">
                <a:solidFill>
                  <a:schemeClr val="bg1"/>
                </a:solidFill>
                <a:latin typeface="+mn-lt"/>
              </a:rPr>
              <a:t>внештатных – </a:t>
            </a:r>
            <a:r>
              <a:rPr lang="ru-RU" sz="1000" b="1" dirty="0">
                <a:solidFill>
                  <a:schemeClr val="bg1"/>
                </a:solidFill>
                <a:latin typeface="+mn-lt"/>
              </a:rPr>
              <a:t>5</a:t>
            </a:r>
            <a:r>
              <a:rPr lang="kk-KZ" sz="1000" b="1" dirty="0">
                <a:solidFill>
                  <a:schemeClr val="bg1"/>
                </a:solidFill>
                <a:latin typeface="+mn-lt"/>
              </a:rPr>
              <a:t> (факт-4).</a:t>
            </a:r>
          </a:p>
          <a:p>
            <a:pPr algn="l">
              <a:lnSpc>
                <a:spcPts val="1500"/>
              </a:lnSpc>
            </a:pPr>
            <a:endParaRPr lang="kk-KZ" sz="1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8132932" y="2695214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финансов и бухгалтерского учета </a:t>
            </a:r>
            <a:b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2</a:t>
            </a: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 ед.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4584045" y="2653911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200"/>
              </a:lnSpc>
            </a:pP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Отдел специальных проектов и правого обеспечения </a:t>
            </a:r>
            <a:r>
              <a:rPr lang="ru-RU" sz="105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rPr>
              <a:t>3 ед.</a:t>
            </a:r>
          </a:p>
        </p:txBody>
      </p:sp>
    </p:spTree>
    <p:extLst>
      <p:ext uri="{BB962C8B-B14F-4D97-AF65-F5344CB8AC3E}">
        <p14:creationId xmlns:p14="http://schemas.microsoft.com/office/powerpoint/2010/main" val="25112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232556" y="2378784"/>
            <a:ext cx="182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Общий бюджет</a:t>
            </a: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587750" y="2273300"/>
            <a:ext cx="1389446" cy="60132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Группа 48">
            <a:extLst>
              <a:ext uri="{FF2B5EF4-FFF2-40B4-BE49-F238E27FC236}">
                <a16:creationId xmlns="" xmlns:a16="http://schemas.microsoft.com/office/drawing/2014/main" id="{7CFA9072-5765-4CE9-8146-AB0D74305B09}"/>
              </a:ext>
            </a:extLst>
          </p:cNvPr>
          <p:cNvGrpSpPr/>
          <p:nvPr/>
        </p:nvGrpSpPr>
        <p:grpSpPr>
          <a:xfrm>
            <a:off x="2878710" y="1976417"/>
            <a:ext cx="661413" cy="600115"/>
            <a:chOff x="2328909" y="3326975"/>
            <a:chExt cx="953831" cy="953831"/>
          </a:xfrm>
        </p:grpSpPr>
        <p:sp>
          <p:nvSpPr>
            <p:cNvPr id="50" name="Овал 49">
              <a:extLst>
                <a:ext uri="{FF2B5EF4-FFF2-40B4-BE49-F238E27FC236}">
                  <a16:creationId xmlns="" xmlns:a16="http://schemas.microsoft.com/office/drawing/2014/main" id="{D06F7C64-0E55-43C8-95B0-DEB4D5F83D4F}"/>
                </a:ext>
              </a:extLst>
            </p:cNvPr>
            <p:cNvSpPr/>
            <p:nvPr/>
          </p:nvSpPr>
          <p:spPr>
            <a:xfrm>
              <a:off x="2328909" y="3326975"/>
              <a:ext cx="953831" cy="953831"/>
            </a:xfrm>
            <a:prstGeom prst="ellipse">
              <a:avLst/>
            </a:prstGeom>
            <a:solidFill>
              <a:srgbClr val="FFC000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pic>
          <p:nvPicPr>
            <p:cNvPr id="51" name="Рисунок 50" descr="Рукопожатие">
              <a:extLst>
                <a:ext uri="{FF2B5EF4-FFF2-40B4-BE49-F238E27FC236}">
                  <a16:creationId xmlns="" xmlns:a16="http://schemas.microsoft.com/office/drawing/2014/main" id="{7D205F0A-0261-468D-A146-4B533E4A9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28909" y="3365741"/>
              <a:ext cx="915065" cy="915065"/>
            </a:xfrm>
            <a:prstGeom prst="rect">
              <a:avLst/>
            </a:prstGeom>
          </p:spPr>
        </p:pic>
      </p:grpSp>
      <p:grpSp>
        <p:nvGrpSpPr>
          <p:cNvPr id="52" name="Группа 51">
            <a:extLst>
              <a:ext uri="{FF2B5EF4-FFF2-40B4-BE49-F238E27FC236}">
                <a16:creationId xmlns="" xmlns:a16="http://schemas.microsoft.com/office/drawing/2014/main" id="{66ECE509-97B8-40A3-85D6-CC2651A09253}"/>
              </a:ext>
            </a:extLst>
          </p:cNvPr>
          <p:cNvGrpSpPr/>
          <p:nvPr/>
        </p:nvGrpSpPr>
        <p:grpSpPr>
          <a:xfrm>
            <a:off x="2087191" y="4089272"/>
            <a:ext cx="653588" cy="559924"/>
            <a:chOff x="2925809" y="3429000"/>
            <a:chExt cx="953831" cy="953831"/>
          </a:xfrm>
        </p:grpSpPr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26C0E0A3-7628-4CB0-9FB0-12A7859FD6AC}"/>
                </a:ext>
              </a:extLst>
            </p:cNvPr>
            <p:cNvSpPr/>
            <p:nvPr/>
          </p:nvSpPr>
          <p:spPr>
            <a:xfrm>
              <a:off x="2925809" y="3429000"/>
              <a:ext cx="953831" cy="953831"/>
            </a:xfrm>
            <a:prstGeom prst="ellipse">
              <a:avLst/>
            </a:prstGeom>
            <a:solidFill>
              <a:srgbClr val="FFC000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pic>
          <p:nvPicPr>
            <p:cNvPr id="54" name="Рисунок 53" descr="Рост объемов бизнеса">
              <a:extLst>
                <a:ext uri="{FF2B5EF4-FFF2-40B4-BE49-F238E27FC236}">
                  <a16:creationId xmlns="" xmlns:a16="http://schemas.microsoft.com/office/drawing/2014/main" id="{FFC10AB4-7EF0-4FA5-94C8-74FDE107D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02576" y="3553120"/>
              <a:ext cx="705588" cy="705588"/>
            </a:xfrm>
            <a:prstGeom prst="rect">
              <a:avLst/>
            </a:prstGeom>
          </p:spPr>
        </p:pic>
      </p:grpSp>
      <p:grpSp>
        <p:nvGrpSpPr>
          <p:cNvPr id="55" name="Группа 54">
            <a:extLst>
              <a:ext uri="{FF2B5EF4-FFF2-40B4-BE49-F238E27FC236}">
                <a16:creationId xmlns="" xmlns:a16="http://schemas.microsoft.com/office/drawing/2014/main" id="{D1714348-B856-4C0A-9DA8-D712578F9882}"/>
              </a:ext>
            </a:extLst>
          </p:cNvPr>
          <p:cNvGrpSpPr/>
          <p:nvPr/>
        </p:nvGrpSpPr>
        <p:grpSpPr>
          <a:xfrm>
            <a:off x="8655083" y="1976992"/>
            <a:ext cx="679222" cy="600115"/>
            <a:chOff x="58133" y="1365800"/>
            <a:chExt cx="953831" cy="953831"/>
          </a:xfrm>
        </p:grpSpPr>
        <p:sp>
          <p:nvSpPr>
            <p:cNvPr id="56" name="Овал 55">
              <a:extLst>
                <a:ext uri="{FF2B5EF4-FFF2-40B4-BE49-F238E27FC236}">
                  <a16:creationId xmlns="" xmlns:a16="http://schemas.microsoft.com/office/drawing/2014/main" id="{F58E6756-D29D-4C82-BE3D-90F7DAF51998}"/>
                </a:ext>
              </a:extLst>
            </p:cNvPr>
            <p:cNvSpPr/>
            <p:nvPr/>
          </p:nvSpPr>
          <p:spPr>
            <a:xfrm>
              <a:off x="58133" y="1365800"/>
              <a:ext cx="953831" cy="953831"/>
            </a:xfrm>
            <a:prstGeom prst="ellipse">
              <a:avLst/>
            </a:prstGeom>
            <a:solidFill>
              <a:srgbClr val="FFC000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pic>
          <p:nvPicPr>
            <p:cNvPr id="57" name="Рисунок 56" descr="Спутниковая тарелка">
              <a:extLst>
                <a:ext uri="{FF2B5EF4-FFF2-40B4-BE49-F238E27FC236}">
                  <a16:creationId xmlns="" xmlns:a16="http://schemas.microsoft.com/office/drawing/2014/main" id="{5BAF4DFD-82AD-42D3-A621-7A3FE3D6A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35049" y="1415080"/>
              <a:ext cx="799998" cy="799998"/>
            </a:xfrm>
            <a:prstGeom prst="rect">
              <a:avLst/>
            </a:prstGeom>
          </p:spPr>
        </p:pic>
      </p:grpSp>
      <p:sp>
        <p:nvSpPr>
          <p:cNvPr id="62" name="Овал 61">
            <a:extLst>
              <a:ext uri="{FF2B5EF4-FFF2-40B4-BE49-F238E27FC236}">
                <a16:creationId xmlns="" xmlns:a16="http://schemas.microsoft.com/office/drawing/2014/main" id="{F621FFD3-312F-458B-8FC9-EA6DD6441B73}"/>
              </a:ext>
            </a:extLst>
          </p:cNvPr>
          <p:cNvSpPr/>
          <p:nvPr/>
        </p:nvSpPr>
        <p:spPr>
          <a:xfrm>
            <a:off x="8667750" y="4273883"/>
            <a:ext cx="684809" cy="616361"/>
          </a:xfrm>
          <a:prstGeom prst="ellipse">
            <a:avLst/>
          </a:prstGeom>
          <a:solidFill>
            <a:srgbClr val="FFC000"/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flipV="1">
            <a:off x="7215054" y="2300980"/>
            <a:ext cx="1384642" cy="56526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Заголовок 1"/>
          <p:cNvSpPr txBox="1">
            <a:spLocks/>
          </p:cNvSpPr>
          <p:nvPr/>
        </p:nvSpPr>
        <p:spPr>
          <a:xfrm>
            <a:off x="273662" y="4089272"/>
            <a:ext cx="2197890" cy="939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ru-RU" sz="1800" dirty="0">
                <a:latin typeface="+mn-lt"/>
              </a:rPr>
              <a:t>Прогнозно-аналитическая работа</a:t>
            </a:r>
          </a:p>
        </p:txBody>
      </p:sp>
      <p:sp>
        <p:nvSpPr>
          <p:cNvPr id="89" name="Заголовок 1"/>
          <p:cNvSpPr txBox="1">
            <a:spLocks/>
          </p:cNvSpPr>
          <p:nvPr/>
        </p:nvSpPr>
        <p:spPr>
          <a:xfrm>
            <a:off x="811253" y="4348545"/>
            <a:ext cx="2015553" cy="3477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7" name="Заголовок 1"/>
          <p:cNvSpPr txBox="1">
            <a:spLocks/>
          </p:cNvSpPr>
          <p:nvPr/>
        </p:nvSpPr>
        <p:spPr>
          <a:xfrm>
            <a:off x="626533" y="1279038"/>
            <a:ext cx="2768855" cy="4895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latin typeface="+mn-lt"/>
              </a:rPr>
              <a:t>Развитие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гражданского общества</a:t>
            </a:r>
          </a:p>
        </p:txBody>
      </p:sp>
      <p:sp>
        <p:nvSpPr>
          <p:cNvPr id="99" name="Заголовок 1"/>
          <p:cNvSpPr txBox="1">
            <a:spLocks/>
          </p:cNvSpPr>
          <p:nvPr/>
        </p:nvSpPr>
        <p:spPr>
          <a:xfrm>
            <a:off x="9334305" y="1153801"/>
            <a:ext cx="2648715" cy="11058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latin typeface="+mn-lt"/>
              </a:rPr>
              <a:t>Реализация государственной информационной политики</a:t>
            </a:r>
          </a:p>
        </p:txBody>
      </p:sp>
      <p:sp>
        <p:nvSpPr>
          <p:cNvPr id="115" name="Заголовок 1"/>
          <p:cNvSpPr txBox="1">
            <a:spLocks/>
          </p:cNvSpPr>
          <p:nvPr/>
        </p:nvSpPr>
        <p:spPr>
          <a:xfrm>
            <a:off x="9404470" y="4628904"/>
            <a:ext cx="2606567" cy="3233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latin typeface="+mn-lt"/>
              </a:rPr>
              <a:t>Мониторинг общественно-политической ситуации</a:t>
            </a:r>
          </a:p>
        </p:txBody>
      </p:sp>
      <p:sp>
        <p:nvSpPr>
          <p:cNvPr id="117" name="Овал 116"/>
          <p:cNvSpPr/>
          <p:nvPr/>
        </p:nvSpPr>
        <p:spPr>
          <a:xfrm>
            <a:off x="4857881" y="2336155"/>
            <a:ext cx="2487827" cy="218688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b="1" dirty="0"/>
              <a:t>ОСНОВНЫЕ НАПРАВЛЕНИЯ</a:t>
            </a:r>
          </a:p>
        </p:txBody>
      </p:sp>
      <p:cxnSp>
        <p:nvCxnSpPr>
          <p:cNvPr id="124" name="Прямая соединительная линия 123"/>
          <p:cNvCxnSpPr>
            <a:cxnSpLocks/>
          </p:cNvCxnSpPr>
          <p:nvPr/>
        </p:nvCxnSpPr>
        <p:spPr>
          <a:xfrm flipV="1">
            <a:off x="2854078" y="3424837"/>
            <a:ext cx="2003803" cy="84904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7215054" y="4005263"/>
            <a:ext cx="1400785" cy="57626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Прямоугольник 139"/>
          <p:cNvSpPr/>
          <p:nvPr/>
        </p:nvSpPr>
        <p:spPr>
          <a:xfrm>
            <a:off x="3640577" y="381218"/>
            <a:ext cx="48955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ОСНОВНЫЕ НАПРАВЛЕНИЯ РАБОТЫ</a:t>
            </a:r>
          </a:p>
        </p:txBody>
      </p:sp>
      <p:sp>
        <p:nvSpPr>
          <p:cNvPr id="67" name="Freeform 5">
            <a:extLst>
              <a:ext uri="{FF2B5EF4-FFF2-40B4-BE49-F238E27FC236}">
                <a16:creationId xmlns="" xmlns:a16="http://schemas.microsoft.com/office/drawing/2014/main" id="{67715C25-1F6B-4765-9909-F9CA9C1AD75F}"/>
              </a:ext>
            </a:extLst>
          </p:cNvPr>
          <p:cNvSpPr>
            <a:spLocks noEditPoints="1"/>
          </p:cNvSpPr>
          <p:nvPr/>
        </p:nvSpPr>
        <p:spPr bwMode="auto">
          <a:xfrm>
            <a:off x="9529645" y="3226407"/>
            <a:ext cx="490251" cy="326651"/>
          </a:xfrm>
          <a:custGeom>
            <a:avLst/>
            <a:gdLst>
              <a:gd name="T0" fmla="*/ 16187 w 16188"/>
              <a:gd name="T1" fmla="*/ 5103 h 11817"/>
              <a:gd name="T2" fmla="*/ 15260 w 16188"/>
              <a:gd name="T3" fmla="*/ 4675 h 11817"/>
              <a:gd name="T4" fmla="*/ 15618 w 16188"/>
              <a:gd name="T5" fmla="*/ 6001 h 11817"/>
              <a:gd name="T6" fmla="*/ 14200 w 16188"/>
              <a:gd name="T7" fmla="*/ 7526 h 11817"/>
              <a:gd name="T8" fmla="*/ 12968 w 16188"/>
              <a:gd name="T9" fmla="*/ 7152 h 11817"/>
              <a:gd name="T10" fmla="*/ 12072 w 16188"/>
              <a:gd name="T11" fmla="*/ 5713 h 11817"/>
              <a:gd name="T12" fmla="*/ 10983 w 16188"/>
              <a:gd name="T13" fmla="*/ 3518 h 11817"/>
              <a:gd name="T14" fmla="*/ 8737 w 16188"/>
              <a:gd name="T15" fmla="*/ 4000 h 11817"/>
              <a:gd name="T16" fmla="*/ 6903 w 16188"/>
              <a:gd name="T17" fmla="*/ 3042 h 11817"/>
              <a:gd name="T18" fmla="*/ 5253 w 16188"/>
              <a:gd name="T19" fmla="*/ 2715 h 11817"/>
              <a:gd name="T20" fmla="*/ 4019 w 16188"/>
              <a:gd name="T21" fmla="*/ 3145 h 11817"/>
              <a:gd name="T22" fmla="*/ 2996 w 16188"/>
              <a:gd name="T23" fmla="*/ 6651 h 11817"/>
              <a:gd name="T24" fmla="*/ 1906 w 16188"/>
              <a:gd name="T25" fmla="*/ 7577 h 11817"/>
              <a:gd name="T26" fmla="*/ 505 w 16188"/>
              <a:gd name="T27" fmla="*/ 8634 h 11817"/>
              <a:gd name="T28" fmla="*/ 923 w 16188"/>
              <a:gd name="T29" fmla="*/ 7001 h 11817"/>
              <a:gd name="T30" fmla="*/ 455 w 16188"/>
              <a:gd name="T31" fmla="*/ 5753 h 11817"/>
              <a:gd name="T32" fmla="*/ 397 w 16188"/>
              <a:gd name="T33" fmla="*/ 7158 h 11817"/>
              <a:gd name="T34" fmla="*/ 445 w 16188"/>
              <a:gd name="T35" fmla="*/ 7590 h 11817"/>
              <a:gd name="T36" fmla="*/ 303 w 16188"/>
              <a:gd name="T37" fmla="*/ 8974 h 11817"/>
              <a:gd name="T38" fmla="*/ 640 w 16188"/>
              <a:gd name="T39" fmla="*/ 9128 h 11817"/>
              <a:gd name="T40" fmla="*/ 1168 w 16188"/>
              <a:gd name="T41" fmla="*/ 10976 h 11817"/>
              <a:gd name="T42" fmla="*/ 1649 w 16188"/>
              <a:gd name="T43" fmla="*/ 11605 h 11817"/>
              <a:gd name="T44" fmla="*/ 1824 w 16188"/>
              <a:gd name="T45" fmla="*/ 10938 h 11817"/>
              <a:gd name="T46" fmla="*/ 2253 w 16188"/>
              <a:gd name="T47" fmla="*/ 11675 h 11817"/>
              <a:gd name="T48" fmla="*/ 3333 w 16188"/>
              <a:gd name="T49" fmla="*/ 6971 h 11817"/>
              <a:gd name="T50" fmla="*/ 3739 w 16188"/>
              <a:gd name="T51" fmla="*/ 6232 h 11817"/>
              <a:gd name="T52" fmla="*/ 4282 w 16188"/>
              <a:gd name="T53" fmla="*/ 6101 h 11817"/>
              <a:gd name="T54" fmla="*/ 4342 w 16188"/>
              <a:gd name="T55" fmla="*/ 11627 h 11817"/>
              <a:gd name="T56" fmla="*/ 5327 w 16188"/>
              <a:gd name="T57" fmla="*/ 11474 h 11817"/>
              <a:gd name="T58" fmla="*/ 5329 w 16188"/>
              <a:gd name="T59" fmla="*/ 9009 h 11817"/>
              <a:gd name="T60" fmla="*/ 5663 w 16188"/>
              <a:gd name="T61" fmla="*/ 8491 h 11817"/>
              <a:gd name="T62" fmla="*/ 5664 w 16188"/>
              <a:gd name="T63" fmla="*/ 11429 h 11817"/>
              <a:gd name="T64" fmla="*/ 6480 w 16188"/>
              <a:gd name="T65" fmla="*/ 11756 h 11817"/>
              <a:gd name="T66" fmla="*/ 6721 w 16188"/>
              <a:gd name="T67" fmla="*/ 8132 h 11817"/>
              <a:gd name="T68" fmla="*/ 7307 w 16188"/>
              <a:gd name="T69" fmla="*/ 6222 h 11817"/>
              <a:gd name="T70" fmla="*/ 7628 w 16188"/>
              <a:gd name="T71" fmla="*/ 6661 h 11817"/>
              <a:gd name="T72" fmla="*/ 8126 w 16188"/>
              <a:gd name="T73" fmla="*/ 6796 h 11817"/>
              <a:gd name="T74" fmla="*/ 8867 w 16188"/>
              <a:gd name="T75" fmla="*/ 5618 h 11817"/>
              <a:gd name="T76" fmla="*/ 9029 w 16188"/>
              <a:gd name="T77" fmla="*/ 11663 h 11817"/>
              <a:gd name="T78" fmla="*/ 9863 w 16188"/>
              <a:gd name="T79" fmla="*/ 11626 h 11817"/>
              <a:gd name="T80" fmla="*/ 10231 w 16188"/>
              <a:gd name="T81" fmla="*/ 10311 h 11817"/>
              <a:gd name="T82" fmla="*/ 10335 w 16188"/>
              <a:gd name="T83" fmla="*/ 11695 h 11817"/>
              <a:gd name="T84" fmla="*/ 11036 w 16188"/>
              <a:gd name="T85" fmla="*/ 11731 h 11817"/>
              <a:gd name="T86" fmla="*/ 11246 w 16188"/>
              <a:gd name="T87" fmla="*/ 9168 h 11817"/>
              <a:gd name="T88" fmla="*/ 11362 w 16188"/>
              <a:gd name="T89" fmla="*/ 5771 h 11817"/>
              <a:gd name="T90" fmla="*/ 11934 w 16188"/>
              <a:gd name="T91" fmla="*/ 7107 h 11817"/>
              <a:gd name="T92" fmla="*/ 13210 w 16188"/>
              <a:gd name="T93" fmla="*/ 8203 h 11817"/>
              <a:gd name="T94" fmla="*/ 13224 w 16188"/>
              <a:gd name="T95" fmla="*/ 11652 h 11817"/>
              <a:gd name="T96" fmla="*/ 13747 w 16188"/>
              <a:gd name="T97" fmla="*/ 11069 h 11817"/>
              <a:gd name="T98" fmla="*/ 13815 w 16188"/>
              <a:gd name="T99" fmla="*/ 10110 h 11817"/>
              <a:gd name="T100" fmla="*/ 13859 w 16188"/>
              <a:gd name="T101" fmla="*/ 11524 h 11817"/>
              <a:gd name="T102" fmla="*/ 14386 w 16188"/>
              <a:gd name="T103" fmla="*/ 11320 h 11817"/>
              <a:gd name="T104" fmla="*/ 15568 w 16188"/>
              <a:gd name="T105" fmla="*/ 7302 h 11817"/>
              <a:gd name="T106" fmla="*/ 1357 w 16188"/>
              <a:gd name="T107" fmla="*/ 7217 h 11817"/>
              <a:gd name="T108" fmla="*/ 2214 w 16188"/>
              <a:gd name="T109" fmla="*/ 6525 h 11817"/>
              <a:gd name="T110" fmla="*/ 14121 w 16188"/>
              <a:gd name="T111" fmla="*/ 6321 h 11817"/>
              <a:gd name="T112" fmla="*/ 13356 w 16188"/>
              <a:gd name="T113" fmla="*/ 7189 h 11817"/>
              <a:gd name="T114" fmla="*/ 9231 w 16188"/>
              <a:gd name="T115" fmla="*/ 1240 h 11817"/>
              <a:gd name="T116" fmla="*/ 10679 w 16188"/>
              <a:gd name="T117" fmla="*/ 3034 h 11817"/>
              <a:gd name="T118" fmla="*/ 9887 w 16188"/>
              <a:gd name="T119" fmla="*/ 895 h 11817"/>
              <a:gd name="T120" fmla="*/ 4272 w 16188"/>
              <a:gd name="T121" fmla="*/ 1250 h 11817"/>
              <a:gd name="T122" fmla="*/ 6598 w 16188"/>
              <a:gd name="T123" fmla="*/ 1865 h 11817"/>
              <a:gd name="T124" fmla="*/ 5882 w 16188"/>
              <a:gd name="T125" fmla="*/ 55 h 11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188" h="11817">
                <a:moveTo>
                  <a:pt x="15663" y="6944"/>
                </a:moveTo>
                <a:lnTo>
                  <a:pt x="15662" y="6884"/>
                </a:lnTo>
                <a:lnTo>
                  <a:pt x="15660" y="6824"/>
                </a:lnTo>
                <a:lnTo>
                  <a:pt x="15658" y="6765"/>
                </a:lnTo>
                <a:lnTo>
                  <a:pt x="15657" y="6706"/>
                </a:lnTo>
                <a:lnTo>
                  <a:pt x="15657" y="6648"/>
                </a:lnTo>
                <a:lnTo>
                  <a:pt x="15658" y="6590"/>
                </a:lnTo>
                <a:lnTo>
                  <a:pt x="15659" y="6531"/>
                </a:lnTo>
                <a:lnTo>
                  <a:pt x="15661" y="6473"/>
                </a:lnTo>
                <a:lnTo>
                  <a:pt x="15665" y="6416"/>
                </a:lnTo>
                <a:lnTo>
                  <a:pt x="15670" y="6360"/>
                </a:lnTo>
                <a:lnTo>
                  <a:pt x="15677" y="6304"/>
                </a:lnTo>
                <a:lnTo>
                  <a:pt x="15685" y="6248"/>
                </a:lnTo>
                <a:lnTo>
                  <a:pt x="15690" y="6220"/>
                </a:lnTo>
                <a:lnTo>
                  <a:pt x="15695" y="6192"/>
                </a:lnTo>
                <a:lnTo>
                  <a:pt x="15701" y="6166"/>
                </a:lnTo>
                <a:lnTo>
                  <a:pt x="15707" y="6138"/>
                </a:lnTo>
                <a:lnTo>
                  <a:pt x="15715" y="6112"/>
                </a:lnTo>
                <a:lnTo>
                  <a:pt x="15723" y="6085"/>
                </a:lnTo>
                <a:lnTo>
                  <a:pt x="15731" y="6059"/>
                </a:lnTo>
                <a:lnTo>
                  <a:pt x="15739" y="6032"/>
                </a:lnTo>
                <a:lnTo>
                  <a:pt x="16018" y="5717"/>
                </a:lnTo>
                <a:lnTo>
                  <a:pt x="16061" y="5636"/>
                </a:lnTo>
                <a:lnTo>
                  <a:pt x="16097" y="5552"/>
                </a:lnTo>
                <a:lnTo>
                  <a:pt x="16127" y="5466"/>
                </a:lnTo>
                <a:lnTo>
                  <a:pt x="16151" y="5377"/>
                </a:lnTo>
                <a:lnTo>
                  <a:pt x="16168" y="5287"/>
                </a:lnTo>
                <a:lnTo>
                  <a:pt x="16180" y="5195"/>
                </a:lnTo>
                <a:lnTo>
                  <a:pt x="16187" y="5103"/>
                </a:lnTo>
                <a:lnTo>
                  <a:pt x="16188" y="5010"/>
                </a:lnTo>
                <a:lnTo>
                  <a:pt x="16184" y="4919"/>
                </a:lnTo>
                <a:lnTo>
                  <a:pt x="16176" y="4828"/>
                </a:lnTo>
                <a:lnTo>
                  <a:pt x="16164" y="4739"/>
                </a:lnTo>
                <a:lnTo>
                  <a:pt x="16147" y="4653"/>
                </a:lnTo>
                <a:lnTo>
                  <a:pt x="16126" y="4571"/>
                </a:lnTo>
                <a:lnTo>
                  <a:pt x="16102" y="4491"/>
                </a:lnTo>
                <a:lnTo>
                  <a:pt x="16075" y="4416"/>
                </a:lnTo>
                <a:lnTo>
                  <a:pt x="16044" y="4345"/>
                </a:lnTo>
                <a:lnTo>
                  <a:pt x="16011" y="4280"/>
                </a:lnTo>
                <a:lnTo>
                  <a:pt x="15976" y="4220"/>
                </a:lnTo>
                <a:lnTo>
                  <a:pt x="15937" y="4168"/>
                </a:lnTo>
                <a:lnTo>
                  <a:pt x="15898" y="4122"/>
                </a:lnTo>
                <a:lnTo>
                  <a:pt x="15856" y="4085"/>
                </a:lnTo>
                <a:lnTo>
                  <a:pt x="15814" y="4055"/>
                </a:lnTo>
                <a:lnTo>
                  <a:pt x="15769" y="4034"/>
                </a:lnTo>
                <a:lnTo>
                  <a:pt x="15725" y="4023"/>
                </a:lnTo>
                <a:lnTo>
                  <a:pt x="15679" y="4021"/>
                </a:lnTo>
                <a:lnTo>
                  <a:pt x="15634" y="4032"/>
                </a:lnTo>
                <a:lnTo>
                  <a:pt x="15588" y="4052"/>
                </a:lnTo>
                <a:lnTo>
                  <a:pt x="15543" y="4085"/>
                </a:lnTo>
                <a:lnTo>
                  <a:pt x="15497" y="4130"/>
                </a:lnTo>
                <a:lnTo>
                  <a:pt x="15452" y="4188"/>
                </a:lnTo>
                <a:lnTo>
                  <a:pt x="15410" y="4259"/>
                </a:lnTo>
                <a:lnTo>
                  <a:pt x="15367" y="4345"/>
                </a:lnTo>
                <a:lnTo>
                  <a:pt x="15332" y="4430"/>
                </a:lnTo>
                <a:lnTo>
                  <a:pt x="15303" y="4514"/>
                </a:lnTo>
                <a:lnTo>
                  <a:pt x="15279" y="4595"/>
                </a:lnTo>
                <a:lnTo>
                  <a:pt x="15260" y="4675"/>
                </a:lnTo>
                <a:lnTo>
                  <a:pt x="15246" y="4753"/>
                </a:lnTo>
                <a:lnTo>
                  <a:pt x="15236" y="4828"/>
                </a:lnTo>
                <a:lnTo>
                  <a:pt x="15230" y="4902"/>
                </a:lnTo>
                <a:lnTo>
                  <a:pt x="15229" y="4974"/>
                </a:lnTo>
                <a:lnTo>
                  <a:pt x="15231" y="5044"/>
                </a:lnTo>
                <a:lnTo>
                  <a:pt x="15236" y="5111"/>
                </a:lnTo>
                <a:lnTo>
                  <a:pt x="15244" y="5176"/>
                </a:lnTo>
                <a:lnTo>
                  <a:pt x="15255" y="5239"/>
                </a:lnTo>
                <a:lnTo>
                  <a:pt x="15268" y="5300"/>
                </a:lnTo>
                <a:lnTo>
                  <a:pt x="15285" y="5358"/>
                </a:lnTo>
                <a:lnTo>
                  <a:pt x="15302" y="5413"/>
                </a:lnTo>
                <a:lnTo>
                  <a:pt x="15321" y="5467"/>
                </a:lnTo>
                <a:lnTo>
                  <a:pt x="15341" y="5517"/>
                </a:lnTo>
                <a:lnTo>
                  <a:pt x="15362" y="5566"/>
                </a:lnTo>
                <a:lnTo>
                  <a:pt x="15384" y="5611"/>
                </a:lnTo>
                <a:lnTo>
                  <a:pt x="15406" y="5654"/>
                </a:lnTo>
                <a:lnTo>
                  <a:pt x="15428" y="5695"/>
                </a:lnTo>
                <a:lnTo>
                  <a:pt x="15450" y="5732"/>
                </a:lnTo>
                <a:lnTo>
                  <a:pt x="15473" y="5767"/>
                </a:lnTo>
                <a:lnTo>
                  <a:pt x="15494" y="5798"/>
                </a:lnTo>
                <a:lnTo>
                  <a:pt x="15532" y="5853"/>
                </a:lnTo>
                <a:lnTo>
                  <a:pt x="15564" y="5895"/>
                </a:lnTo>
                <a:lnTo>
                  <a:pt x="15587" y="5925"/>
                </a:lnTo>
                <a:lnTo>
                  <a:pt x="15599" y="5942"/>
                </a:lnTo>
                <a:lnTo>
                  <a:pt x="15609" y="5963"/>
                </a:lnTo>
                <a:lnTo>
                  <a:pt x="15615" y="5979"/>
                </a:lnTo>
                <a:lnTo>
                  <a:pt x="15618" y="5991"/>
                </a:lnTo>
                <a:lnTo>
                  <a:pt x="15619" y="5999"/>
                </a:lnTo>
                <a:lnTo>
                  <a:pt x="15618" y="6001"/>
                </a:lnTo>
                <a:lnTo>
                  <a:pt x="15618" y="6003"/>
                </a:lnTo>
                <a:lnTo>
                  <a:pt x="15616" y="6006"/>
                </a:lnTo>
                <a:lnTo>
                  <a:pt x="15615" y="6007"/>
                </a:lnTo>
                <a:lnTo>
                  <a:pt x="15611" y="6007"/>
                </a:lnTo>
                <a:lnTo>
                  <a:pt x="15607" y="6007"/>
                </a:lnTo>
                <a:lnTo>
                  <a:pt x="15601" y="6003"/>
                </a:lnTo>
                <a:lnTo>
                  <a:pt x="15601" y="6003"/>
                </a:lnTo>
                <a:lnTo>
                  <a:pt x="15611" y="6012"/>
                </a:lnTo>
                <a:lnTo>
                  <a:pt x="15638" y="6032"/>
                </a:lnTo>
                <a:lnTo>
                  <a:pt x="15598" y="6839"/>
                </a:lnTo>
                <a:lnTo>
                  <a:pt x="15484" y="6945"/>
                </a:lnTo>
                <a:lnTo>
                  <a:pt x="15418" y="6967"/>
                </a:lnTo>
                <a:lnTo>
                  <a:pt x="15350" y="6993"/>
                </a:lnTo>
                <a:lnTo>
                  <a:pt x="15279" y="7022"/>
                </a:lnTo>
                <a:lnTo>
                  <a:pt x="15208" y="7053"/>
                </a:lnTo>
                <a:lnTo>
                  <a:pt x="15134" y="7086"/>
                </a:lnTo>
                <a:lnTo>
                  <a:pt x="15059" y="7121"/>
                </a:lnTo>
                <a:lnTo>
                  <a:pt x="14983" y="7156"/>
                </a:lnTo>
                <a:lnTo>
                  <a:pt x="14907" y="7193"/>
                </a:lnTo>
                <a:lnTo>
                  <a:pt x="14830" y="7231"/>
                </a:lnTo>
                <a:lnTo>
                  <a:pt x="14753" y="7269"/>
                </a:lnTo>
                <a:lnTo>
                  <a:pt x="14676" y="7306"/>
                </a:lnTo>
                <a:lnTo>
                  <a:pt x="14601" y="7344"/>
                </a:lnTo>
                <a:lnTo>
                  <a:pt x="14526" y="7380"/>
                </a:lnTo>
                <a:lnTo>
                  <a:pt x="14452" y="7416"/>
                </a:lnTo>
                <a:lnTo>
                  <a:pt x="14380" y="7449"/>
                </a:lnTo>
                <a:lnTo>
                  <a:pt x="14310" y="7481"/>
                </a:lnTo>
                <a:lnTo>
                  <a:pt x="14254" y="7505"/>
                </a:lnTo>
                <a:lnTo>
                  <a:pt x="14200" y="7526"/>
                </a:lnTo>
                <a:lnTo>
                  <a:pt x="14147" y="7544"/>
                </a:lnTo>
                <a:lnTo>
                  <a:pt x="14098" y="7561"/>
                </a:lnTo>
                <a:lnTo>
                  <a:pt x="14049" y="7574"/>
                </a:lnTo>
                <a:lnTo>
                  <a:pt x="14003" y="7584"/>
                </a:lnTo>
                <a:lnTo>
                  <a:pt x="13957" y="7593"/>
                </a:lnTo>
                <a:lnTo>
                  <a:pt x="13914" y="7600"/>
                </a:lnTo>
                <a:lnTo>
                  <a:pt x="13871" y="7604"/>
                </a:lnTo>
                <a:lnTo>
                  <a:pt x="13830" y="7606"/>
                </a:lnTo>
                <a:lnTo>
                  <a:pt x="13790" y="7605"/>
                </a:lnTo>
                <a:lnTo>
                  <a:pt x="13752" y="7603"/>
                </a:lnTo>
                <a:lnTo>
                  <a:pt x="13714" y="7599"/>
                </a:lnTo>
                <a:lnTo>
                  <a:pt x="13678" y="7592"/>
                </a:lnTo>
                <a:lnTo>
                  <a:pt x="13641" y="7584"/>
                </a:lnTo>
                <a:lnTo>
                  <a:pt x="13607" y="7575"/>
                </a:lnTo>
                <a:lnTo>
                  <a:pt x="13573" y="7563"/>
                </a:lnTo>
                <a:lnTo>
                  <a:pt x="13539" y="7551"/>
                </a:lnTo>
                <a:lnTo>
                  <a:pt x="13506" y="7536"/>
                </a:lnTo>
                <a:lnTo>
                  <a:pt x="13473" y="7520"/>
                </a:lnTo>
                <a:lnTo>
                  <a:pt x="13441" y="7503"/>
                </a:lnTo>
                <a:lnTo>
                  <a:pt x="13409" y="7484"/>
                </a:lnTo>
                <a:lnTo>
                  <a:pt x="13377" y="7465"/>
                </a:lnTo>
                <a:lnTo>
                  <a:pt x="13345" y="7443"/>
                </a:lnTo>
                <a:lnTo>
                  <a:pt x="13314" y="7422"/>
                </a:lnTo>
                <a:lnTo>
                  <a:pt x="13281" y="7398"/>
                </a:lnTo>
                <a:lnTo>
                  <a:pt x="13250" y="7375"/>
                </a:lnTo>
                <a:lnTo>
                  <a:pt x="13218" y="7349"/>
                </a:lnTo>
                <a:lnTo>
                  <a:pt x="13152" y="7298"/>
                </a:lnTo>
                <a:lnTo>
                  <a:pt x="13083" y="7243"/>
                </a:lnTo>
                <a:lnTo>
                  <a:pt x="12968" y="7152"/>
                </a:lnTo>
                <a:lnTo>
                  <a:pt x="12868" y="7075"/>
                </a:lnTo>
                <a:lnTo>
                  <a:pt x="12783" y="7009"/>
                </a:lnTo>
                <a:lnTo>
                  <a:pt x="12711" y="6953"/>
                </a:lnTo>
                <a:lnTo>
                  <a:pt x="12650" y="6905"/>
                </a:lnTo>
                <a:lnTo>
                  <a:pt x="12599" y="6863"/>
                </a:lnTo>
                <a:lnTo>
                  <a:pt x="12577" y="6844"/>
                </a:lnTo>
                <a:lnTo>
                  <a:pt x="12557" y="6826"/>
                </a:lnTo>
                <a:lnTo>
                  <a:pt x="12538" y="6807"/>
                </a:lnTo>
                <a:lnTo>
                  <a:pt x="12521" y="6789"/>
                </a:lnTo>
                <a:lnTo>
                  <a:pt x="12505" y="6770"/>
                </a:lnTo>
                <a:lnTo>
                  <a:pt x="12491" y="6752"/>
                </a:lnTo>
                <a:lnTo>
                  <a:pt x="12477" y="6733"/>
                </a:lnTo>
                <a:lnTo>
                  <a:pt x="12464" y="6713"/>
                </a:lnTo>
                <a:lnTo>
                  <a:pt x="12452" y="6692"/>
                </a:lnTo>
                <a:lnTo>
                  <a:pt x="12439" y="6669"/>
                </a:lnTo>
                <a:lnTo>
                  <a:pt x="12428" y="6646"/>
                </a:lnTo>
                <a:lnTo>
                  <a:pt x="12416" y="6619"/>
                </a:lnTo>
                <a:lnTo>
                  <a:pt x="12392" y="6562"/>
                </a:lnTo>
                <a:lnTo>
                  <a:pt x="12365" y="6493"/>
                </a:lnTo>
                <a:lnTo>
                  <a:pt x="12334" y="6412"/>
                </a:lnTo>
                <a:lnTo>
                  <a:pt x="12298" y="6317"/>
                </a:lnTo>
                <a:lnTo>
                  <a:pt x="12269" y="6241"/>
                </a:lnTo>
                <a:lnTo>
                  <a:pt x="12241" y="6166"/>
                </a:lnTo>
                <a:lnTo>
                  <a:pt x="12213" y="6090"/>
                </a:lnTo>
                <a:lnTo>
                  <a:pt x="12185" y="6015"/>
                </a:lnTo>
                <a:lnTo>
                  <a:pt x="12156" y="5940"/>
                </a:lnTo>
                <a:lnTo>
                  <a:pt x="12129" y="5865"/>
                </a:lnTo>
                <a:lnTo>
                  <a:pt x="12101" y="5789"/>
                </a:lnTo>
                <a:lnTo>
                  <a:pt x="12072" y="5713"/>
                </a:lnTo>
                <a:lnTo>
                  <a:pt x="12045" y="5638"/>
                </a:lnTo>
                <a:lnTo>
                  <a:pt x="12017" y="5562"/>
                </a:lnTo>
                <a:lnTo>
                  <a:pt x="11988" y="5487"/>
                </a:lnTo>
                <a:lnTo>
                  <a:pt x="11960" y="5410"/>
                </a:lnTo>
                <a:lnTo>
                  <a:pt x="11931" y="5334"/>
                </a:lnTo>
                <a:lnTo>
                  <a:pt x="11902" y="5257"/>
                </a:lnTo>
                <a:lnTo>
                  <a:pt x="11873" y="5179"/>
                </a:lnTo>
                <a:lnTo>
                  <a:pt x="11844" y="5103"/>
                </a:lnTo>
                <a:lnTo>
                  <a:pt x="11804" y="4997"/>
                </a:lnTo>
                <a:lnTo>
                  <a:pt x="11768" y="4893"/>
                </a:lnTo>
                <a:lnTo>
                  <a:pt x="11733" y="4794"/>
                </a:lnTo>
                <a:lnTo>
                  <a:pt x="11701" y="4698"/>
                </a:lnTo>
                <a:lnTo>
                  <a:pt x="11641" y="4517"/>
                </a:lnTo>
                <a:lnTo>
                  <a:pt x="11585" y="4348"/>
                </a:lnTo>
                <a:lnTo>
                  <a:pt x="11557" y="4270"/>
                </a:lnTo>
                <a:lnTo>
                  <a:pt x="11529" y="4194"/>
                </a:lnTo>
                <a:lnTo>
                  <a:pt x="11501" y="4121"/>
                </a:lnTo>
                <a:lnTo>
                  <a:pt x="11471" y="4052"/>
                </a:lnTo>
                <a:lnTo>
                  <a:pt x="11441" y="3987"/>
                </a:lnTo>
                <a:lnTo>
                  <a:pt x="11408" y="3924"/>
                </a:lnTo>
                <a:lnTo>
                  <a:pt x="11374" y="3866"/>
                </a:lnTo>
                <a:lnTo>
                  <a:pt x="11338" y="3811"/>
                </a:lnTo>
                <a:lnTo>
                  <a:pt x="11298" y="3759"/>
                </a:lnTo>
                <a:lnTo>
                  <a:pt x="11256" y="3710"/>
                </a:lnTo>
                <a:lnTo>
                  <a:pt x="11209" y="3665"/>
                </a:lnTo>
                <a:lnTo>
                  <a:pt x="11160" y="3623"/>
                </a:lnTo>
                <a:lnTo>
                  <a:pt x="11105" y="3584"/>
                </a:lnTo>
                <a:lnTo>
                  <a:pt x="11046" y="3550"/>
                </a:lnTo>
                <a:lnTo>
                  <a:pt x="10983" y="3518"/>
                </a:lnTo>
                <a:lnTo>
                  <a:pt x="10914" y="3489"/>
                </a:lnTo>
                <a:lnTo>
                  <a:pt x="10839" y="3465"/>
                </a:lnTo>
                <a:lnTo>
                  <a:pt x="10758" y="3442"/>
                </a:lnTo>
                <a:lnTo>
                  <a:pt x="10670" y="3425"/>
                </a:lnTo>
                <a:lnTo>
                  <a:pt x="10576" y="3410"/>
                </a:lnTo>
                <a:lnTo>
                  <a:pt x="10475" y="3398"/>
                </a:lnTo>
                <a:lnTo>
                  <a:pt x="10365" y="3390"/>
                </a:lnTo>
                <a:lnTo>
                  <a:pt x="10249" y="3385"/>
                </a:lnTo>
                <a:lnTo>
                  <a:pt x="10124" y="3383"/>
                </a:lnTo>
                <a:lnTo>
                  <a:pt x="9992" y="3385"/>
                </a:lnTo>
                <a:lnTo>
                  <a:pt x="9870" y="3390"/>
                </a:lnTo>
                <a:lnTo>
                  <a:pt x="9755" y="3397"/>
                </a:lnTo>
                <a:lnTo>
                  <a:pt x="9649" y="3408"/>
                </a:lnTo>
                <a:lnTo>
                  <a:pt x="9551" y="3422"/>
                </a:lnTo>
                <a:lnTo>
                  <a:pt x="9461" y="3438"/>
                </a:lnTo>
                <a:lnTo>
                  <a:pt x="9377" y="3458"/>
                </a:lnTo>
                <a:lnTo>
                  <a:pt x="9299" y="3480"/>
                </a:lnTo>
                <a:lnTo>
                  <a:pt x="9228" y="3507"/>
                </a:lnTo>
                <a:lnTo>
                  <a:pt x="9163" y="3535"/>
                </a:lnTo>
                <a:lnTo>
                  <a:pt x="9103" y="3567"/>
                </a:lnTo>
                <a:lnTo>
                  <a:pt x="9048" y="3603"/>
                </a:lnTo>
                <a:lnTo>
                  <a:pt x="8997" y="3640"/>
                </a:lnTo>
                <a:lnTo>
                  <a:pt x="8951" y="3682"/>
                </a:lnTo>
                <a:lnTo>
                  <a:pt x="8908" y="3727"/>
                </a:lnTo>
                <a:lnTo>
                  <a:pt x="8869" y="3775"/>
                </a:lnTo>
                <a:lnTo>
                  <a:pt x="8833" y="3826"/>
                </a:lnTo>
                <a:lnTo>
                  <a:pt x="8799" y="3881"/>
                </a:lnTo>
                <a:lnTo>
                  <a:pt x="8767" y="3939"/>
                </a:lnTo>
                <a:lnTo>
                  <a:pt x="8737" y="4000"/>
                </a:lnTo>
                <a:lnTo>
                  <a:pt x="8708" y="4065"/>
                </a:lnTo>
                <a:lnTo>
                  <a:pt x="8681" y="4133"/>
                </a:lnTo>
                <a:lnTo>
                  <a:pt x="8653" y="4204"/>
                </a:lnTo>
                <a:lnTo>
                  <a:pt x="8626" y="4279"/>
                </a:lnTo>
                <a:lnTo>
                  <a:pt x="8571" y="4438"/>
                </a:lnTo>
                <a:lnTo>
                  <a:pt x="8510" y="4612"/>
                </a:lnTo>
                <a:lnTo>
                  <a:pt x="8477" y="4704"/>
                </a:lnTo>
                <a:lnTo>
                  <a:pt x="8442" y="4799"/>
                </a:lnTo>
                <a:lnTo>
                  <a:pt x="8404" y="4899"/>
                </a:lnTo>
                <a:lnTo>
                  <a:pt x="8363" y="5001"/>
                </a:lnTo>
                <a:lnTo>
                  <a:pt x="7988" y="5941"/>
                </a:lnTo>
                <a:lnTo>
                  <a:pt x="7163" y="3616"/>
                </a:lnTo>
                <a:lnTo>
                  <a:pt x="7134" y="3528"/>
                </a:lnTo>
                <a:lnTo>
                  <a:pt x="7110" y="3450"/>
                </a:lnTo>
                <a:lnTo>
                  <a:pt x="7087" y="3379"/>
                </a:lnTo>
                <a:lnTo>
                  <a:pt x="7066" y="3317"/>
                </a:lnTo>
                <a:lnTo>
                  <a:pt x="7056" y="3288"/>
                </a:lnTo>
                <a:lnTo>
                  <a:pt x="7047" y="3262"/>
                </a:lnTo>
                <a:lnTo>
                  <a:pt x="7037" y="3236"/>
                </a:lnTo>
                <a:lnTo>
                  <a:pt x="7027" y="3212"/>
                </a:lnTo>
                <a:lnTo>
                  <a:pt x="7015" y="3189"/>
                </a:lnTo>
                <a:lnTo>
                  <a:pt x="7005" y="3168"/>
                </a:lnTo>
                <a:lnTo>
                  <a:pt x="6993" y="3147"/>
                </a:lnTo>
                <a:lnTo>
                  <a:pt x="6981" y="3128"/>
                </a:lnTo>
                <a:lnTo>
                  <a:pt x="6968" y="3109"/>
                </a:lnTo>
                <a:lnTo>
                  <a:pt x="6954" y="3092"/>
                </a:lnTo>
                <a:lnTo>
                  <a:pt x="6938" y="3075"/>
                </a:lnTo>
                <a:lnTo>
                  <a:pt x="6921" y="3058"/>
                </a:lnTo>
                <a:lnTo>
                  <a:pt x="6903" y="3042"/>
                </a:lnTo>
                <a:lnTo>
                  <a:pt x="6884" y="3027"/>
                </a:lnTo>
                <a:lnTo>
                  <a:pt x="6863" y="3011"/>
                </a:lnTo>
                <a:lnTo>
                  <a:pt x="6839" y="2997"/>
                </a:lnTo>
                <a:lnTo>
                  <a:pt x="6814" y="2982"/>
                </a:lnTo>
                <a:lnTo>
                  <a:pt x="6787" y="2968"/>
                </a:lnTo>
                <a:lnTo>
                  <a:pt x="6758" y="2952"/>
                </a:lnTo>
                <a:lnTo>
                  <a:pt x="6726" y="2937"/>
                </a:lnTo>
                <a:lnTo>
                  <a:pt x="6693" y="2922"/>
                </a:lnTo>
                <a:lnTo>
                  <a:pt x="6656" y="2905"/>
                </a:lnTo>
                <a:lnTo>
                  <a:pt x="6617" y="2889"/>
                </a:lnTo>
                <a:lnTo>
                  <a:pt x="6574" y="2873"/>
                </a:lnTo>
                <a:lnTo>
                  <a:pt x="6514" y="2850"/>
                </a:lnTo>
                <a:lnTo>
                  <a:pt x="6451" y="2829"/>
                </a:lnTo>
                <a:lnTo>
                  <a:pt x="6386" y="2810"/>
                </a:lnTo>
                <a:lnTo>
                  <a:pt x="6319" y="2792"/>
                </a:lnTo>
                <a:lnTo>
                  <a:pt x="6251" y="2777"/>
                </a:lnTo>
                <a:lnTo>
                  <a:pt x="6180" y="2762"/>
                </a:lnTo>
                <a:lnTo>
                  <a:pt x="6107" y="2750"/>
                </a:lnTo>
                <a:lnTo>
                  <a:pt x="6033" y="2739"/>
                </a:lnTo>
                <a:lnTo>
                  <a:pt x="5958" y="2729"/>
                </a:lnTo>
                <a:lnTo>
                  <a:pt x="5881" y="2721"/>
                </a:lnTo>
                <a:lnTo>
                  <a:pt x="5804" y="2715"/>
                </a:lnTo>
                <a:lnTo>
                  <a:pt x="5727" y="2710"/>
                </a:lnTo>
                <a:lnTo>
                  <a:pt x="5649" y="2707"/>
                </a:lnTo>
                <a:lnTo>
                  <a:pt x="5570" y="2706"/>
                </a:lnTo>
                <a:lnTo>
                  <a:pt x="5490" y="2706"/>
                </a:lnTo>
                <a:lnTo>
                  <a:pt x="5411" y="2707"/>
                </a:lnTo>
                <a:lnTo>
                  <a:pt x="5332" y="2711"/>
                </a:lnTo>
                <a:lnTo>
                  <a:pt x="5253" y="2715"/>
                </a:lnTo>
                <a:lnTo>
                  <a:pt x="5175" y="2722"/>
                </a:lnTo>
                <a:lnTo>
                  <a:pt x="5097" y="2730"/>
                </a:lnTo>
                <a:lnTo>
                  <a:pt x="5020" y="2740"/>
                </a:lnTo>
                <a:lnTo>
                  <a:pt x="4944" y="2750"/>
                </a:lnTo>
                <a:lnTo>
                  <a:pt x="4870" y="2763"/>
                </a:lnTo>
                <a:lnTo>
                  <a:pt x="4796" y="2777"/>
                </a:lnTo>
                <a:lnTo>
                  <a:pt x="4724" y="2792"/>
                </a:lnTo>
                <a:lnTo>
                  <a:pt x="4654" y="2809"/>
                </a:lnTo>
                <a:lnTo>
                  <a:pt x="4585" y="2828"/>
                </a:lnTo>
                <a:lnTo>
                  <a:pt x="4518" y="2848"/>
                </a:lnTo>
                <a:lnTo>
                  <a:pt x="4454" y="2869"/>
                </a:lnTo>
                <a:lnTo>
                  <a:pt x="4392" y="2893"/>
                </a:lnTo>
                <a:lnTo>
                  <a:pt x="4332" y="2917"/>
                </a:lnTo>
                <a:lnTo>
                  <a:pt x="4276" y="2943"/>
                </a:lnTo>
                <a:lnTo>
                  <a:pt x="4236" y="2962"/>
                </a:lnTo>
                <a:lnTo>
                  <a:pt x="4202" y="2980"/>
                </a:lnTo>
                <a:lnTo>
                  <a:pt x="4171" y="2995"/>
                </a:lnTo>
                <a:lnTo>
                  <a:pt x="4144" y="3011"/>
                </a:lnTo>
                <a:lnTo>
                  <a:pt x="4120" y="3027"/>
                </a:lnTo>
                <a:lnTo>
                  <a:pt x="4099" y="3043"/>
                </a:lnTo>
                <a:lnTo>
                  <a:pt x="4088" y="3051"/>
                </a:lnTo>
                <a:lnTo>
                  <a:pt x="4079" y="3059"/>
                </a:lnTo>
                <a:lnTo>
                  <a:pt x="4070" y="3069"/>
                </a:lnTo>
                <a:lnTo>
                  <a:pt x="4062" y="3078"/>
                </a:lnTo>
                <a:lnTo>
                  <a:pt x="4054" y="3087"/>
                </a:lnTo>
                <a:lnTo>
                  <a:pt x="4047" y="3097"/>
                </a:lnTo>
                <a:lnTo>
                  <a:pt x="4039" y="3108"/>
                </a:lnTo>
                <a:lnTo>
                  <a:pt x="4032" y="3120"/>
                </a:lnTo>
                <a:lnTo>
                  <a:pt x="4019" y="3145"/>
                </a:lnTo>
                <a:lnTo>
                  <a:pt x="4005" y="3173"/>
                </a:lnTo>
                <a:lnTo>
                  <a:pt x="3991" y="3205"/>
                </a:lnTo>
                <a:lnTo>
                  <a:pt x="3978" y="3241"/>
                </a:lnTo>
                <a:lnTo>
                  <a:pt x="3963" y="3282"/>
                </a:lnTo>
                <a:lnTo>
                  <a:pt x="3948" y="3328"/>
                </a:lnTo>
                <a:lnTo>
                  <a:pt x="3081" y="5799"/>
                </a:lnTo>
                <a:lnTo>
                  <a:pt x="3054" y="5874"/>
                </a:lnTo>
                <a:lnTo>
                  <a:pt x="3027" y="5943"/>
                </a:lnTo>
                <a:lnTo>
                  <a:pt x="3001" y="6009"/>
                </a:lnTo>
                <a:lnTo>
                  <a:pt x="2976" y="6072"/>
                </a:lnTo>
                <a:lnTo>
                  <a:pt x="2952" y="6131"/>
                </a:lnTo>
                <a:lnTo>
                  <a:pt x="2932" y="6188"/>
                </a:lnTo>
                <a:lnTo>
                  <a:pt x="2923" y="6216"/>
                </a:lnTo>
                <a:lnTo>
                  <a:pt x="2916" y="6243"/>
                </a:lnTo>
                <a:lnTo>
                  <a:pt x="2909" y="6270"/>
                </a:lnTo>
                <a:lnTo>
                  <a:pt x="2904" y="6297"/>
                </a:lnTo>
                <a:lnTo>
                  <a:pt x="2900" y="6323"/>
                </a:lnTo>
                <a:lnTo>
                  <a:pt x="2897" y="6350"/>
                </a:lnTo>
                <a:lnTo>
                  <a:pt x="2896" y="6376"/>
                </a:lnTo>
                <a:lnTo>
                  <a:pt x="2897" y="6403"/>
                </a:lnTo>
                <a:lnTo>
                  <a:pt x="2900" y="6429"/>
                </a:lnTo>
                <a:lnTo>
                  <a:pt x="2904" y="6456"/>
                </a:lnTo>
                <a:lnTo>
                  <a:pt x="2910" y="6482"/>
                </a:lnTo>
                <a:lnTo>
                  <a:pt x="2918" y="6510"/>
                </a:lnTo>
                <a:lnTo>
                  <a:pt x="2929" y="6538"/>
                </a:lnTo>
                <a:lnTo>
                  <a:pt x="2942" y="6565"/>
                </a:lnTo>
                <a:lnTo>
                  <a:pt x="2957" y="6594"/>
                </a:lnTo>
                <a:lnTo>
                  <a:pt x="2976" y="6622"/>
                </a:lnTo>
                <a:lnTo>
                  <a:pt x="2996" y="6651"/>
                </a:lnTo>
                <a:lnTo>
                  <a:pt x="3019" y="6682"/>
                </a:lnTo>
                <a:lnTo>
                  <a:pt x="3044" y="6712"/>
                </a:lnTo>
                <a:lnTo>
                  <a:pt x="3074" y="6744"/>
                </a:lnTo>
                <a:lnTo>
                  <a:pt x="3063" y="6759"/>
                </a:lnTo>
                <a:lnTo>
                  <a:pt x="3046" y="6779"/>
                </a:lnTo>
                <a:lnTo>
                  <a:pt x="3026" y="6799"/>
                </a:lnTo>
                <a:lnTo>
                  <a:pt x="3003" y="6822"/>
                </a:lnTo>
                <a:lnTo>
                  <a:pt x="2977" y="6849"/>
                </a:lnTo>
                <a:lnTo>
                  <a:pt x="2947" y="6877"/>
                </a:lnTo>
                <a:lnTo>
                  <a:pt x="2914" y="6905"/>
                </a:lnTo>
                <a:lnTo>
                  <a:pt x="2879" y="6936"/>
                </a:lnTo>
                <a:lnTo>
                  <a:pt x="2803" y="7001"/>
                </a:lnTo>
                <a:lnTo>
                  <a:pt x="2720" y="7071"/>
                </a:lnTo>
                <a:lnTo>
                  <a:pt x="2632" y="7141"/>
                </a:lnTo>
                <a:lnTo>
                  <a:pt x="2543" y="7212"/>
                </a:lnTo>
                <a:lnTo>
                  <a:pt x="2453" y="7280"/>
                </a:lnTo>
                <a:lnTo>
                  <a:pt x="2366" y="7346"/>
                </a:lnTo>
                <a:lnTo>
                  <a:pt x="2285" y="7407"/>
                </a:lnTo>
                <a:lnTo>
                  <a:pt x="2210" y="7461"/>
                </a:lnTo>
                <a:lnTo>
                  <a:pt x="2145" y="7506"/>
                </a:lnTo>
                <a:lnTo>
                  <a:pt x="2091" y="7541"/>
                </a:lnTo>
                <a:lnTo>
                  <a:pt x="2069" y="7555"/>
                </a:lnTo>
                <a:lnTo>
                  <a:pt x="2052" y="7566"/>
                </a:lnTo>
                <a:lnTo>
                  <a:pt x="2038" y="7572"/>
                </a:lnTo>
                <a:lnTo>
                  <a:pt x="2029" y="7576"/>
                </a:lnTo>
                <a:lnTo>
                  <a:pt x="1998" y="7580"/>
                </a:lnTo>
                <a:lnTo>
                  <a:pt x="1968" y="7582"/>
                </a:lnTo>
                <a:lnTo>
                  <a:pt x="1938" y="7581"/>
                </a:lnTo>
                <a:lnTo>
                  <a:pt x="1906" y="7577"/>
                </a:lnTo>
                <a:lnTo>
                  <a:pt x="1875" y="7572"/>
                </a:lnTo>
                <a:lnTo>
                  <a:pt x="1843" y="7566"/>
                </a:lnTo>
                <a:lnTo>
                  <a:pt x="1811" y="7560"/>
                </a:lnTo>
                <a:lnTo>
                  <a:pt x="1778" y="7553"/>
                </a:lnTo>
                <a:lnTo>
                  <a:pt x="1744" y="7546"/>
                </a:lnTo>
                <a:lnTo>
                  <a:pt x="1709" y="7540"/>
                </a:lnTo>
                <a:lnTo>
                  <a:pt x="1673" y="7536"/>
                </a:lnTo>
                <a:lnTo>
                  <a:pt x="1637" y="7533"/>
                </a:lnTo>
                <a:lnTo>
                  <a:pt x="1599" y="7533"/>
                </a:lnTo>
                <a:lnTo>
                  <a:pt x="1559" y="7536"/>
                </a:lnTo>
                <a:lnTo>
                  <a:pt x="1519" y="7541"/>
                </a:lnTo>
                <a:lnTo>
                  <a:pt x="1477" y="7552"/>
                </a:lnTo>
                <a:lnTo>
                  <a:pt x="1433" y="7566"/>
                </a:lnTo>
                <a:lnTo>
                  <a:pt x="1387" y="7585"/>
                </a:lnTo>
                <a:lnTo>
                  <a:pt x="1341" y="7610"/>
                </a:lnTo>
                <a:lnTo>
                  <a:pt x="1291" y="7640"/>
                </a:lnTo>
                <a:lnTo>
                  <a:pt x="1240" y="7677"/>
                </a:lnTo>
                <a:lnTo>
                  <a:pt x="1187" y="7721"/>
                </a:lnTo>
                <a:lnTo>
                  <a:pt x="1131" y="7772"/>
                </a:lnTo>
                <a:lnTo>
                  <a:pt x="1073" y="7831"/>
                </a:lnTo>
                <a:lnTo>
                  <a:pt x="1014" y="7899"/>
                </a:lnTo>
                <a:lnTo>
                  <a:pt x="951" y="7975"/>
                </a:lnTo>
                <a:lnTo>
                  <a:pt x="886" y="8061"/>
                </a:lnTo>
                <a:lnTo>
                  <a:pt x="819" y="8157"/>
                </a:lnTo>
                <a:lnTo>
                  <a:pt x="748" y="8263"/>
                </a:lnTo>
                <a:lnTo>
                  <a:pt x="674" y="8380"/>
                </a:lnTo>
                <a:lnTo>
                  <a:pt x="598" y="8508"/>
                </a:lnTo>
                <a:lnTo>
                  <a:pt x="518" y="8649"/>
                </a:lnTo>
                <a:lnTo>
                  <a:pt x="505" y="8634"/>
                </a:lnTo>
                <a:lnTo>
                  <a:pt x="494" y="8620"/>
                </a:lnTo>
                <a:lnTo>
                  <a:pt x="485" y="8605"/>
                </a:lnTo>
                <a:lnTo>
                  <a:pt x="477" y="8592"/>
                </a:lnTo>
                <a:lnTo>
                  <a:pt x="471" y="8578"/>
                </a:lnTo>
                <a:lnTo>
                  <a:pt x="466" y="8564"/>
                </a:lnTo>
                <a:lnTo>
                  <a:pt x="463" y="8548"/>
                </a:lnTo>
                <a:lnTo>
                  <a:pt x="462" y="8532"/>
                </a:lnTo>
                <a:lnTo>
                  <a:pt x="461" y="8515"/>
                </a:lnTo>
                <a:lnTo>
                  <a:pt x="461" y="8495"/>
                </a:lnTo>
                <a:lnTo>
                  <a:pt x="461" y="8473"/>
                </a:lnTo>
                <a:lnTo>
                  <a:pt x="463" y="8449"/>
                </a:lnTo>
                <a:lnTo>
                  <a:pt x="466" y="8392"/>
                </a:lnTo>
                <a:lnTo>
                  <a:pt x="469" y="8322"/>
                </a:lnTo>
                <a:lnTo>
                  <a:pt x="501" y="7596"/>
                </a:lnTo>
                <a:lnTo>
                  <a:pt x="502" y="7577"/>
                </a:lnTo>
                <a:lnTo>
                  <a:pt x="504" y="7556"/>
                </a:lnTo>
                <a:lnTo>
                  <a:pt x="506" y="7532"/>
                </a:lnTo>
                <a:lnTo>
                  <a:pt x="508" y="7508"/>
                </a:lnTo>
                <a:lnTo>
                  <a:pt x="511" y="7484"/>
                </a:lnTo>
                <a:lnTo>
                  <a:pt x="513" y="7462"/>
                </a:lnTo>
                <a:lnTo>
                  <a:pt x="517" y="7440"/>
                </a:lnTo>
                <a:lnTo>
                  <a:pt x="520" y="7423"/>
                </a:lnTo>
                <a:lnTo>
                  <a:pt x="595" y="7277"/>
                </a:lnTo>
                <a:lnTo>
                  <a:pt x="662" y="7238"/>
                </a:lnTo>
                <a:lnTo>
                  <a:pt x="723" y="7197"/>
                </a:lnTo>
                <a:lnTo>
                  <a:pt x="781" y="7152"/>
                </a:lnTo>
                <a:lnTo>
                  <a:pt x="833" y="7104"/>
                </a:lnTo>
                <a:lnTo>
                  <a:pt x="880" y="7054"/>
                </a:lnTo>
                <a:lnTo>
                  <a:pt x="923" y="7001"/>
                </a:lnTo>
                <a:lnTo>
                  <a:pt x="960" y="6947"/>
                </a:lnTo>
                <a:lnTo>
                  <a:pt x="994" y="6890"/>
                </a:lnTo>
                <a:lnTo>
                  <a:pt x="1022" y="6833"/>
                </a:lnTo>
                <a:lnTo>
                  <a:pt x="1046" y="6773"/>
                </a:lnTo>
                <a:lnTo>
                  <a:pt x="1065" y="6713"/>
                </a:lnTo>
                <a:lnTo>
                  <a:pt x="1082" y="6652"/>
                </a:lnTo>
                <a:lnTo>
                  <a:pt x="1093" y="6592"/>
                </a:lnTo>
                <a:lnTo>
                  <a:pt x="1101" y="6530"/>
                </a:lnTo>
                <a:lnTo>
                  <a:pt x="1104" y="6469"/>
                </a:lnTo>
                <a:lnTo>
                  <a:pt x="1104" y="6409"/>
                </a:lnTo>
                <a:lnTo>
                  <a:pt x="1100" y="6350"/>
                </a:lnTo>
                <a:lnTo>
                  <a:pt x="1092" y="6291"/>
                </a:lnTo>
                <a:lnTo>
                  <a:pt x="1081" y="6234"/>
                </a:lnTo>
                <a:lnTo>
                  <a:pt x="1065" y="6179"/>
                </a:lnTo>
                <a:lnTo>
                  <a:pt x="1047" y="6126"/>
                </a:lnTo>
                <a:lnTo>
                  <a:pt x="1025" y="6075"/>
                </a:lnTo>
                <a:lnTo>
                  <a:pt x="1000" y="6027"/>
                </a:lnTo>
                <a:lnTo>
                  <a:pt x="972" y="5981"/>
                </a:lnTo>
                <a:lnTo>
                  <a:pt x="941" y="5938"/>
                </a:lnTo>
                <a:lnTo>
                  <a:pt x="907" y="5899"/>
                </a:lnTo>
                <a:lnTo>
                  <a:pt x="869" y="5865"/>
                </a:lnTo>
                <a:lnTo>
                  <a:pt x="830" y="5833"/>
                </a:lnTo>
                <a:lnTo>
                  <a:pt x="786" y="5806"/>
                </a:lnTo>
                <a:lnTo>
                  <a:pt x="742" y="5784"/>
                </a:lnTo>
                <a:lnTo>
                  <a:pt x="693" y="5766"/>
                </a:lnTo>
                <a:lnTo>
                  <a:pt x="642" y="5753"/>
                </a:lnTo>
                <a:lnTo>
                  <a:pt x="577" y="5745"/>
                </a:lnTo>
                <a:lnTo>
                  <a:pt x="515" y="5745"/>
                </a:lnTo>
                <a:lnTo>
                  <a:pt x="455" y="5753"/>
                </a:lnTo>
                <a:lnTo>
                  <a:pt x="400" y="5768"/>
                </a:lnTo>
                <a:lnTo>
                  <a:pt x="347" y="5790"/>
                </a:lnTo>
                <a:lnTo>
                  <a:pt x="298" y="5819"/>
                </a:lnTo>
                <a:lnTo>
                  <a:pt x="253" y="5852"/>
                </a:lnTo>
                <a:lnTo>
                  <a:pt x="211" y="5892"/>
                </a:lnTo>
                <a:lnTo>
                  <a:pt x="173" y="5936"/>
                </a:lnTo>
                <a:lnTo>
                  <a:pt x="139" y="5985"/>
                </a:lnTo>
                <a:lnTo>
                  <a:pt x="108" y="6038"/>
                </a:lnTo>
                <a:lnTo>
                  <a:pt x="81" y="6094"/>
                </a:lnTo>
                <a:lnTo>
                  <a:pt x="58" y="6153"/>
                </a:lnTo>
                <a:lnTo>
                  <a:pt x="38" y="6214"/>
                </a:lnTo>
                <a:lnTo>
                  <a:pt x="23" y="6277"/>
                </a:lnTo>
                <a:lnTo>
                  <a:pt x="11" y="6341"/>
                </a:lnTo>
                <a:lnTo>
                  <a:pt x="4" y="6407"/>
                </a:lnTo>
                <a:lnTo>
                  <a:pt x="0" y="6473"/>
                </a:lnTo>
                <a:lnTo>
                  <a:pt x="1" y="6539"/>
                </a:lnTo>
                <a:lnTo>
                  <a:pt x="5" y="6604"/>
                </a:lnTo>
                <a:lnTo>
                  <a:pt x="14" y="6668"/>
                </a:lnTo>
                <a:lnTo>
                  <a:pt x="27" y="6731"/>
                </a:lnTo>
                <a:lnTo>
                  <a:pt x="45" y="6791"/>
                </a:lnTo>
                <a:lnTo>
                  <a:pt x="66" y="6849"/>
                </a:lnTo>
                <a:lnTo>
                  <a:pt x="91" y="6903"/>
                </a:lnTo>
                <a:lnTo>
                  <a:pt x="121" y="6954"/>
                </a:lnTo>
                <a:lnTo>
                  <a:pt x="156" y="7001"/>
                </a:lnTo>
                <a:lnTo>
                  <a:pt x="195" y="7044"/>
                </a:lnTo>
                <a:lnTo>
                  <a:pt x="239" y="7082"/>
                </a:lnTo>
                <a:lnTo>
                  <a:pt x="286" y="7113"/>
                </a:lnTo>
                <a:lnTo>
                  <a:pt x="339" y="7139"/>
                </a:lnTo>
                <a:lnTo>
                  <a:pt x="397" y="7158"/>
                </a:lnTo>
                <a:lnTo>
                  <a:pt x="398" y="7187"/>
                </a:lnTo>
                <a:lnTo>
                  <a:pt x="399" y="7210"/>
                </a:lnTo>
                <a:lnTo>
                  <a:pt x="400" y="7231"/>
                </a:lnTo>
                <a:lnTo>
                  <a:pt x="402" y="7248"/>
                </a:lnTo>
                <a:lnTo>
                  <a:pt x="405" y="7263"/>
                </a:lnTo>
                <a:lnTo>
                  <a:pt x="408" y="7275"/>
                </a:lnTo>
                <a:lnTo>
                  <a:pt x="411" y="7284"/>
                </a:lnTo>
                <a:lnTo>
                  <a:pt x="414" y="7291"/>
                </a:lnTo>
                <a:lnTo>
                  <a:pt x="417" y="7296"/>
                </a:lnTo>
                <a:lnTo>
                  <a:pt x="421" y="7299"/>
                </a:lnTo>
                <a:lnTo>
                  <a:pt x="425" y="7302"/>
                </a:lnTo>
                <a:lnTo>
                  <a:pt x="429" y="7303"/>
                </a:lnTo>
                <a:lnTo>
                  <a:pt x="436" y="7304"/>
                </a:lnTo>
                <a:lnTo>
                  <a:pt x="444" y="7303"/>
                </a:lnTo>
                <a:lnTo>
                  <a:pt x="447" y="7304"/>
                </a:lnTo>
                <a:lnTo>
                  <a:pt x="451" y="7304"/>
                </a:lnTo>
                <a:lnTo>
                  <a:pt x="454" y="7306"/>
                </a:lnTo>
                <a:lnTo>
                  <a:pt x="457" y="7310"/>
                </a:lnTo>
                <a:lnTo>
                  <a:pt x="459" y="7314"/>
                </a:lnTo>
                <a:lnTo>
                  <a:pt x="461" y="7320"/>
                </a:lnTo>
                <a:lnTo>
                  <a:pt x="463" y="7328"/>
                </a:lnTo>
                <a:lnTo>
                  <a:pt x="464" y="7339"/>
                </a:lnTo>
                <a:lnTo>
                  <a:pt x="464" y="7351"/>
                </a:lnTo>
                <a:lnTo>
                  <a:pt x="465" y="7368"/>
                </a:lnTo>
                <a:lnTo>
                  <a:pt x="464" y="7387"/>
                </a:lnTo>
                <a:lnTo>
                  <a:pt x="463" y="7410"/>
                </a:lnTo>
                <a:lnTo>
                  <a:pt x="458" y="7466"/>
                </a:lnTo>
                <a:lnTo>
                  <a:pt x="451" y="7538"/>
                </a:lnTo>
                <a:lnTo>
                  <a:pt x="445" y="7590"/>
                </a:lnTo>
                <a:lnTo>
                  <a:pt x="438" y="7643"/>
                </a:lnTo>
                <a:lnTo>
                  <a:pt x="430" y="7698"/>
                </a:lnTo>
                <a:lnTo>
                  <a:pt x="423" y="7754"/>
                </a:lnTo>
                <a:lnTo>
                  <a:pt x="416" y="7811"/>
                </a:lnTo>
                <a:lnTo>
                  <a:pt x="410" y="7869"/>
                </a:lnTo>
                <a:lnTo>
                  <a:pt x="405" y="7928"/>
                </a:lnTo>
                <a:lnTo>
                  <a:pt x="401" y="7988"/>
                </a:lnTo>
                <a:lnTo>
                  <a:pt x="399" y="8040"/>
                </a:lnTo>
                <a:lnTo>
                  <a:pt x="397" y="8093"/>
                </a:lnTo>
                <a:lnTo>
                  <a:pt x="395" y="8145"/>
                </a:lnTo>
                <a:lnTo>
                  <a:pt x="393" y="8197"/>
                </a:lnTo>
                <a:lnTo>
                  <a:pt x="391" y="8250"/>
                </a:lnTo>
                <a:lnTo>
                  <a:pt x="389" y="8302"/>
                </a:lnTo>
                <a:lnTo>
                  <a:pt x="386" y="8355"/>
                </a:lnTo>
                <a:lnTo>
                  <a:pt x="384" y="8408"/>
                </a:lnTo>
                <a:lnTo>
                  <a:pt x="382" y="8461"/>
                </a:lnTo>
                <a:lnTo>
                  <a:pt x="379" y="8513"/>
                </a:lnTo>
                <a:lnTo>
                  <a:pt x="376" y="8567"/>
                </a:lnTo>
                <a:lnTo>
                  <a:pt x="372" y="8620"/>
                </a:lnTo>
                <a:lnTo>
                  <a:pt x="368" y="8673"/>
                </a:lnTo>
                <a:lnTo>
                  <a:pt x="363" y="8725"/>
                </a:lnTo>
                <a:lnTo>
                  <a:pt x="358" y="8778"/>
                </a:lnTo>
                <a:lnTo>
                  <a:pt x="352" y="8830"/>
                </a:lnTo>
                <a:lnTo>
                  <a:pt x="344" y="8859"/>
                </a:lnTo>
                <a:lnTo>
                  <a:pt x="335" y="8885"/>
                </a:lnTo>
                <a:lnTo>
                  <a:pt x="326" y="8910"/>
                </a:lnTo>
                <a:lnTo>
                  <a:pt x="318" y="8932"/>
                </a:lnTo>
                <a:lnTo>
                  <a:pt x="310" y="8954"/>
                </a:lnTo>
                <a:lnTo>
                  <a:pt x="303" y="8974"/>
                </a:lnTo>
                <a:lnTo>
                  <a:pt x="296" y="8994"/>
                </a:lnTo>
                <a:lnTo>
                  <a:pt x="291" y="9015"/>
                </a:lnTo>
                <a:lnTo>
                  <a:pt x="288" y="9035"/>
                </a:lnTo>
                <a:lnTo>
                  <a:pt x="287" y="9056"/>
                </a:lnTo>
                <a:lnTo>
                  <a:pt x="288" y="9066"/>
                </a:lnTo>
                <a:lnTo>
                  <a:pt x="289" y="9077"/>
                </a:lnTo>
                <a:lnTo>
                  <a:pt x="290" y="9088"/>
                </a:lnTo>
                <a:lnTo>
                  <a:pt x="292" y="9101"/>
                </a:lnTo>
                <a:lnTo>
                  <a:pt x="295" y="9112"/>
                </a:lnTo>
                <a:lnTo>
                  <a:pt x="299" y="9125"/>
                </a:lnTo>
                <a:lnTo>
                  <a:pt x="304" y="9137"/>
                </a:lnTo>
                <a:lnTo>
                  <a:pt x="309" y="9152"/>
                </a:lnTo>
                <a:lnTo>
                  <a:pt x="315" y="9165"/>
                </a:lnTo>
                <a:lnTo>
                  <a:pt x="322" y="9180"/>
                </a:lnTo>
                <a:lnTo>
                  <a:pt x="330" y="9196"/>
                </a:lnTo>
                <a:lnTo>
                  <a:pt x="338" y="9212"/>
                </a:lnTo>
                <a:lnTo>
                  <a:pt x="371" y="9218"/>
                </a:lnTo>
                <a:lnTo>
                  <a:pt x="402" y="9222"/>
                </a:lnTo>
                <a:lnTo>
                  <a:pt x="430" y="9224"/>
                </a:lnTo>
                <a:lnTo>
                  <a:pt x="457" y="9223"/>
                </a:lnTo>
                <a:lnTo>
                  <a:pt x="483" y="9221"/>
                </a:lnTo>
                <a:lnTo>
                  <a:pt x="507" y="9215"/>
                </a:lnTo>
                <a:lnTo>
                  <a:pt x="529" y="9208"/>
                </a:lnTo>
                <a:lnTo>
                  <a:pt x="550" y="9199"/>
                </a:lnTo>
                <a:lnTo>
                  <a:pt x="571" y="9188"/>
                </a:lnTo>
                <a:lnTo>
                  <a:pt x="589" y="9175"/>
                </a:lnTo>
                <a:lnTo>
                  <a:pt x="607" y="9161"/>
                </a:lnTo>
                <a:lnTo>
                  <a:pt x="624" y="9146"/>
                </a:lnTo>
                <a:lnTo>
                  <a:pt x="640" y="9128"/>
                </a:lnTo>
                <a:lnTo>
                  <a:pt x="656" y="9110"/>
                </a:lnTo>
                <a:lnTo>
                  <a:pt x="671" y="9089"/>
                </a:lnTo>
                <a:lnTo>
                  <a:pt x="686" y="9069"/>
                </a:lnTo>
                <a:lnTo>
                  <a:pt x="714" y="9025"/>
                </a:lnTo>
                <a:lnTo>
                  <a:pt x="742" y="8978"/>
                </a:lnTo>
                <a:lnTo>
                  <a:pt x="770" y="8930"/>
                </a:lnTo>
                <a:lnTo>
                  <a:pt x="799" y="8881"/>
                </a:lnTo>
                <a:lnTo>
                  <a:pt x="815" y="8856"/>
                </a:lnTo>
                <a:lnTo>
                  <a:pt x="832" y="8831"/>
                </a:lnTo>
                <a:lnTo>
                  <a:pt x="848" y="8807"/>
                </a:lnTo>
                <a:lnTo>
                  <a:pt x="866" y="8783"/>
                </a:lnTo>
                <a:lnTo>
                  <a:pt x="884" y="8760"/>
                </a:lnTo>
                <a:lnTo>
                  <a:pt x="905" y="8736"/>
                </a:lnTo>
                <a:lnTo>
                  <a:pt x="926" y="8715"/>
                </a:lnTo>
                <a:lnTo>
                  <a:pt x="947" y="8693"/>
                </a:lnTo>
                <a:lnTo>
                  <a:pt x="1000" y="8581"/>
                </a:lnTo>
                <a:lnTo>
                  <a:pt x="1087" y="8512"/>
                </a:lnTo>
                <a:lnTo>
                  <a:pt x="1031" y="8595"/>
                </a:lnTo>
                <a:lnTo>
                  <a:pt x="977" y="8703"/>
                </a:lnTo>
                <a:lnTo>
                  <a:pt x="476" y="10482"/>
                </a:lnTo>
                <a:lnTo>
                  <a:pt x="1160" y="10487"/>
                </a:lnTo>
                <a:lnTo>
                  <a:pt x="1167" y="10549"/>
                </a:lnTo>
                <a:lnTo>
                  <a:pt x="1172" y="10609"/>
                </a:lnTo>
                <a:lnTo>
                  <a:pt x="1174" y="10671"/>
                </a:lnTo>
                <a:lnTo>
                  <a:pt x="1175" y="10732"/>
                </a:lnTo>
                <a:lnTo>
                  <a:pt x="1175" y="10794"/>
                </a:lnTo>
                <a:lnTo>
                  <a:pt x="1173" y="10855"/>
                </a:lnTo>
                <a:lnTo>
                  <a:pt x="1171" y="10915"/>
                </a:lnTo>
                <a:lnTo>
                  <a:pt x="1168" y="10976"/>
                </a:lnTo>
                <a:lnTo>
                  <a:pt x="1161" y="11093"/>
                </a:lnTo>
                <a:lnTo>
                  <a:pt x="1155" y="11205"/>
                </a:lnTo>
                <a:lnTo>
                  <a:pt x="1153" y="11259"/>
                </a:lnTo>
                <a:lnTo>
                  <a:pt x="1152" y="11311"/>
                </a:lnTo>
                <a:lnTo>
                  <a:pt x="1152" y="11362"/>
                </a:lnTo>
                <a:lnTo>
                  <a:pt x="1153" y="11410"/>
                </a:lnTo>
                <a:lnTo>
                  <a:pt x="1155" y="11455"/>
                </a:lnTo>
                <a:lnTo>
                  <a:pt x="1159" y="11498"/>
                </a:lnTo>
                <a:lnTo>
                  <a:pt x="1166" y="11539"/>
                </a:lnTo>
                <a:lnTo>
                  <a:pt x="1175" y="11577"/>
                </a:lnTo>
                <a:lnTo>
                  <a:pt x="1186" y="11612"/>
                </a:lnTo>
                <a:lnTo>
                  <a:pt x="1199" y="11642"/>
                </a:lnTo>
                <a:lnTo>
                  <a:pt x="1215" y="11671"/>
                </a:lnTo>
                <a:lnTo>
                  <a:pt x="1235" y="11694"/>
                </a:lnTo>
                <a:lnTo>
                  <a:pt x="1259" y="11715"/>
                </a:lnTo>
                <a:lnTo>
                  <a:pt x="1285" y="11731"/>
                </a:lnTo>
                <a:lnTo>
                  <a:pt x="1315" y="11743"/>
                </a:lnTo>
                <a:lnTo>
                  <a:pt x="1351" y="11751"/>
                </a:lnTo>
                <a:lnTo>
                  <a:pt x="1389" y="11754"/>
                </a:lnTo>
                <a:lnTo>
                  <a:pt x="1433" y="11753"/>
                </a:lnTo>
                <a:lnTo>
                  <a:pt x="1481" y="11745"/>
                </a:lnTo>
                <a:lnTo>
                  <a:pt x="1535" y="11733"/>
                </a:lnTo>
                <a:lnTo>
                  <a:pt x="1557" y="11725"/>
                </a:lnTo>
                <a:lnTo>
                  <a:pt x="1578" y="11714"/>
                </a:lnTo>
                <a:lnTo>
                  <a:pt x="1597" y="11699"/>
                </a:lnTo>
                <a:lnTo>
                  <a:pt x="1613" y="11679"/>
                </a:lnTo>
                <a:lnTo>
                  <a:pt x="1627" y="11658"/>
                </a:lnTo>
                <a:lnTo>
                  <a:pt x="1639" y="11633"/>
                </a:lnTo>
                <a:lnTo>
                  <a:pt x="1649" y="11605"/>
                </a:lnTo>
                <a:lnTo>
                  <a:pt x="1658" y="11574"/>
                </a:lnTo>
                <a:lnTo>
                  <a:pt x="1665" y="11541"/>
                </a:lnTo>
                <a:lnTo>
                  <a:pt x="1670" y="11507"/>
                </a:lnTo>
                <a:lnTo>
                  <a:pt x="1675" y="11469"/>
                </a:lnTo>
                <a:lnTo>
                  <a:pt x="1678" y="11429"/>
                </a:lnTo>
                <a:lnTo>
                  <a:pt x="1681" y="11388"/>
                </a:lnTo>
                <a:lnTo>
                  <a:pt x="1682" y="11345"/>
                </a:lnTo>
                <a:lnTo>
                  <a:pt x="1682" y="11300"/>
                </a:lnTo>
                <a:lnTo>
                  <a:pt x="1682" y="11255"/>
                </a:lnTo>
                <a:lnTo>
                  <a:pt x="1678" y="11160"/>
                </a:lnTo>
                <a:lnTo>
                  <a:pt x="1674" y="11062"/>
                </a:lnTo>
                <a:lnTo>
                  <a:pt x="1670" y="10963"/>
                </a:lnTo>
                <a:lnTo>
                  <a:pt x="1665" y="10863"/>
                </a:lnTo>
                <a:lnTo>
                  <a:pt x="1664" y="10814"/>
                </a:lnTo>
                <a:lnTo>
                  <a:pt x="1662" y="10765"/>
                </a:lnTo>
                <a:lnTo>
                  <a:pt x="1662" y="10716"/>
                </a:lnTo>
                <a:lnTo>
                  <a:pt x="1662" y="10668"/>
                </a:lnTo>
                <a:lnTo>
                  <a:pt x="1662" y="10621"/>
                </a:lnTo>
                <a:lnTo>
                  <a:pt x="1664" y="10575"/>
                </a:lnTo>
                <a:lnTo>
                  <a:pt x="1666" y="10531"/>
                </a:lnTo>
                <a:lnTo>
                  <a:pt x="1670" y="10488"/>
                </a:lnTo>
                <a:lnTo>
                  <a:pt x="1816" y="10494"/>
                </a:lnTo>
                <a:lnTo>
                  <a:pt x="1821" y="10561"/>
                </a:lnTo>
                <a:lnTo>
                  <a:pt x="1825" y="10626"/>
                </a:lnTo>
                <a:lnTo>
                  <a:pt x="1827" y="10692"/>
                </a:lnTo>
                <a:lnTo>
                  <a:pt x="1828" y="10755"/>
                </a:lnTo>
                <a:lnTo>
                  <a:pt x="1827" y="10817"/>
                </a:lnTo>
                <a:lnTo>
                  <a:pt x="1826" y="10879"/>
                </a:lnTo>
                <a:lnTo>
                  <a:pt x="1824" y="10938"/>
                </a:lnTo>
                <a:lnTo>
                  <a:pt x="1821" y="10996"/>
                </a:lnTo>
                <a:lnTo>
                  <a:pt x="1815" y="11106"/>
                </a:lnTo>
                <a:lnTo>
                  <a:pt x="1809" y="11211"/>
                </a:lnTo>
                <a:lnTo>
                  <a:pt x="1806" y="11260"/>
                </a:lnTo>
                <a:lnTo>
                  <a:pt x="1804" y="11307"/>
                </a:lnTo>
                <a:lnTo>
                  <a:pt x="1802" y="11353"/>
                </a:lnTo>
                <a:lnTo>
                  <a:pt x="1801" y="11396"/>
                </a:lnTo>
                <a:lnTo>
                  <a:pt x="1802" y="11438"/>
                </a:lnTo>
                <a:lnTo>
                  <a:pt x="1804" y="11477"/>
                </a:lnTo>
                <a:lnTo>
                  <a:pt x="1807" y="11514"/>
                </a:lnTo>
                <a:lnTo>
                  <a:pt x="1812" y="11547"/>
                </a:lnTo>
                <a:lnTo>
                  <a:pt x="1819" y="11579"/>
                </a:lnTo>
                <a:lnTo>
                  <a:pt x="1828" y="11609"/>
                </a:lnTo>
                <a:lnTo>
                  <a:pt x="1839" y="11635"/>
                </a:lnTo>
                <a:lnTo>
                  <a:pt x="1854" y="11660"/>
                </a:lnTo>
                <a:lnTo>
                  <a:pt x="1870" y="11681"/>
                </a:lnTo>
                <a:lnTo>
                  <a:pt x="1889" y="11700"/>
                </a:lnTo>
                <a:lnTo>
                  <a:pt x="1911" y="11716"/>
                </a:lnTo>
                <a:lnTo>
                  <a:pt x="1936" y="11728"/>
                </a:lnTo>
                <a:lnTo>
                  <a:pt x="1966" y="11738"/>
                </a:lnTo>
                <a:lnTo>
                  <a:pt x="1998" y="11744"/>
                </a:lnTo>
                <a:lnTo>
                  <a:pt x="2035" y="11749"/>
                </a:lnTo>
                <a:lnTo>
                  <a:pt x="2075" y="11749"/>
                </a:lnTo>
                <a:lnTo>
                  <a:pt x="2115" y="11745"/>
                </a:lnTo>
                <a:lnTo>
                  <a:pt x="2150" y="11738"/>
                </a:lnTo>
                <a:lnTo>
                  <a:pt x="2180" y="11727"/>
                </a:lnTo>
                <a:lnTo>
                  <a:pt x="2209" y="11714"/>
                </a:lnTo>
                <a:lnTo>
                  <a:pt x="2232" y="11695"/>
                </a:lnTo>
                <a:lnTo>
                  <a:pt x="2253" y="11675"/>
                </a:lnTo>
                <a:lnTo>
                  <a:pt x="2271" y="11652"/>
                </a:lnTo>
                <a:lnTo>
                  <a:pt x="2286" y="11625"/>
                </a:lnTo>
                <a:lnTo>
                  <a:pt x="2299" y="11596"/>
                </a:lnTo>
                <a:lnTo>
                  <a:pt x="2308" y="11564"/>
                </a:lnTo>
                <a:lnTo>
                  <a:pt x="2316" y="11530"/>
                </a:lnTo>
                <a:lnTo>
                  <a:pt x="2322" y="11493"/>
                </a:lnTo>
                <a:lnTo>
                  <a:pt x="2325" y="11454"/>
                </a:lnTo>
                <a:lnTo>
                  <a:pt x="2328" y="11414"/>
                </a:lnTo>
                <a:lnTo>
                  <a:pt x="2328" y="11371"/>
                </a:lnTo>
                <a:lnTo>
                  <a:pt x="2328" y="11326"/>
                </a:lnTo>
                <a:lnTo>
                  <a:pt x="2327" y="11280"/>
                </a:lnTo>
                <a:lnTo>
                  <a:pt x="2324" y="11232"/>
                </a:lnTo>
                <a:lnTo>
                  <a:pt x="2321" y="11183"/>
                </a:lnTo>
                <a:lnTo>
                  <a:pt x="2318" y="11132"/>
                </a:lnTo>
                <a:lnTo>
                  <a:pt x="2311" y="11029"/>
                </a:lnTo>
                <a:lnTo>
                  <a:pt x="2305" y="10921"/>
                </a:lnTo>
                <a:lnTo>
                  <a:pt x="2303" y="10867"/>
                </a:lnTo>
                <a:lnTo>
                  <a:pt x="2301" y="10813"/>
                </a:lnTo>
                <a:lnTo>
                  <a:pt x="2301" y="10758"/>
                </a:lnTo>
                <a:lnTo>
                  <a:pt x="2302" y="10703"/>
                </a:lnTo>
                <a:lnTo>
                  <a:pt x="2304" y="10649"/>
                </a:lnTo>
                <a:lnTo>
                  <a:pt x="2307" y="10594"/>
                </a:lnTo>
                <a:lnTo>
                  <a:pt x="2313" y="10539"/>
                </a:lnTo>
                <a:lnTo>
                  <a:pt x="2320" y="10485"/>
                </a:lnTo>
                <a:lnTo>
                  <a:pt x="3013" y="10483"/>
                </a:lnTo>
                <a:lnTo>
                  <a:pt x="2319" y="8034"/>
                </a:lnTo>
                <a:lnTo>
                  <a:pt x="3295" y="7017"/>
                </a:lnTo>
                <a:lnTo>
                  <a:pt x="3316" y="6992"/>
                </a:lnTo>
                <a:lnTo>
                  <a:pt x="3333" y="6971"/>
                </a:lnTo>
                <a:lnTo>
                  <a:pt x="3345" y="6951"/>
                </a:lnTo>
                <a:lnTo>
                  <a:pt x="3355" y="6936"/>
                </a:lnTo>
                <a:lnTo>
                  <a:pt x="3362" y="6923"/>
                </a:lnTo>
                <a:lnTo>
                  <a:pt x="3367" y="6911"/>
                </a:lnTo>
                <a:lnTo>
                  <a:pt x="3370" y="6902"/>
                </a:lnTo>
                <a:lnTo>
                  <a:pt x="3371" y="6893"/>
                </a:lnTo>
                <a:lnTo>
                  <a:pt x="3373" y="6876"/>
                </a:lnTo>
                <a:lnTo>
                  <a:pt x="3375" y="6857"/>
                </a:lnTo>
                <a:lnTo>
                  <a:pt x="3378" y="6846"/>
                </a:lnTo>
                <a:lnTo>
                  <a:pt x="3382" y="6833"/>
                </a:lnTo>
                <a:lnTo>
                  <a:pt x="3389" y="6817"/>
                </a:lnTo>
                <a:lnTo>
                  <a:pt x="3398" y="6799"/>
                </a:lnTo>
                <a:lnTo>
                  <a:pt x="3411" y="6775"/>
                </a:lnTo>
                <a:lnTo>
                  <a:pt x="3417" y="6762"/>
                </a:lnTo>
                <a:lnTo>
                  <a:pt x="3419" y="6757"/>
                </a:lnTo>
                <a:lnTo>
                  <a:pt x="3420" y="6756"/>
                </a:lnTo>
                <a:lnTo>
                  <a:pt x="3423" y="6754"/>
                </a:lnTo>
                <a:lnTo>
                  <a:pt x="3430" y="6749"/>
                </a:lnTo>
                <a:lnTo>
                  <a:pt x="3443" y="6738"/>
                </a:lnTo>
                <a:lnTo>
                  <a:pt x="3464" y="6715"/>
                </a:lnTo>
                <a:lnTo>
                  <a:pt x="3502" y="6672"/>
                </a:lnTo>
                <a:lnTo>
                  <a:pt x="3537" y="6627"/>
                </a:lnTo>
                <a:lnTo>
                  <a:pt x="3570" y="6578"/>
                </a:lnTo>
                <a:lnTo>
                  <a:pt x="3603" y="6526"/>
                </a:lnTo>
                <a:lnTo>
                  <a:pt x="3632" y="6472"/>
                </a:lnTo>
                <a:lnTo>
                  <a:pt x="3662" y="6415"/>
                </a:lnTo>
                <a:lnTo>
                  <a:pt x="3689" y="6356"/>
                </a:lnTo>
                <a:lnTo>
                  <a:pt x="3714" y="6294"/>
                </a:lnTo>
                <a:lnTo>
                  <a:pt x="3739" y="6232"/>
                </a:lnTo>
                <a:lnTo>
                  <a:pt x="3763" y="6167"/>
                </a:lnTo>
                <a:lnTo>
                  <a:pt x="3786" y="6100"/>
                </a:lnTo>
                <a:lnTo>
                  <a:pt x="3808" y="6034"/>
                </a:lnTo>
                <a:lnTo>
                  <a:pt x="3829" y="5966"/>
                </a:lnTo>
                <a:lnTo>
                  <a:pt x="3850" y="5896"/>
                </a:lnTo>
                <a:lnTo>
                  <a:pt x="3870" y="5827"/>
                </a:lnTo>
                <a:lnTo>
                  <a:pt x="3890" y="5756"/>
                </a:lnTo>
                <a:lnTo>
                  <a:pt x="3929" y="5616"/>
                </a:lnTo>
                <a:lnTo>
                  <a:pt x="3968" y="5479"/>
                </a:lnTo>
                <a:lnTo>
                  <a:pt x="3988" y="5410"/>
                </a:lnTo>
                <a:lnTo>
                  <a:pt x="4008" y="5343"/>
                </a:lnTo>
                <a:lnTo>
                  <a:pt x="4029" y="5276"/>
                </a:lnTo>
                <a:lnTo>
                  <a:pt x="4050" y="5212"/>
                </a:lnTo>
                <a:lnTo>
                  <a:pt x="4071" y="5149"/>
                </a:lnTo>
                <a:lnTo>
                  <a:pt x="4094" y="5087"/>
                </a:lnTo>
                <a:lnTo>
                  <a:pt x="4118" y="5028"/>
                </a:lnTo>
                <a:lnTo>
                  <a:pt x="4142" y="4971"/>
                </a:lnTo>
                <a:lnTo>
                  <a:pt x="4167" y="4917"/>
                </a:lnTo>
                <a:lnTo>
                  <a:pt x="4195" y="4865"/>
                </a:lnTo>
                <a:lnTo>
                  <a:pt x="4223" y="4817"/>
                </a:lnTo>
                <a:lnTo>
                  <a:pt x="4252" y="4771"/>
                </a:lnTo>
                <a:lnTo>
                  <a:pt x="4258" y="4914"/>
                </a:lnTo>
                <a:lnTo>
                  <a:pt x="4264" y="5065"/>
                </a:lnTo>
                <a:lnTo>
                  <a:pt x="4269" y="5222"/>
                </a:lnTo>
                <a:lnTo>
                  <a:pt x="4272" y="5387"/>
                </a:lnTo>
                <a:lnTo>
                  <a:pt x="4276" y="5557"/>
                </a:lnTo>
                <a:lnTo>
                  <a:pt x="4278" y="5734"/>
                </a:lnTo>
                <a:lnTo>
                  <a:pt x="4280" y="5916"/>
                </a:lnTo>
                <a:lnTo>
                  <a:pt x="4282" y="6101"/>
                </a:lnTo>
                <a:lnTo>
                  <a:pt x="4284" y="6486"/>
                </a:lnTo>
                <a:lnTo>
                  <a:pt x="4284" y="6885"/>
                </a:lnTo>
                <a:lnTo>
                  <a:pt x="4283" y="7291"/>
                </a:lnTo>
                <a:lnTo>
                  <a:pt x="4281" y="7705"/>
                </a:lnTo>
                <a:lnTo>
                  <a:pt x="4278" y="8119"/>
                </a:lnTo>
                <a:lnTo>
                  <a:pt x="4275" y="8532"/>
                </a:lnTo>
                <a:lnTo>
                  <a:pt x="4272" y="8939"/>
                </a:lnTo>
                <a:lnTo>
                  <a:pt x="4268" y="9338"/>
                </a:lnTo>
                <a:lnTo>
                  <a:pt x="4265" y="9722"/>
                </a:lnTo>
                <a:lnTo>
                  <a:pt x="4261" y="10089"/>
                </a:lnTo>
                <a:lnTo>
                  <a:pt x="4259" y="10435"/>
                </a:lnTo>
                <a:lnTo>
                  <a:pt x="4259" y="10757"/>
                </a:lnTo>
                <a:lnTo>
                  <a:pt x="4257" y="10865"/>
                </a:lnTo>
                <a:lnTo>
                  <a:pt x="4254" y="10968"/>
                </a:lnTo>
                <a:lnTo>
                  <a:pt x="4250" y="11067"/>
                </a:lnTo>
                <a:lnTo>
                  <a:pt x="4247" y="11161"/>
                </a:lnTo>
                <a:lnTo>
                  <a:pt x="4246" y="11206"/>
                </a:lnTo>
                <a:lnTo>
                  <a:pt x="4246" y="11250"/>
                </a:lnTo>
                <a:lnTo>
                  <a:pt x="4247" y="11293"/>
                </a:lnTo>
                <a:lnTo>
                  <a:pt x="4249" y="11334"/>
                </a:lnTo>
                <a:lnTo>
                  <a:pt x="4252" y="11373"/>
                </a:lnTo>
                <a:lnTo>
                  <a:pt x="4257" y="11411"/>
                </a:lnTo>
                <a:lnTo>
                  <a:pt x="4264" y="11446"/>
                </a:lnTo>
                <a:lnTo>
                  <a:pt x="4271" y="11481"/>
                </a:lnTo>
                <a:lnTo>
                  <a:pt x="4281" y="11514"/>
                </a:lnTo>
                <a:lnTo>
                  <a:pt x="4293" y="11544"/>
                </a:lnTo>
                <a:lnTo>
                  <a:pt x="4307" y="11574"/>
                </a:lnTo>
                <a:lnTo>
                  <a:pt x="4323" y="11602"/>
                </a:lnTo>
                <a:lnTo>
                  <a:pt x="4342" y="11627"/>
                </a:lnTo>
                <a:lnTo>
                  <a:pt x="4364" y="11651"/>
                </a:lnTo>
                <a:lnTo>
                  <a:pt x="4389" y="11672"/>
                </a:lnTo>
                <a:lnTo>
                  <a:pt x="4417" y="11691"/>
                </a:lnTo>
                <a:lnTo>
                  <a:pt x="4448" y="11709"/>
                </a:lnTo>
                <a:lnTo>
                  <a:pt x="4483" y="11724"/>
                </a:lnTo>
                <a:lnTo>
                  <a:pt x="4522" y="11737"/>
                </a:lnTo>
                <a:lnTo>
                  <a:pt x="4563" y="11749"/>
                </a:lnTo>
                <a:lnTo>
                  <a:pt x="4610" y="11757"/>
                </a:lnTo>
                <a:lnTo>
                  <a:pt x="4660" y="11764"/>
                </a:lnTo>
                <a:lnTo>
                  <a:pt x="4715" y="11768"/>
                </a:lnTo>
                <a:lnTo>
                  <a:pt x="4773" y="11769"/>
                </a:lnTo>
                <a:lnTo>
                  <a:pt x="4834" y="11769"/>
                </a:lnTo>
                <a:lnTo>
                  <a:pt x="4892" y="11767"/>
                </a:lnTo>
                <a:lnTo>
                  <a:pt x="4943" y="11763"/>
                </a:lnTo>
                <a:lnTo>
                  <a:pt x="4992" y="11756"/>
                </a:lnTo>
                <a:lnTo>
                  <a:pt x="5036" y="11748"/>
                </a:lnTo>
                <a:lnTo>
                  <a:pt x="5077" y="11738"/>
                </a:lnTo>
                <a:lnTo>
                  <a:pt x="5114" y="11726"/>
                </a:lnTo>
                <a:lnTo>
                  <a:pt x="5148" y="11712"/>
                </a:lnTo>
                <a:lnTo>
                  <a:pt x="5177" y="11696"/>
                </a:lnTo>
                <a:lnTo>
                  <a:pt x="5204" y="11679"/>
                </a:lnTo>
                <a:lnTo>
                  <a:pt x="5229" y="11660"/>
                </a:lnTo>
                <a:lnTo>
                  <a:pt x="5250" y="11638"/>
                </a:lnTo>
                <a:lnTo>
                  <a:pt x="5268" y="11616"/>
                </a:lnTo>
                <a:lnTo>
                  <a:pt x="5284" y="11591"/>
                </a:lnTo>
                <a:lnTo>
                  <a:pt x="5298" y="11565"/>
                </a:lnTo>
                <a:lnTo>
                  <a:pt x="5310" y="11536"/>
                </a:lnTo>
                <a:lnTo>
                  <a:pt x="5319" y="11507"/>
                </a:lnTo>
                <a:lnTo>
                  <a:pt x="5327" y="11474"/>
                </a:lnTo>
                <a:lnTo>
                  <a:pt x="5333" y="11441"/>
                </a:lnTo>
                <a:lnTo>
                  <a:pt x="5338" y="11405"/>
                </a:lnTo>
                <a:lnTo>
                  <a:pt x="5341" y="11369"/>
                </a:lnTo>
                <a:lnTo>
                  <a:pt x="5343" y="11330"/>
                </a:lnTo>
                <a:lnTo>
                  <a:pt x="5344" y="11290"/>
                </a:lnTo>
                <a:lnTo>
                  <a:pt x="5345" y="11247"/>
                </a:lnTo>
                <a:lnTo>
                  <a:pt x="5343" y="11158"/>
                </a:lnTo>
                <a:lnTo>
                  <a:pt x="5341" y="11063"/>
                </a:lnTo>
                <a:lnTo>
                  <a:pt x="5338" y="10961"/>
                </a:lnTo>
                <a:lnTo>
                  <a:pt x="5337" y="10853"/>
                </a:lnTo>
                <a:lnTo>
                  <a:pt x="5337" y="10760"/>
                </a:lnTo>
                <a:lnTo>
                  <a:pt x="5337" y="10667"/>
                </a:lnTo>
                <a:lnTo>
                  <a:pt x="5337" y="10575"/>
                </a:lnTo>
                <a:lnTo>
                  <a:pt x="5337" y="10482"/>
                </a:lnTo>
                <a:lnTo>
                  <a:pt x="5337" y="10389"/>
                </a:lnTo>
                <a:lnTo>
                  <a:pt x="5337" y="10297"/>
                </a:lnTo>
                <a:lnTo>
                  <a:pt x="5337" y="10205"/>
                </a:lnTo>
                <a:lnTo>
                  <a:pt x="5337" y="10112"/>
                </a:lnTo>
                <a:lnTo>
                  <a:pt x="5337" y="10020"/>
                </a:lnTo>
                <a:lnTo>
                  <a:pt x="5337" y="9927"/>
                </a:lnTo>
                <a:lnTo>
                  <a:pt x="5337" y="9834"/>
                </a:lnTo>
                <a:lnTo>
                  <a:pt x="5337" y="9742"/>
                </a:lnTo>
                <a:lnTo>
                  <a:pt x="5337" y="9649"/>
                </a:lnTo>
                <a:lnTo>
                  <a:pt x="5337" y="9556"/>
                </a:lnTo>
                <a:lnTo>
                  <a:pt x="5337" y="9464"/>
                </a:lnTo>
                <a:lnTo>
                  <a:pt x="5337" y="9371"/>
                </a:lnTo>
                <a:lnTo>
                  <a:pt x="5336" y="9248"/>
                </a:lnTo>
                <a:lnTo>
                  <a:pt x="5333" y="9126"/>
                </a:lnTo>
                <a:lnTo>
                  <a:pt x="5329" y="9009"/>
                </a:lnTo>
                <a:lnTo>
                  <a:pt x="5325" y="8895"/>
                </a:lnTo>
                <a:lnTo>
                  <a:pt x="5322" y="8787"/>
                </a:lnTo>
                <a:lnTo>
                  <a:pt x="5321" y="8684"/>
                </a:lnTo>
                <a:lnTo>
                  <a:pt x="5321" y="8635"/>
                </a:lnTo>
                <a:lnTo>
                  <a:pt x="5322" y="8589"/>
                </a:lnTo>
                <a:lnTo>
                  <a:pt x="5324" y="8544"/>
                </a:lnTo>
                <a:lnTo>
                  <a:pt x="5327" y="8501"/>
                </a:lnTo>
                <a:lnTo>
                  <a:pt x="5331" y="8460"/>
                </a:lnTo>
                <a:lnTo>
                  <a:pt x="5337" y="8423"/>
                </a:lnTo>
                <a:lnTo>
                  <a:pt x="5343" y="8387"/>
                </a:lnTo>
                <a:lnTo>
                  <a:pt x="5352" y="8353"/>
                </a:lnTo>
                <a:lnTo>
                  <a:pt x="5361" y="8323"/>
                </a:lnTo>
                <a:lnTo>
                  <a:pt x="5373" y="8295"/>
                </a:lnTo>
                <a:lnTo>
                  <a:pt x="5387" y="8270"/>
                </a:lnTo>
                <a:lnTo>
                  <a:pt x="5402" y="8248"/>
                </a:lnTo>
                <a:lnTo>
                  <a:pt x="5419" y="8230"/>
                </a:lnTo>
                <a:lnTo>
                  <a:pt x="5438" y="8214"/>
                </a:lnTo>
                <a:lnTo>
                  <a:pt x="5460" y="8202"/>
                </a:lnTo>
                <a:lnTo>
                  <a:pt x="5485" y="8194"/>
                </a:lnTo>
                <a:lnTo>
                  <a:pt x="5511" y="8189"/>
                </a:lnTo>
                <a:lnTo>
                  <a:pt x="5540" y="8188"/>
                </a:lnTo>
                <a:lnTo>
                  <a:pt x="5572" y="8190"/>
                </a:lnTo>
                <a:lnTo>
                  <a:pt x="5607" y="8197"/>
                </a:lnTo>
                <a:lnTo>
                  <a:pt x="5619" y="8226"/>
                </a:lnTo>
                <a:lnTo>
                  <a:pt x="5629" y="8263"/>
                </a:lnTo>
                <a:lnTo>
                  <a:pt x="5639" y="8309"/>
                </a:lnTo>
                <a:lnTo>
                  <a:pt x="5649" y="8362"/>
                </a:lnTo>
                <a:lnTo>
                  <a:pt x="5656" y="8424"/>
                </a:lnTo>
                <a:lnTo>
                  <a:pt x="5663" y="8491"/>
                </a:lnTo>
                <a:lnTo>
                  <a:pt x="5668" y="8565"/>
                </a:lnTo>
                <a:lnTo>
                  <a:pt x="5673" y="8644"/>
                </a:lnTo>
                <a:lnTo>
                  <a:pt x="5677" y="8728"/>
                </a:lnTo>
                <a:lnTo>
                  <a:pt x="5680" y="8817"/>
                </a:lnTo>
                <a:lnTo>
                  <a:pt x="5682" y="8909"/>
                </a:lnTo>
                <a:lnTo>
                  <a:pt x="5684" y="9004"/>
                </a:lnTo>
                <a:lnTo>
                  <a:pt x="5685" y="9103"/>
                </a:lnTo>
                <a:lnTo>
                  <a:pt x="5685" y="9203"/>
                </a:lnTo>
                <a:lnTo>
                  <a:pt x="5685" y="9305"/>
                </a:lnTo>
                <a:lnTo>
                  <a:pt x="5684" y="9408"/>
                </a:lnTo>
                <a:lnTo>
                  <a:pt x="5682" y="9616"/>
                </a:lnTo>
                <a:lnTo>
                  <a:pt x="5679" y="9822"/>
                </a:lnTo>
                <a:lnTo>
                  <a:pt x="5675" y="10020"/>
                </a:lnTo>
                <a:lnTo>
                  <a:pt x="5671" y="10208"/>
                </a:lnTo>
                <a:lnTo>
                  <a:pt x="5667" y="10379"/>
                </a:lnTo>
                <a:lnTo>
                  <a:pt x="5663" y="10531"/>
                </a:lnTo>
                <a:lnTo>
                  <a:pt x="5661" y="10658"/>
                </a:lnTo>
                <a:lnTo>
                  <a:pt x="5660" y="10757"/>
                </a:lnTo>
                <a:lnTo>
                  <a:pt x="5659" y="10840"/>
                </a:lnTo>
                <a:lnTo>
                  <a:pt x="5656" y="10923"/>
                </a:lnTo>
                <a:lnTo>
                  <a:pt x="5653" y="11007"/>
                </a:lnTo>
                <a:lnTo>
                  <a:pt x="5650" y="11089"/>
                </a:lnTo>
                <a:lnTo>
                  <a:pt x="5648" y="11170"/>
                </a:lnTo>
                <a:lnTo>
                  <a:pt x="5649" y="11248"/>
                </a:lnTo>
                <a:lnTo>
                  <a:pt x="5650" y="11286"/>
                </a:lnTo>
                <a:lnTo>
                  <a:pt x="5652" y="11323"/>
                </a:lnTo>
                <a:lnTo>
                  <a:pt x="5655" y="11359"/>
                </a:lnTo>
                <a:lnTo>
                  <a:pt x="5659" y="11394"/>
                </a:lnTo>
                <a:lnTo>
                  <a:pt x="5664" y="11429"/>
                </a:lnTo>
                <a:lnTo>
                  <a:pt x="5671" y="11462"/>
                </a:lnTo>
                <a:lnTo>
                  <a:pt x="5678" y="11493"/>
                </a:lnTo>
                <a:lnTo>
                  <a:pt x="5688" y="11524"/>
                </a:lnTo>
                <a:lnTo>
                  <a:pt x="5699" y="11552"/>
                </a:lnTo>
                <a:lnTo>
                  <a:pt x="5711" y="11580"/>
                </a:lnTo>
                <a:lnTo>
                  <a:pt x="5727" y="11607"/>
                </a:lnTo>
                <a:lnTo>
                  <a:pt x="5744" y="11631"/>
                </a:lnTo>
                <a:lnTo>
                  <a:pt x="5762" y="11654"/>
                </a:lnTo>
                <a:lnTo>
                  <a:pt x="5783" y="11674"/>
                </a:lnTo>
                <a:lnTo>
                  <a:pt x="5806" y="11693"/>
                </a:lnTo>
                <a:lnTo>
                  <a:pt x="5832" y="11710"/>
                </a:lnTo>
                <a:lnTo>
                  <a:pt x="5860" y="11725"/>
                </a:lnTo>
                <a:lnTo>
                  <a:pt x="5891" y="11737"/>
                </a:lnTo>
                <a:lnTo>
                  <a:pt x="5925" y="11749"/>
                </a:lnTo>
                <a:lnTo>
                  <a:pt x="5961" y="11757"/>
                </a:lnTo>
                <a:lnTo>
                  <a:pt x="6006" y="11764"/>
                </a:lnTo>
                <a:lnTo>
                  <a:pt x="6049" y="11771"/>
                </a:lnTo>
                <a:lnTo>
                  <a:pt x="6091" y="11777"/>
                </a:lnTo>
                <a:lnTo>
                  <a:pt x="6132" y="11781"/>
                </a:lnTo>
                <a:lnTo>
                  <a:pt x="6173" y="11784"/>
                </a:lnTo>
                <a:lnTo>
                  <a:pt x="6211" y="11786"/>
                </a:lnTo>
                <a:lnTo>
                  <a:pt x="6250" y="11787"/>
                </a:lnTo>
                <a:lnTo>
                  <a:pt x="6286" y="11787"/>
                </a:lnTo>
                <a:lnTo>
                  <a:pt x="6321" y="11785"/>
                </a:lnTo>
                <a:lnTo>
                  <a:pt x="6356" y="11782"/>
                </a:lnTo>
                <a:lnTo>
                  <a:pt x="6389" y="11778"/>
                </a:lnTo>
                <a:lnTo>
                  <a:pt x="6421" y="11772"/>
                </a:lnTo>
                <a:lnTo>
                  <a:pt x="6451" y="11765"/>
                </a:lnTo>
                <a:lnTo>
                  <a:pt x="6480" y="11756"/>
                </a:lnTo>
                <a:lnTo>
                  <a:pt x="6509" y="11745"/>
                </a:lnTo>
                <a:lnTo>
                  <a:pt x="6535" y="11733"/>
                </a:lnTo>
                <a:lnTo>
                  <a:pt x="6560" y="11720"/>
                </a:lnTo>
                <a:lnTo>
                  <a:pt x="6583" y="11704"/>
                </a:lnTo>
                <a:lnTo>
                  <a:pt x="6606" y="11687"/>
                </a:lnTo>
                <a:lnTo>
                  <a:pt x="6627" y="11668"/>
                </a:lnTo>
                <a:lnTo>
                  <a:pt x="6646" y="11647"/>
                </a:lnTo>
                <a:lnTo>
                  <a:pt x="6664" y="11624"/>
                </a:lnTo>
                <a:lnTo>
                  <a:pt x="6681" y="11599"/>
                </a:lnTo>
                <a:lnTo>
                  <a:pt x="6696" y="11573"/>
                </a:lnTo>
                <a:lnTo>
                  <a:pt x="6709" y="11544"/>
                </a:lnTo>
                <a:lnTo>
                  <a:pt x="6720" y="11514"/>
                </a:lnTo>
                <a:lnTo>
                  <a:pt x="6730" y="11481"/>
                </a:lnTo>
                <a:lnTo>
                  <a:pt x="6738" y="11446"/>
                </a:lnTo>
                <a:lnTo>
                  <a:pt x="6745" y="11410"/>
                </a:lnTo>
                <a:lnTo>
                  <a:pt x="6750" y="11370"/>
                </a:lnTo>
                <a:lnTo>
                  <a:pt x="6753" y="11329"/>
                </a:lnTo>
                <a:lnTo>
                  <a:pt x="6755" y="11285"/>
                </a:lnTo>
                <a:lnTo>
                  <a:pt x="6760" y="11020"/>
                </a:lnTo>
                <a:lnTo>
                  <a:pt x="6762" y="10764"/>
                </a:lnTo>
                <a:lnTo>
                  <a:pt x="6763" y="10515"/>
                </a:lnTo>
                <a:lnTo>
                  <a:pt x="6762" y="10272"/>
                </a:lnTo>
                <a:lnTo>
                  <a:pt x="6761" y="10035"/>
                </a:lnTo>
                <a:lnTo>
                  <a:pt x="6757" y="9804"/>
                </a:lnTo>
                <a:lnTo>
                  <a:pt x="6754" y="9579"/>
                </a:lnTo>
                <a:lnTo>
                  <a:pt x="6751" y="9359"/>
                </a:lnTo>
                <a:lnTo>
                  <a:pt x="6741" y="8934"/>
                </a:lnTo>
                <a:lnTo>
                  <a:pt x="6731" y="8526"/>
                </a:lnTo>
                <a:lnTo>
                  <a:pt x="6721" y="8132"/>
                </a:lnTo>
                <a:lnTo>
                  <a:pt x="6711" y="7749"/>
                </a:lnTo>
                <a:lnTo>
                  <a:pt x="6706" y="7561"/>
                </a:lnTo>
                <a:lnTo>
                  <a:pt x="6703" y="7375"/>
                </a:lnTo>
                <a:lnTo>
                  <a:pt x="6700" y="7190"/>
                </a:lnTo>
                <a:lnTo>
                  <a:pt x="6697" y="7006"/>
                </a:lnTo>
                <a:lnTo>
                  <a:pt x="6696" y="6823"/>
                </a:lnTo>
                <a:lnTo>
                  <a:pt x="6696" y="6642"/>
                </a:lnTo>
                <a:lnTo>
                  <a:pt x="6697" y="6459"/>
                </a:lnTo>
                <a:lnTo>
                  <a:pt x="6699" y="6276"/>
                </a:lnTo>
                <a:lnTo>
                  <a:pt x="6703" y="6093"/>
                </a:lnTo>
                <a:lnTo>
                  <a:pt x="6708" y="5910"/>
                </a:lnTo>
                <a:lnTo>
                  <a:pt x="6715" y="5725"/>
                </a:lnTo>
                <a:lnTo>
                  <a:pt x="6723" y="5538"/>
                </a:lnTo>
                <a:lnTo>
                  <a:pt x="6734" y="5349"/>
                </a:lnTo>
                <a:lnTo>
                  <a:pt x="6747" y="5157"/>
                </a:lnTo>
                <a:lnTo>
                  <a:pt x="6762" y="4963"/>
                </a:lnTo>
                <a:lnTo>
                  <a:pt x="6780" y="4767"/>
                </a:lnTo>
                <a:lnTo>
                  <a:pt x="6803" y="4829"/>
                </a:lnTo>
                <a:lnTo>
                  <a:pt x="6835" y="4915"/>
                </a:lnTo>
                <a:lnTo>
                  <a:pt x="6874" y="5020"/>
                </a:lnTo>
                <a:lnTo>
                  <a:pt x="6917" y="5140"/>
                </a:lnTo>
                <a:lnTo>
                  <a:pt x="6965" y="5271"/>
                </a:lnTo>
                <a:lnTo>
                  <a:pt x="7015" y="5412"/>
                </a:lnTo>
                <a:lnTo>
                  <a:pt x="7068" y="5556"/>
                </a:lnTo>
                <a:lnTo>
                  <a:pt x="7120" y="5702"/>
                </a:lnTo>
                <a:lnTo>
                  <a:pt x="7171" y="5845"/>
                </a:lnTo>
                <a:lnTo>
                  <a:pt x="7220" y="5982"/>
                </a:lnTo>
                <a:lnTo>
                  <a:pt x="7265" y="6109"/>
                </a:lnTo>
                <a:lnTo>
                  <a:pt x="7307" y="6222"/>
                </a:lnTo>
                <a:lnTo>
                  <a:pt x="7341" y="6319"/>
                </a:lnTo>
                <a:lnTo>
                  <a:pt x="7369" y="6396"/>
                </a:lnTo>
                <a:lnTo>
                  <a:pt x="7387" y="6448"/>
                </a:lnTo>
                <a:lnTo>
                  <a:pt x="7396" y="6471"/>
                </a:lnTo>
                <a:lnTo>
                  <a:pt x="7401" y="6484"/>
                </a:lnTo>
                <a:lnTo>
                  <a:pt x="7406" y="6497"/>
                </a:lnTo>
                <a:lnTo>
                  <a:pt x="7411" y="6509"/>
                </a:lnTo>
                <a:lnTo>
                  <a:pt x="7417" y="6520"/>
                </a:lnTo>
                <a:lnTo>
                  <a:pt x="7423" y="6531"/>
                </a:lnTo>
                <a:lnTo>
                  <a:pt x="7429" y="6543"/>
                </a:lnTo>
                <a:lnTo>
                  <a:pt x="7436" y="6553"/>
                </a:lnTo>
                <a:lnTo>
                  <a:pt x="7443" y="6563"/>
                </a:lnTo>
                <a:lnTo>
                  <a:pt x="7452" y="6572"/>
                </a:lnTo>
                <a:lnTo>
                  <a:pt x="7460" y="6581"/>
                </a:lnTo>
                <a:lnTo>
                  <a:pt x="7468" y="6590"/>
                </a:lnTo>
                <a:lnTo>
                  <a:pt x="7477" y="6598"/>
                </a:lnTo>
                <a:lnTo>
                  <a:pt x="7486" y="6606"/>
                </a:lnTo>
                <a:lnTo>
                  <a:pt x="7496" y="6613"/>
                </a:lnTo>
                <a:lnTo>
                  <a:pt x="7506" y="6620"/>
                </a:lnTo>
                <a:lnTo>
                  <a:pt x="7516" y="6626"/>
                </a:lnTo>
                <a:lnTo>
                  <a:pt x="7527" y="6632"/>
                </a:lnTo>
                <a:lnTo>
                  <a:pt x="7539" y="6638"/>
                </a:lnTo>
                <a:lnTo>
                  <a:pt x="7551" y="6643"/>
                </a:lnTo>
                <a:lnTo>
                  <a:pt x="7563" y="6647"/>
                </a:lnTo>
                <a:lnTo>
                  <a:pt x="7575" y="6651"/>
                </a:lnTo>
                <a:lnTo>
                  <a:pt x="7587" y="6654"/>
                </a:lnTo>
                <a:lnTo>
                  <a:pt x="7600" y="6657"/>
                </a:lnTo>
                <a:lnTo>
                  <a:pt x="7613" y="6659"/>
                </a:lnTo>
                <a:lnTo>
                  <a:pt x="7628" y="6661"/>
                </a:lnTo>
                <a:lnTo>
                  <a:pt x="7642" y="6662"/>
                </a:lnTo>
                <a:lnTo>
                  <a:pt x="7656" y="6663"/>
                </a:lnTo>
                <a:lnTo>
                  <a:pt x="7670" y="6663"/>
                </a:lnTo>
                <a:lnTo>
                  <a:pt x="7685" y="6662"/>
                </a:lnTo>
                <a:lnTo>
                  <a:pt x="7700" y="6661"/>
                </a:lnTo>
                <a:lnTo>
                  <a:pt x="7717" y="6660"/>
                </a:lnTo>
                <a:lnTo>
                  <a:pt x="7733" y="6658"/>
                </a:lnTo>
                <a:lnTo>
                  <a:pt x="7740" y="6673"/>
                </a:lnTo>
                <a:lnTo>
                  <a:pt x="7750" y="6689"/>
                </a:lnTo>
                <a:lnTo>
                  <a:pt x="7760" y="6703"/>
                </a:lnTo>
                <a:lnTo>
                  <a:pt x="7773" y="6717"/>
                </a:lnTo>
                <a:lnTo>
                  <a:pt x="7786" y="6731"/>
                </a:lnTo>
                <a:lnTo>
                  <a:pt x="7802" y="6743"/>
                </a:lnTo>
                <a:lnTo>
                  <a:pt x="7817" y="6754"/>
                </a:lnTo>
                <a:lnTo>
                  <a:pt x="7834" y="6765"/>
                </a:lnTo>
                <a:lnTo>
                  <a:pt x="7852" y="6775"/>
                </a:lnTo>
                <a:lnTo>
                  <a:pt x="7870" y="6785"/>
                </a:lnTo>
                <a:lnTo>
                  <a:pt x="7891" y="6793"/>
                </a:lnTo>
                <a:lnTo>
                  <a:pt x="7910" y="6799"/>
                </a:lnTo>
                <a:lnTo>
                  <a:pt x="7931" y="6805"/>
                </a:lnTo>
                <a:lnTo>
                  <a:pt x="7952" y="6809"/>
                </a:lnTo>
                <a:lnTo>
                  <a:pt x="7974" y="6813"/>
                </a:lnTo>
                <a:lnTo>
                  <a:pt x="7995" y="6815"/>
                </a:lnTo>
                <a:lnTo>
                  <a:pt x="8017" y="6815"/>
                </a:lnTo>
                <a:lnTo>
                  <a:pt x="8039" y="6815"/>
                </a:lnTo>
                <a:lnTo>
                  <a:pt x="8061" y="6812"/>
                </a:lnTo>
                <a:lnTo>
                  <a:pt x="8083" y="6809"/>
                </a:lnTo>
                <a:lnTo>
                  <a:pt x="8104" y="6803"/>
                </a:lnTo>
                <a:lnTo>
                  <a:pt x="8126" y="6796"/>
                </a:lnTo>
                <a:lnTo>
                  <a:pt x="8147" y="6788"/>
                </a:lnTo>
                <a:lnTo>
                  <a:pt x="8167" y="6776"/>
                </a:lnTo>
                <a:lnTo>
                  <a:pt x="8187" y="6764"/>
                </a:lnTo>
                <a:lnTo>
                  <a:pt x="8206" y="6750"/>
                </a:lnTo>
                <a:lnTo>
                  <a:pt x="8225" y="6734"/>
                </a:lnTo>
                <a:lnTo>
                  <a:pt x="8243" y="6715"/>
                </a:lnTo>
                <a:lnTo>
                  <a:pt x="8259" y="6695"/>
                </a:lnTo>
                <a:lnTo>
                  <a:pt x="8274" y="6671"/>
                </a:lnTo>
                <a:lnTo>
                  <a:pt x="8289" y="6647"/>
                </a:lnTo>
                <a:lnTo>
                  <a:pt x="8302" y="6619"/>
                </a:lnTo>
                <a:lnTo>
                  <a:pt x="8332" y="6541"/>
                </a:lnTo>
                <a:lnTo>
                  <a:pt x="8361" y="6462"/>
                </a:lnTo>
                <a:lnTo>
                  <a:pt x="8392" y="6384"/>
                </a:lnTo>
                <a:lnTo>
                  <a:pt x="8424" y="6307"/>
                </a:lnTo>
                <a:lnTo>
                  <a:pt x="8456" y="6229"/>
                </a:lnTo>
                <a:lnTo>
                  <a:pt x="8489" y="6153"/>
                </a:lnTo>
                <a:lnTo>
                  <a:pt x="8523" y="6076"/>
                </a:lnTo>
                <a:lnTo>
                  <a:pt x="8556" y="5999"/>
                </a:lnTo>
                <a:lnTo>
                  <a:pt x="8591" y="5924"/>
                </a:lnTo>
                <a:lnTo>
                  <a:pt x="8625" y="5847"/>
                </a:lnTo>
                <a:lnTo>
                  <a:pt x="8661" y="5772"/>
                </a:lnTo>
                <a:lnTo>
                  <a:pt x="8696" y="5696"/>
                </a:lnTo>
                <a:lnTo>
                  <a:pt x="8731" y="5621"/>
                </a:lnTo>
                <a:lnTo>
                  <a:pt x="8767" y="5545"/>
                </a:lnTo>
                <a:lnTo>
                  <a:pt x="8803" y="5468"/>
                </a:lnTo>
                <a:lnTo>
                  <a:pt x="8840" y="5393"/>
                </a:lnTo>
                <a:lnTo>
                  <a:pt x="8852" y="5459"/>
                </a:lnTo>
                <a:lnTo>
                  <a:pt x="8861" y="5535"/>
                </a:lnTo>
                <a:lnTo>
                  <a:pt x="8867" y="5618"/>
                </a:lnTo>
                <a:lnTo>
                  <a:pt x="8870" y="5710"/>
                </a:lnTo>
                <a:lnTo>
                  <a:pt x="8871" y="5809"/>
                </a:lnTo>
                <a:lnTo>
                  <a:pt x="8868" y="5916"/>
                </a:lnTo>
                <a:lnTo>
                  <a:pt x="8863" y="6028"/>
                </a:lnTo>
                <a:lnTo>
                  <a:pt x="8855" y="6145"/>
                </a:lnTo>
                <a:lnTo>
                  <a:pt x="8845" y="6268"/>
                </a:lnTo>
                <a:lnTo>
                  <a:pt x="8834" y="6395"/>
                </a:lnTo>
                <a:lnTo>
                  <a:pt x="8819" y="6526"/>
                </a:lnTo>
                <a:lnTo>
                  <a:pt x="8804" y="6660"/>
                </a:lnTo>
                <a:lnTo>
                  <a:pt x="8788" y="6797"/>
                </a:lnTo>
                <a:lnTo>
                  <a:pt x="8770" y="6937"/>
                </a:lnTo>
                <a:lnTo>
                  <a:pt x="8751" y="7077"/>
                </a:lnTo>
                <a:lnTo>
                  <a:pt x="8730" y="7219"/>
                </a:lnTo>
                <a:lnTo>
                  <a:pt x="8688" y="7504"/>
                </a:lnTo>
                <a:lnTo>
                  <a:pt x="8644" y="7785"/>
                </a:lnTo>
                <a:lnTo>
                  <a:pt x="8601" y="8060"/>
                </a:lnTo>
                <a:lnTo>
                  <a:pt x="8558" y="8323"/>
                </a:lnTo>
                <a:lnTo>
                  <a:pt x="8519" y="8570"/>
                </a:lnTo>
                <a:lnTo>
                  <a:pt x="8484" y="8795"/>
                </a:lnTo>
                <a:lnTo>
                  <a:pt x="8467" y="8898"/>
                </a:lnTo>
                <a:lnTo>
                  <a:pt x="8454" y="8995"/>
                </a:lnTo>
                <a:lnTo>
                  <a:pt x="8442" y="9084"/>
                </a:lnTo>
                <a:lnTo>
                  <a:pt x="8432" y="9166"/>
                </a:lnTo>
                <a:lnTo>
                  <a:pt x="8926" y="9185"/>
                </a:lnTo>
                <a:lnTo>
                  <a:pt x="8945" y="11584"/>
                </a:lnTo>
                <a:lnTo>
                  <a:pt x="8966" y="11607"/>
                </a:lnTo>
                <a:lnTo>
                  <a:pt x="8987" y="11627"/>
                </a:lnTo>
                <a:lnTo>
                  <a:pt x="9009" y="11645"/>
                </a:lnTo>
                <a:lnTo>
                  <a:pt x="9029" y="11663"/>
                </a:lnTo>
                <a:lnTo>
                  <a:pt x="9050" y="11678"/>
                </a:lnTo>
                <a:lnTo>
                  <a:pt x="9070" y="11693"/>
                </a:lnTo>
                <a:lnTo>
                  <a:pt x="9091" y="11707"/>
                </a:lnTo>
                <a:lnTo>
                  <a:pt x="9112" y="11719"/>
                </a:lnTo>
                <a:lnTo>
                  <a:pt x="9132" y="11729"/>
                </a:lnTo>
                <a:lnTo>
                  <a:pt x="9153" y="11739"/>
                </a:lnTo>
                <a:lnTo>
                  <a:pt x="9174" y="11748"/>
                </a:lnTo>
                <a:lnTo>
                  <a:pt x="9195" y="11756"/>
                </a:lnTo>
                <a:lnTo>
                  <a:pt x="9216" y="11762"/>
                </a:lnTo>
                <a:lnTo>
                  <a:pt x="9238" y="11767"/>
                </a:lnTo>
                <a:lnTo>
                  <a:pt x="9261" y="11772"/>
                </a:lnTo>
                <a:lnTo>
                  <a:pt x="9283" y="11776"/>
                </a:lnTo>
                <a:lnTo>
                  <a:pt x="9306" y="11778"/>
                </a:lnTo>
                <a:lnTo>
                  <a:pt x="9329" y="11780"/>
                </a:lnTo>
                <a:lnTo>
                  <a:pt x="9354" y="11782"/>
                </a:lnTo>
                <a:lnTo>
                  <a:pt x="9379" y="11782"/>
                </a:lnTo>
                <a:lnTo>
                  <a:pt x="9404" y="11782"/>
                </a:lnTo>
                <a:lnTo>
                  <a:pt x="9431" y="11781"/>
                </a:lnTo>
                <a:lnTo>
                  <a:pt x="9458" y="11780"/>
                </a:lnTo>
                <a:lnTo>
                  <a:pt x="9486" y="11778"/>
                </a:lnTo>
                <a:lnTo>
                  <a:pt x="9545" y="11773"/>
                </a:lnTo>
                <a:lnTo>
                  <a:pt x="9608" y="11766"/>
                </a:lnTo>
                <a:lnTo>
                  <a:pt x="9674" y="11757"/>
                </a:lnTo>
                <a:lnTo>
                  <a:pt x="9747" y="11748"/>
                </a:lnTo>
                <a:lnTo>
                  <a:pt x="9780" y="11717"/>
                </a:lnTo>
                <a:lnTo>
                  <a:pt x="9808" y="11688"/>
                </a:lnTo>
                <a:lnTo>
                  <a:pt x="9832" y="11662"/>
                </a:lnTo>
                <a:lnTo>
                  <a:pt x="9853" y="11637"/>
                </a:lnTo>
                <a:lnTo>
                  <a:pt x="9863" y="11626"/>
                </a:lnTo>
                <a:lnTo>
                  <a:pt x="9872" y="11614"/>
                </a:lnTo>
                <a:lnTo>
                  <a:pt x="9880" y="11603"/>
                </a:lnTo>
                <a:lnTo>
                  <a:pt x="9887" y="11590"/>
                </a:lnTo>
                <a:lnTo>
                  <a:pt x="9894" y="11579"/>
                </a:lnTo>
                <a:lnTo>
                  <a:pt x="9900" y="11567"/>
                </a:lnTo>
                <a:lnTo>
                  <a:pt x="9905" y="11556"/>
                </a:lnTo>
                <a:lnTo>
                  <a:pt x="9910" y="11542"/>
                </a:lnTo>
                <a:lnTo>
                  <a:pt x="9914" y="11530"/>
                </a:lnTo>
                <a:lnTo>
                  <a:pt x="9918" y="11517"/>
                </a:lnTo>
                <a:lnTo>
                  <a:pt x="9921" y="11502"/>
                </a:lnTo>
                <a:lnTo>
                  <a:pt x="9924" y="11488"/>
                </a:lnTo>
                <a:lnTo>
                  <a:pt x="9928" y="11458"/>
                </a:lnTo>
                <a:lnTo>
                  <a:pt x="9931" y="11423"/>
                </a:lnTo>
                <a:lnTo>
                  <a:pt x="9933" y="11383"/>
                </a:lnTo>
                <a:lnTo>
                  <a:pt x="9934" y="11340"/>
                </a:lnTo>
                <a:lnTo>
                  <a:pt x="9935" y="11291"/>
                </a:lnTo>
                <a:lnTo>
                  <a:pt x="9935" y="11235"/>
                </a:lnTo>
                <a:lnTo>
                  <a:pt x="9934" y="9172"/>
                </a:lnTo>
                <a:lnTo>
                  <a:pt x="10230" y="9168"/>
                </a:lnTo>
                <a:lnTo>
                  <a:pt x="10231" y="9282"/>
                </a:lnTo>
                <a:lnTo>
                  <a:pt x="10231" y="9397"/>
                </a:lnTo>
                <a:lnTo>
                  <a:pt x="10231" y="9511"/>
                </a:lnTo>
                <a:lnTo>
                  <a:pt x="10231" y="9626"/>
                </a:lnTo>
                <a:lnTo>
                  <a:pt x="10231" y="9739"/>
                </a:lnTo>
                <a:lnTo>
                  <a:pt x="10231" y="9853"/>
                </a:lnTo>
                <a:lnTo>
                  <a:pt x="10231" y="9968"/>
                </a:lnTo>
                <a:lnTo>
                  <a:pt x="10231" y="10082"/>
                </a:lnTo>
                <a:lnTo>
                  <a:pt x="10231" y="10196"/>
                </a:lnTo>
                <a:lnTo>
                  <a:pt x="10231" y="10311"/>
                </a:lnTo>
                <a:lnTo>
                  <a:pt x="10231" y="10425"/>
                </a:lnTo>
                <a:lnTo>
                  <a:pt x="10231" y="10538"/>
                </a:lnTo>
                <a:lnTo>
                  <a:pt x="10231" y="10653"/>
                </a:lnTo>
                <a:lnTo>
                  <a:pt x="10231" y="10767"/>
                </a:lnTo>
                <a:lnTo>
                  <a:pt x="10231" y="10882"/>
                </a:lnTo>
                <a:lnTo>
                  <a:pt x="10231" y="10996"/>
                </a:lnTo>
                <a:lnTo>
                  <a:pt x="10230" y="11050"/>
                </a:lnTo>
                <a:lnTo>
                  <a:pt x="10228" y="11106"/>
                </a:lnTo>
                <a:lnTo>
                  <a:pt x="10227" y="11162"/>
                </a:lnTo>
                <a:lnTo>
                  <a:pt x="10225" y="11219"/>
                </a:lnTo>
                <a:lnTo>
                  <a:pt x="10224" y="11274"/>
                </a:lnTo>
                <a:lnTo>
                  <a:pt x="10223" y="11329"/>
                </a:lnTo>
                <a:lnTo>
                  <a:pt x="10224" y="11355"/>
                </a:lnTo>
                <a:lnTo>
                  <a:pt x="10225" y="11382"/>
                </a:lnTo>
                <a:lnTo>
                  <a:pt x="10226" y="11409"/>
                </a:lnTo>
                <a:lnTo>
                  <a:pt x="10228" y="11434"/>
                </a:lnTo>
                <a:lnTo>
                  <a:pt x="10231" y="11459"/>
                </a:lnTo>
                <a:lnTo>
                  <a:pt x="10234" y="11483"/>
                </a:lnTo>
                <a:lnTo>
                  <a:pt x="10238" y="11508"/>
                </a:lnTo>
                <a:lnTo>
                  <a:pt x="10243" y="11530"/>
                </a:lnTo>
                <a:lnTo>
                  <a:pt x="10249" y="11552"/>
                </a:lnTo>
                <a:lnTo>
                  <a:pt x="10256" y="11574"/>
                </a:lnTo>
                <a:lnTo>
                  <a:pt x="10263" y="11594"/>
                </a:lnTo>
                <a:lnTo>
                  <a:pt x="10272" y="11614"/>
                </a:lnTo>
                <a:lnTo>
                  <a:pt x="10282" y="11632"/>
                </a:lnTo>
                <a:lnTo>
                  <a:pt x="10294" y="11650"/>
                </a:lnTo>
                <a:lnTo>
                  <a:pt x="10306" y="11667"/>
                </a:lnTo>
                <a:lnTo>
                  <a:pt x="10320" y="11681"/>
                </a:lnTo>
                <a:lnTo>
                  <a:pt x="10335" y="11695"/>
                </a:lnTo>
                <a:lnTo>
                  <a:pt x="10351" y="11709"/>
                </a:lnTo>
                <a:lnTo>
                  <a:pt x="10369" y="11720"/>
                </a:lnTo>
                <a:lnTo>
                  <a:pt x="10389" y="11730"/>
                </a:lnTo>
                <a:lnTo>
                  <a:pt x="10410" y="11738"/>
                </a:lnTo>
                <a:lnTo>
                  <a:pt x="10431" y="11747"/>
                </a:lnTo>
                <a:lnTo>
                  <a:pt x="10453" y="11754"/>
                </a:lnTo>
                <a:lnTo>
                  <a:pt x="10477" y="11760"/>
                </a:lnTo>
                <a:lnTo>
                  <a:pt x="10501" y="11765"/>
                </a:lnTo>
                <a:lnTo>
                  <a:pt x="10526" y="11770"/>
                </a:lnTo>
                <a:lnTo>
                  <a:pt x="10552" y="11774"/>
                </a:lnTo>
                <a:lnTo>
                  <a:pt x="10577" y="11777"/>
                </a:lnTo>
                <a:lnTo>
                  <a:pt x="10603" y="11779"/>
                </a:lnTo>
                <a:lnTo>
                  <a:pt x="10630" y="11781"/>
                </a:lnTo>
                <a:lnTo>
                  <a:pt x="10657" y="11782"/>
                </a:lnTo>
                <a:lnTo>
                  <a:pt x="10684" y="11783"/>
                </a:lnTo>
                <a:lnTo>
                  <a:pt x="10711" y="11782"/>
                </a:lnTo>
                <a:lnTo>
                  <a:pt x="10739" y="11782"/>
                </a:lnTo>
                <a:lnTo>
                  <a:pt x="10766" y="11780"/>
                </a:lnTo>
                <a:lnTo>
                  <a:pt x="10792" y="11778"/>
                </a:lnTo>
                <a:lnTo>
                  <a:pt x="10820" y="11776"/>
                </a:lnTo>
                <a:lnTo>
                  <a:pt x="10846" y="11773"/>
                </a:lnTo>
                <a:lnTo>
                  <a:pt x="10871" y="11770"/>
                </a:lnTo>
                <a:lnTo>
                  <a:pt x="10898" y="11766"/>
                </a:lnTo>
                <a:lnTo>
                  <a:pt x="10922" y="11761"/>
                </a:lnTo>
                <a:lnTo>
                  <a:pt x="10946" y="11756"/>
                </a:lnTo>
                <a:lnTo>
                  <a:pt x="10970" y="11751"/>
                </a:lnTo>
                <a:lnTo>
                  <a:pt x="10993" y="11744"/>
                </a:lnTo>
                <a:lnTo>
                  <a:pt x="11015" y="11738"/>
                </a:lnTo>
                <a:lnTo>
                  <a:pt x="11036" y="11731"/>
                </a:lnTo>
                <a:lnTo>
                  <a:pt x="11055" y="11725"/>
                </a:lnTo>
                <a:lnTo>
                  <a:pt x="11075" y="11717"/>
                </a:lnTo>
                <a:lnTo>
                  <a:pt x="11092" y="11710"/>
                </a:lnTo>
                <a:lnTo>
                  <a:pt x="11108" y="11702"/>
                </a:lnTo>
                <a:lnTo>
                  <a:pt x="11123" y="11693"/>
                </a:lnTo>
                <a:lnTo>
                  <a:pt x="11137" y="11685"/>
                </a:lnTo>
                <a:lnTo>
                  <a:pt x="11149" y="11671"/>
                </a:lnTo>
                <a:lnTo>
                  <a:pt x="11162" y="11657"/>
                </a:lnTo>
                <a:lnTo>
                  <a:pt x="11172" y="11643"/>
                </a:lnTo>
                <a:lnTo>
                  <a:pt x="11182" y="11629"/>
                </a:lnTo>
                <a:lnTo>
                  <a:pt x="11191" y="11616"/>
                </a:lnTo>
                <a:lnTo>
                  <a:pt x="11199" y="11602"/>
                </a:lnTo>
                <a:lnTo>
                  <a:pt x="11206" y="11588"/>
                </a:lnTo>
                <a:lnTo>
                  <a:pt x="11213" y="11575"/>
                </a:lnTo>
                <a:lnTo>
                  <a:pt x="11219" y="11561"/>
                </a:lnTo>
                <a:lnTo>
                  <a:pt x="11224" y="11546"/>
                </a:lnTo>
                <a:lnTo>
                  <a:pt x="11229" y="11533"/>
                </a:lnTo>
                <a:lnTo>
                  <a:pt x="11233" y="11519"/>
                </a:lnTo>
                <a:lnTo>
                  <a:pt x="11236" y="11505"/>
                </a:lnTo>
                <a:lnTo>
                  <a:pt x="11240" y="11489"/>
                </a:lnTo>
                <a:lnTo>
                  <a:pt x="11243" y="11474"/>
                </a:lnTo>
                <a:lnTo>
                  <a:pt x="11245" y="11459"/>
                </a:lnTo>
                <a:lnTo>
                  <a:pt x="11248" y="11427"/>
                </a:lnTo>
                <a:lnTo>
                  <a:pt x="11249" y="11393"/>
                </a:lnTo>
                <a:lnTo>
                  <a:pt x="11250" y="11357"/>
                </a:lnTo>
                <a:lnTo>
                  <a:pt x="11249" y="11320"/>
                </a:lnTo>
                <a:lnTo>
                  <a:pt x="11248" y="11236"/>
                </a:lnTo>
                <a:lnTo>
                  <a:pt x="11246" y="11139"/>
                </a:lnTo>
                <a:lnTo>
                  <a:pt x="11246" y="9168"/>
                </a:lnTo>
                <a:lnTo>
                  <a:pt x="11741" y="9172"/>
                </a:lnTo>
                <a:lnTo>
                  <a:pt x="11741" y="9117"/>
                </a:lnTo>
                <a:lnTo>
                  <a:pt x="11738" y="9049"/>
                </a:lnTo>
                <a:lnTo>
                  <a:pt x="11732" y="8968"/>
                </a:lnTo>
                <a:lnTo>
                  <a:pt x="11723" y="8876"/>
                </a:lnTo>
                <a:lnTo>
                  <a:pt x="11712" y="8773"/>
                </a:lnTo>
                <a:lnTo>
                  <a:pt x="11699" y="8662"/>
                </a:lnTo>
                <a:lnTo>
                  <a:pt x="11684" y="8541"/>
                </a:lnTo>
                <a:lnTo>
                  <a:pt x="11666" y="8412"/>
                </a:lnTo>
                <a:lnTo>
                  <a:pt x="11628" y="8138"/>
                </a:lnTo>
                <a:lnTo>
                  <a:pt x="11586" y="7845"/>
                </a:lnTo>
                <a:lnTo>
                  <a:pt x="11541" y="7540"/>
                </a:lnTo>
                <a:lnTo>
                  <a:pt x="11494" y="7234"/>
                </a:lnTo>
                <a:lnTo>
                  <a:pt x="11450" y="6931"/>
                </a:lnTo>
                <a:lnTo>
                  <a:pt x="11407" y="6641"/>
                </a:lnTo>
                <a:lnTo>
                  <a:pt x="11388" y="6502"/>
                </a:lnTo>
                <a:lnTo>
                  <a:pt x="11371" y="6370"/>
                </a:lnTo>
                <a:lnTo>
                  <a:pt x="11355" y="6244"/>
                </a:lnTo>
                <a:lnTo>
                  <a:pt x="11340" y="6127"/>
                </a:lnTo>
                <a:lnTo>
                  <a:pt x="11328" y="6019"/>
                </a:lnTo>
                <a:lnTo>
                  <a:pt x="11317" y="5920"/>
                </a:lnTo>
                <a:lnTo>
                  <a:pt x="11310" y="5831"/>
                </a:lnTo>
                <a:lnTo>
                  <a:pt x="11305" y="5755"/>
                </a:lnTo>
                <a:lnTo>
                  <a:pt x="11304" y="5691"/>
                </a:lnTo>
                <a:lnTo>
                  <a:pt x="11305" y="5641"/>
                </a:lnTo>
                <a:lnTo>
                  <a:pt x="11310" y="5605"/>
                </a:lnTo>
                <a:lnTo>
                  <a:pt x="11319" y="5585"/>
                </a:lnTo>
                <a:lnTo>
                  <a:pt x="11347" y="5720"/>
                </a:lnTo>
                <a:lnTo>
                  <a:pt x="11362" y="5771"/>
                </a:lnTo>
                <a:lnTo>
                  <a:pt x="11379" y="5824"/>
                </a:lnTo>
                <a:lnTo>
                  <a:pt x="11396" y="5879"/>
                </a:lnTo>
                <a:lnTo>
                  <a:pt x="11416" y="5935"/>
                </a:lnTo>
                <a:lnTo>
                  <a:pt x="11437" y="5991"/>
                </a:lnTo>
                <a:lnTo>
                  <a:pt x="11457" y="6049"/>
                </a:lnTo>
                <a:lnTo>
                  <a:pt x="11479" y="6108"/>
                </a:lnTo>
                <a:lnTo>
                  <a:pt x="11502" y="6166"/>
                </a:lnTo>
                <a:lnTo>
                  <a:pt x="11524" y="6225"/>
                </a:lnTo>
                <a:lnTo>
                  <a:pt x="11547" y="6283"/>
                </a:lnTo>
                <a:lnTo>
                  <a:pt x="11569" y="6340"/>
                </a:lnTo>
                <a:lnTo>
                  <a:pt x="11592" y="6398"/>
                </a:lnTo>
                <a:lnTo>
                  <a:pt x="11614" y="6453"/>
                </a:lnTo>
                <a:lnTo>
                  <a:pt x="11635" y="6508"/>
                </a:lnTo>
                <a:lnTo>
                  <a:pt x="11655" y="6560"/>
                </a:lnTo>
                <a:lnTo>
                  <a:pt x="11675" y="6611"/>
                </a:lnTo>
                <a:lnTo>
                  <a:pt x="11725" y="6752"/>
                </a:lnTo>
                <a:lnTo>
                  <a:pt x="11769" y="6873"/>
                </a:lnTo>
                <a:lnTo>
                  <a:pt x="11780" y="6900"/>
                </a:lnTo>
                <a:lnTo>
                  <a:pt x="11791" y="6926"/>
                </a:lnTo>
                <a:lnTo>
                  <a:pt x="11802" y="6950"/>
                </a:lnTo>
                <a:lnTo>
                  <a:pt x="11813" y="6974"/>
                </a:lnTo>
                <a:lnTo>
                  <a:pt x="11825" y="6995"/>
                </a:lnTo>
                <a:lnTo>
                  <a:pt x="11838" y="7015"/>
                </a:lnTo>
                <a:lnTo>
                  <a:pt x="11852" y="7034"/>
                </a:lnTo>
                <a:lnTo>
                  <a:pt x="11866" y="7051"/>
                </a:lnTo>
                <a:lnTo>
                  <a:pt x="11881" y="7068"/>
                </a:lnTo>
                <a:lnTo>
                  <a:pt x="11897" y="7082"/>
                </a:lnTo>
                <a:lnTo>
                  <a:pt x="11914" y="7095"/>
                </a:lnTo>
                <a:lnTo>
                  <a:pt x="11934" y="7107"/>
                </a:lnTo>
                <a:lnTo>
                  <a:pt x="11954" y="7118"/>
                </a:lnTo>
                <a:lnTo>
                  <a:pt x="11975" y="7126"/>
                </a:lnTo>
                <a:lnTo>
                  <a:pt x="11998" y="7133"/>
                </a:lnTo>
                <a:lnTo>
                  <a:pt x="12024" y="7139"/>
                </a:lnTo>
                <a:lnTo>
                  <a:pt x="12051" y="7143"/>
                </a:lnTo>
                <a:lnTo>
                  <a:pt x="12079" y="7145"/>
                </a:lnTo>
                <a:lnTo>
                  <a:pt x="12111" y="7146"/>
                </a:lnTo>
                <a:lnTo>
                  <a:pt x="12144" y="7146"/>
                </a:lnTo>
                <a:lnTo>
                  <a:pt x="12179" y="7144"/>
                </a:lnTo>
                <a:lnTo>
                  <a:pt x="12217" y="7140"/>
                </a:lnTo>
                <a:lnTo>
                  <a:pt x="12257" y="7135"/>
                </a:lnTo>
                <a:lnTo>
                  <a:pt x="12301" y="7128"/>
                </a:lnTo>
                <a:lnTo>
                  <a:pt x="12359" y="7185"/>
                </a:lnTo>
                <a:lnTo>
                  <a:pt x="12414" y="7242"/>
                </a:lnTo>
                <a:lnTo>
                  <a:pt x="12470" y="7298"/>
                </a:lnTo>
                <a:lnTo>
                  <a:pt x="12524" y="7353"/>
                </a:lnTo>
                <a:lnTo>
                  <a:pt x="12578" y="7410"/>
                </a:lnTo>
                <a:lnTo>
                  <a:pt x="12632" y="7465"/>
                </a:lnTo>
                <a:lnTo>
                  <a:pt x="12685" y="7519"/>
                </a:lnTo>
                <a:lnTo>
                  <a:pt x="12740" y="7574"/>
                </a:lnTo>
                <a:lnTo>
                  <a:pt x="12795" y="7629"/>
                </a:lnTo>
                <a:lnTo>
                  <a:pt x="12849" y="7683"/>
                </a:lnTo>
                <a:lnTo>
                  <a:pt x="12905" y="7737"/>
                </a:lnTo>
                <a:lnTo>
                  <a:pt x="12963" y="7793"/>
                </a:lnTo>
                <a:lnTo>
                  <a:pt x="13021" y="7848"/>
                </a:lnTo>
                <a:lnTo>
                  <a:pt x="13081" y="7903"/>
                </a:lnTo>
                <a:lnTo>
                  <a:pt x="13144" y="7958"/>
                </a:lnTo>
                <a:lnTo>
                  <a:pt x="13207" y="8014"/>
                </a:lnTo>
                <a:lnTo>
                  <a:pt x="13210" y="8203"/>
                </a:lnTo>
                <a:lnTo>
                  <a:pt x="13212" y="8392"/>
                </a:lnTo>
                <a:lnTo>
                  <a:pt x="13213" y="8581"/>
                </a:lnTo>
                <a:lnTo>
                  <a:pt x="13214" y="8770"/>
                </a:lnTo>
                <a:lnTo>
                  <a:pt x="13215" y="8960"/>
                </a:lnTo>
                <a:lnTo>
                  <a:pt x="13215" y="9150"/>
                </a:lnTo>
                <a:lnTo>
                  <a:pt x="13215" y="9339"/>
                </a:lnTo>
                <a:lnTo>
                  <a:pt x="13214" y="9529"/>
                </a:lnTo>
                <a:lnTo>
                  <a:pt x="13214" y="9718"/>
                </a:lnTo>
                <a:lnTo>
                  <a:pt x="13213" y="9907"/>
                </a:lnTo>
                <a:lnTo>
                  <a:pt x="13212" y="10097"/>
                </a:lnTo>
                <a:lnTo>
                  <a:pt x="13211" y="10287"/>
                </a:lnTo>
                <a:lnTo>
                  <a:pt x="13211" y="10476"/>
                </a:lnTo>
                <a:lnTo>
                  <a:pt x="13210" y="10665"/>
                </a:lnTo>
                <a:lnTo>
                  <a:pt x="13210" y="10855"/>
                </a:lnTo>
                <a:lnTo>
                  <a:pt x="13209" y="11044"/>
                </a:lnTo>
                <a:lnTo>
                  <a:pt x="13207" y="11123"/>
                </a:lnTo>
                <a:lnTo>
                  <a:pt x="13202" y="11218"/>
                </a:lnTo>
                <a:lnTo>
                  <a:pt x="13200" y="11268"/>
                </a:lnTo>
                <a:lnTo>
                  <a:pt x="13198" y="11320"/>
                </a:lnTo>
                <a:lnTo>
                  <a:pt x="13196" y="11373"/>
                </a:lnTo>
                <a:lnTo>
                  <a:pt x="13196" y="11425"/>
                </a:lnTo>
                <a:lnTo>
                  <a:pt x="13197" y="11476"/>
                </a:lnTo>
                <a:lnTo>
                  <a:pt x="13200" y="11525"/>
                </a:lnTo>
                <a:lnTo>
                  <a:pt x="13202" y="11548"/>
                </a:lnTo>
                <a:lnTo>
                  <a:pt x="13205" y="11571"/>
                </a:lnTo>
                <a:lnTo>
                  <a:pt x="13208" y="11592"/>
                </a:lnTo>
                <a:lnTo>
                  <a:pt x="13213" y="11614"/>
                </a:lnTo>
                <a:lnTo>
                  <a:pt x="13218" y="11633"/>
                </a:lnTo>
                <a:lnTo>
                  <a:pt x="13224" y="11652"/>
                </a:lnTo>
                <a:lnTo>
                  <a:pt x="13230" y="11669"/>
                </a:lnTo>
                <a:lnTo>
                  <a:pt x="13237" y="11684"/>
                </a:lnTo>
                <a:lnTo>
                  <a:pt x="13245" y="11699"/>
                </a:lnTo>
                <a:lnTo>
                  <a:pt x="13254" y="11712"/>
                </a:lnTo>
                <a:lnTo>
                  <a:pt x="13264" y="11722"/>
                </a:lnTo>
                <a:lnTo>
                  <a:pt x="13275" y="11731"/>
                </a:lnTo>
                <a:lnTo>
                  <a:pt x="13329" y="11766"/>
                </a:lnTo>
                <a:lnTo>
                  <a:pt x="13377" y="11791"/>
                </a:lnTo>
                <a:lnTo>
                  <a:pt x="13423" y="11808"/>
                </a:lnTo>
                <a:lnTo>
                  <a:pt x="13464" y="11817"/>
                </a:lnTo>
                <a:lnTo>
                  <a:pt x="13503" y="11817"/>
                </a:lnTo>
                <a:lnTo>
                  <a:pt x="13537" y="11811"/>
                </a:lnTo>
                <a:lnTo>
                  <a:pt x="13569" y="11798"/>
                </a:lnTo>
                <a:lnTo>
                  <a:pt x="13596" y="11778"/>
                </a:lnTo>
                <a:lnTo>
                  <a:pt x="13621" y="11753"/>
                </a:lnTo>
                <a:lnTo>
                  <a:pt x="13643" y="11723"/>
                </a:lnTo>
                <a:lnTo>
                  <a:pt x="13664" y="11687"/>
                </a:lnTo>
                <a:lnTo>
                  <a:pt x="13680" y="11647"/>
                </a:lnTo>
                <a:lnTo>
                  <a:pt x="13695" y="11605"/>
                </a:lnTo>
                <a:lnTo>
                  <a:pt x="13707" y="11558"/>
                </a:lnTo>
                <a:lnTo>
                  <a:pt x="13718" y="11509"/>
                </a:lnTo>
                <a:lnTo>
                  <a:pt x="13726" y="11457"/>
                </a:lnTo>
                <a:lnTo>
                  <a:pt x="13733" y="11403"/>
                </a:lnTo>
                <a:lnTo>
                  <a:pt x="13739" y="11348"/>
                </a:lnTo>
                <a:lnTo>
                  <a:pt x="13743" y="11292"/>
                </a:lnTo>
                <a:lnTo>
                  <a:pt x="13746" y="11236"/>
                </a:lnTo>
                <a:lnTo>
                  <a:pt x="13747" y="11180"/>
                </a:lnTo>
                <a:lnTo>
                  <a:pt x="13748" y="11125"/>
                </a:lnTo>
                <a:lnTo>
                  <a:pt x="13747" y="11069"/>
                </a:lnTo>
                <a:lnTo>
                  <a:pt x="13747" y="11016"/>
                </a:lnTo>
                <a:lnTo>
                  <a:pt x="13744" y="10917"/>
                </a:lnTo>
                <a:lnTo>
                  <a:pt x="13740" y="10831"/>
                </a:lnTo>
                <a:lnTo>
                  <a:pt x="13737" y="10760"/>
                </a:lnTo>
                <a:lnTo>
                  <a:pt x="13735" y="10709"/>
                </a:lnTo>
                <a:lnTo>
                  <a:pt x="13735" y="10619"/>
                </a:lnTo>
                <a:lnTo>
                  <a:pt x="13732" y="10541"/>
                </a:lnTo>
                <a:lnTo>
                  <a:pt x="13730" y="10470"/>
                </a:lnTo>
                <a:lnTo>
                  <a:pt x="13727" y="10410"/>
                </a:lnTo>
                <a:lnTo>
                  <a:pt x="13724" y="10357"/>
                </a:lnTo>
                <a:lnTo>
                  <a:pt x="13722" y="10312"/>
                </a:lnTo>
                <a:lnTo>
                  <a:pt x="13721" y="10273"/>
                </a:lnTo>
                <a:lnTo>
                  <a:pt x="13721" y="10240"/>
                </a:lnTo>
                <a:lnTo>
                  <a:pt x="13722" y="10226"/>
                </a:lnTo>
                <a:lnTo>
                  <a:pt x="13723" y="10213"/>
                </a:lnTo>
                <a:lnTo>
                  <a:pt x="13724" y="10201"/>
                </a:lnTo>
                <a:lnTo>
                  <a:pt x="13727" y="10190"/>
                </a:lnTo>
                <a:lnTo>
                  <a:pt x="13729" y="10181"/>
                </a:lnTo>
                <a:lnTo>
                  <a:pt x="13733" y="10172"/>
                </a:lnTo>
                <a:lnTo>
                  <a:pt x="13738" y="10164"/>
                </a:lnTo>
                <a:lnTo>
                  <a:pt x="13743" y="10156"/>
                </a:lnTo>
                <a:lnTo>
                  <a:pt x="13749" y="10149"/>
                </a:lnTo>
                <a:lnTo>
                  <a:pt x="13755" y="10142"/>
                </a:lnTo>
                <a:lnTo>
                  <a:pt x="13763" y="10137"/>
                </a:lnTo>
                <a:lnTo>
                  <a:pt x="13771" y="10131"/>
                </a:lnTo>
                <a:lnTo>
                  <a:pt x="13781" y="10126"/>
                </a:lnTo>
                <a:lnTo>
                  <a:pt x="13791" y="10121"/>
                </a:lnTo>
                <a:lnTo>
                  <a:pt x="13803" y="10116"/>
                </a:lnTo>
                <a:lnTo>
                  <a:pt x="13815" y="10110"/>
                </a:lnTo>
                <a:lnTo>
                  <a:pt x="13824" y="10126"/>
                </a:lnTo>
                <a:lnTo>
                  <a:pt x="13831" y="10145"/>
                </a:lnTo>
                <a:lnTo>
                  <a:pt x="13837" y="10167"/>
                </a:lnTo>
                <a:lnTo>
                  <a:pt x="13843" y="10191"/>
                </a:lnTo>
                <a:lnTo>
                  <a:pt x="13848" y="10218"/>
                </a:lnTo>
                <a:lnTo>
                  <a:pt x="13852" y="10246"/>
                </a:lnTo>
                <a:lnTo>
                  <a:pt x="13855" y="10278"/>
                </a:lnTo>
                <a:lnTo>
                  <a:pt x="13858" y="10311"/>
                </a:lnTo>
                <a:lnTo>
                  <a:pt x="13861" y="10345"/>
                </a:lnTo>
                <a:lnTo>
                  <a:pt x="13863" y="10381"/>
                </a:lnTo>
                <a:lnTo>
                  <a:pt x="13865" y="10419"/>
                </a:lnTo>
                <a:lnTo>
                  <a:pt x="13866" y="10458"/>
                </a:lnTo>
                <a:lnTo>
                  <a:pt x="13867" y="10537"/>
                </a:lnTo>
                <a:lnTo>
                  <a:pt x="13867" y="10619"/>
                </a:lnTo>
                <a:lnTo>
                  <a:pt x="13866" y="10703"/>
                </a:lnTo>
                <a:lnTo>
                  <a:pt x="13865" y="10785"/>
                </a:lnTo>
                <a:lnTo>
                  <a:pt x="13863" y="10865"/>
                </a:lnTo>
                <a:lnTo>
                  <a:pt x="13860" y="10943"/>
                </a:lnTo>
                <a:lnTo>
                  <a:pt x="13858" y="11014"/>
                </a:lnTo>
                <a:lnTo>
                  <a:pt x="13856" y="11081"/>
                </a:lnTo>
                <a:lnTo>
                  <a:pt x="13854" y="11138"/>
                </a:lnTo>
                <a:lnTo>
                  <a:pt x="13854" y="11187"/>
                </a:lnTo>
                <a:lnTo>
                  <a:pt x="13853" y="11273"/>
                </a:lnTo>
                <a:lnTo>
                  <a:pt x="13853" y="11352"/>
                </a:lnTo>
                <a:lnTo>
                  <a:pt x="13853" y="11390"/>
                </a:lnTo>
                <a:lnTo>
                  <a:pt x="13854" y="11426"/>
                </a:lnTo>
                <a:lnTo>
                  <a:pt x="13855" y="11461"/>
                </a:lnTo>
                <a:lnTo>
                  <a:pt x="13856" y="11492"/>
                </a:lnTo>
                <a:lnTo>
                  <a:pt x="13859" y="11524"/>
                </a:lnTo>
                <a:lnTo>
                  <a:pt x="13862" y="11552"/>
                </a:lnTo>
                <a:lnTo>
                  <a:pt x="13866" y="11580"/>
                </a:lnTo>
                <a:lnTo>
                  <a:pt x="13871" y="11606"/>
                </a:lnTo>
                <a:lnTo>
                  <a:pt x="13877" y="11630"/>
                </a:lnTo>
                <a:lnTo>
                  <a:pt x="13885" y="11652"/>
                </a:lnTo>
                <a:lnTo>
                  <a:pt x="13894" y="11672"/>
                </a:lnTo>
                <a:lnTo>
                  <a:pt x="13904" y="11691"/>
                </a:lnTo>
                <a:lnTo>
                  <a:pt x="13917" y="11708"/>
                </a:lnTo>
                <a:lnTo>
                  <a:pt x="13930" y="11723"/>
                </a:lnTo>
                <a:lnTo>
                  <a:pt x="13945" y="11736"/>
                </a:lnTo>
                <a:lnTo>
                  <a:pt x="13962" y="11748"/>
                </a:lnTo>
                <a:lnTo>
                  <a:pt x="13981" y="11757"/>
                </a:lnTo>
                <a:lnTo>
                  <a:pt x="14004" y="11764"/>
                </a:lnTo>
                <a:lnTo>
                  <a:pt x="14027" y="11770"/>
                </a:lnTo>
                <a:lnTo>
                  <a:pt x="14053" y="11774"/>
                </a:lnTo>
                <a:lnTo>
                  <a:pt x="14082" y="11775"/>
                </a:lnTo>
                <a:lnTo>
                  <a:pt x="14112" y="11775"/>
                </a:lnTo>
                <a:lnTo>
                  <a:pt x="14145" y="11773"/>
                </a:lnTo>
                <a:lnTo>
                  <a:pt x="14182" y="11769"/>
                </a:lnTo>
                <a:lnTo>
                  <a:pt x="14221" y="11764"/>
                </a:lnTo>
                <a:lnTo>
                  <a:pt x="14263" y="11756"/>
                </a:lnTo>
                <a:lnTo>
                  <a:pt x="14308" y="11745"/>
                </a:lnTo>
                <a:lnTo>
                  <a:pt x="14357" y="11733"/>
                </a:lnTo>
                <a:lnTo>
                  <a:pt x="14363" y="11692"/>
                </a:lnTo>
                <a:lnTo>
                  <a:pt x="14369" y="11640"/>
                </a:lnTo>
                <a:lnTo>
                  <a:pt x="14374" y="11576"/>
                </a:lnTo>
                <a:lnTo>
                  <a:pt x="14379" y="11500"/>
                </a:lnTo>
                <a:lnTo>
                  <a:pt x="14382" y="11415"/>
                </a:lnTo>
                <a:lnTo>
                  <a:pt x="14386" y="11320"/>
                </a:lnTo>
                <a:lnTo>
                  <a:pt x="14388" y="11217"/>
                </a:lnTo>
                <a:lnTo>
                  <a:pt x="14391" y="11106"/>
                </a:lnTo>
                <a:lnTo>
                  <a:pt x="14394" y="10863"/>
                </a:lnTo>
                <a:lnTo>
                  <a:pt x="14395" y="10600"/>
                </a:lnTo>
                <a:lnTo>
                  <a:pt x="14396" y="10320"/>
                </a:lnTo>
                <a:lnTo>
                  <a:pt x="14395" y="10032"/>
                </a:lnTo>
                <a:lnTo>
                  <a:pt x="14394" y="9740"/>
                </a:lnTo>
                <a:lnTo>
                  <a:pt x="14392" y="9451"/>
                </a:lnTo>
                <a:lnTo>
                  <a:pt x="14390" y="9171"/>
                </a:lnTo>
                <a:lnTo>
                  <a:pt x="14388" y="8908"/>
                </a:lnTo>
                <a:lnTo>
                  <a:pt x="14387" y="8665"/>
                </a:lnTo>
                <a:lnTo>
                  <a:pt x="14386" y="8450"/>
                </a:lnTo>
                <a:lnTo>
                  <a:pt x="14387" y="8269"/>
                </a:lnTo>
                <a:lnTo>
                  <a:pt x="14388" y="8130"/>
                </a:lnTo>
                <a:lnTo>
                  <a:pt x="14441" y="8098"/>
                </a:lnTo>
                <a:lnTo>
                  <a:pt x="14508" y="8055"/>
                </a:lnTo>
                <a:lnTo>
                  <a:pt x="14591" y="8002"/>
                </a:lnTo>
                <a:lnTo>
                  <a:pt x="14685" y="7941"/>
                </a:lnTo>
                <a:lnTo>
                  <a:pt x="14787" y="7872"/>
                </a:lnTo>
                <a:lnTo>
                  <a:pt x="14894" y="7799"/>
                </a:lnTo>
                <a:lnTo>
                  <a:pt x="15005" y="7722"/>
                </a:lnTo>
                <a:lnTo>
                  <a:pt x="15119" y="7642"/>
                </a:lnTo>
                <a:lnTo>
                  <a:pt x="15229" y="7563"/>
                </a:lnTo>
                <a:lnTo>
                  <a:pt x="15336" y="7484"/>
                </a:lnTo>
                <a:lnTo>
                  <a:pt x="15387" y="7445"/>
                </a:lnTo>
                <a:lnTo>
                  <a:pt x="15436" y="7409"/>
                </a:lnTo>
                <a:lnTo>
                  <a:pt x="15483" y="7372"/>
                </a:lnTo>
                <a:lnTo>
                  <a:pt x="15526" y="7336"/>
                </a:lnTo>
                <a:lnTo>
                  <a:pt x="15568" y="7302"/>
                </a:lnTo>
                <a:lnTo>
                  <a:pt x="15606" y="7270"/>
                </a:lnTo>
                <a:lnTo>
                  <a:pt x="15640" y="7239"/>
                </a:lnTo>
                <a:lnTo>
                  <a:pt x="15670" y="7210"/>
                </a:lnTo>
                <a:lnTo>
                  <a:pt x="15696" y="7185"/>
                </a:lnTo>
                <a:lnTo>
                  <a:pt x="15719" y="7160"/>
                </a:lnTo>
                <a:lnTo>
                  <a:pt x="15735" y="7140"/>
                </a:lnTo>
                <a:lnTo>
                  <a:pt x="15747" y="7121"/>
                </a:lnTo>
                <a:lnTo>
                  <a:pt x="15663" y="6944"/>
                </a:lnTo>
                <a:close/>
                <a:moveTo>
                  <a:pt x="1516" y="6305"/>
                </a:moveTo>
                <a:lnTo>
                  <a:pt x="1454" y="6340"/>
                </a:lnTo>
                <a:lnTo>
                  <a:pt x="1398" y="6379"/>
                </a:lnTo>
                <a:lnTo>
                  <a:pt x="1350" y="6420"/>
                </a:lnTo>
                <a:lnTo>
                  <a:pt x="1308" y="6464"/>
                </a:lnTo>
                <a:lnTo>
                  <a:pt x="1273" y="6510"/>
                </a:lnTo>
                <a:lnTo>
                  <a:pt x="1242" y="6557"/>
                </a:lnTo>
                <a:lnTo>
                  <a:pt x="1219" y="6606"/>
                </a:lnTo>
                <a:lnTo>
                  <a:pt x="1201" y="6656"/>
                </a:lnTo>
                <a:lnTo>
                  <a:pt x="1188" y="6707"/>
                </a:lnTo>
                <a:lnTo>
                  <a:pt x="1181" y="6758"/>
                </a:lnTo>
                <a:lnTo>
                  <a:pt x="1179" y="6809"/>
                </a:lnTo>
                <a:lnTo>
                  <a:pt x="1181" y="6859"/>
                </a:lnTo>
                <a:lnTo>
                  <a:pt x="1189" y="6909"/>
                </a:lnTo>
                <a:lnTo>
                  <a:pt x="1200" y="6959"/>
                </a:lnTo>
                <a:lnTo>
                  <a:pt x="1217" y="7007"/>
                </a:lnTo>
                <a:lnTo>
                  <a:pt x="1237" y="7053"/>
                </a:lnTo>
                <a:lnTo>
                  <a:pt x="1262" y="7098"/>
                </a:lnTo>
                <a:lnTo>
                  <a:pt x="1290" y="7140"/>
                </a:lnTo>
                <a:lnTo>
                  <a:pt x="1321" y="7180"/>
                </a:lnTo>
                <a:lnTo>
                  <a:pt x="1357" y="7217"/>
                </a:lnTo>
                <a:lnTo>
                  <a:pt x="1395" y="7250"/>
                </a:lnTo>
                <a:lnTo>
                  <a:pt x="1437" y="7280"/>
                </a:lnTo>
                <a:lnTo>
                  <a:pt x="1481" y="7306"/>
                </a:lnTo>
                <a:lnTo>
                  <a:pt x="1528" y="7329"/>
                </a:lnTo>
                <a:lnTo>
                  <a:pt x="1577" y="7346"/>
                </a:lnTo>
                <a:lnTo>
                  <a:pt x="1629" y="7359"/>
                </a:lnTo>
                <a:lnTo>
                  <a:pt x="1683" y="7366"/>
                </a:lnTo>
                <a:lnTo>
                  <a:pt x="1738" y="7368"/>
                </a:lnTo>
                <a:lnTo>
                  <a:pt x="1796" y="7364"/>
                </a:lnTo>
                <a:lnTo>
                  <a:pt x="1855" y="7353"/>
                </a:lnTo>
                <a:lnTo>
                  <a:pt x="1915" y="7336"/>
                </a:lnTo>
                <a:lnTo>
                  <a:pt x="1977" y="7313"/>
                </a:lnTo>
                <a:lnTo>
                  <a:pt x="2034" y="7284"/>
                </a:lnTo>
                <a:lnTo>
                  <a:pt x="2085" y="7251"/>
                </a:lnTo>
                <a:lnTo>
                  <a:pt x="2130" y="7215"/>
                </a:lnTo>
                <a:lnTo>
                  <a:pt x="2169" y="7174"/>
                </a:lnTo>
                <a:lnTo>
                  <a:pt x="2203" y="7131"/>
                </a:lnTo>
                <a:lnTo>
                  <a:pt x="2230" y="7085"/>
                </a:lnTo>
                <a:lnTo>
                  <a:pt x="2252" y="7037"/>
                </a:lnTo>
                <a:lnTo>
                  <a:pt x="2269" y="6987"/>
                </a:lnTo>
                <a:lnTo>
                  <a:pt x="2281" y="6936"/>
                </a:lnTo>
                <a:lnTo>
                  <a:pt x="2289" y="6884"/>
                </a:lnTo>
                <a:lnTo>
                  <a:pt x="2292" y="6832"/>
                </a:lnTo>
                <a:lnTo>
                  <a:pt x="2290" y="6779"/>
                </a:lnTo>
                <a:lnTo>
                  <a:pt x="2283" y="6725"/>
                </a:lnTo>
                <a:lnTo>
                  <a:pt x="2271" y="6673"/>
                </a:lnTo>
                <a:lnTo>
                  <a:pt x="2256" y="6622"/>
                </a:lnTo>
                <a:lnTo>
                  <a:pt x="2237" y="6573"/>
                </a:lnTo>
                <a:lnTo>
                  <a:pt x="2214" y="6525"/>
                </a:lnTo>
                <a:lnTo>
                  <a:pt x="2187" y="6479"/>
                </a:lnTo>
                <a:lnTo>
                  <a:pt x="2157" y="6437"/>
                </a:lnTo>
                <a:lnTo>
                  <a:pt x="2124" y="6398"/>
                </a:lnTo>
                <a:lnTo>
                  <a:pt x="2087" y="6361"/>
                </a:lnTo>
                <a:lnTo>
                  <a:pt x="2047" y="6328"/>
                </a:lnTo>
                <a:lnTo>
                  <a:pt x="2004" y="6301"/>
                </a:lnTo>
                <a:lnTo>
                  <a:pt x="1959" y="6277"/>
                </a:lnTo>
                <a:lnTo>
                  <a:pt x="1911" y="6258"/>
                </a:lnTo>
                <a:lnTo>
                  <a:pt x="1861" y="6245"/>
                </a:lnTo>
                <a:lnTo>
                  <a:pt x="1808" y="6238"/>
                </a:lnTo>
                <a:lnTo>
                  <a:pt x="1752" y="6237"/>
                </a:lnTo>
                <a:lnTo>
                  <a:pt x="1696" y="6243"/>
                </a:lnTo>
                <a:lnTo>
                  <a:pt x="1637" y="6257"/>
                </a:lnTo>
                <a:lnTo>
                  <a:pt x="1577" y="6277"/>
                </a:lnTo>
                <a:lnTo>
                  <a:pt x="1516" y="6305"/>
                </a:lnTo>
                <a:close/>
                <a:moveTo>
                  <a:pt x="14352" y="6983"/>
                </a:moveTo>
                <a:lnTo>
                  <a:pt x="14372" y="6913"/>
                </a:lnTo>
                <a:lnTo>
                  <a:pt x="14383" y="6847"/>
                </a:lnTo>
                <a:lnTo>
                  <a:pt x="14388" y="6784"/>
                </a:lnTo>
                <a:lnTo>
                  <a:pt x="14385" y="6722"/>
                </a:lnTo>
                <a:lnTo>
                  <a:pt x="14376" y="6665"/>
                </a:lnTo>
                <a:lnTo>
                  <a:pt x="14361" y="6610"/>
                </a:lnTo>
                <a:lnTo>
                  <a:pt x="14341" y="6558"/>
                </a:lnTo>
                <a:lnTo>
                  <a:pt x="14314" y="6510"/>
                </a:lnTo>
                <a:lnTo>
                  <a:pt x="14284" y="6465"/>
                </a:lnTo>
                <a:lnTo>
                  <a:pt x="14248" y="6423"/>
                </a:lnTo>
                <a:lnTo>
                  <a:pt x="14209" y="6385"/>
                </a:lnTo>
                <a:lnTo>
                  <a:pt x="14167" y="6352"/>
                </a:lnTo>
                <a:lnTo>
                  <a:pt x="14121" y="6321"/>
                </a:lnTo>
                <a:lnTo>
                  <a:pt x="14072" y="6294"/>
                </a:lnTo>
                <a:lnTo>
                  <a:pt x="14023" y="6273"/>
                </a:lnTo>
                <a:lnTo>
                  <a:pt x="13970" y="6255"/>
                </a:lnTo>
                <a:lnTo>
                  <a:pt x="13917" y="6241"/>
                </a:lnTo>
                <a:lnTo>
                  <a:pt x="13862" y="6232"/>
                </a:lnTo>
                <a:lnTo>
                  <a:pt x="13807" y="6228"/>
                </a:lnTo>
                <a:lnTo>
                  <a:pt x="13752" y="6228"/>
                </a:lnTo>
                <a:lnTo>
                  <a:pt x="13697" y="6233"/>
                </a:lnTo>
                <a:lnTo>
                  <a:pt x="13643" y="6242"/>
                </a:lnTo>
                <a:lnTo>
                  <a:pt x="13590" y="6258"/>
                </a:lnTo>
                <a:lnTo>
                  <a:pt x="13539" y="6278"/>
                </a:lnTo>
                <a:lnTo>
                  <a:pt x="13491" y="6304"/>
                </a:lnTo>
                <a:lnTo>
                  <a:pt x="13443" y="6334"/>
                </a:lnTo>
                <a:lnTo>
                  <a:pt x="13400" y="6370"/>
                </a:lnTo>
                <a:lnTo>
                  <a:pt x="13360" y="6413"/>
                </a:lnTo>
                <a:lnTo>
                  <a:pt x="13324" y="6460"/>
                </a:lnTo>
                <a:lnTo>
                  <a:pt x="13291" y="6514"/>
                </a:lnTo>
                <a:lnTo>
                  <a:pt x="13263" y="6573"/>
                </a:lnTo>
                <a:lnTo>
                  <a:pt x="13241" y="6640"/>
                </a:lnTo>
                <a:lnTo>
                  <a:pt x="13225" y="6706"/>
                </a:lnTo>
                <a:lnTo>
                  <a:pt x="13216" y="6770"/>
                </a:lnTo>
                <a:lnTo>
                  <a:pt x="13214" y="6833"/>
                </a:lnTo>
                <a:lnTo>
                  <a:pt x="13219" y="6893"/>
                </a:lnTo>
                <a:lnTo>
                  <a:pt x="13229" y="6949"/>
                </a:lnTo>
                <a:lnTo>
                  <a:pt x="13245" y="7003"/>
                </a:lnTo>
                <a:lnTo>
                  <a:pt x="13266" y="7054"/>
                </a:lnTo>
                <a:lnTo>
                  <a:pt x="13291" y="7102"/>
                </a:lnTo>
                <a:lnTo>
                  <a:pt x="13322" y="7147"/>
                </a:lnTo>
                <a:lnTo>
                  <a:pt x="13356" y="7189"/>
                </a:lnTo>
                <a:lnTo>
                  <a:pt x="13394" y="7227"/>
                </a:lnTo>
                <a:lnTo>
                  <a:pt x="13435" y="7262"/>
                </a:lnTo>
                <a:lnTo>
                  <a:pt x="13480" y="7292"/>
                </a:lnTo>
                <a:lnTo>
                  <a:pt x="13526" y="7319"/>
                </a:lnTo>
                <a:lnTo>
                  <a:pt x="13575" y="7341"/>
                </a:lnTo>
                <a:lnTo>
                  <a:pt x="13625" y="7360"/>
                </a:lnTo>
                <a:lnTo>
                  <a:pt x="13677" y="7374"/>
                </a:lnTo>
                <a:lnTo>
                  <a:pt x="13729" y="7384"/>
                </a:lnTo>
                <a:lnTo>
                  <a:pt x="13783" y="7389"/>
                </a:lnTo>
                <a:lnTo>
                  <a:pt x="13837" y="7389"/>
                </a:lnTo>
                <a:lnTo>
                  <a:pt x="13889" y="7385"/>
                </a:lnTo>
                <a:lnTo>
                  <a:pt x="13942" y="7376"/>
                </a:lnTo>
                <a:lnTo>
                  <a:pt x="13994" y="7362"/>
                </a:lnTo>
                <a:lnTo>
                  <a:pt x="14044" y="7342"/>
                </a:lnTo>
                <a:lnTo>
                  <a:pt x="14093" y="7318"/>
                </a:lnTo>
                <a:lnTo>
                  <a:pt x="14139" y="7287"/>
                </a:lnTo>
                <a:lnTo>
                  <a:pt x="14184" y="7251"/>
                </a:lnTo>
                <a:lnTo>
                  <a:pt x="14224" y="7209"/>
                </a:lnTo>
                <a:lnTo>
                  <a:pt x="14263" y="7161"/>
                </a:lnTo>
                <a:lnTo>
                  <a:pt x="14296" y="7108"/>
                </a:lnTo>
                <a:lnTo>
                  <a:pt x="14326" y="7048"/>
                </a:lnTo>
                <a:lnTo>
                  <a:pt x="14352" y="6983"/>
                </a:lnTo>
                <a:close/>
                <a:moveTo>
                  <a:pt x="9887" y="895"/>
                </a:moveTo>
                <a:lnTo>
                  <a:pt x="9749" y="928"/>
                </a:lnTo>
                <a:lnTo>
                  <a:pt x="9623" y="972"/>
                </a:lnTo>
                <a:lnTo>
                  <a:pt x="9508" y="1027"/>
                </a:lnTo>
                <a:lnTo>
                  <a:pt x="9405" y="1090"/>
                </a:lnTo>
                <a:lnTo>
                  <a:pt x="9313" y="1161"/>
                </a:lnTo>
                <a:lnTo>
                  <a:pt x="9231" y="1240"/>
                </a:lnTo>
                <a:lnTo>
                  <a:pt x="9161" y="1325"/>
                </a:lnTo>
                <a:lnTo>
                  <a:pt x="9101" y="1416"/>
                </a:lnTo>
                <a:lnTo>
                  <a:pt x="9051" y="1511"/>
                </a:lnTo>
                <a:lnTo>
                  <a:pt x="9011" y="1611"/>
                </a:lnTo>
                <a:lnTo>
                  <a:pt x="8981" y="1715"/>
                </a:lnTo>
                <a:lnTo>
                  <a:pt x="8961" y="1820"/>
                </a:lnTo>
                <a:lnTo>
                  <a:pt x="8950" y="1927"/>
                </a:lnTo>
                <a:lnTo>
                  <a:pt x="8949" y="2035"/>
                </a:lnTo>
                <a:lnTo>
                  <a:pt x="8957" y="2142"/>
                </a:lnTo>
                <a:lnTo>
                  <a:pt x="8974" y="2250"/>
                </a:lnTo>
                <a:lnTo>
                  <a:pt x="9000" y="2355"/>
                </a:lnTo>
                <a:lnTo>
                  <a:pt x="9034" y="2457"/>
                </a:lnTo>
                <a:lnTo>
                  <a:pt x="9076" y="2556"/>
                </a:lnTo>
                <a:lnTo>
                  <a:pt x="9127" y="2651"/>
                </a:lnTo>
                <a:lnTo>
                  <a:pt x="9187" y="2741"/>
                </a:lnTo>
                <a:lnTo>
                  <a:pt x="9253" y="2826"/>
                </a:lnTo>
                <a:lnTo>
                  <a:pt x="9327" y="2902"/>
                </a:lnTo>
                <a:lnTo>
                  <a:pt x="9409" y="2973"/>
                </a:lnTo>
                <a:lnTo>
                  <a:pt x="9499" y="3034"/>
                </a:lnTo>
                <a:lnTo>
                  <a:pt x="9595" y="3087"/>
                </a:lnTo>
                <a:lnTo>
                  <a:pt x="9699" y="3129"/>
                </a:lnTo>
                <a:lnTo>
                  <a:pt x="9809" y="3161"/>
                </a:lnTo>
                <a:lnTo>
                  <a:pt x="9925" y="3181"/>
                </a:lnTo>
                <a:lnTo>
                  <a:pt x="10048" y="3189"/>
                </a:lnTo>
                <a:lnTo>
                  <a:pt x="10177" y="3184"/>
                </a:lnTo>
                <a:lnTo>
                  <a:pt x="10313" y="3164"/>
                </a:lnTo>
                <a:lnTo>
                  <a:pt x="10445" y="3131"/>
                </a:lnTo>
                <a:lnTo>
                  <a:pt x="10568" y="3088"/>
                </a:lnTo>
                <a:lnTo>
                  <a:pt x="10679" y="3034"/>
                </a:lnTo>
                <a:lnTo>
                  <a:pt x="10779" y="2972"/>
                </a:lnTo>
                <a:lnTo>
                  <a:pt x="10869" y="2901"/>
                </a:lnTo>
                <a:lnTo>
                  <a:pt x="10948" y="2823"/>
                </a:lnTo>
                <a:lnTo>
                  <a:pt x="11017" y="2738"/>
                </a:lnTo>
                <a:lnTo>
                  <a:pt x="11076" y="2648"/>
                </a:lnTo>
                <a:lnTo>
                  <a:pt x="11124" y="2552"/>
                </a:lnTo>
                <a:lnTo>
                  <a:pt x="11164" y="2452"/>
                </a:lnTo>
                <a:lnTo>
                  <a:pt x="11193" y="2350"/>
                </a:lnTo>
                <a:lnTo>
                  <a:pt x="11212" y="2244"/>
                </a:lnTo>
                <a:lnTo>
                  <a:pt x="11223" y="2136"/>
                </a:lnTo>
                <a:lnTo>
                  <a:pt x="11224" y="2029"/>
                </a:lnTo>
                <a:lnTo>
                  <a:pt x="11217" y="1921"/>
                </a:lnTo>
                <a:lnTo>
                  <a:pt x="11200" y="1814"/>
                </a:lnTo>
                <a:lnTo>
                  <a:pt x="11176" y="1708"/>
                </a:lnTo>
                <a:lnTo>
                  <a:pt x="11142" y="1606"/>
                </a:lnTo>
                <a:lnTo>
                  <a:pt x="11101" y="1506"/>
                </a:lnTo>
                <a:lnTo>
                  <a:pt x="11051" y="1411"/>
                </a:lnTo>
                <a:lnTo>
                  <a:pt x="10994" y="1320"/>
                </a:lnTo>
                <a:lnTo>
                  <a:pt x="10928" y="1237"/>
                </a:lnTo>
                <a:lnTo>
                  <a:pt x="10855" y="1158"/>
                </a:lnTo>
                <a:lnTo>
                  <a:pt x="10775" y="1089"/>
                </a:lnTo>
                <a:lnTo>
                  <a:pt x="10687" y="1026"/>
                </a:lnTo>
                <a:lnTo>
                  <a:pt x="10593" y="973"/>
                </a:lnTo>
                <a:lnTo>
                  <a:pt x="10491" y="930"/>
                </a:lnTo>
                <a:lnTo>
                  <a:pt x="10383" y="899"/>
                </a:lnTo>
                <a:lnTo>
                  <a:pt x="10268" y="878"/>
                </a:lnTo>
                <a:lnTo>
                  <a:pt x="10147" y="870"/>
                </a:lnTo>
                <a:lnTo>
                  <a:pt x="10019" y="875"/>
                </a:lnTo>
                <a:lnTo>
                  <a:pt x="9887" y="895"/>
                </a:lnTo>
                <a:close/>
                <a:moveTo>
                  <a:pt x="5244" y="34"/>
                </a:moveTo>
                <a:lnTo>
                  <a:pt x="5188" y="48"/>
                </a:lnTo>
                <a:lnTo>
                  <a:pt x="5134" y="64"/>
                </a:lnTo>
                <a:lnTo>
                  <a:pt x="5079" y="84"/>
                </a:lnTo>
                <a:lnTo>
                  <a:pt x="5025" y="106"/>
                </a:lnTo>
                <a:lnTo>
                  <a:pt x="4974" y="131"/>
                </a:lnTo>
                <a:lnTo>
                  <a:pt x="4922" y="157"/>
                </a:lnTo>
                <a:lnTo>
                  <a:pt x="4872" y="186"/>
                </a:lnTo>
                <a:lnTo>
                  <a:pt x="4822" y="218"/>
                </a:lnTo>
                <a:lnTo>
                  <a:pt x="4774" y="250"/>
                </a:lnTo>
                <a:lnTo>
                  <a:pt x="4728" y="286"/>
                </a:lnTo>
                <a:lnTo>
                  <a:pt x="4683" y="324"/>
                </a:lnTo>
                <a:lnTo>
                  <a:pt x="4641" y="364"/>
                </a:lnTo>
                <a:lnTo>
                  <a:pt x="4599" y="405"/>
                </a:lnTo>
                <a:lnTo>
                  <a:pt x="4560" y="449"/>
                </a:lnTo>
                <a:lnTo>
                  <a:pt x="4523" y="495"/>
                </a:lnTo>
                <a:lnTo>
                  <a:pt x="4487" y="543"/>
                </a:lnTo>
                <a:lnTo>
                  <a:pt x="4455" y="593"/>
                </a:lnTo>
                <a:lnTo>
                  <a:pt x="4423" y="644"/>
                </a:lnTo>
                <a:lnTo>
                  <a:pt x="4396" y="697"/>
                </a:lnTo>
                <a:lnTo>
                  <a:pt x="4370" y="753"/>
                </a:lnTo>
                <a:lnTo>
                  <a:pt x="4347" y="810"/>
                </a:lnTo>
                <a:lnTo>
                  <a:pt x="4327" y="868"/>
                </a:lnTo>
                <a:lnTo>
                  <a:pt x="4310" y="927"/>
                </a:lnTo>
                <a:lnTo>
                  <a:pt x="4296" y="990"/>
                </a:lnTo>
                <a:lnTo>
                  <a:pt x="4285" y="1052"/>
                </a:lnTo>
                <a:lnTo>
                  <a:pt x="4277" y="1116"/>
                </a:lnTo>
                <a:lnTo>
                  <a:pt x="4273" y="1183"/>
                </a:lnTo>
                <a:lnTo>
                  <a:pt x="4272" y="1250"/>
                </a:lnTo>
                <a:lnTo>
                  <a:pt x="4274" y="1318"/>
                </a:lnTo>
                <a:lnTo>
                  <a:pt x="4281" y="1388"/>
                </a:lnTo>
                <a:lnTo>
                  <a:pt x="4291" y="1459"/>
                </a:lnTo>
                <a:lnTo>
                  <a:pt x="4305" y="1531"/>
                </a:lnTo>
                <a:lnTo>
                  <a:pt x="4342" y="1672"/>
                </a:lnTo>
                <a:lnTo>
                  <a:pt x="4392" y="1801"/>
                </a:lnTo>
                <a:lnTo>
                  <a:pt x="4453" y="1918"/>
                </a:lnTo>
                <a:lnTo>
                  <a:pt x="4522" y="2024"/>
                </a:lnTo>
                <a:lnTo>
                  <a:pt x="4599" y="2118"/>
                </a:lnTo>
                <a:lnTo>
                  <a:pt x="4685" y="2201"/>
                </a:lnTo>
                <a:lnTo>
                  <a:pt x="4778" y="2272"/>
                </a:lnTo>
                <a:lnTo>
                  <a:pt x="4877" y="2333"/>
                </a:lnTo>
                <a:lnTo>
                  <a:pt x="4980" y="2383"/>
                </a:lnTo>
                <a:lnTo>
                  <a:pt x="5088" y="2422"/>
                </a:lnTo>
                <a:lnTo>
                  <a:pt x="5198" y="2452"/>
                </a:lnTo>
                <a:lnTo>
                  <a:pt x="5312" y="2471"/>
                </a:lnTo>
                <a:lnTo>
                  <a:pt x="5427" y="2479"/>
                </a:lnTo>
                <a:lnTo>
                  <a:pt x="5542" y="2478"/>
                </a:lnTo>
                <a:lnTo>
                  <a:pt x="5658" y="2468"/>
                </a:lnTo>
                <a:lnTo>
                  <a:pt x="5771" y="2448"/>
                </a:lnTo>
                <a:lnTo>
                  <a:pt x="5883" y="2418"/>
                </a:lnTo>
                <a:lnTo>
                  <a:pt x="5993" y="2379"/>
                </a:lnTo>
                <a:lnTo>
                  <a:pt x="6098" y="2331"/>
                </a:lnTo>
                <a:lnTo>
                  <a:pt x="6198" y="2275"/>
                </a:lnTo>
                <a:lnTo>
                  <a:pt x="6292" y="2210"/>
                </a:lnTo>
                <a:lnTo>
                  <a:pt x="6381" y="2136"/>
                </a:lnTo>
                <a:lnTo>
                  <a:pt x="6461" y="2054"/>
                </a:lnTo>
                <a:lnTo>
                  <a:pt x="6534" y="1964"/>
                </a:lnTo>
                <a:lnTo>
                  <a:pt x="6598" y="1865"/>
                </a:lnTo>
                <a:lnTo>
                  <a:pt x="6650" y="1758"/>
                </a:lnTo>
                <a:lnTo>
                  <a:pt x="6693" y="1645"/>
                </a:lnTo>
                <a:lnTo>
                  <a:pt x="6723" y="1524"/>
                </a:lnTo>
                <a:lnTo>
                  <a:pt x="6741" y="1395"/>
                </a:lnTo>
                <a:lnTo>
                  <a:pt x="6745" y="1259"/>
                </a:lnTo>
                <a:lnTo>
                  <a:pt x="6735" y="1117"/>
                </a:lnTo>
                <a:lnTo>
                  <a:pt x="6709" y="967"/>
                </a:lnTo>
                <a:lnTo>
                  <a:pt x="6696" y="913"/>
                </a:lnTo>
                <a:lnTo>
                  <a:pt x="6680" y="859"/>
                </a:lnTo>
                <a:lnTo>
                  <a:pt x="6660" y="805"/>
                </a:lnTo>
                <a:lnTo>
                  <a:pt x="6639" y="752"/>
                </a:lnTo>
                <a:lnTo>
                  <a:pt x="6615" y="700"/>
                </a:lnTo>
                <a:lnTo>
                  <a:pt x="6589" y="648"/>
                </a:lnTo>
                <a:lnTo>
                  <a:pt x="6559" y="598"/>
                </a:lnTo>
                <a:lnTo>
                  <a:pt x="6529" y="549"/>
                </a:lnTo>
                <a:lnTo>
                  <a:pt x="6495" y="502"/>
                </a:lnTo>
                <a:lnTo>
                  <a:pt x="6459" y="456"/>
                </a:lnTo>
                <a:lnTo>
                  <a:pt x="6422" y="412"/>
                </a:lnTo>
                <a:lnTo>
                  <a:pt x="6382" y="369"/>
                </a:lnTo>
                <a:lnTo>
                  <a:pt x="6340" y="328"/>
                </a:lnTo>
                <a:lnTo>
                  <a:pt x="6296" y="288"/>
                </a:lnTo>
                <a:lnTo>
                  <a:pt x="6251" y="251"/>
                </a:lnTo>
                <a:lnTo>
                  <a:pt x="6203" y="215"/>
                </a:lnTo>
                <a:lnTo>
                  <a:pt x="6153" y="183"/>
                </a:lnTo>
                <a:lnTo>
                  <a:pt x="6103" y="152"/>
                </a:lnTo>
                <a:lnTo>
                  <a:pt x="6050" y="125"/>
                </a:lnTo>
                <a:lnTo>
                  <a:pt x="5996" y="99"/>
                </a:lnTo>
                <a:lnTo>
                  <a:pt x="5940" y="76"/>
                </a:lnTo>
                <a:lnTo>
                  <a:pt x="5882" y="55"/>
                </a:lnTo>
                <a:lnTo>
                  <a:pt x="5824" y="39"/>
                </a:lnTo>
                <a:lnTo>
                  <a:pt x="5764" y="25"/>
                </a:lnTo>
                <a:lnTo>
                  <a:pt x="5702" y="13"/>
                </a:lnTo>
                <a:lnTo>
                  <a:pt x="5641" y="5"/>
                </a:lnTo>
                <a:lnTo>
                  <a:pt x="5577" y="1"/>
                </a:lnTo>
                <a:lnTo>
                  <a:pt x="5512" y="0"/>
                </a:lnTo>
                <a:lnTo>
                  <a:pt x="5446" y="3"/>
                </a:lnTo>
                <a:lnTo>
                  <a:pt x="5379" y="9"/>
                </a:lnTo>
                <a:lnTo>
                  <a:pt x="5312" y="19"/>
                </a:lnTo>
                <a:lnTo>
                  <a:pt x="5244" y="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Группа 40">
            <a:extLst>
              <a:ext uri="{FF2B5EF4-FFF2-40B4-BE49-F238E27FC236}">
                <a16:creationId xmlns="" xmlns:a16="http://schemas.microsoft.com/office/drawing/2014/main" id="{7CFA9072-5765-4CE9-8146-AB0D74305B09}"/>
              </a:ext>
            </a:extLst>
          </p:cNvPr>
          <p:cNvGrpSpPr/>
          <p:nvPr/>
        </p:nvGrpSpPr>
        <p:grpSpPr>
          <a:xfrm>
            <a:off x="5765293" y="4987717"/>
            <a:ext cx="661413" cy="600115"/>
            <a:chOff x="2328909" y="3326975"/>
            <a:chExt cx="953831" cy="953831"/>
          </a:xfrm>
        </p:grpSpPr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D06F7C64-0E55-43C8-95B0-DEB4D5F83D4F}"/>
                </a:ext>
              </a:extLst>
            </p:cNvPr>
            <p:cNvSpPr/>
            <p:nvPr/>
          </p:nvSpPr>
          <p:spPr>
            <a:xfrm>
              <a:off x="2328909" y="3326975"/>
              <a:ext cx="953831" cy="953831"/>
            </a:xfrm>
            <a:prstGeom prst="ellipse">
              <a:avLst/>
            </a:prstGeom>
            <a:solidFill>
              <a:srgbClr val="FFC000"/>
            </a:solidFill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pic>
          <p:nvPicPr>
            <p:cNvPr id="44" name="Рисунок 43" descr="Рукопожатие">
              <a:extLst>
                <a:ext uri="{FF2B5EF4-FFF2-40B4-BE49-F238E27FC236}">
                  <a16:creationId xmlns="" xmlns:a16="http://schemas.microsoft.com/office/drawing/2014/main" id="{7D205F0A-0261-468D-A146-4B533E4A9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328909" y="3365741"/>
              <a:ext cx="915065" cy="915065"/>
            </a:xfrm>
            <a:prstGeom prst="rect">
              <a:avLst/>
            </a:prstGeom>
          </p:spPr>
        </p:pic>
      </p:grpSp>
      <p:sp>
        <p:nvSpPr>
          <p:cNvPr id="45" name="Заголовок 1"/>
          <p:cNvSpPr txBox="1">
            <a:spLocks/>
          </p:cNvSpPr>
          <p:nvPr/>
        </p:nvSpPr>
        <p:spPr>
          <a:xfrm>
            <a:off x="5475322" y="6277215"/>
            <a:ext cx="2606567" cy="3233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latin typeface="+mn-lt"/>
              </a:rPr>
              <a:t>Развитие межэтнических отношений</a:t>
            </a:r>
          </a:p>
          <a:p>
            <a:pPr algn="l"/>
            <a:endParaRPr lang="ru-RU" sz="800" dirty="0">
              <a:latin typeface="+mn-lt"/>
            </a:endParaRPr>
          </a:p>
        </p:txBody>
      </p:sp>
      <p:cxnSp>
        <p:nvCxnSpPr>
          <p:cNvPr id="46" name="Прямая соединительная линия 45"/>
          <p:cNvCxnSpPr>
            <a:cxnSpLocks/>
          </p:cNvCxnSpPr>
          <p:nvPr/>
        </p:nvCxnSpPr>
        <p:spPr>
          <a:xfrm>
            <a:off x="6088353" y="4570602"/>
            <a:ext cx="0" cy="45771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Рисунок 63" descr="Целевая аудитория">
            <a:extLst>
              <a:ext uri="{FF2B5EF4-FFF2-40B4-BE49-F238E27FC236}">
                <a16:creationId xmlns="" xmlns:a16="http://schemas.microsoft.com/office/drawing/2014/main" id="{49DB50E8-ABD6-9F4B-A27D-F37301FAB46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41999" y="4281684"/>
            <a:ext cx="720323" cy="608342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6B432A9-B368-F242-A13B-4C7F20EC5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9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90"/>
          <p:cNvSpPr/>
          <p:nvPr/>
        </p:nvSpPr>
        <p:spPr>
          <a:xfrm>
            <a:off x="9009692" y="3908241"/>
            <a:ext cx="3053019" cy="5301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2422659" y="573887"/>
            <a:ext cx="7497649" cy="3994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РЕАЛИЗАЦИЯ ГОСУДАРСТВЕННЫХ СОЦИАЛЬНЫХ ЗАКАЗОВ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2514740" y="1377596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772952" y="377741"/>
            <a:ext cx="2449642" cy="573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ru-RU" sz="3200" b="1" u="sng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2022 </a:t>
            </a:r>
            <a:r>
              <a:rPr lang="ru-RU" sz="3200" b="1" u="sng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223" name="Заголовок 1"/>
          <p:cNvSpPr txBox="1">
            <a:spLocks/>
          </p:cNvSpPr>
          <p:nvPr/>
        </p:nvSpPr>
        <p:spPr>
          <a:xfrm>
            <a:off x="993415" y="1468215"/>
            <a:ext cx="979905" cy="573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4" name="Заголовок 1"/>
          <p:cNvSpPr txBox="1">
            <a:spLocks/>
          </p:cNvSpPr>
          <p:nvPr/>
        </p:nvSpPr>
        <p:spPr>
          <a:xfrm>
            <a:off x="1015767" y="1851399"/>
            <a:ext cx="984161" cy="298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ru-RU" sz="1200" b="1" dirty="0">
                <a:latin typeface="+mn-lt"/>
                <a:cs typeface="Arial" panose="020B0604020202020204" pitchFamily="34" charset="0"/>
              </a:rPr>
              <a:t>ПРОЕКТОВ</a:t>
            </a:r>
          </a:p>
        </p:txBody>
      </p:sp>
      <p:sp>
        <p:nvSpPr>
          <p:cNvPr id="225" name="Заголовок 1"/>
          <p:cNvSpPr txBox="1">
            <a:spLocks/>
          </p:cNvSpPr>
          <p:nvPr/>
        </p:nvSpPr>
        <p:spPr>
          <a:xfrm>
            <a:off x="826139" y="2375791"/>
            <a:ext cx="1299840" cy="879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105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6" name="Заголовок 1"/>
          <p:cNvSpPr txBox="1">
            <a:spLocks/>
          </p:cNvSpPr>
          <p:nvPr/>
        </p:nvSpPr>
        <p:spPr>
          <a:xfrm>
            <a:off x="972252" y="3069433"/>
            <a:ext cx="987293" cy="293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kk-KZ" sz="1200" b="1" dirty="0">
                <a:latin typeface="+mn-lt"/>
                <a:cs typeface="Arial" panose="020B0604020202020204" pitchFamily="34" charset="0"/>
              </a:rPr>
              <a:t>МЛН. ТЕНГЕ</a:t>
            </a:r>
            <a:endParaRPr lang="ru-RU" sz="1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27" name="Овал 226"/>
          <p:cNvSpPr/>
          <p:nvPr/>
        </p:nvSpPr>
        <p:spPr>
          <a:xfrm>
            <a:off x="635554" y="1581151"/>
            <a:ext cx="287337" cy="3016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"/>
              </a:lnSpc>
            </a:pPr>
            <a:endParaRPr lang="ru-RU" sz="400" dirty="0"/>
          </a:p>
        </p:txBody>
      </p:sp>
      <p:cxnSp>
        <p:nvCxnSpPr>
          <p:cNvPr id="228" name="Прямая соединительная линия 227"/>
          <p:cNvCxnSpPr/>
          <p:nvPr/>
        </p:nvCxnSpPr>
        <p:spPr>
          <a:xfrm flipV="1">
            <a:off x="777447" y="1341438"/>
            <a:ext cx="7712773" cy="472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>
            <a:endCxn id="227" idx="0"/>
          </p:cNvCxnSpPr>
          <p:nvPr/>
        </p:nvCxnSpPr>
        <p:spPr>
          <a:xfrm>
            <a:off x="777447" y="1387352"/>
            <a:ext cx="1776" cy="19379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583772" y="1648803"/>
            <a:ext cx="387350" cy="21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"/>
              </a:lnSpc>
            </a:pPr>
            <a:r>
              <a:rPr lang="ru-RU" sz="400" b="1" dirty="0">
                <a:solidFill>
                  <a:schemeClr val="bg1"/>
                </a:solidFill>
              </a:rPr>
              <a:t>ОБЩЕЕ</a:t>
            </a:r>
          </a:p>
          <a:p>
            <a:pPr algn="ctr">
              <a:lnSpc>
                <a:spcPts val="300"/>
              </a:lnSpc>
            </a:pPr>
            <a:endParaRPr lang="ru-RU" sz="400" b="1" dirty="0">
              <a:solidFill>
                <a:schemeClr val="bg1"/>
              </a:solidFill>
            </a:endParaRPr>
          </a:p>
          <a:p>
            <a:pPr algn="ctr">
              <a:lnSpc>
                <a:spcPts val="300"/>
              </a:lnSpc>
            </a:pPr>
            <a:r>
              <a:rPr lang="ru-RU" sz="400" b="1" dirty="0">
                <a:solidFill>
                  <a:schemeClr val="bg1"/>
                </a:solidFill>
              </a:rPr>
              <a:t>К-ВО</a:t>
            </a:r>
          </a:p>
        </p:txBody>
      </p:sp>
      <p:sp>
        <p:nvSpPr>
          <p:cNvPr id="231" name="Овал 230"/>
          <p:cNvSpPr/>
          <p:nvPr/>
        </p:nvSpPr>
        <p:spPr>
          <a:xfrm>
            <a:off x="2414943" y="1771384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Овал 231"/>
          <p:cNvSpPr/>
          <p:nvPr/>
        </p:nvSpPr>
        <p:spPr>
          <a:xfrm>
            <a:off x="635554" y="2970121"/>
            <a:ext cx="287337" cy="3016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"/>
              </a:lnSpc>
            </a:pPr>
            <a:endParaRPr lang="ru-RU" sz="400" dirty="0"/>
          </a:p>
        </p:txBody>
      </p:sp>
      <p:sp>
        <p:nvSpPr>
          <p:cNvPr id="233" name="TextBox 232"/>
          <p:cNvSpPr txBox="1"/>
          <p:nvPr/>
        </p:nvSpPr>
        <p:spPr>
          <a:xfrm>
            <a:off x="563000" y="3038579"/>
            <a:ext cx="40920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"/>
              </a:lnSpc>
            </a:pPr>
            <a:r>
              <a:rPr lang="ru-RU" sz="500" b="1" dirty="0">
                <a:solidFill>
                  <a:schemeClr val="bg1"/>
                </a:solidFill>
              </a:rPr>
              <a:t>Финансирование</a:t>
            </a:r>
            <a:r>
              <a:rPr lang="ru-RU" sz="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4" name="Заголовок 1"/>
          <p:cNvSpPr txBox="1">
            <a:spLocks/>
          </p:cNvSpPr>
          <p:nvPr/>
        </p:nvSpPr>
        <p:spPr>
          <a:xfrm>
            <a:off x="2514740" y="1377596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kk-KZ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6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35" name="Прямая соединительная линия 234"/>
          <p:cNvCxnSpPr/>
          <p:nvPr/>
        </p:nvCxnSpPr>
        <p:spPr>
          <a:xfrm flipH="1">
            <a:off x="2458216" y="1831014"/>
            <a:ext cx="1169387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Овал 235"/>
          <p:cNvSpPr/>
          <p:nvPr/>
        </p:nvSpPr>
        <p:spPr>
          <a:xfrm>
            <a:off x="3584322" y="1790295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37" name="Прямая соединительная линия 236"/>
          <p:cNvCxnSpPr/>
          <p:nvPr/>
        </p:nvCxnSpPr>
        <p:spPr>
          <a:xfrm flipH="1" flipV="1">
            <a:off x="2728474" y="1833063"/>
            <a:ext cx="294183" cy="64987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Овал 237"/>
          <p:cNvSpPr/>
          <p:nvPr/>
        </p:nvSpPr>
        <p:spPr>
          <a:xfrm>
            <a:off x="3590078" y="2444087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 flipH="1" flipV="1">
            <a:off x="3022657" y="2482935"/>
            <a:ext cx="586471" cy="275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Овал 241"/>
          <p:cNvSpPr/>
          <p:nvPr/>
        </p:nvSpPr>
        <p:spPr>
          <a:xfrm>
            <a:off x="3590078" y="2115813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43" name="Прямая соединительная линия 242"/>
          <p:cNvCxnSpPr/>
          <p:nvPr/>
        </p:nvCxnSpPr>
        <p:spPr>
          <a:xfrm flipH="1">
            <a:off x="2862170" y="2157417"/>
            <a:ext cx="759658" cy="120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Прямоугольник 244"/>
          <p:cNvSpPr/>
          <p:nvPr/>
        </p:nvSpPr>
        <p:spPr>
          <a:xfrm>
            <a:off x="3670877" y="1661871"/>
            <a:ext cx="1990268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Ветераны войны, афганцы</a:t>
            </a:r>
          </a:p>
        </p:txBody>
      </p:sp>
      <p:sp>
        <p:nvSpPr>
          <p:cNvPr id="246" name="Прямоугольник 245"/>
          <p:cNvSpPr/>
          <p:nvPr/>
        </p:nvSpPr>
        <p:spPr>
          <a:xfrm>
            <a:off x="3667552" y="2005314"/>
            <a:ext cx="1456710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 err="1"/>
              <a:t>Желтоксановцы</a:t>
            </a:r>
            <a:endParaRPr lang="ru-RU" sz="1200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3667551" y="2373303"/>
            <a:ext cx="1800038" cy="22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Осужденные, женщины</a:t>
            </a:r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>
            <a:off x="5594710" y="1363928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Овал 248"/>
          <p:cNvSpPr/>
          <p:nvPr/>
        </p:nvSpPr>
        <p:spPr>
          <a:xfrm>
            <a:off x="5543817" y="1810981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Заголовок 1"/>
          <p:cNvSpPr txBox="1">
            <a:spLocks/>
          </p:cNvSpPr>
          <p:nvPr/>
        </p:nvSpPr>
        <p:spPr>
          <a:xfrm>
            <a:off x="5809995" y="1363434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kk-KZ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51" name="Прямая соединительная линия 250"/>
          <p:cNvCxnSpPr>
            <a:stCxn id="252" idx="2"/>
          </p:cNvCxnSpPr>
          <p:nvPr/>
        </p:nvCxnSpPr>
        <p:spPr>
          <a:xfrm flipH="1">
            <a:off x="5587092" y="1863142"/>
            <a:ext cx="925134" cy="168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Овал 251"/>
          <p:cNvSpPr/>
          <p:nvPr/>
        </p:nvSpPr>
        <p:spPr>
          <a:xfrm>
            <a:off x="6512226" y="1821538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60" name="Прямоугольник 259"/>
          <p:cNvSpPr/>
          <p:nvPr/>
        </p:nvSpPr>
        <p:spPr>
          <a:xfrm>
            <a:off x="6622187" y="1772550"/>
            <a:ext cx="1707367" cy="48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Повышение </a:t>
            </a:r>
            <a:r>
              <a:rPr lang="ru-RU" sz="1200" dirty="0" err="1"/>
              <a:t>политкультуры</a:t>
            </a:r>
            <a:r>
              <a:rPr lang="ru-RU" sz="1200" dirty="0"/>
              <a:t>  </a:t>
            </a:r>
          </a:p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endParaRPr lang="kk-KZ" sz="1200" dirty="0"/>
          </a:p>
        </p:txBody>
      </p:sp>
      <p:sp>
        <p:nvSpPr>
          <p:cNvPr id="261" name="Овал 260"/>
          <p:cNvSpPr/>
          <p:nvPr/>
        </p:nvSpPr>
        <p:spPr>
          <a:xfrm>
            <a:off x="8446947" y="1780525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Заголовок 1"/>
          <p:cNvSpPr txBox="1">
            <a:spLocks/>
          </p:cNvSpPr>
          <p:nvPr/>
        </p:nvSpPr>
        <p:spPr>
          <a:xfrm>
            <a:off x="8548732" y="1387352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8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65" name="Прямая соединительная линия 264"/>
          <p:cNvCxnSpPr/>
          <p:nvPr/>
        </p:nvCxnSpPr>
        <p:spPr>
          <a:xfrm flipH="1" flipV="1">
            <a:off x="8510040" y="1895117"/>
            <a:ext cx="79442" cy="23825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 flipH="1" flipV="1">
            <a:off x="8801509" y="1881967"/>
            <a:ext cx="586471" cy="275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Овал 269"/>
          <p:cNvSpPr/>
          <p:nvPr/>
        </p:nvSpPr>
        <p:spPr>
          <a:xfrm>
            <a:off x="8523824" y="2004040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75" name="Прямоугольник 274"/>
          <p:cNvSpPr/>
          <p:nvPr/>
        </p:nvSpPr>
        <p:spPr>
          <a:xfrm>
            <a:off x="9461776" y="1799572"/>
            <a:ext cx="2303077" cy="61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Поддержка гражданского общества, противодействие коррупции, развитие медиации и др. </a:t>
            </a:r>
          </a:p>
        </p:txBody>
      </p:sp>
      <p:cxnSp>
        <p:nvCxnSpPr>
          <p:cNvPr id="276" name="Прямая соединительная линия 275"/>
          <p:cNvCxnSpPr/>
          <p:nvPr/>
        </p:nvCxnSpPr>
        <p:spPr>
          <a:xfrm flipV="1">
            <a:off x="767605" y="3608388"/>
            <a:ext cx="7730234" cy="720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770234" y="3271745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2465835" y="3269268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Овал 278"/>
          <p:cNvSpPr/>
          <p:nvPr/>
        </p:nvSpPr>
        <p:spPr>
          <a:xfrm>
            <a:off x="2414943" y="3297029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0" name="Прямая соединительная линия 279"/>
          <p:cNvCxnSpPr/>
          <p:nvPr/>
        </p:nvCxnSpPr>
        <p:spPr>
          <a:xfrm>
            <a:off x="5393739" y="3269268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Овал 280"/>
          <p:cNvSpPr/>
          <p:nvPr/>
        </p:nvSpPr>
        <p:spPr>
          <a:xfrm>
            <a:off x="5342847" y="3297029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2" name="Прямая соединительная линия 281"/>
          <p:cNvCxnSpPr/>
          <p:nvPr/>
        </p:nvCxnSpPr>
        <p:spPr>
          <a:xfrm>
            <a:off x="8497839" y="3270984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Овал 282"/>
          <p:cNvSpPr/>
          <p:nvPr/>
        </p:nvSpPr>
        <p:spPr>
          <a:xfrm>
            <a:off x="8446947" y="3298745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4" name="Прямая соединительная линия 283"/>
          <p:cNvCxnSpPr/>
          <p:nvPr/>
        </p:nvCxnSpPr>
        <p:spPr>
          <a:xfrm>
            <a:off x="2464841" y="1351123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>
            <a:off x="8488045" y="1331124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>
            <a:endCxn id="232" idx="0"/>
          </p:cNvCxnSpPr>
          <p:nvPr/>
        </p:nvCxnSpPr>
        <p:spPr>
          <a:xfrm>
            <a:off x="776330" y="1875304"/>
            <a:ext cx="2893" cy="109481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Заголовок 1"/>
          <p:cNvSpPr txBox="1">
            <a:spLocks/>
          </p:cNvSpPr>
          <p:nvPr/>
        </p:nvSpPr>
        <p:spPr>
          <a:xfrm>
            <a:off x="8994138" y="3920438"/>
            <a:ext cx="3053019" cy="458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500"/>
              </a:lnSpc>
              <a:buClr>
                <a:schemeClr val="accent1">
                  <a:lumMod val="75000"/>
                </a:schemeClr>
              </a:buClr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На сегодняшний день реализуются </a:t>
            </a:r>
            <a:br>
              <a:rPr lang="ru-RU" sz="1400" dirty="0">
                <a:latin typeface="+mn-lt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5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долгосрочных проектов</a:t>
            </a:r>
            <a:endParaRPr lang="en-US" sz="1800" b="1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221979" y="5805943"/>
            <a:ext cx="4992378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«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Юридическая консультация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  <a: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</a:t>
            </a:r>
            <a:r>
              <a:rPr lang="ru-RU" sz="1400" dirty="0" smtClean="0">
                <a:ea typeface="+mj-ea"/>
                <a:cs typeface="Arial" panose="020B0604020202020204" pitchFamily="34" charset="0"/>
              </a:rPr>
              <a:t>2020-2022 </a:t>
            </a:r>
            <a:r>
              <a:rPr lang="ru-RU" sz="1400" dirty="0">
                <a:ea typeface="+mj-ea"/>
                <a:cs typeface="Arial" panose="020B0604020202020204" pitchFamily="34" charset="0"/>
              </a:rPr>
              <a:t>гг. 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5665198" y="3939609"/>
            <a:ext cx="372278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«CIVIL CENTER ALMATY»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>
                <a:ea typeface="+mj-ea"/>
                <a:cs typeface="Arial" panose="020B0604020202020204" pitchFamily="34" charset="0"/>
              </a:rPr>
              <a:t>2021-2023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003720" y="4376782"/>
            <a:ext cx="568070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Алматы-адалдық алаңы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>
                <a:ea typeface="+mj-ea"/>
                <a:cs typeface="Arial" panose="020B0604020202020204" pitchFamily="34" charset="0"/>
              </a:rPr>
              <a:t>2021-2023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6854605" y="5287318"/>
            <a:ext cx="4887648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Проект, 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напраленный на ресоциализацию осужденных</a:t>
            </a:r>
          </a:p>
          <a:p>
            <a:pPr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r>
              <a:rPr lang="kk-KZ" sz="1400" dirty="0">
                <a:ea typeface="+mj-ea"/>
                <a:cs typeface="Arial" panose="020B0604020202020204" pitchFamily="34" charset="0"/>
              </a:rPr>
              <a:t>     </a:t>
            </a:r>
            <a:r>
              <a:rPr lang="kk-KZ" sz="1400" dirty="0" smtClean="0">
                <a:ea typeface="+mj-ea"/>
                <a:cs typeface="Arial" panose="020B0604020202020204" pitchFamily="34" charset="0"/>
              </a:rPr>
              <a:t>2020-2022 </a:t>
            </a:r>
            <a:r>
              <a:rPr lang="kk-KZ" sz="1400" dirty="0">
                <a:ea typeface="+mj-ea"/>
                <a:cs typeface="Arial" panose="020B0604020202020204" pitchFamily="34" charset="0"/>
              </a:rPr>
              <a:t>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6394652" y="4825554"/>
            <a:ext cx="372278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Общественный совет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 smtClean="0">
                <a:ea typeface="+mj-ea"/>
                <a:cs typeface="Arial" panose="020B0604020202020204" pitchFamily="34" charset="0"/>
              </a:rPr>
              <a:t>2020-2022 </a:t>
            </a:r>
            <a:r>
              <a:rPr lang="kk-KZ" sz="1400" dirty="0">
                <a:ea typeface="+mj-ea"/>
                <a:cs typeface="Arial" panose="020B0604020202020204" pitchFamily="34" charset="0"/>
              </a:rPr>
              <a:t>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59901" y="4134217"/>
            <a:ext cx="1715969" cy="204405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6821291" y="5412704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7278491" y="5943302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445598" y="4943717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389719" y="4257106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29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90"/>
          <p:cNvSpPr/>
          <p:nvPr/>
        </p:nvSpPr>
        <p:spPr>
          <a:xfrm>
            <a:off x="9009692" y="3908241"/>
            <a:ext cx="3053019" cy="5301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2422659" y="573887"/>
            <a:ext cx="7497649" cy="3994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000"/>
              </a:lnSpc>
            </a:pP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РЕАЛИЗАЦИЯ ГОСУДАРСТВЕННЫХ СОЦИАЛЬНЫХ ЗАКАЗОВ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2514740" y="1377596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6" name="Заголовок 1"/>
          <p:cNvSpPr txBox="1">
            <a:spLocks/>
          </p:cNvSpPr>
          <p:nvPr/>
        </p:nvSpPr>
        <p:spPr>
          <a:xfrm>
            <a:off x="2571132" y="4089493"/>
            <a:ext cx="2193767" cy="16747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XIII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гражданский форум Алматы</a:t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(</a:t>
            </a:r>
            <a:r>
              <a:rPr lang="ru-RU" sz="12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Запланировано на 14 июня</a:t>
            </a:r>
            <a:r>
              <a:rPr lang="en-US" sz="1200" b="1" i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)</a:t>
            </a:r>
            <a:endParaRPr lang="ru-RU" sz="1200" b="1" i="1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17" r="19899"/>
          <a:stretch/>
        </p:blipFill>
        <p:spPr>
          <a:xfrm>
            <a:off x="1012556" y="4235821"/>
            <a:ext cx="1571625" cy="1609725"/>
          </a:xfrm>
          <a:prstGeom prst="rect">
            <a:avLst/>
          </a:prstGeom>
        </p:spPr>
      </p:pic>
      <p:sp>
        <p:nvSpPr>
          <p:cNvPr id="68" name="Заголовок 1"/>
          <p:cNvSpPr txBox="1">
            <a:spLocks/>
          </p:cNvSpPr>
          <p:nvPr/>
        </p:nvSpPr>
        <p:spPr>
          <a:xfrm>
            <a:off x="772952" y="377741"/>
            <a:ext cx="2449642" cy="573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ru-RU" sz="3200" b="1" u="sng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2023 г.</a:t>
            </a:r>
          </a:p>
        </p:txBody>
      </p:sp>
      <p:sp>
        <p:nvSpPr>
          <p:cNvPr id="223" name="Заголовок 1"/>
          <p:cNvSpPr txBox="1">
            <a:spLocks/>
          </p:cNvSpPr>
          <p:nvPr/>
        </p:nvSpPr>
        <p:spPr>
          <a:xfrm>
            <a:off x="993415" y="1468215"/>
            <a:ext cx="979905" cy="573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600"/>
              </a:lnSpc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4" name="Заголовок 1"/>
          <p:cNvSpPr txBox="1">
            <a:spLocks/>
          </p:cNvSpPr>
          <p:nvPr/>
        </p:nvSpPr>
        <p:spPr>
          <a:xfrm>
            <a:off x="1015767" y="1851399"/>
            <a:ext cx="984161" cy="2989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ru-RU" sz="1200" b="1" dirty="0">
                <a:latin typeface="+mn-lt"/>
                <a:cs typeface="Arial" panose="020B0604020202020204" pitchFamily="34" charset="0"/>
              </a:rPr>
              <a:t>ПРОЕКТОВ</a:t>
            </a:r>
          </a:p>
        </p:txBody>
      </p:sp>
      <p:sp>
        <p:nvSpPr>
          <p:cNvPr id="225" name="Заголовок 1"/>
          <p:cNvSpPr txBox="1">
            <a:spLocks/>
          </p:cNvSpPr>
          <p:nvPr/>
        </p:nvSpPr>
        <p:spPr>
          <a:xfrm>
            <a:off x="826139" y="2375791"/>
            <a:ext cx="1299840" cy="879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120</a:t>
            </a:r>
          </a:p>
        </p:txBody>
      </p:sp>
      <p:sp>
        <p:nvSpPr>
          <p:cNvPr id="226" name="Заголовок 1"/>
          <p:cNvSpPr txBox="1">
            <a:spLocks/>
          </p:cNvSpPr>
          <p:nvPr/>
        </p:nvSpPr>
        <p:spPr>
          <a:xfrm>
            <a:off x="972252" y="3069433"/>
            <a:ext cx="987293" cy="293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400"/>
              </a:lnSpc>
            </a:pPr>
            <a:r>
              <a:rPr lang="kk-KZ" sz="1200" b="1" dirty="0">
                <a:latin typeface="+mn-lt"/>
                <a:cs typeface="Arial" panose="020B0604020202020204" pitchFamily="34" charset="0"/>
              </a:rPr>
              <a:t>МЛН. ТЕНГЕ</a:t>
            </a:r>
            <a:endParaRPr lang="ru-RU" sz="1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27" name="Овал 226"/>
          <p:cNvSpPr/>
          <p:nvPr/>
        </p:nvSpPr>
        <p:spPr>
          <a:xfrm>
            <a:off x="635554" y="1581151"/>
            <a:ext cx="287337" cy="3016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"/>
              </a:lnSpc>
            </a:pPr>
            <a:endParaRPr lang="ru-RU" sz="400" dirty="0"/>
          </a:p>
        </p:txBody>
      </p:sp>
      <p:cxnSp>
        <p:nvCxnSpPr>
          <p:cNvPr id="228" name="Прямая соединительная линия 227"/>
          <p:cNvCxnSpPr/>
          <p:nvPr/>
        </p:nvCxnSpPr>
        <p:spPr>
          <a:xfrm flipV="1">
            <a:off x="777447" y="1341438"/>
            <a:ext cx="7712773" cy="472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>
            <a:endCxn id="227" idx="0"/>
          </p:cNvCxnSpPr>
          <p:nvPr/>
        </p:nvCxnSpPr>
        <p:spPr>
          <a:xfrm>
            <a:off x="777447" y="1387352"/>
            <a:ext cx="1776" cy="19379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/>
          <p:cNvSpPr txBox="1"/>
          <p:nvPr/>
        </p:nvSpPr>
        <p:spPr>
          <a:xfrm>
            <a:off x="583772" y="1648803"/>
            <a:ext cx="387350" cy="21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"/>
              </a:lnSpc>
            </a:pPr>
            <a:r>
              <a:rPr lang="ru-RU" sz="400" b="1" dirty="0">
                <a:solidFill>
                  <a:schemeClr val="bg1"/>
                </a:solidFill>
              </a:rPr>
              <a:t>ОБЩЕЕ</a:t>
            </a:r>
          </a:p>
          <a:p>
            <a:pPr algn="ctr">
              <a:lnSpc>
                <a:spcPts val="300"/>
              </a:lnSpc>
            </a:pPr>
            <a:endParaRPr lang="ru-RU" sz="400" b="1" dirty="0">
              <a:solidFill>
                <a:schemeClr val="bg1"/>
              </a:solidFill>
            </a:endParaRPr>
          </a:p>
          <a:p>
            <a:pPr algn="ctr">
              <a:lnSpc>
                <a:spcPts val="300"/>
              </a:lnSpc>
            </a:pPr>
            <a:r>
              <a:rPr lang="ru-RU" sz="400" b="1" dirty="0">
                <a:solidFill>
                  <a:schemeClr val="bg1"/>
                </a:solidFill>
              </a:rPr>
              <a:t>К-ВО</a:t>
            </a:r>
          </a:p>
        </p:txBody>
      </p:sp>
      <p:sp>
        <p:nvSpPr>
          <p:cNvPr id="231" name="Овал 230"/>
          <p:cNvSpPr/>
          <p:nvPr/>
        </p:nvSpPr>
        <p:spPr>
          <a:xfrm>
            <a:off x="2414943" y="1771384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Овал 231"/>
          <p:cNvSpPr/>
          <p:nvPr/>
        </p:nvSpPr>
        <p:spPr>
          <a:xfrm>
            <a:off x="635554" y="2970121"/>
            <a:ext cx="287337" cy="3016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00"/>
              </a:lnSpc>
            </a:pPr>
            <a:endParaRPr lang="ru-RU" sz="400" dirty="0"/>
          </a:p>
        </p:txBody>
      </p:sp>
      <p:sp>
        <p:nvSpPr>
          <p:cNvPr id="233" name="TextBox 232"/>
          <p:cNvSpPr txBox="1"/>
          <p:nvPr/>
        </p:nvSpPr>
        <p:spPr>
          <a:xfrm>
            <a:off x="563000" y="3038579"/>
            <a:ext cx="40920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"/>
              </a:lnSpc>
            </a:pPr>
            <a:r>
              <a:rPr lang="ru-RU" sz="500" b="1" dirty="0">
                <a:solidFill>
                  <a:schemeClr val="bg1"/>
                </a:solidFill>
              </a:rPr>
              <a:t>Финансирование</a:t>
            </a:r>
            <a:r>
              <a:rPr lang="ru-RU" sz="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4" name="Заголовок 1"/>
          <p:cNvSpPr txBox="1">
            <a:spLocks/>
          </p:cNvSpPr>
          <p:nvPr/>
        </p:nvSpPr>
        <p:spPr>
          <a:xfrm>
            <a:off x="2514740" y="1377596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kk-KZ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6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35" name="Прямая соединительная линия 234"/>
          <p:cNvCxnSpPr/>
          <p:nvPr/>
        </p:nvCxnSpPr>
        <p:spPr>
          <a:xfrm flipH="1">
            <a:off x="2458216" y="1831014"/>
            <a:ext cx="1169387" cy="1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Овал 235"/>
          <p:cNvSpPr/>
          <p:nvPr/>
        </p:nvSpPr>
        <p:spPr>
          <a:xfrm>
            <a:off x="3584322" y="1790295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37" name="Прямая соединительная линия 236"/>
          <p:cNvCxnSpPr/>
          <p:nvPr/>
        </p:nvCxnSpPr>
        <p:spPr>
          <a:xfrm flipH="1" flipV="1">
            <a:off x="2728474" y="1833063"/>
            <a:ext cx="294183" cy="64987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Овал 237"/>
          <p:cNvSpPr/>
          <p:nvPr/>
        </p:nvSpPr>
        <p:spPr>
          <a:xfrm>
            <a:off x="3590078" y="2444087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 flipH="1" flipV="1">
            <a:off x="3022657" y="2482935"/>
            <a:ext cx="586471" cy="275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Овал 241"/>
          <p:cNvSpPr/>
          <p:nvPr/>
        </p:nvSpPr>
        <p:spPr>
          <a:xfrm>
            <a:off x="3590078" y="2115813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43" name="Прямая соединительная линия 242"/>
          <p:cNvCxnSpPr/>
          <p:nvPr/>
        </p:nvCxnSpPr>
        <p:spPr>
          <a:xfrm flipH="1">
            <a:off x="2862170" y="2157417"/>
            <a:ext cx="759658" cy="120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Прямоугольник 244"/>
          <p:cNvSpPr/>
          <p:nvPr/>
        </p:nvSpPr>
        <p:spPr>
          <a:xfrm>
            <a:off x="3670877" y="1661871"/>
            <a:ext cx="1990268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Ветераны войны, афганцы</a:t>
            </a:r>
          </a:p>
        </p:txBody>
      </p:sp>
      <p:sp>
        <p:nvSpPr>
          <p:cNvPr id="246" name="Прямоугольник 245"/>
          <p:cNvSpPr/>
          <p:nvPr/>
        </p:nvSpPr>
        <p:spPr>
          <a:xfrm>
            <a:off x="3667552" y="2005314"/>
            <a:ext cx="1456710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 err="1"/>
              <a:t>Желтоксановцы</a:t>
            </a:r>
            <a:endParaRPr lang="ru-RU" sz="1200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3667551" y="2373303"/>
            <a:ext cx="1800038" cy="22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Осужденные, женщины</a:t>
            </a:r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>
            <a:off x="5594710" y="1363928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Овал 248"/>
          <p:cNvSpPr/>
          <p:nvPr/>
        </p:nvSpPr>
        <p:spPr>
          <a:xfrm>
            <a:off x="5543817" y="1810981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Заголовок 1"/>
          <p:cNvSpPr txBox="1">
            <a:spLocks/>
          </p:cNvSpPr>
          <p:nvPr/>
        </p:nvSpPr>
        <p:spPr>
          <a:xfrm>
            <a:off x="5809995" y="1363434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kk-KZ" sz="2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51" name="Прямая соединительная линия 250"/>
          <p:cNvCxnSpPr>
            <a:stCxn id="252" idx="2"/>
          </p:cNvCxnSpPr>
          <p:nvPr/>
        </p:nvCxnSpPr>
        <p:spPr>
          <a:xfrm flipH="1">
            <a:off x="5587092" y="1863142"/>
            <a:ext cx="925134" cy="168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Овал 251"/>
          <p:cNvSpPr/>
          <p:nvPr/>
        </p:nvSpPr>
        <p:spPr>
          <a:xfrm>
            <a:off x="6512226" y="1821538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60" name="Прямоугольник 259"/>
          <p:cNvSpPr/>
          <p:nvPr/>
        </p:nvSpPr>
        <p:spPr>
          <a:xfrm>
            <a:off x="6622187" y="1772550"/>
            <a:ext cx="1707367" cy="22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kk-KZ" sz="1200" dirty="0"/>
              <a:t>«Мерейлі отбасы»</a:t>
            </a:r>
          </a:p>
        </p:txBody>
      </p:sp>
      <p:sp>
        <p:nvSpPr>
          <p:cNvPr id="261" name="Овал 260"/>
          <p:cNvSpPr/>
          <p:nvPr/>
        </p:nvSpPr>
        <p:spPr>
          <a:xfrm>
            <a:off x="8446947" y="1780525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Заголовок 1"/>
          <p:cNvSpPr txBox="1">
            <a:spLocks/>
          </p:cNvSpPr>
          <p:nvPr/>
        </p:nvSpPr>
        <p:spPr>
          <a:xfrm>
            <a:off x="8548732" y="1387352"/>
            <a:ext cx="2089221" cy="3319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8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проектов</a:t>
            </a:r>
            <a:endParaRPr lang="ru-RU" sz="1800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265" name="Прямая соединительная линия 264"/>
          <p:cNvCxnSpPr/>
          <p:nvPr/>
        </p:nvCxnSpPr>
        <p:spPr>
          <a:xfrm flipH="1" flipV="1">
            <a:off x="8510040" y="1895117"/>
            <a:ext cx="79442" cy="23825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 flipH="1" flipV="1">
            <a:off x="8836174" y="2043035"/>
            <a:ext cx="586471" cy="2756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Овал 269"/>
          <p:cNvSpPr/>
          <p:nvPr/>
        </p:nvSpPr>
        <p:spPr>
          <a:xfrm>
            <a:off x="8523824" y="2004040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271" name="Прямая соединительная линия 270"/>
          <p:cNvCxnSpPr/>
          <p:nvPr/>
        </p:nvCxnSpPr>
        <p:spPr>
          <a:xfrm flipH="1">
            <a:off x="8666125" y="1820391"/>
            <a:ext cx="759658" cy="120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Прямоугольник 273"/>
          <p:cNvSpPr/>
          <p:nvPr/>
        </p:nvSpPr>
        <p:spPr>
          <a:xfrm>
            <a:off x="9509775" y="1712972"/>
            <a:ext cx="2190423" cy="22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Повышение </a:t>
            </a:r>
            <a:r>
              <a:rPr lang="ru-RU" sz="1200" dirty="0" err="1"/>
              <a:t>политкультуры</a:t>
            </a:r>
            <a:r>
              <a:rPr lang="ru-RU" sz="1200" dirty="0"/>
              <a:t>  </a:t>
            </a:r>
          </a:p>
        </p:txBody>
      </p:sp>
      <p:sp>
        <p:nvSpPr>
          <p:cNvPr id="275" name="Прямоугольник 274"/>
          <p:cNvSpPr/>
          <p:nvPr/>
        </p:nvSpPr>
        <p:spPr>
          <a:xfrm>
            <a:off x="9481183" y="1949377"/>
            <a:ext cx="2303077" cy="61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buClr>
                <a:schemeClr val="accent1">
                  <a:lumMod val="75000"/>
                </a:schemeClr>
              </a:buClr>
            </a:pPr>
            <a:r>
              <a:rPr lang="ru-RU" sz="1200" dirty="0"/>
              <a:t>Поддержка гражданского общества, противодействие коррупции, развитие медиации и др. </a:t>
            </a:r>
          </a:p>
        </p:txBody>
      </p:sp>
      <p:cxnSp>
        <p:nvCxnSpPr>
          <p:cNvPr id="276" name="Прямая соединительная линия 275"/>
          <p:cNvCxnSpPr/>
          <p:nvPr/>
        </p:nvCxnSpPr>
        <p:spPr>
          <a:xfrm flipV="1">
            <a:off x="767605" y="3608388"/>
            <a:ext cx="7730234" cy="720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770234" y="3271745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2465835" y="3269268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Овал 278"/>
          <p:cNvSpPr/>
          <p:nvPr/>
        </p:nvSpPr>
        <p:spPr>
          <a:xfrm>
            <a:off x="2414943" y="3297029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0" name="Прямая соединительная линия 279"/>
          <p:cNvCxnSpPr/>
          <p:nvPr/>
        </p:nvCxnSpPr>
        <p:spPr>
          <a:xfrm>
            <a:off x="5393739" y="3269268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Овал 280"/>
          <p:cNvSpPr/>
          <p:nvPr/>
        </p:nvSpPr>
        <p:spPr>
          <a:xfrm>
            <a:off x="5342847" y="3297029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2" name="Прямая соединительная линия 281"/>
          <p:cNvCxnSpPr/>
          <p:nvPr/>
        </p:nvCxnSpPr>
        <p:spPr>
          <a:xfrm>
            <a:off x="8497839" y="3270984"/>
            <a:ext cx="1776" cy="33912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Овал 282"/>
          <p:cNvSpPr/>
          <p:nvPr/>
        </p:nvSpPr>
        <p:spPr>
          <a:xfrm>
            <a:off x="8446947" y="3298745"/>
            <a:ext cx="101785" cy="10239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4" name="Прямая соединительная линия 283"/>
          <p:cNvCxnSpPr/>
          <p:nvPr/>
        </p:nvCxnSpPr>
        <p:spPr>
          <a:xfrm>
            <a:off x="2464841" y="1351123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>
            <a:off x="8488045" y="1331124"/>
            <a:ext cx="1" cy="45646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>
            <a:endCxn id="232" idx="0"/>
          </p:cNvCxnSpPr>
          <p:nvPr/>
        </p:nvCxnSpPr>
        <p:spPr>
          <a:xfrm>
            <a:off x="776330" y="1875304"/>
            <a:ext cx="2893" cy="109481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Заголовок 1"/>
          <p:cNvSpPr txBox="1">
            <a:spLocks/>
          </p:cNvSpPr>
          <p:nvPr/>
        </p:nvSpPr>
        <p:spPr>
          <a:xfrm>
            <a:off x="8994138" y="3920438"/>
            <a:ext cx="3053019" cy="458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500"/>
              </a:lnSpc>
              <a:buClr>
                <a:schemeClr val="accent1">
                  <a:lumMod val="75000"/>
                </a:schemeClr>
              </a:buClr>
            </a:pPr>
            <a:r>
              <a:rPr lang="ru-RU" sz="1400" dirty="0">
                <a:latin typeface="+mn-lt"/>
                <a:cs typeface="Arial" panose="020B0604020202020204" pitchFamily="34" charset="0"/>
              </a:rPr>
              <a:t>На сегодняшний день реализуются </a:t>
            </a:r>
            <a:br>
              <a:rPr lang="ru-RU" sz="1400" dirty="0">
                <a:latin typeface="+mn-lt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5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долгосрочных проектов</a:t>
            </a:r>
            <a:endParaRPr lang="en-US" sz="1800" b="1" dirty="0">
              <a:solidFill>
                <a:schemeClr val="accent5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221979" y="5805943"/>
            <a:ext cx="4992378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«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Юридическая консультация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  <a: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ru-RU" sz="3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</a:t>
            </a:r>
            <a:r>
              <a:rPr lang="ru-RU" sz="1400" dirty="0">
                <a:ea typeface="+mj-ea"/>
                <a:cs typeface="Arial" panose="020B0604020202020204" pitchFamily="34" charset="0"/>
              </a:rPr>
              <a:t>2023-2025 гг. 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5665198" y="3939609"/>
            <a:ext cx="372278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«CIVIL CENTER ALMATY»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>
                <a:ea typeface="+mj-ea"/>
                <a:cs typeface="Arial" panose="020B0604020202020204" pitchFamily="34" charset="0"/>
              </a:rPr>
              <a:t>2021-2023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6003720" y="4376782"/>
            <a:ext cx="568070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Алматы-адалдық алаңы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>
                <a:ea typeface="+mj-ea"/>
                <a:cs typeface="Arial" panose="020B0604020202020204" pitchFamily="34" charset="0"/>
              </a:rPr>
              <a:t>2021-2023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6854605" y="5287318"/>
            <a:ext cx="4887648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Проект, 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напраленный на ресоциализацию осужденных</a:t>
            </a:r>
          </a:p>
          <a:p>
            <a:pPr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</a:pPr>
            <a:r>
              <a:rPr lang="kk-KZ" sz="1400" dirty="0">
                <a:ea typeface="+mj-ea"/>
                <a:cs typeface="Arial" panose="020B0604020202020204" pitchFamily="34" charset="0"/>
              </a:rPr>
              <a:t>     2023-2025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6394652" y="4825554"/>
            <a:ext cx="3722782" cy="534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700"/>
              </a:lnSpc>
              <a:spcBef>
                <a:spcPct val="0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Проект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Общественный совет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</a:t>
            </a:r>
            <a: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kk-KZ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</a:br>
            <a:r>
              <a:rPr lang="kk-KZ" sz="1400" dirty="0">
                <a:ea typeface="+mj-ea"/>
                <a:cs typeface="Arial" panose="020B0604020202020204" pitchFamily="34" charset="0"/>
              </a:rPr>
              <a:t>2023-2025 гг.</a:t>
            </a:r>
            <a:r>
              <a:rPr lang="en-US" sz="1400" dirty="0">
                <a:ea typeface="+mj-ea"/>
                <a:cs typeface="Arial" panose="020B0604020202020204" pitchFamily="34" charset="0"/>
              </a:rPr>
              <a:t> </a:t>
            </a:r>
            <a:endParaRPr lang="ru-RU" sz="1400" dirty="0"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5759901" y="4134217"/>
            <a:ext cx="1715969" cy="2044053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6821291" y="5412704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7278491" y="5943302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6445598" y="4943717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6389719" y="4257106"/>
            <a:ext cx="66628" cy="8476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624C-9681-4D0D-9CD6-4A8FE7D016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94267" y="177560"/>
            <a:ext cx="12196601" cy="58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normalizeH="0" baseline="0" noProof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ИНФОРМАЦИОННАЯ РАБОТА</a:t>
            </a:r>
            <a:endParaRPr kumimoji="0" lang="ru-RU" sz="2000" b="1" i="0" u="none" strike="noStrike" kern="1200" normalizeH="0" baseline="0" noProof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Calibri Ligh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6521" y="791830"/>
            <a:ext cx="11652093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2000" b="1" dirty="0"/>
              <a:t>Основная деятельность</a:t>
            </a:r>
            <a:r>
              <a:rPr lang="en-US" sz="2000" b="1" dirty="0"/>
              <a:t>: </a:t>
            </a:r>
            <a:r>
              <a:rPr lang="ru-RU" sz="2000" dirty="0"/>
              <a:t>реализация государственного информационного заказа </a:t>
            </a:r>
            <a:r>
              <a:rPr lang="en-US" sz="2000" dirty="0"/>
              <a:t> (</a:t>
            </a:r>
            <a:r>
              <a:rPr lang="ru-RU" sz="2000" dirty="0"/>
              <a:t>ГИЗ</a:t>
            </a:r>
            <a:r>
              <a:rPr lang="en-US" sz="2000" dirty="0"/>
              <a:t>)</a:t>
            </a:r>
            <a:r>
              <a:rPr lang="ru-RU" sz="2000" dirty="0"/>
              <a:t> посредством городских и республиканских СМИ</a:t>
            </a:r>
            <a:endParaRPr lang="en-US" sz="2000" b="1" dirty="0">
              <a:cs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48263" y="1731083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АО «Телерадиокомпания 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Almaty»</a:t>
            </a:r>
            <a:endParaRPr lang="ru-RU" sz="105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15706" y="2440527"/>
            <a:ext cx="2954195" cy="3558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9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ТОО «Газета «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Alatay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Aqparat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»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158883" y="3137224"/>
            <a:ext cx="2954195" cy="504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900"/>
              </a:lnSpc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КГУ «Региональная служба коммуникаций города Алматы» 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2759804" y="2166104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759804" y="2855272"/>
            <a:ext cx="90832" cy="192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292568" y="1700226"/>
            <a:ext cx="1522050" cy="386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202</a:t>
            </a:r>
            <a:r>
              <a:rPr lang="ru-RU" dirty="0">
                <a:solidFill>
                  <a:schemeClr val="tx1"/>
                </a:solidFill>
              </a:rPr>
              <a:t>2 год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468112" y="2221554"/>
            <a:ext cx="6263640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kk-KZ" sz="2400" b="1" dirty="0"/>
              <a:t>Городские СМИ</a:t>
            </a:r>
            <a:r>
              <a:rPr lang="en-US" sz="2400" b="1" dirty="0"/>
              <a:t>: </a:t>
            </a:r>
            <a:endParaRPr lang="kk-KZ" sz="2400" b="1" dirty="0"/>
          </a:p>
          <a:p>
            <a:r>
              <a:rPr lang="en-US" sz="1600" dirty="0" err="1"/>
              <a:t>Alatay</a:t>
            </a:r>
            <a:r>
              <a:rPr lang="en-US" sz="1600" dirty="0"/>
              <a:t> </a:t>
            </a:r>
            <a:r>
              <a:rPr lang="en-US" sz="1600" dirty="0" err="1"/>
              <a:t>Aqparat</a:t>
            </a:r>
            <a:r>
              <a:rPr lang="kk-KZ" sz="1600" dirty="0"/>
              <a:t>- </a:t>
            </a:r>
            <a:r>
              <a:rPr lang="ru-RU" sz="1600" dirty="0"/>
              <a:t>609,9</a:t>
            </a:r>
            <a:r>
              <a:rPr lang="en-US" sz="1600" dirty="0"/>
              <a:t> </a:t>
            </a:r>
            <a:r>
              <a:rPr lang="ru-RU" sz="1600" dirty="0"/>
              <a:t>млн </a:t>
            </a:r>
            <a:r>
              <a:rPr lang="ru-RU" sz="1600" dirty="0" smtClean="0"/>
              <a:t>тенге. </a:t>
            </a:r>
            <a:r>
              <a:rPr lang="ru-RU" sz="1600" b="1" i="1" dirty="0" smtClean="0"/>
              <a:t>Общий </a:t>
            </a:r>
            <a:r>
              <a:rPr lang="ru-RU" sz="1600" b="1" i="1" dirty="0"/>
              <a:t>объем  – 1 600,8 тыс. кв.см.</a:t>
            </a:r>
            <a:br>
              <a:rPr lang="ru-RU" sz="1600" b="1" i="1" dirty="0"/>
            </a:br>
            <a:endParaRPr lang="ru-RU" sz="1600" b="1" i="1" dirty="0"/>
          </a:p>
          <a:p>
            <a:r>
              <a:rPr lang="en-US" sz="1600" dirty="0"/>
              <a:t>Almaty </a:t>
            </a:r>
            <a:r>
              <a:rPr lang="en-US" sz="1600" dirty="0" err="1"/>
              <a:t>Tv</a:t>
            </a:r>
            <a:r>
              <a:rPr lang="en-US" sz="1600" dirty="0"/>
              <a:t> - </a:t>
            </a:r>
            <a:r>
              <a:rPr lang="ru-RU" sz="1600" dirty="0"/>
              <a:t>2 млрд 617 млн 421 тыс. </a:t>
            </a:r>
            <a:r>
              <a:rPr lang="ru-RU" sz="1600" dirty="0" smtClean="0"/>
              <a:t>тенге. </a:t>
            </a:r>
            <a:r>
              <a:rPr lang="ru-RU" sz="1600" b="1" i="1" dirty="0" smtClean="0"/>
              <a:t>Общий </a:t>
            </a:r>
            <a:r>
              <a:rPr lang="ru-RU" sz="1600" b="1" i="1" dirty="0"/>
              <a:t>объем 420 часов </a:t>
            </a:r>
            <a:r>
              <a:rPr lang="ru-RU" sz="1600" b="1" i="1" dirty="0" err="1"/>
              <a:t>госинформполитики</a:t>
            </a:r>
            <a:r>
              <a:rPr lang="ru-RU" sz="1600" b="1" i="1" dirty="0"/>
              <a:t/>
            </a:r>
            <a:br>
              <a:rPr lang="ru-RU" sz="1600" b="1" i="1" dirty="0"/>
            </a:br>
            <a:endParaRPr lang="ru-RU" sz="1600" b="1" i="1" dirty="0"/>
          </a:p>
          <a:p>
            <a:r>
              <a:rPr lang="ru-RU" sz="1600" dirty="0"/>
              <a:t>РСК -  </a:t>
            </a:r>
            <a:r>
              <a:rPr lang="kk-KZ" sz="1600" b="1" i="1" dirty="0"/>
              <a:t>213 пресс-конференций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468112" y="4382316"/>
            <a:ext cx="4430613" cy="166199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kk-KZ" b="1" dirty="0" err="1"/>
              <a:t>Республиканские</a:t>
            </a:r>
            <a:r>
              <a:rPr lang="kk-KZ" b="1" dirty="0"/>
              <a:t> СМИ</a:t>
            </a:r>
            <a:endParaRPr lang="kk-KZ" sz="1200" dirty="0">
              <a:solidFill>
                <a:srgbClr val="548235"/>
              </a:solidFill>
            </a:endParaRPr>
          </a:p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27 ТЕМАТИЧЕСКИХ ЛИНИЙ, УТВЕРЖДЕННЫХ МИОР</a:t>
            </a:r>
            <a:endParaRPr lang="kk-KZ" sz="1200" dirty="0">
              <a:solidFill>
                <a:schemeClr val="accent6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kk-KZ" dirty="0"/>
              <a:t>ПЕЧАТНЫЕ СМИ- 17,2 млн.</a:t>
            </a:r>
            <a:r>
              <a:rPr lang="en-US" dirty="0"/>
              <a:t> </a:t>
            </a:r>
            <a:r>
              <a:rPr lang="ru-RU" dirty="0"/>
              <a:t>тенге</a:t>
            </a:r>
            <a:endParaRPr lang="kk-KZ" dirty="0">
              <a:cs typeface="Calibri"/>
            </a:endParaRPr>
          </a:p>
          <a:p>
            <a:r>
              <a:rPr lang="kk-KZ" dirty="0"/>
              <a:t>ИНТЕРНЕТ СМИ-168,6 млн. тенге</a:t>
            </a:r>
          </a:p>
          <a:p>
            <a:r>
              <a:rPr lang="kk-KZ" dirty="0"/>
              <a:t>ТЕЛЕКАНАЛЫ -136,6 млн. тенге</a:t>
            </a:r>
          </a:p>
          <a:p>
            <a:r>
              <a:rPr lang="kk-KZ" dirty="0"/>
              <a:t>РАДИО – 8,3 млн.</a:t>
            </a:r>
            <a:r>
              <a:rPr lang="ru-RU" dirty="0"/>
              <a:t>т</a:t>
            </a:r>
            <a:r>
              <a:rPr lang="kk-KZ" dirty="0" smtClean="0"/>
              <a:t>енге</a:t>
            </a:r>
            <a:endParaRPr lang="kk-KZ" dirty="0">
              <a:cs typeface="Calibri"/>
            </a:endParaRPr>
          </a:p>
        </p:txBody>
      </p:sp>
      <p:pic>
        <p:nvPicPr>
          <p:cNvPr id="34" name="Рисунок 3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B7AA7A27-8EDE-4950-B858-77357A57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26" y="3736601"/>
            <a:ext cx="1840707" cy="1380530"/>
          </a:xfrm>
          <a:prstGeom prst="rect">
            <a:avLst/>
          </a:prstGeom>
        </p:spPr>
      </p:pic>
      <p:pic>
        <p:nvPicPr>
          <p:cNvPr id="35" name="Рисунок 34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277775A3-A010-47C8-88BE-496FCB7F24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90" y="4662784"/>
            <a:ext cx="1679817" cy="973332"/>
          </a:xfrm>
          <a:prstGeom prst="rect">
            <a:avLst/>
          </a:prstGeom>
        </p:spPr>
      </p:pic>
      <p:pic>
        <p:nvPicPr>
          <p:cNvPr id="36" name="Picture 6" descr="https://storage.yvision.kz/images/user/kiral/pYvngVkFs6745B1nh0xFzQ6FL4ir0B.jpg">
            <a:extLst>
              <a:ext uri="{FF2B5EF4-FFF2-40B4-BE49-F238E27FC236}">
                <a16:creationId xmlns="" xmlns:a16="http://schemas.microsoft.com/office/drawing/2014/main" id="{7C0EE960-CCCF-4D3A-AEA3-0C8CE4486F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96" y="4626588"/>
            <a:ext cx="1144045" cy="9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Время — общественно-политическая газета">
            <a:extLst>
              <a:ext uri="{FF2B5EF4-FFF2-40B4-BE49-F238E27FC236}">
                <a16:creationId xmlns="" xmlns:a16="http://schemas.microsoft.com/office/drawing/2014/main" id="{B4954702-AE0D-4DF0-878B-4B58EF32D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034" y="5543559"/>
            <a:ext cx="1398566" cy="7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Рисунок 37">
            <a:extLst>
              <a:ext uri="{FF2B5EF4-FFF2-40B4-BE49-F238E27FC236}">
                <a16:creationId xmlns="" xmlns:a16="http://schemas.microsoft.com/office/drawing/2014/main" id="{B75F945A-28E4-40A7-A0D1-A39C58C8696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435" y="5567807"/>
            <a:ext cx="1496158" cy="682579"/>
          </a:xfrm>
          <a:prstGeom prst="rect">
            <a:avLst/>
          </a:prstGeom>
        </p:spPr>
      </p:pic>
      <p:pic>
        <p:nvPicPr>
          <p:cNvPr id="39" name="Рисунок 38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9E815249-C8E4-4784-93B3-43727E56DD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198" y="3816761"/>
            <a:ext cx="1338804" cy="10041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6184" y="230534"/>
            <a:ext cx="7559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ea typeface="+mj-ea"/>
                <a:cs typeface="+mj-cs"/>
              </a:rPr>
              <a:t>АНАЛИТИЧЕСКАЯ </a:t>
            </a:r>
            <a:r>
              <a:rPr lang="ru-RU" b="1" dirty="0">
                <a:ea typeface="+mj-ea"/>
                <a:cs typeface="+mj-cs"/>
              </a:rPr>
              <a:t>РАБОТА</a:t>
            </a:r>
          </a:p>
        </p:txBody>
      </p:sp>
      <p:pic>
        <p:nvPicPr>
          <p:cNvPr id="5" name="Рисунок 4" descr="C:\Users\2\Desktop\Gaziz\photo_2019-08-22_19-40-1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0741" y="1887791"/>
            <a:ext cx="669129" cy="86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24" y="1900047"/>
            <a:ext cx="1394559" cy="7701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365" y="1891271"/>
            <a:ext cx="1421243" cy="79293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138253" y="1215838"/>
            <a:ext cx="4100872" cy="34940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700"/>
              </a:lnSpc>
            </a:pPr>
            <a:r>
              <a:rPr lang="ru-RU" sz="1600" b="1" dirty="0">
                <a:solidFill>
                  <a:schemeClr val="bg1"/>
                </a:solidFill>
                <a:latin typeface="+mn-lt"/>
              </a:rPr>
              <a:t>ПРЕДОСТАВЛЯЕМЫЕ МАТЕРИАЛЫ</a:t>
            </a:r>
            <a:endParaRPr lang="ru-RU" sz="1600" b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07401" y="3352632"/>
            <a:ext cx="4922794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Мониторинг сайтов и социальных сетей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97196" y="2372697"/>
            <a:ext cx="2418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НА РЕГУЛЯРНОЙ ОСНОВЕ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309958" y="2368975"/>
            <a:ext cx="16489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В ТЕЧЕНИЕ ГОДА</a:t>
            </a:r>
            <a:endParaRPr lang="ru-RU" sz="1600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7759231" y="3250329"/>
            <a:ext cx="4931296" cy="355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Социологические опросы (1 000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algn="l"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endParaRPr lang="kk-KZ" sz="500" dirty="0">
              <a:solidFill>
                <a:schemeClr val="bg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65689" y="4586224"/>
            <a:ext cx="4090607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Социостатистический опрос (15 000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93819" y="5013177"/>
            <a:ext cx="2887265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Экспресс-опросы (400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813277" y="5355491"/>
            <a:ext cx="2322687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Аналитические доклады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stCxn id="51" idx="4"/>
          </p:cNvCxnSpPr>
          <p:nvPr/>
        </p:nvCxnSpPr>
        <p:spPr>
          <a:xfrm flipV="1">
            <a:off x="1793135" y="3265673"/>
            <a:ext cx="4599" cy="240459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1749782" y="3430948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6" name="Овал 45"/>
          <p:cNvSpPr/>
          <p:nvPr/>
        </p:nvSpPr>
        <p:spPr>
          <a:xfrm>
            <a:off x="1752103" y="4112022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8" name="Овал 47"/>
          <p:cNvSpPr/>
          <p:nvPr/>
        </p:nvSpPr>
        <p:spPr>
          <a:xfrm>
            <a:off x="1744776" y="4799045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1" name="Овал 50"/>
          <p:cNvSpPr/>
          <p:nvPr/>
        </p:nvSpPr>
        <p:spPr>
          <a:xfrm>
            <a:off x="1749854" y="5587060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305512" y="3305661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ежедневно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5" name="Заголовок 1"/>
          <p:cNvSpPr txBox="1">
            <a:spLocks/>
          </p:cNvSpPr>
          <p:nvPr/>
        </p:nvSpPr>
        <p:spPr>
          <a:xfrm>
            <a:off x="249616" y="3952514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4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еженедельно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6231683" y="3203199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8 единиц (2022 – 8)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>
          <a:xfrm>
            <a:off x="6231683" y="3696864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8 единиц</a:t>
            </a:r>
            <a:r>
              <a:rPr lang="kk-KZ" sz="1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(2022 – 4)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6155871" y="4990848"/>
            <a:ext cx="1599984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3 единицы (2022 – 3)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2" name="Заголовок 1"/>
          <p:cNvSpPr txBox="1">
            <a:spLocks/>
          </p:cNvSpPr>
          <p:nvPr/>
        </p:nvSpPr>
        <p:spPr>
          <a:xfrm>
            <a:off x="6128118" y="5363562"/>
            <a:ext cx="1632372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15 единиц (2022 – 30)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73" name="Прямая соединительная линия 72"/>
          <p:cNvCxnSpPr>
            <a:stCxn id="41" idx="4"/>
            <a:endCxn id="74" idx="0"/>
          </p:cNvCxnSpPr>
          <p:nvPr/>
        </p:nvCxnSpPr>
        <p:spPr>
          <a:xfrm flipH="1" flipV="1">
            <a:off x="7722244" y="3348002"/>
            <a:ext cx="30736" cy="2615184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Овал 73"/>
          <p:cNvSpPr/>
          <p:nvPr/>
        </p:nvSpPr>
        <p:spPr>
          <a:xfrm>
            <a:off x="7678963" y="3348002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5" name="Овал 74"/>
          <p:cNvSpPr/>
          <p:nvPr/>
        </p:nvSpPr>
        <p:spPr>
          <a:xfrm>
            <a:off x="7683398" y="3849290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6" name="Овал 75"/>
          <p:cNvSpPr/>
          <p:nvPr/>
        </p:nvSpPr>
        <p:spPr>
          <a:xfrm>
            <a:off x="7683562" y="4294271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7" name="Овал 76"/>
          <p:cNvSpPr/>
          <p:nvPr/>
        </p:nvSpPr>
        <p:spPr>
          <a:xfrm>
            <a:off x="7685264" y="5130193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6" name="Прямоугольник 55"/>
          <p:cNvSpPr/>
          <p:nvPr/>
        </p:nvSpPr>
        <p:spPr>
          <a:xfrm>
            <a:off x="1924438" y="3921409"/>
            <a:ext cx="4084260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Мониторинг качества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информреагирования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b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структурных подразделений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Акимата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700184" y="5513450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0" name="Прямоугольник 59"/>
          <p:cNvSpPr/>
          <p:nvPr/>
        </p:nvSpPr>
        <p:spPr>
          <a:xfrm>
            <a:off x="7787407" y="5781485"/>
            <a:ext cx="2596480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Фокус-группы (100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6139677" y="5727248"/>
            <a:ext cx="1632372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 единица (2022 – 1)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249616" y="5427736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rgbClr val="FF0000"/>
                </a:solidFill>
                <a:latin typeface="+mn-lt"/>
              </a:rPr>
              <a:t>в течение года</a:t>
            </a:r>
            <a:endParaRPr lang="ru-RU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870990" y="5308441"/>
            <a:ext cx="3650423" cy="739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786 различных дайджестов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(дайджесты </a:t>
            </a:r>
            <a:b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sz="1400" i="1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урбанистики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, по освещению деятельности</a:t>
            </a:r>
            <a:b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</a:br>
            <a:r>
              <a:rPr lang="ru-RU" sz="1400" i="1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акима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 города и т.д.)</a:t>
            </a:r>
            <a:endParaRPr lang="kk-KZ" sz="1400" i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262998" y="4647122"/>
            <a:ext cx="1495160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400" dirty="0">
                <a:solidFill>
                  <a:srgbClr val="FF0000"/>
                </a:solidFill>
                <a:latin typeface="+mn-lt"/>
              </a:rPr>
              <a:t>ежемесячно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907401" y="4685020"/>
            <a:ext cx="2418675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Социологические опросы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9738" y="1687181"/>
            <a:ext cx="779199" cy="1058143"/>
          </a:xfrm>
          <a:prstGeom prst="rect">
            <a:avLst/>
          </a:prstGeom>
        </p:spPr>
      </p:pic>
      <p:sp>
        <p:nvSpPr>
          <p:cNvPr id="41" name="Овал 40"/>
          <p:cNvSpPr/>
          <p:nvPr/>
        </p:nvSpPr>
        <p:spPr>
          <a:xfrm>
            <a:off x="7709699" y="5879979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Прямоугольник 41"/>
          <p:cNvSpPr/>
          <p:nvPr/>
        </p:nvSpPr>
        <p:spPr>
          <a:xfrm>
            <a:off x="7786782" y="3726361"/>
            <a:ext cx="3773212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Социологические опросы (1 500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6126859" y="4581549"/>
            <a:ext cx="1632372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 единица (2022 – 1)</a:t>
            </a:r>
            <a:endParaRPr lang="ru-RU" sz="12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693705" y="4723086"/>
            <a:ext cx="86562" cy="8320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6231683" y="4163162"/>
            <a:ext cx="1545201" cy="3697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1 единица</a:t>
            </a:r>
            <a:r>
              <a:rPr lang="kk-KZ" sz="1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k-KZ" sz="12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(2022 – 1)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786746" y="4205114"/>
            <a:ext cx="3986412" cy="31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700"/>
              </a:lnSpc>
              <a:buClr>
                <a:schemeClr val="bg1">
                  <a:lumMod val="65000"/>
                </a:schemeClr>
              </a:buClr>
            </a:pP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Социостатистический опрос (3 000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респ-ов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)</a:t>
            </a:r>
            <a:endParaRPr lang="kk-KZ" sz="1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2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9548" y="265744"/>
            <a:ext cx="253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/>
              <a:t>ОБРАЩЕНИЕ ГРАЖДАН</a:t>
            </a:r>
            <a:endParaRPr lang="ru-RU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489058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833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4878</TotalTime>
  <Words>591</Words>
  <Application>Microsoft Office PowerPoint</Application>
  <PresentationFormat>Широкоэкранный</PresentationFormat>
  <Paragraphs>160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УПРАВЛЕНИЕ ОБЩЕСТВЕННОГО РАЗВИТИЯ ГОРОДА АЛМАТЫ  Отчетная информация за 2022-2023 гг.</vt:lpstr>
      <vt:lpstr>СТРУКТУРА КГУ «УПРАВЛЕНИЕ ОБЩЕСТВЕННОГО РАЗВИТИЯ ГОРОДА АЛМАТЫ»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 РАЗВИТИЯ И ПОДДЕРЖКИ МОЛОДЕЖИ  НА 2017-2020 ГОДЫ</dc:title>
  <dc:creator>Вадим Колмогоров</dc:creator>
  <cp:lastModifiedBy>Учетная запись Майкрософт</cp:lastModifiedBy>
  <cp:revision>447</cp:revision>
  <cp:lastPrinted>2023-05-30T03:50:31Z</cp:lastPrinted>
  <dcterms:created xsi:type="dcterms:W3CDTF">2019-02-09T11:57:25Z</dcterms:created>
  <dcterms:modified xsi:type="dcterms:W3CDTF">2023-05-30T12:14:28Z</dcterms:modified>
</cp:coreProperties>
</file>