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4" r:id="rId6"/>
    <p:sldId id="278" r:id="rId7"/>
    <p:sldId id="279" r:id="rId8"/>
    <p:sldId id="261" r:id="rId9"/>
    <p:sldId id="275" r:id="rId10"/>
    <p:sldId id="276" r:id="rId11"/>
    <p:sldId id="277" r:id="rId12"/>
  </p:sldIdLst>
  <p:sldSz cx="9144000" cy="6858000" type="screen4x3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84A856-3A0D-4B8C-A4AF-756BF3F8AD37}">
  <a:tblStyle styleId="{2D84A856-3A0D-4B8C-A4AF-756BF3F8AD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1543" cy="341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3372" y="0"/>
            <a:ext cx="4301543" cy="341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00" cy="26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" name="Google Shape;53;p1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4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0685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086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00" cy="26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p2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400" cy="3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00" cy="26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00" cy="26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8733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5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6189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620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019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1271142" y="173482"/>
            <a:ext cx="3853815" cy="33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365353" y="2971241"/>
            <a:ext cx="8413292" cy="2308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715" cy="19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16052" y="182372"/>
            <a:ext cx="8311896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416052" y="903862"/>
            <a:ext cx="831189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20258" y="99214"/>
            <a:ext cx="54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200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buNone/>
              <a:defRPr sz="1300"/>
            </a:lvl1pPr>
            <a:lvl2pPr lvl="1" algn="r">
              <a:buNone/>
              <a:defRPr sz="1300"/>
            </a:lvl2pPr>
            <a:lvl3pPr lvl="2" algn="r">
              <a:buNone/>
              <a:defRPr sz="1300"/>
            </a:lvl3pPr>
            <a:lvl4pPr lvl="3" algn="r">
              <a:buNone/>
              <a:defRPr sz="1300"/>
            </a:lvl4pPr>
            <a:lvl5pPr lvl="4" algn="r">
              <a:buNone/>
              <a:defRPr sz="1300"/>
            </a:lvl5pPr>
            <a:lvl6pPr lvl="5" algn="r">
              <a:buNone/>
              <a:defRPr sz="1300"/>
            </a:lvl6pPr>
            <a:lvl7pPr lvl="6" algn="r">
              <a:buNone/>
              <a:defRPr sz="1300"/>
            </a:lvl7pPr>
            <a:lvl8pPr lvl="7" algn="r">
              <a:buNone/>
              <a:defRPr sz="1300"/>
            </a:lvl8pPr>
            <a:lvl9pPr lvl="8" algn="r">
              <a:buNone/>
              <a:defRPr sz="1300"/>
            </a:lvl9pPr>
          </a:lstStyle>
          <a:p>
            <a:pPr marL="3810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271142" y="173482"/>
            <a:ext cx="3853815" cy="33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85012" y="1910918"/>
            <a:ext cx="3629025" cy="406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4749165" y="1993773"/>
            <a:ext cx="3677284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715" cy="19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715" cy="19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271142" y="173482"/>
            <a:ext cx="3853815" cy="33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715" cy="19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510015" y="79247"/>
            <a:ext cx="541020" cy="5410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271142" y="173482"/>
            <a:ext cx="3853815" cy="33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365353" y="2971241"/>
            <a:ext cx="8413292" cy="2308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715" cy="19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/>
        </p:nvSpPr>
        <p:spPr>
          <a:xfrm>
            <a:off x="4290000" y="2380450"/>
            <a:ext cx="4361100" cy="130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ru-RU" sz="2800" b="0" i="0" u="none" strike="noStrike" cap="none" dirty="0" smtClean="0">
                <a:solidFill>
                  <a:srgbClr val="141414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Основные направления 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ru-RU" sz="2800" dirty="0" smtClean="0">
                <a:solidFill>
                  <a:srgbClr val="141414"/>
                </a:solidFill>
                <a:latin typeface="Montserrat Black"/>
                <a:ea typeface="Montserrat Light"/>
                <a:cs typeface="Montserrat Light"/>
                <a:sym typeface="Montserrat Black"/>
              </a:rPr>
              <a:t>Дорожной карты поддержки молодежи</a:t>
            </a:r>
            <a:endParaRPr sz="1600" b="0" i="0" u="none" strike="noStrike" cap="none" dirty="0">
              <a:solidFill>
                <a:srgbClr val="141414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56" name="Google Shape;5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2723" y="390810"/>
            <a:ext cx="800225" cy="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 txBox="1"/>
          <p:nvPr/>
        </p:nvSpPr>
        <p:spPr>
          <a:xfrm>
            <a:off x="4289999" y="3870850"/>
            <a:ext cx="4057800" cy="597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ru-RU" sz="2600" dirty="0" smtClean="0">
                <a:solidFill>
                  <a:srgbClr val="141414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до 2025 года</a:t>
            </a:r>
            <a:endParaRPr sz="2600" b="0" i="0" u="none" strike="noStrike" cap="none" dirty="0">
              <a:solidFill>
                <a:srgbClr val="141414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58" name="Google Shape;58;p8"/>
          <p:cNvSpPr/>
          <p:nvPr/>
        </p:nvSpPr>
        <p:spPr>
          <a:xfrm rot="10800000" flipH="1">
            <a:off x="6861900" y="3284467"/>
            <a:ext cx="228210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553880" y="592511"/>
            <a:ext cx="2901820" cy="611155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AD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4">
            <a:alphaModFix/>
          </a:blip>
          <a:srcRect l="44064" r="9812"/>
          <a:stretch/>
        </p:blipFill>
        <p:spPr>
          <a:xfrm>
            <a:off x="9331" y="1773036"/>
            <a:ext cx="4191477" cy="3532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/>
          <p:nvPr/>
        </p:nvSpPr>
        <p:spPr>
          <a:xfrm>
            <a:off x="1369800" y="433400"/>
            <a:ext cx="6404400" cy="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1338900" y="195025"/>
            <a:ext cx="6466200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ПОШАГОВЫЕ МЕРЫ ПО СОКРАЩЕНИЮ ДОЛИ NEET</a:t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8158527" y="10502852"/>
            <a:ext cx="173990" cy="439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497825" y="1042975"/>
            <a:ext cx="7834800" cy="4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6200" rIns="0" bIns="0" anchor="ctr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Городская программа льготного ипотечного кредитования для представителей бюджетной сферы «Алматы 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Жастары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» (1000 квартир в год)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Программы арендного жилья по типу «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Нұрлы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жер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», с применением международного опыта (принцип ленд-лордов, ко-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ливингов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Поддержка строительства общежитий. Общий дефицит – 32 тыс. койко-мест.</a:t>
            </a:r>
            <a:endParaRPr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0" y="157838"/>
            <a:ext cx="8332500" cy="6285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856146" y="297139"/>
            <a:ext cx="73116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800" b="1" dirty="0" smtClean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ЖИЛИЩНЫЙ ВОПРОС</a:t>
            </a:r>
            <a:endParaRPr sz="1800" b="1" i="0" u="none" strike="noStrike" cap="none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2" y="271925"/>
            <a:ext cx="828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AD3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sz="2000" b="1" i="0" u="none" strike="noStrike" cap="none" dirty="0">
              <a:solidFill>
                <a:srgbClr val="00AD3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271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/>
          <p:nvPr/>
        </p:nvSpPr>
        <p:spPr>
          <a:xfrm>
            <a:off x="1369800" y="433400"/>
            <a:ext cx="6404400" cy="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1338900" y="195025"/>
            <a:ext cx="6466200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ПОШАГОВЫЕ МЕРЫ ПО СОКРАЩЕНИЮ ДОЛИ NEET</a:t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8158527" y="10502852"/>
            <a:ext cx="173990" cy="439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sz="12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497700" y="1351295"/>
            <a:ext cx="7834800" cy="4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6200" rIns="0" bIns="0" anchor="ctr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Разъяснительная кампания по инициативе Президента «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Жа</a:t>
            </a:r>
            <a:r>
              <a:rPr lang="kk-KZ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ңа Қазақстан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»</a:t>
            </a: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Вовлечение в активную деятельность новых 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ЛОМов</a:t>
            </a:r>
            <a:endParaRPr lang="ru-RU" sz="2000" dirty="0" smtClean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Идеологическая подготовка </a:t>
            </a: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ЛОМов</a:t>
            </a:r>
            <a:endParaRPr lang="ru-RU" sz="2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Проведение офлайн встреч с молодежью по стратам</a:t>
            </a: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Геймифицированная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модель поощрения причастности к Новому Казахстану (дисконт-карты для активистов)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Вовлечение молодежи в создание новых проектов, их дальнейшая поддержка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Акселерация новых НПО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Мотивационная программа по направлениям:</a:t>
            </a: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Популяризация труда</a:t>
            </a: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i="0" u="none" strike="noStrike" cap="none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Гражданская ответственность</a:t>
            </a: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Активное вовлечение в предпринимательство</a:t>
            </a:r>
          </a:p>
          <a:p>
            <a:pPr marL="987425" marR="0" lvl="0" indent="-27146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Тяга к знаниям</a:t>
            </a:r>
            <a:endParaRPr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0" y="157838"/>
            <a:ext cx="8332500" cy="6285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856146" y="297139"/>
            <a:ext cx="73116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800" b="1" dirty="0" smtClean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ГОРОД АКТИВНОЙ МОЛОДЕЖИ</a:t>
            </a:r>
            <a:endParaRPr sz="1800" b="1" i="0" u="none" strike="noStrike" cap="none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2" y="271925"/>
            <a:ext cx="828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AD3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endParaRPr sz="2000" b="1" i="0" u="none" strike="noStrike" cap="none" dirty="0">
              <a:solidFill>
                <a:srgbClr val="00AD3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043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88344"/>
            <a:ext cx="8203697" cy="539497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262273" y="203150"/>
            <a:ext cx="6165600" cy="3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ОСНОВНЫЕ СТАТИСТИЧЕСКИЕ ДАННЫЕ</a:t>
            </a:r>
            <a:endParaRPr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9"/>
          <p:cNvSpPr/>
          <p:nvPr/>
        </p:nvSpPr>
        <p:spPr>
          <a:xfrm>
            <a:off x="176326" y="764433"/>
            <a:ext cx="8395800" cy="3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-RU" sz="1600" i="0" u="none" strike="noStrike" cap="none" dirty="0">
                <a:solidFill>
                  <a:srgbClr val="14141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Численность молодежи </a:t>
            </a:r>
            <a:r>
              <a:rPr lang="ru-RU" sz="16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14-29</a:t>
            </a:r>
            <a:r>
              <a:rPr lang="ru-RU" sz="16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лет – </a:t>
            </a:r>
            <a:r>
              <a:rPr lang="ru-RU" sz="1600" b="1" i="0" u="none" strike="noStrike" cap="none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более </a:t>
            </a:r>
            <a:r>
              <a:rPr lang="ru-RU" sz="1600" b="1" i="0" strike="noStrike" cap="none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440 тыс. чел</a:t>
            </a:r>
            <a:r>
              <a:rPr lang="ru-RU" sz="1300" b="1" i="0" strike="noStrike" cap="none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ru-RU" sz="1300" b="1" i="0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300" i="0" u="none" strike="noStrike" cap="none" dirty="0">
              <a:solidFill>
                <a:srgbClr val="14141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0" name="Google Shape;70;p9"/>
          <p:cNvCxnSpPr/>
          <p:nvPr/>
        </p:nvCxnSpPr>
        <p:spPr>
          <a:xfrm>
            <a:off x="4627213" y="1228281"/>
            <a:ext cx="3600" cy="5784900"/>
          </a:xfrm>
          <a:prstGeom prst="straightConnector1">
            <a:avLst/>
          </a:prstGeom>
          <a:noFill/>
          <a:ln w="9525" cap="flat" cmpd="sng">
            <a:solidFill>
              <a:srgbClr val="141414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1" name="Google Shape;71;p9"/>
          <p:cNvCxnSpPr/>
          <p:nvPr/>
        </p:nvCxnSpPr>
        <p:spPr>
          <a:xfrm>
            <a:off x="-27398" y="1774721"/>
            <a:ext cx="920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9"/>
          <p:cNvSpPr txBox="1"/>
          <p:nvPr/>
        </p:nvSpPr>
        <p:spPr>
          <a:xfrm>
            <a:off x="176321" y="1356400"/>
            <a:ext cx="4326600" cy="641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marL="0" marR="107999" lvl="0" indent="0" algn="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36</a:t>
            </a:r>
            <a:r>
              <a:rPr lang="ru-RU" sz="2000" b="0" i="0" u="none" strike="noStrike" cap="none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ru-RU" sz="2000" b="1" dirty="0">
                <a:solidFill>
                  <a:srgbClr val="141414"/>
                </a:solidFill>
                <a:latin typeface="Montserrat"/>
                <a:ea typeface="Montserrat"/>
                <a:cs typeface="Montserrat"/>
                <a:sym typeface="Montserrat"/>
              </a:rPr>
              <a:t>ВУЗов</a:t>
            </a:r>
            <a:r>
              <a:rPr lang="ru-RU" sz="2000" b="1" dirty="0">
                <a:solidFill>
                  <a:schemeClr val="dk1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ru-RU" sz="2000" b="1" dirty="0">
                <a:solidFill>
                  <a:srgbClr val="141414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000" b="1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94</a:t>
            </a:r>
            <a:r>
              <a:rPr lang="ru-RU" sz="2000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ru-RU" sz="2000" b="1" dirty="0">
                <a:solidFill>
                  <a:srgbClr val="141414"/>
                </a:solidFill>
                <a:latin typeface="Montserrat"/>
                <a:ea typeface="Montserrat"/>
                <a:cs typeface="Montserrat"/>
                <a:sym typeface="Montserrat"/>
              </a:rPr>
              <a:t>КОЛЛЕДЖА</a:t>
            </a:r>
            <a:endParaRPr sz="2000" dirty="0">
              <a:solidFill>
                <a:srgbClr val="14141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107999" lvl="0" indent="0" algn="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00B05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73" name="Google Shape;73;p9"/>
          <p:cNvCxnSpPr/>
          <p:nvPr/>
        </p:nvCxnSpPr>
        <p:spPr>
          <a:xfrm>
            <a:off x="27613" y="1222326"/>
            <a:ext cx="920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9"/>
          <p:cNvSpPr txBox="1"/>
          <p:nvPr/>
        </p:nvSpPr>
        <p:spPr>
          <a:xfrm>
            <a:off x="83375" y="2008050"/>
            <a:ext cx="4326600" cy="3775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95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студенческих общежитий при ВУЗах; 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10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– при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колледж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ах;</a:t>
            </a:r>
            <a:endParaRPr sz="1500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255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учащаяся молодежь;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182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студенты ВУЗов;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БОЛЕЕ 73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студенты колледжей; 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500" b="1" dirty="0">
                <a:solidFill>
                  <a:srgbClr val="00AD3D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БОЛЕЕ 50 ТЫС</a:t>
            </a:r>
            <a:r>
              <a:rPr lang="ru-RU" sz="1500" dirty="0">
                <a:solidFill>
                  <a:srgbClr val="00AD3D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r>
              <a:rPr lang="ru-RU" sz="15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выпускников в год; </a:t>
            </a:r>
            <a:endParaRPr sz="6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112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иногородних студентов;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500" b="1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БОЛЕЕ 35 ТЫС</a:t>
            </a:r>
            <a:r>
              <a:rPr lang="ru-RU" sz="1500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миграция (прибывает в год);</a:t>
            </a:r>
            <a:endParaRPr sz="6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</a:t>
            </a:r>
            <a:r>
              <a:rPr lang="ru-RU" sz="1500" b="1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</a:t>
            </a: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студентов проживают в общежитиях ВУЗов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и колледжей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;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500" b="1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34,5 ТЫС</a:t>
            </a:r>
            <a:r>
              <a:rPr lang="ru-RU" sz="1500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общий дефицит мест в общежитиях;</a:t>
            </a:r>
            <a:r>
              <a:rPr lang="ru-RU" sz="1500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5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45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активных молодежных НПО</a:t>
            </a:r>
            <a:endParaRPr sz="15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5" name="Google Shape;75;p9"/>
          <p:cNvSpPr txBox="1"/>
          <p:nvPr/>
        </p:nvSpPr>
        <p:spPr>
          <a:xfrm>
            <a:off x="4959325" y="2057250"/>
            <a:ext cx="3867600" cy="41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5225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БОЛЕЕ 256.7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число экономически активно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й молодежи </a:t>
            </a:r>
            <a:r>
              <a:rPr lang="ru-RU" sz="1500" b="1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14-29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лет;</a:t>
            </a:r>
            <a:endParaRPr sz="15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5.6%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или</a:t>
            </a:r>
            <a:r>
              <a:rPr lang="ru-RU" sz="1500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14.4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безработны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е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;</a:t>
            </a:r>
            <a:endParaRPr sz="15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230.2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наемные;</a:t>
            </a:r>
            <a:endParaRPr sz="15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18.3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 </a:t>
            </a:r>
            <a:r>
              <a:rPr lang="ru-RU" sz="1500" i="0" u="none" strike="noStrike" cap="none" dirty="0" err="1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самозанятые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;</a:t>
            </a:r>
            <a:endParaRPr sz="15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6,3% 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или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500" b="1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27.7 ТЫС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r>
              <a:rPr lang="ru-RU" sz="15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–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доля NEET в общем числе молодежи в возрасте </a:t>
            </a:r>
            <a:r>
              <a:rPr lang="ru-RU" sz="1500" b="1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14-29</a:t>
            </a:r>
            <a:r>
              <a:rPr lang="ru-RU" sz="15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лет </a:t>
            </a:r>
            <a:endParaRPr sz="15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-RU" sz="1100" b="0" i="1" u="none" strike="noStrike" cap="none" dirty="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*Примечание. Официальные данные Департамента статистики за первый квартал 2022 года.</a:t>
            </a:r>
            <a:endParaRPr sz="1100" b="0" i="1" u="none" strike="noStrike" cap="none" dirty="0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76" name="Google Shape;76;p9"/>
          <p:cNvSpPr txBox="1"/>
          <p:nvPr/>
        </p:nvSpPr>
        <p:spPr>
          <a:xfrm>
            <a:off x="4990763" y="1325700"/>
            <a:ext cx="3923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1079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NEET </a:t>
            </a:r>
            <a:r>
              <a:rPr lang="ru-RU" sz="2000" b="1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27.7 ТЫС. </a:t>
            </a:r>
            <a:r>
              <a:rPr lang="ru-RU" sz="2000" dirty="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или</a:t>
            </a:r>
            <a:r>
              <a:rPr lang="ru-RU" sz="2000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ru-RU" sz="2000" b="1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6.3%*</a:t>
            </a:r>
            <a:r>
              <a:rPr lang="ru-RU" sz="2200" b="1" i="0" u="none" strike="noStrike" cap="none" dirty="0">
                <a:solidFill>
                  <a:srgbClr val="141414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 b="1" i="0" u="none" strike="noStrike" cap="none" dirty="0">
              <a:solidFill>
                <a:srgbClr val="14141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/>
          <p:nvPr/>
        </p:nvSpPr>
        <p:spPr>
          <a:xfrm>
            <a:off x="-27975" y="95850"/>
            <a:ext cx="8277900" cy="5394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-27968" y="747621"/>
            <a:ext cx="2854800" cy="9531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0"/>
          <p:cNvSpPr txBox="1"/>
          <p:nvPr/>
        </p:nvSpPr>
        <p:spPr>
          <a:xfrm>
            <a:off x="170506" y="1262544"/>
            <a:ext cx="2079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СОЦИАЛЬНЫЙ</a:t>
            </a:r>
            <a:endParaRPr sz="1400" b="1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267675" y="222750"/>
            <a:ext cx="5222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 dirty="0" smtClean="0">
                <a:latin typeface="Helvetica Neue"/>
                <a:ea typeface="Helvetica Neue"/>
                <a:cs typeface="Helvetica Neue"/>
                <a:sym typeface="Helvetica Neue"/>
              </a:rPr>
              <a:t>ТЕНДЕНЦИИ В МОЛОДЕЖНОЙ СРЕДЕ </a:t>
            </a:r>
            <a:endParaRPr sz="18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6" name="Google Shape;86;p10"/>
          <p:cNvGrpSpPr/>
          <p:nvPr/>
        </p:nvGrpSpPr>
        <p:grpSpPr>
          <a:xfrm>
            <a:off x="258080" y="918852"/>
            <a:ext cx="462846" cy="339570"/>
            <a:chOff x="5331913" y="3413947"/>
            <a:chExt cx="347143" cy="254684"/>
          </a:xfrm>
        </p:grpSpPr>
        <p:sp>
          <p:nvSpPr>
            <p:cNvPr id="87" name="Google Shape;87;p10"/>
            <p:cNvSpPr/>
            <p:nvPr/>
          </p:nvSpPr>
          <p:spPr>
            <a:xfrm>
              <a:off x="5597163" y="3523083"/>
              <a:ext cx="43222" cy="15564"/>
            </a:xfrm>
            <a:custGeom>
              <a:avLst/>
              <a:gdLst/>
              <a:ahLst/>
              <a:cxnLst/>
              <a:rect l="l" t="t" r="r" b="b"/>
              <a:pathLst>
                <a:path w="1358" h="489" extrusionOk="0">
                  <a:moveTo>
                    <a:pt x="167" y="0"/>
                  </a:moveTo>
                  <a:cubicBezTo>
                    <a:pt x="84" y="0"/>
                    <a:pt x="0" y="71"/>
                    <a:pt x="0" y="167"/>
                  </a:cubicBezTo>
                  <a:cubicBezTo>
                    <a:pt x="0" y="250"/>
                    <a:pt x="84" y="322"/>
                    <a:pt x="167" y="322"/>
                  </a:cubicBezTo>
                  <a:cubicBezTo>
                    <a:pt x="346" y="322"/>
                    <a:pt x="870" y="357"/>
                    <a:pt x="1120" y="476"/>
                  </a:cubicBezTo>
                  <a:cubicBezTo>
                    <a:pt x="1155" y="488"/>
                    <a:pt x="1167" y="488"/>
                    <a:pt x="1191" y="488"/>
                  </a:cubicBezTo>
                  <a:cubicBezTo>
                    <a:pt x="1251" y="488"/>
                    <a:pt x="1310" y="464"/>
                    <a:pt x="1346" y="405"/>
                  </a:cubicBezTo>
                  <a:cubicBezTo>
                    <a:pt x="1358" y="322"/>
                    <a:pt x="1334" y="226"/>
                    <a:pt x="1251" y="191"/>
                  </a:cubicBezTo>
                  <a:cubicBezTo>
                    <a:pt x="882" y="12"/>
                    <a:pt x="203" y="0"/>
                    <a:pt x="1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8" name="Google Shape;88;p10"/>
            <p:cNvSpPr/>
            <p:nvPr/>
          </p:nvSpPr>
          <p:spPr>
            <a:xfrm>
              <a:off x="5331913" y="3413947"/>
              <a:ext cx="347143" cy="253538"/>
            </a:xfrm>
            <a:custGeom>
              <a:avLst/>
              <a:gdLst/>
              <a:ahLst/>
              <a:cxnLst/>
              <a:rect l="l" t="t" r="r" b="b"/>
              <a:pathLst>
                <a:path w="10907" h="7966" extrusionOk="0">
                  <a:moveTo>
                    <a:pt x="7168" y="357"/>
                  </a:moveTo>
                  <a:lnTo>
                    <a:pt x="7168" y="1893"/>
                  </a:lnTo>
                  <a:cubicBezTo>
                    <a:pt x="7168" y="2131"/>
                    <a:pt x="7120" y="2357"/>
                    <a:pt x="7013" y="2560"/>
                  </a:cubicBezTo>
                  <a:cubicBezTo>
                    <a:pt x="7001" y="2584"/>
                    <a:pt x="7001" y="2608"/>
                    <a:pt x="7001" y="2643"/>
                  </a:cubicBezTo>
                  <a:lnTo>
                    <a:pt x="7001" y="3084"/>
                  </a:lnTo>
                  <a:cubicBezTo>
                    <a:pt x="7001" y="3512"/>
                    <a:pt x="6822" y="3917"/>
                    <a:pt x="6513" y="4203"/>
                  </a:cubicBezTo>
                  <a:cubicBezTo>
                    <a:pt x="6465" y="4227"/>
                    <a:pt x="6429" y="4274"/>
                    <a:pt x="6394" y="4310"/>
                  </a:cubicBezTo>
                  <a:cubicBezTo>
                    <a:pt x="6111" y="4514"/>
                    <a:pt x="5775" y="4621"/>
                    <a:pt x="5415" y="4621"/>
                  </a:cubicBezTo>
                  <a:cubicBezTo>
                    <a:pt x="5396" y="4621"/>
                    <a:pt x="5377" y="4620"/>
                    <a:pt x="5358" y="4620"/>
                  </a:cubicBezTo>
                  <a:cubicBezTo>
                    <a:pt x="4536" y="4560"/>
                    <a:pt x="3917" y="3858"/>
                    <a:pt x="3917" y="3024"/>
                  </a:cubicBezTo>
                  <a:lnTo>
                    <a:pt x="3917" y="2643"/>
                  </a:lnTo>
                  <a:cubicBezTo>
                    <a:pt x="3917" y="2608"/>
                    <a:pt x="3917" y="2596"/>
                    <a:pt x="3905" y="2560"/>
                  </a:cubicBezTo>
                  <a:cubicBezTo>
                    <a:pt x="3798" y="2357"/>
                    <a:pt x="3751" y="2131"/>
                    <a:pt x="3751" y="1893"/>
                  </a:cubicBezTo>
                  <a:lnTo>
                    <a:pt x="3751" y="1548"/>
                  </a:lnTo>
                  <a:cubicBezTo>
                    <a:pt x="3751" y="893"/>
                    <a:pt x="4286" y="357"/>
                    <a:pt x="4941" y="357"/>
                  </a:cubicBezTo>
                  <a:close/>
                  <a:moveTo>
                    <a:pt x="10013" y="2905"/>
                  </a:moveTo>
                  <a:lnTo>
                    <a:pt x="10013" y="3560"/>
                  </a:lnTo>
                  <a:cubicBezTo>
                    <a:pt x="10013" y="3667"/>
                    <a:pt x="9989" y="3774"/>
                    <a:pt x="9942" y="3870"/>
                  </a:cubicBezTo>
                  <a:lnTo>
                    <a:pt x="9870" y="4036"/>
                  </a:lnTo>
                  <a:cubicBezTo>
                    <a:pt x="9858" y="4048"/>
                    <a:pt x="9858" y="4084"/>
                    <a:pt x="9858" y="4108"/>
                  </a:cubicBezTo>
                  <a:lnTo>
                    <a:pt x="9858" y="4453"/>
                  </a:lnTo>
                  <a:cubicBezTo>
                    <a:pt x="9870" y="4679"/>
                    <a:pt x="9763" y="4882"/>
                    <a:pt x="9597" y="5048"/>
                  </a:cubicBezTo>
                  <a:cubicBezTo>
                    <a:pt x="9451" y="5205"/>
                    <a:pt x="9244" y="5288"/>
                    <a:pt x="9022" y="5288"/>
                  </a:cubicBezTo>
                  <a:cubicBezTo>
                    <a:pt x="9007" y="5288"/>
                    <a:pt x="8992" y="5287"/>
                    <a:pt x="8977" y="5286"/>
                  </a:cubicBezTo>
                  <a:cubicBezTo>
                    <a:pt x="8513" y="5275"/>
                    <a:pt x="8144" y="4870"/>
                    <a:pt x="8144" y="4382"/>
                  </a:cubicBezTo>
                  <a:lnTo>
                    <a:pt x="8144" y="4084"/>
                  </a:lnTo>
                  <a:cubicBezTo>
                    <a:pt x="8144" y="4048"/>
                    <a:pt x="8144" y="4036"/>
                    <a:pt x="8132" y="4012"/>
                  </a:cubicBezTo>
                  <a:lnTo>
                    <a:pt x="8025" y="3810"/>
                  </a:lnTo>
                  <a:cubicBezTo>
                    <a:pt x="8002" y="3741"/>
                    <a:pt x="7968" y="3672"/>
                    <a:pt x="7966" y="3582"/>
                  </a:cubicBezTo>
                  <a:lnTo>
                    <a:pt x="7966" y="3582"/>
                  </a:lnTo>
                  <a:cubicBezTo>
                    <a:pt x="7973" y="3196"/>
                    <a:pt x="8279" y="2905"/>
                    <a:pt x="8644" y="2905"/>
                  </a:cubicBezTo>
                  <a:close/>
                  <a:moveTo>
                    <a:pt x="1727" y="2893"/>
                  </a:moveTo>
                  <a:cubicBezTo>
                    <a:pt x="2000" y="2893"/>
                    <a:pt x="2250" y="3000"/>
                    <a:pt x="2441" y="3191"/>
                  </a:cubicBezTo>
                  <a:cubicBezTo>
                    <a:pt x="2643" y="3381"/>
                    <a:pt x="2739" y="3655"/>
                    <a:pt x="2774" y="3929"/>
                  </a:cubicBezTo>
                  <a:cubicBezTo>
                    <a:pt x="2774" y="4024"/>
                    <a:pt x="2786" y="4132"/>
                    <a:pt x="2786" y="4227"/>
                  </a:cubicBezTo>
                  <a:lnTo>
                    <a:pt x="2786" y="4262"/>
                  </a:lnTo>
                  <a:cubicBezTo>
                    <a:pt x="2608" y="3989"/>
                    <a:pt x="2358" y="3798"/>
                    <a:pt x="2000" y="3691"/>
                  </a:cubicBezTo>
                  <a:cubicBezTo>
                    <a:pt x="1753" y="3615"/>
                    <a:pt x="1520" y="3607"/>
                    <a:pt x="1431" y="3607"/>
                  </a:cubicBezTo>
                  <a:cubicBezTo>
                    <a:pt x="1409" y="3607"/>
                    <a:pt x="1396" y="3608"/>
                    <a:pt x="1393" y="3608"/>
                  </a:cubicBezTo>
                  <a:cubicBezTo>
                    <a:pt x="1346" y="3608"/>
                    <a:pt x="1310" y="3620"/>
                    <a:pt x="1286" y="3655"/>
                  </a:cubicBezTo>
                  <a:lnTo>
                    <a:pt x="1000" y="3953"/>
                  </a:lnTo>
                  <a:cubicBezTo>
                    <a:pt x="941" y="4012"/>
                    <a:pt x="941" y="4108"/>
                    <a:pt x="1000" y="4167"/>
                  </a:cubicBezTo>
                  <a:cubicBezTo>
                    <a:pt x="1030" y="4197"/>
                    <a:pt x="1072" y="4212"/>
                    <a:pt x="1113" y="4212"/>
                  </a:cubicBezTo>
                  <a:cubicBezTo>
                    <a:pt x="1155" y="4212"/>
                    <a:pt x="1197" y="4197"/>
                    <a:pt x="1226" y="4167"/>
                  </a:cubicBezTo>
                  <a:lnTo>
                    <a:pt x="1465" y="3917"/>
                  </a:lnTo>
                  <a:cubicBezTo>
                    <a:pt x="1667" y="3929"/>
                    <a:pt x="2322" y="4012"/>
                    <a:pt x="2572" y="4572"/>
                  </a:cubicBezTo>
                  <a:cubicBezTo>
                    <a:pt x="2500" y="4989"/>
                    <a:pt x="2143" y="5298"/>
                    <a:pt x="1727" y="5298"/>
                  </a:cubicBezTo>
                  <a:cubicBezTo>
                    <a:pt x="1250" y="5298"/>
                    <a:pt x="869" y="4917"/>
                    <a:pt x="869" y="4441"/>
                  </a:cubicBezTo>
                  <a:cubicBezTo>
                    <a:pt x="869" y="4346"/>
                    <a:pt x="798" y="4274"/>
                    <a:pt x="703" y="4274"/>
                  </a:cubicBezTo>
                  <a:lnTo>
                    <a:pt x="679" y="4274"/>
                  </a:lnTo>
                  <a:lnTo>
                    <a:pt x="679" y="4227"/>
                  </a:lnTo>
                  <a:cubicBezTo>
                    <a:pt x="679" y="4132"/>
                    <a:pt x="679" y="4024"/>
                    <a:pt x="691" y="3929"/>
                  </a:cubicBezTo>
                  <a:cubicBezTo>
                    <a:pt x="703" y="3655"/>
                    <a:pt x="822" y="3381"/>
                    <a:pt x="1012" y="3191"/>
                  </a:cubicBezTo>
                  <a:cubicBezTo>
                    <a:pt x="1215" y="3000"/>
                    <a:pt x="1465" y="2893"/>
                    <a:pt x="1727" y="2893"/>
                  </a:cubicBezTo>
                  <a:close/>
                  <a:moveTo>
                    <a:pt x="643" y="4882"/>
                  </a:moveTo>
                  <a:cubicBezTo>
                    <a:pt x="726" y="5096"/>
                    <a:pt x="881" y="5275"/>
                    <a:pt x="1060" y="5405"/>
                  </a:cubicBezTo>
                  <a:lnTo>
                    <a:pt x="1060" y="5596"/>
                  </a:lnTo>
                  <a:cubicBezTo>
                    <a:pt x="762" y="5501"/>
                    <a:pt x="619" y="5346"/>
                    <a:pt x="560" y="5275"/>
                  </a:cubicBezTo>
                  <a:cubicBezTo>
                    <a:pt x="595" y="5155"/>
                    <a:pt x="631" y="5036"/>
                    <a:pt x="643" y="4882"/>
                  </a:cubicBezTo>
                  <a:close/>
                  <a:moveTo>
                    <a:pt x="2798" y="4882"/>
                  </a:moveTo>
                  <a:cubicBezTo>
                    <a:pt x="2810" y="5024"/>
                    <a:pt x="2846" y="5155"/>
                    <a:pt x="2893" y="5263"/>
                  </a:cubicBezTo>
                  <a:cubicBezTo>
                    <a:pt x="2834" y="5346"/>
                    <a:pt x="2679" y="5477"/>
                    <a:pt x="2381" y="5596"/>
                  </a:cubicBezTo>
                  <a:lnTo>
                    <a:pt x="2381" y="5405"/>
                  </a:lnTo>
                  <a:cubicBezTo>
                    <a:pt x="2560" y="5275"/>
                    <a:pt x="2715" y="5096"/>
                    <a:pt x="2798" y="4882"/>
                  </a:cubicBezTo>
                  <a:close/>
                  <a:moveTo>
                    <a:pt x="6299" y="4727"/>
                  </a:moveTo>
                  <a:lnTo>
                    <a:pt x="6299" y="5001"/>
                  </a:lnTo>
                  <a:lnTo>
                    <a:pt x="5453" y="5596"/>
                  </a:lnTo>
                  <a:lnTo>
                    <a:pt x="4584" y="5024"/>
                  </a:lnTo>
                  <a:lnTo>
                    <a:pt x="4584" y="4727"/>
                  </a:lnTo>
                  <a:cubicBezTo>
                    <a:pt x="4810" y="4846"/>
                    <a:pt x="5060" y="4917"/>
                    <a:pt x="5322" y="4929"/>
                  </a:cubicBezTo>
                  <a:lnTo>
                    <a:pt x="5441" y="4929"/>
                  </a:lnTo>
                  <a:cubicBezTo>
                    <a:pt x="5739" y="4929"/>
                    <a:pt x="6037" y="4858"/>
                    <a:pt x="6299" y="4727"/>
                  </a:cubicBezTo>
                  <a:close/>
                  <a:moveTo>
                    <a:pt x="9347" y="5572"/>
                  </a:moveTo>
                  <a:lnTo>
                    <a:pt x="9347" y="5632"/>
                  </a:lnTo>
                  <a:cubicBezTo>
                    <a:pt x="9347" y="5656"/>
                    <a:pt x="9347" y="5691"/>
                    <a:pt x="9358" y="5715"/>
                  </a:cubicBezTo>
                  <a:lnTo>
                    <a:pt x="9001" y="6072"/>
                  </a:lnTo>
                  <a:lnTo>
                    <a:pt x="8644" y="5715"/>
                  </a:lnTo>
                  <a:cubicBezTo>
                    <a:pt x="8644" y="5691"/>
                    <a:pt x="8668" y="5656"/>
                    <a:pt x="8668" y="5632"/>
                  </a:cubicBezTo>
                  <a:lnTo>
                    <a:pt x="8668" y="5572"/>
                  </a:lnTo>
                  <a:cubicBezTo>
                    <a:pt x="8763" y="5596"/>
                    <a:pt x="8870" y="5632"/>
                    <a:pt x="8977" y="5632"/>
                  </a:cubicBezTo>
                  <a:lnTo>
                    <a:pt x="9001" y="5632"/>
                  </a:lnTo>
                  <a:cubicBezTo>
                    <a:pt x="9120" y="5632"/>
                    <a:pt x="9239" y="5620"/>
                    <a:pt x="9347" y="5572"/>
                  </a:cubicBezTo>
                  <a:close/>
                  <a:moveTo>
                    <a:pt x="2108" y="5572"/>
                  </a:moveTo>
                  <a:lnTo>
                    <a:pt x="2108" y="5739"/>
                  </a:lnTo>
                  <a:cubicBezTo>
                    <a:pt x="2108" y="5798"/>
                    <a:pt x="2119" y="5834"/>
                    <a:pt x="2143" y="5882"/>
                  </a:cubicBezTo>
                  <a:lnTo>
                    <a:pt x="1965" y="6013"/>
                  </a:lnTo>
                  <a:cubicBezTo>
                    <a:pt x="1899" y="6084"/>
                    <a:pt x="1816" y="6120"/>
                    <a:pt x="1731" y="6120"/>
                  </a:cubicBezTo>
                  <a:cubicBezTo>
                    <a:pt x="1646" y="6120"/>
                    <a:pt x="1560" y="6084"/>
                    <a:pt x="1488" y="6013"/>
                  </a:cubicBezTo>
                  <a:lnTo>
                    <a:pt x="1346" y="5882"/>
                  </a:lnTo>
                  <a:cubicBezTo>
                    <a:pt x="1369" y="5834"/>
                    <a:pt x="1381" y="5775"/>
                    <a:pt x="1381" y="5739"/>
                  </a:cubicBezTo>
                  <a:lnTo>
                    <a:pt x="1381" y="5572"/>
                  </a:lnTo>
                  <a:cubicBezTo>
                    <a:pt x="1488" y="5596"/>
                    <a:pt x="1607" y="5632"/>
                    <a:pt x="1750" y="5632"/>
                  </a:cubicBezTo>
                  <a:cubicBezTo>
                    <a:pt x="1857" y="5632"/>
                    <a:pt x="1977" y="5608"/>
                    <a:pt x="2108" y="5572"/>
                  </a:cubicBezTo>
                  <a:close/>
                  <a:moveTo>
                    <a:pt x="4465" y="5298"/>
                  </a:moveTo>
                  <a:lnTo>
                    <a:pt x="5215" y="5810"/>
                  </a:lnTo>
                  <a:lnTo>
                    <a:pt x="4810" y="6215"/>
                  </a:lnTo>
                  <a:lnTo>
                    <a:pt x="4798" y="6215"/>
                  </a:lnTo>
                  <a:lnTo>
                    <a:pt x="4310" y="5465"/>
                  </a:lnTo>
                  <a:lnTo>
                    <a:pt x="4465" y="5298"/>
                  </a:lnTo>
                  <a:close/>
                  <a:moveTo>
                    <a:pt x="6429" y="5298"/>
                  </a:moveTo>
                  <a:lnTo>
                    <a:pt x="6596" y="5465"/>
                  </a:lnTo>
                  <a:lnTo>
                    <a:pt x="6108" y="6215"/>
                  </a:lnTo>
                  <a:lnTo>
                    <a:pt x="6096" y="6215"/>
                  </a:lnTo>
                  <a:lnTo>
                    <a:pt x="5691" y="5810"/>
                  </a:lnTo>
                  <a:lnTo>
                    <a:pt x="6429" y="5298"/>
                  </a:lnTo>
                  <a:close/>
                  <a:moveTo>
                    <a:pt x="4905" y="0"/>
                  </a:moveTo>
                  <a:cubicBezTo>
                    <a:pt x="4072" y="0"/>
                    <a:pt x="3381" y="691"/>
                    <a:pt x="3381" y="1524"/>
                  </a:cubicBezTo>
                  <a:lnTo>
                    <a:pt x="3381" y="1869"/>
                  </a:lnTo>
                  <a:cubicBezTo>
                    <a:pt x="3381" y="2131"/>
                    <a:pt x="3441" y="2381"/>
                    <a:pt x="3548" y="2643"/>
                  </a:cubicBezTo>
                  <a:lnTo>
                    <a:pt x="3548" y="3000"/>
                  </a:lnTo>
                  <a:cubicBezTo>
                    <a:pt x="3548" y="3596"/>
                    <a:pt x="3810" y="4132"/>
                    <a:pt x="4227" y="4465"/>
                  </a:cubicBezTo>
                  <a:lnTo>
                    <a:pt x="4227" y="5001"/>
                  </a:lnTo>
                  <a:lnTo>
                    <a:pt x="3929" y="5322"/>
                  </a:lnTo>
                  <a:cubicBezTo>
                    <a:pt x="3905" y="5346"/>
                    <a:pt x="3893" y="5394"/>
                    <a:pt x="3893" y="5441"/>
                  </a:cubicBezTo>
                  <a:lnTo>
                    <a:pt x="2905" y="5798"/>
                  </a:lnTo>
                  <a:cubicBezTo>
                    <a:pt x="2834" y="5822"/>
                    <a:pt x="2774" y="5858"/>
                    <a:pt x="2715" y="5894"/>
                  </a:cubicBezTo>
                  <a:lnTo>
                    <a:pt x="2560" y="5822"/>
                  </a:lnTo>
                  <a:cubicBezTo>
                    <a:pt x="3024" y="5632"/>
                    <a:pt x="3155" y="5346"/>
                    <a:pt x="3179" y="5334"/>
                  </a:cubicBezTo>
                  <a:cubicBezTo>
                    <a:pt x="3203" y="5286"/>
                    <a:pt x="3203" y="5227"/>
                    <a:pt x="3179" y="5179"/>
                  </a:cubicBezTo>
                  <a:cubicBezTo>
                    <a:pt x="3060" y="4965"/>
                    <a:pt x="3036" y="4524"/>
                    <a:pt x="3036" y="4203"/>
                  </a:cubicBezTo>
                  <a:cubicBezTo>
                    <a:pt x="3036" y="4084"/>
                    <a:pt x="3036" y="3977"/>
                    <a:pt x="3024" y="3893"/>
                  </a:cubicBezTo>
                  <a:cubicBezTo>
                    <a:pt x="2965" y="3131"/>
                    <a:pt x="2405" y="2548"/>
                    <a:pt x="1691" y="2548"/>
                  </a:cubicBezTo>
                  <a:cubicBezTo>
                    <a:pt x="976" y="2548"/>
                    <a:pt x="393" y="3131"/>
                    <a:pt x="345" y="3893"/>
                  </a:cubicBezTo>
                  <a:cubicBezTo>
                    <a:pt x="345" y="3977"/>
                    <a:pt x="333" y="4084"/>
                    <a:pt x="333" y="4203"/>
                  </a:cubicBezTo>
                  <a:cubicBezTo>
                    <a:pt x="322" y="4548"/>
                    <a:pt x="298" y="4965"/>
                    <a:pt x="203" y="5179"/>
                  </a:cubicBezTo>
                  <a:cubicBezTo>
                    <a:pt x="167" y="5227"/>
                    <a:pt x="167" y="5286"/>
                    <a:pt x="203" y="5334"/>
                  </a:cubicBezTo>
                  <a:cubicBezTo>
                    <a:pt x="203" y="5346"/>
                    <a:pt x="345" y="5632"/>
                    <a:pt x="810" y="5822"/>
                  </a:cubicBezTo>
                  <a:lnTo>
                    <a:pt x="369" y="6037"/>
                  </a:lnTo>
                  <a:cubicBezTo>
                    <a:pt x="155" y="6156"/>
                    <a:pt x="0" y="6370"/>
                    <a:pt x="0" y="6632"/>
                  </a:cubicBezTo>
                  <a:lnTo>
                    <a:pt x="0" y="7799"/>
                  </a:lnTo>
                  <a:cubicBezTo>
                    <a:pt x="0" y="7894"/>
                    <a:pt x="72" y="7965"/>
                    <a:pt x="167" y="7965"/>
                  </a:cubicBezTo>
                  <a:cubicBezTo>
                    <a:pt x="250" y="7965"/>
                    <a:pt x="333" y="7894"/>
                    <a:pt x="333" y="7799"/>
                  </a:cubicBezTo>
                  <a:lnTo>
                    <a:pt x="333" y="6632"/>
                  </a:lnTo>
                  <a:cubicBezTo>
                    <a:pt x="333" y="6489"/>
                    <a:pt x="405" y="6370"/>
                    <a:pt x="524" y="6310"/>
                  </a:cubicBezTo>
                  <a:lnTo>
                    <a:pt x="1060" y="6048"/>
                  </a:lnTo>
                  <a:lnTo>
                    <a:pt x="1238" y="6227"/>
                  </a:lnTo>
                  <a:cubicBezTo>
                    <a:pt x="1369" y="6346"/>
                    <a:pt x="1536" y="6406"/>
                    <a:pt x="1703" y="6406"/>
                  </a:cubicBezTo>
                  <a:cubicBezTo>
                    <a:pt x="1857" y="6406"/>
                    <a:pt x="2024" y="6346"/>
                    <a:pt x="2155" y="6227"/>
                  </a:cubicBezTo>
                  <a:lnTo>
                    <a:pt x="2334" y="6048"/>
                  </a:lnTo>
                  <a:lnTo>
                    <a:pt x="2512" y="6132"/>
                  </a:lnTo>
                  <a:cubicBezTo>
                    <a:pt x="2441" y="6275"/>
                    <a:pt x="2381" y="6418"/>
                    <a:pt x="2381" y="6584"/>
                  </a:cubicBezTo>
                  <a:lnTo>
                    <a:pt x="2381" y="7799"/>
                  </a:lnTo>
                  <a:cubicBezTo>
                    <a:pt x="2381" y="7894"/>
                    <a:pt x="2453" y="7965"/>
                    <a:pt x="2548" y="7965"/>
                  </a:cubicBezTo>
                  <a:cubicBezTo>
                    <a:pt x="2631" y="7965"/>
                    <a:pt x="2715" y="7894"/>
                    <a:pt x="2715" y="7799"/>
                  </a:cubicBezTo>
                  <a:lnTo>
                    <a:pt x="2715" y="6584"/>
                  </a:lnTo>
                  <a:cubicBezTo>
                    <a:pt x="2715" y="6358"/>
                    <a:pt x="2846" y="6167"/>
                    <a:pt x="3048" y="6096"/>
                  </a:cubicBezTo>
                  <a:lnTo>
                    <a:pt x="4084" y="5715"/>
                  </a:lnTo>
                  <a:lnTo>
                    <a:pt x="4513" y="6358"/>
                  </a:lnTo>
                  <a:cubicBezTo>
                    <a:pt x="4572" y="6453"/>
                    <a:pt x="4655" y="6489"/>
                    <a:pt x="4751" y="6513"/>
                  </a:cubicBezTo>
                  <a:lnTo>
                    <a:pt x="4775" y="6513"/>
                  </a:lnTo>
                  <a:cubicBezTo>
                    <a:pt x="4870" y="6513"/>
                    <a:pt x="4941" y="6477"/>
                    <a:pt x="5013" y="6418"/>
                  </a:cubicBezTo>
                  <a:lnTo>
                    <a:pt x="5286" y="6156"/>
                  </a:lnTo>
                  <a:lnTo>
                    <a:pt x="5286" y="7799"/>
                  </a:lnTo>
                  <a:cubicBezTo>
                    <a:pt x="5286" y="7894"/>
                    <a:pt x="5358" y="7965"/>
                    <a:pt x="5453" y="7965"/>
                  </a:cubicBezTo>
                  <a:cubicBezTo>
                    <a:pt x="5537" y="7965"/>
                    <a:pt x="5608" y="7894"/>
                    <a:pt x="5608" y="7799"/>
                  </a:cubicBezTo>
                  <a:lnTo>
                    <a:pt x="5608" y="6156"/>
                  </a:lnTo>
                  <a:lnTo>
                    <a:pt x="5882" y="6418"/>
                  </a:lnTo>
                  <a:cubicBezTo>
                    <a:pt x="5941" y="6477"/>
                    <a:pt x="6025" y="6513"/>
                    <a:pt x="6120" y="6513"/>
                  </a:cubicBezTo>
                  <a:lnTo>
                    <a:pt x="6144" y="6513"/>
                  </a:lnTo>
                  <a:cubicBezTo>
                    <a:pt x="6251" y="6489"/>
                    <a:pt x="6322" y="6453"/>
                    <a:pt x="6382" y="6358"/>
                  </a:cubicBezTo>
                  <a:lnTo>
                    <a:pt x="6822" y="5715"/>
                  </a:lnTo>
                  <a:lnTo>
                    <a:pt x="7846" y="6096"/>
                  </a:lnTo>
                  <a:cubicBezTo>
                    <a:pt x="8049" y="6167"/>
                    <a:pt x="8192" y="6358"/>
                    <a:pt x="8192" y="6584"/>
                  </a:cubicBezTo>
                  <a:lnTo>
                    <a:pt x="8192" y="7799"/>
                  </a:lnTo>
                  <a:cubicBezTo>
                    <a:pt x="8192" y="7894"/>
                    <a:pt x="8263" y="7965"/>
                    <a:pt x="8346" y="7965"/>
                  </a:cubicBezTo>
                  <a:cubicBezTo>
                    <a:pt x="8442" y="7965"/>
                    <a:pt x="8513" y="7894"/>
                    <a:pt x="8513" y="7799"/>
                  </a:cubicBezTo>
                  <a:lnTo>
                    <a:pt x="8513" y="6584"/>
                  </a:lnTo>
                  <a:cubicBezTo>
                    <a:pt x="8513" y="6358"/>
                    <a:pt x="8430" y="6156"/>
                    <a:pt x="8275" y="6001"/>
                  </a:cubicBezTo>
                  <a:lnTo>
                    <a:pt x="8323" y="5989"/>
                  </a:lnTo>
                  <a:cubicBezTo>
                    <a:pt x="8370" y="5977"/>
                    <a:pt x="8406" y="5953"/>
                    <a:pt x="8465" y="5929"/>
                  </a:cubicBezTo>
                  <a:lnTo>
                    <a:pt x="8870" y="6334"/>
                  </a:lnTo>
                  <a:lnTo>
                    <a:pt x="8870" y="7787"/>
                  </a:lnTo>
                  <a:cubicBezTo>
                    <a:pt x="8870" y="7882"/>
                    <a:pt x="8942" y="7953"/>
                    <a:pt x="9037" y="7953"/>
                  </a:cubicBezTo>
                  <a:cubicBezTo>
                    <a:pt x="9120" y="7953"/>
                    <a:pt x="9204" y="7882"/>
                    <a:pt x="9204" y="7787"/>
                  </a:cubicBezTo>
                  <a:lnTo>
                    <a:pt x="9204" y="6334"/>
                  </a:lnTo>
                  <a:lnTo>
                    <a:pt x="9597" y="5929"/>
                  </a:lnTo>
                  <a:cubicBezTo>
                    <a:pt x="9620" y="5941"/>
                    <a:pt x="9644" y="5941"/>
                    <a:pt x="9680" y="5953"/>
                  </a:cubicBezTo>
                  <a:lnTo>
                    <a:pt x="10335" y="6156"/>
                  </a:lnTo>
                  <a:cubicBezTo>
                    <a:pt x="10478" y="6191"/>
                    <a:pt x="10585" y="6334"/>
                    <a:pt x="10585" y="6489"/>
                  </a:cubicBezTo>
                  <a:lnTo>
                    <a:pt x="10585" y="7799"/>
                  </a:lnTo>
                  <a:cubicBezTo>
                    <a:pt x="10585" y="7894"/>
                    <a:pt x="10656" y="7965"/>
                    <a:pt x="10751" y="7965"/>
                  </a:cubicBezTo>
                  <a:cubicBezTo>
                    <a:pt x="10835" y="7965"/>
                    <a:pt x="10906" y="7894"/>
                    <a:pt x="10906" y="7799"/>
                  </a:cubicBezTo>
                  <a:lnTo>
                    <a:pt x="10906" y="6489"/>
                  </a:lnTo>
                  <a:cubicBezTo>
                    <a:pt x="10871" y="6227"/>
                    <a:pt x="10656" y="5953"/>
                    <a:pt x="10382" y="5870"/>
                  </a:cubicBezTo>
                  <a:lnTo>
                    <a:pt x="9716" y="5679"/>
                  </a:lnTo>
                  <a:cubicBezTo>
                    <a:pt x="9692" y="5656"/>
                    <a:pt x="9680" y="5644"/>
                    <a:pt x="9680" y="5620"/>
                  </a:cubicBezTo>
                  <a:lnTo>
                    <a:pt x="9680" y="5394"/>
                  </a:lnTo>
                  <a:cubicBezTo>
                    <a:pt x="9739" y="5358"/>
                    <a:pt x="9787" y="5322"/>
                    <a:pt x="9823" y="5275"/>
                  </a:cubicBezTo>
                  <a:cubicBezTo>
                    <a:pt x="10049" y="5048"/>
                    <a:pt x="10180" y="4751"/>
                    <a:pt x="10180" y="4429"/>
                  </a:cubicBezTo>
                  <a:lnTo>
                    <a:pt x="10180" y="4132"/>
                  </a:lnTo>
                  <a:lnTo>
                    <a:pt x="10239" y="3989"/>
                  </a:lnTo>
                  <a:cubicBezTo>
                    <a:pt x="10323" y="3858"/>
                    <a:pt x="10347" y="3691"/>
                    <a:pt x="10347" y="3548"/>
                  </a:cubicBezTo>
                  <a:lnTo>
                    <a:pt x="10347" y="2727"/>
                  </a:lnTo>
                  <a:cubicBezTo>
                    <a:pt x="10347" y="2643"/>
                    <a:pt x="10275" y="2560"/>
                    <a:pt x="10180" y="2560"/>
                  </a:cubicBezTo>
                  <a:lnTo>
                    <a:pt x="8656" y="2560"/>
                  </a:lnTo>
                  <a:cubicBezTo>
                    <a:pt x="8096" y="2560"/>
                    <a:pt x="7644" y="3012"/>
                    <a:pt x="7644" y="3572"/>
                  </a:cubicBezTo>
                  <a:lnTo>
                    <a:pt x="7644" y="3596"/>
                  </a:lnTo>
                  <a:cubicBezTo>
                    <a:pt x="7644" y="3727"/>
                    <a:pt x="7668" y="3846"/>
                    <a:pt x="7727" y="3965"/>
                  </a:cubicBezTo>
                  <a:lnTo>
                    <a:pt x="7799" y="4132"/>
                  </a:lnTo>
                  <a:lnTo>
                    <a:pt x="7799" y="4382"/>
                  </a:lnTo>
                  <a:cubicBezTo>
                    <a:pt x="7799" y="4798"/>
                    <a:pt x="8013" y="5155"/>
                    <a:pt x="8311" y="5382"/>
                  </a:cubicBezTo>
                  <a:lnTo>
                    <a:pt x="8311" y="5596"/>
                  </a:lnTo>
                  <a:cubicBezTo>
                    <a:pt x="8311" y="5632"/>
                    <a:pt x="8311" y="5644"/>
                    <a:pt x="8180" y="5691"/>
                  </a:cubicBezTo>
                  <a:lnTo>
                    <a:pt x="7858" y="5775"/>
                  </a:lnTo>
                  <a:lnTo>
                    <a:pt x="6941" y="5441"/>
                  </a:lnTo>
                  <a:cubicBezTo>
                    <a:pt x="6941" y="5394"/>
                    <a:pt x="6930" y="5346"/>
                    <a:pt x="6894" y="5322"/>
                  </a:cubicBezTo>
                  <a:lnTo>
                    <a:pt x="6596" y="5001"/>
                  </a:lnTo>
                  <a:lnTo>
                    <a:pt x="6596" y="4489"/>
                  </a:lnTo>
                  <a:cubicBezTo>
                    <a:pt x="6632" y="4453"/>
                    <a:pt x="6656" y="4429"/>
                    <a:pt x="6691" y="4405"/>
                  </a:cubicBezTo>
                  <a:cubicBezTo>
                    <a:pt x="7061" y="4072"/>
                    <a:pt x="7263" y="3560"/>
                    <a:pt x="7263" y="3060"/>
                  </a:cubicBezTo>
                  <a:lnTo>
                    <a:pt x="7263" y="2643"/>
                  </a:lnTo>
                  <a:cubicBezTo>
                    <a:pt x="7382" y="2405"/>
                    <a:pt x="7430" y="2131"/>
                    <a:pt x="7430" y="1869"/>
                  </a:cubicBezTo>
                  <a:lnTo>
                    <a:pt x="7430" y="167"/>
                  </a:lnTo>
                  <a:cubicBezTo>
                    <a:pt x="7430" y="83"/>
                    <a:pt x="7358" y="0"/>
                    <a:pt x="72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9" name="Google Shape;89;p10"/>
            <p:cNvSpPr/>
            <p:nvPr/>
          </p:nvSpPr>
          <p:spPr>
            <a:xfrm>
              <a:off x="5645669" y="3625759"/>
              <a:ext cx="10248" cy="42872"/>
            </a:xfrm>
            <a:custGeom>
              <a:avLst/>
              <a:gdLst/>
              <a:ahLst/>
              <a:cxnLst/>
              <a:rect l="l" t="t" r="r" b="b"/>
              <a:pathLst>
                <a:path w="322" h="1347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lnTo>
                    <a:pt x="0" y="1179"/>
                  </a:lnTo>
                  <a:cubicBezTo>
                    <a:pt x="0" y="1263"/>
                    <a:pt x="72" y="1346"/>
                    <a:pt x="167" y="1346"/>
                  </a:cubicBezTo>
                  <a:cubicBezTo>
                    <a:pt x="251" y="1346"/>
                    <a:pt x="322" y="1263"/>
                    <a:pt x="322" y="1179"/>
                  </a:cubicBezTo>
                  <a:lnTo>
                    <a:pt x="322" y="167"/>
                  </a:lnTo>
                  <a:cubicBezTo>
                    <a:pt x="322" y="60"/>
                    <a:pt x="251" y="1"/>
                    <a:pt x="1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5462247" y="3461115"/>
              <a:ext cx="86825" cy="29759"/>
            </a:xfrm>
            <a:custGeom>
              <a:avLst/>
              <a:gdLst/>
              <a:ahLst/>
              <a:cxnLst/>
              <a:rect l="l" t="t" r="r" b="b"/>
              <a:pathLst>
                <a:path w="2728" h="935" extrusionOk="0">
                  <a:moveTo>
                    <a:pt x="1094" y="0"/>
                  </a:moveTo>
                  <a:cubicBezTo>
                    <a:pt x="768" y="0"/>
                    <a:pt x="473" y="35"/>
                    <a:pt x="287" y="66"/>
                  </a:cubicBezTo>
                  <a:cubicBezTo>
                    <a:pt x="120" y="102"/>
                    <a:pt x="1" y="233"/>
                    <a:pt x="1" y="399"/>
                  </a:cubicBezTo>
                  <a:lnTo>
                    <a:pt x="1" y="768"/>
                  </a:lnTo>
                  <a:cubicBezTo>
                    <a:pt x="1" y="864"/>
                    <a:pt x="72" y="935"/>
                    <a:pt x="168" y="935"/>
                  </a:cubicBezTo>
                  <a:cubicBezTo>
                    <a:pt x="251" y="935"/>
                    <a:pt x="322" y="864"/>
                    <a:pt x="322" y="768"/>
                  </a:cubicBezTo>
                  <a:lnTo>
                    <a:pt x="322" y="399"/>
                  </a:lnTo>
                  <a:cubicBezTo>
                    <a:pt x="322" y="399"/>
                    <a:pt x="322" y="387"/>
                    <a:pt x="346" y="387"/>
                  </a:cubicBezTo>
                  <a:cubicBezTo>
                    <a:pt x="498" y="361"/>
                    <a:pt x="764" y="327"/>
                    <a:pt x="1063" y="327"/>
                  </a:cubicBezTo>
                  <a:cubicBezTo>
                    <a:pt x="1162" y="327"/>
                    <a:pt x="1266" y="331"/>
                    <a:pt x="1370" y="340"/>
                  </a:cubicBezTo>
                  <a:cubicBezTo>
                    <a:pt x="1858" y="364"/>
                    <a:pt x="2215" y="506"/>
                    <a:pt x="2442" y="709"/>
                  </a:cubicBezTo>
                  <a:cubicBezTo>
                    <a:pt x="2471" y="739"/>
                    <a:pt x="2513" y="753"/>
                    <a:pt x="2555" y="753"/>
                  </a:cubicBezTo>
                  <a:cubicBezTo>
                    <a:pt x="2596" y="753"/>
                    <a:pt x="2638" y="739"/>
                    <a:pt x="2668" y="709"/>
                  </a:cubicBezTo>
                  <a:cubicBezTo>
                    <a:pt x="2727" y="637"/>
                    <a:pt x="2727" y="530"/>
                    <a:pt x="2656" y="471"/>
                  </a:cubicBezTo>
                  <a:cubicBezTo>
                    <a:pt x="2283" y="97"/>
                    <a:pt x="1643" y="0"/>
                    <a:pt x="10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1" name="Google Shape;91;p10"/>
            <p:cNvSpPr/>
            <p:nvPr/>
          </p:nvSpPr>
          <p:spPr>
            <a:xfrm>
              <a:off x="5441050" y="3636389"/>
              <a:ext cx="10248" cy="32241"/>
            </a:xfrm>
            <a:custGeom>
              <a:avLst/>
              <a:gdLst/>
              <a:ahLst/>
              <a:cxnLst/>
              <a:rect l="l" t="t" r="r" b="b"/>
              <a:pathLst>
                <a:path w="322" h="1013" extrusionOk="0">
                  <a:moveTo>
                    <a:pt x="167" y="0"/>
                  </a:moveTo>
                  <a:cubicBezTo>
                    <a:pt x="72" y="0"/>
                    <a:pt x="0" y="71"/>
                    <a:pt x="0" y="155"/>
                  </a:cubicBezTo>
                  <a:lnTo>
                    <a:pt x="0" y="845"/>
                  </a:lnTo>
                  <a:cubicBezTo>
                    <a:pt x="0" y="929"/>
                    <a:pt x="72" y="1012"/>
                    <a:pt x="167" y="1012"/>
                  </a:cubicBezTo>
                  <a:cubicBezTo>
                    <a:pt x="250" y="1012"/>
                    <a:pt x="322" y="929"/>
                    <a:pt x="322" y="845"/>
                  </a:cubicBezTo>
                  <a:lnTo>
                    <a:pt x="322" y="155"/>
                  </a:lnTo>
                  <a:cubicBezTo>
                    <a:pt x="310" y="71"/>
                    <a:pt x="250" y="0"/>
                    <a:pt x="1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2" name="Google Shape;92;p10"/>
            <p:cNvSpPr/>
            <p:nvPr/>
          </p:nvSpPr>
          <p:spPr>
            <a:xfrm>
              <a:off x="5559257" y="3636389"/>
              <a:ext cx="10662" cy="32241"/>
            </a:xfrm>
            <a:custGeom>
              <a:avLst/>
              <a:gdLst/>
              <a:ahLst/>
              <a:cxnLst/>
              <a:rect l="l" t="t" r="r" b="b"/>
              <a:pathLst>
                <a:path w="335" h="1013" extrusionOk="0">
                  <a:moveTo>
                    <a:pt x="168" y="0"/>
                  </a:moveTo>
                  <a:cubicBezTo>
                    <a:pt x="84" y="0"/>
                    <a:pt x="1" y="71"/>
                    <a:pt x="1" y="155"/>
                  </a:cubicBezTo>
                  <a:lnTo>
                    <a:pt x="1" y="845"/>
                  </a:lnTo>
                  <a:cubicBezTo>
                    <a:pt x="1" y="929"/>
                    <a:pt x="84" y="1012"/>
                    <a:pt x="168" y="1012"/>
                  </a:cubicBezTo>
                  <a:cubicBezTo>
                    <a:pt x="263" y="1012"/>
                    <a:pt x="334" y="929"/>
                    <a:pt x="334" y="845"/>
                  </a:cubicBezTo>
                  <a:lnTo>
                    <a:pt x="334" y="155"/>
                  </a:lnTo>
                  <a:cubicBezTo>
                    <a:pt x="334" y="71"/>
                    <a:pt x="263" y="0"/>
                    <a:pt x="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93" name="Google Shape;93;p10"/>
          <p:cNvSpPr/>
          <p:nvPr/>
        </p:nvSpPr>
        <p:spPr>
          <a:xfrm>
            <a:off x="-27968" y="4439392"/>
            <a:ext cx="2840700" cy="9531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0"/>
          <p:cNvSpPr txBox="1"/>
          <p:nvPr/>
        </p:nvSpPr>
        <p:spPr>
          <a:xfrm>
            <a:off x="180432" y="4963841"/>
            <a:ext cx="271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ЭКОНОМИЧЕСКИЙ</a:t>
            </a:r>
            <a:endParaRPr sz="1400" b="1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5" name="Google Shape;95;p10"/>
          <p:cNvGrpSpPr/>
          <p:nvPr/>
        </p:nvGrpSpPr>
        <p:grpSpPr>
          <a:xfrm>
            <a:off x="267683" y="4544514"/>
            <a:ext cx="432933" cy="415260"/>
            <a:chOff x="4384840" y="2635985"/>
            <a:chExt cx="432933" cy="415260"/>
          </a:xfrm>
        </p:grpSpPr>
        <p:sp>
          <p:nvSpPr>
            <p:cNvPr id="96" name="Google Shape;96;p10"/>
            <p:cNvSpPr/>
            <p:nvPr/>
          </p:nvSpPr>
          <p:spPr>
            <a:xfrm>
              <a:off x="4384840" y="2635985"/>
              <a:ext cx="432933" cy="415260"/>
            </a:xfrm>
            <a:custGeom>
              <a:avLst/>
              <a:gdLst/>
              <a:ahLst/>
              <a:cxnLst/>
              <a:rect l="l" t="t" r="r" b="b"/>
              <a:pathLst>
                <a:path w="12101" h="11607" extrusionOk="0">
                  <a:moveTo>
                    <a:pt x="3298" y="1091"/>
                  </a:moveTo>
                  <a:lnTo>
                    <a:pt x="3480" y="2519"/>
                  </a:lnTo>
                  <a:lnTo>
                    <a:pt x="3272" y="2519"/>
                  </a:lnTo>
                  <a:lnTo>
                    <a:pt x="2753" y="1195"/>
                  </a:lnTo>
                  <a:lnTo>
                    <a:pt x="2779" y="1195"/>
                  </a:lnTo>
                  <a:lnTo>
                    <a:pt x="3298" y="1091"/>
                  </a:lnTo>
                  <a:close/>
                  <a:moveTo>
                    <a:pt x="4207" y="364"/>
                  </a:moveTo>
                  <a:lnTo>
                    <a:pt x="4363" y="390"/>
                  </a:lnTo>
                  <a:lnTo>
                    <a:pt x="4467" y="416"/>
                  </a:lnTo>
                  <a:lnTo>
                    <a:pt x="4519" y="468"/>
                  </a:lnTo>
                  <a:lnTo>
                    <a:pt x="4259" y="2519"/>
                  </a:lnTo>
                  <a:lnTo>
                    <a:pt x="3844" y="2519"/>
                  </a:lnTo>
                  <a:lnTo>
                    <a:pt x="3584" y="468"/>
                  </a:lnTo>
                  <a:lnTo>
                    <a:pt x="3636" y="416"/>
                  </a:lnTo>
                  <a:lnTo>
                    <a:pt x="3740" y="390"/>
                  </a:lnTo>
                  <a:lnTo>
                    <a:pt x="3870" y="364"/>
                  </a:lnTo>
                  <a:close/>
                  <a:moveTo>
                    <a:pt x="4804" y="1091"/>
                  </a:moveTo>
                  <a:lnTo>
                    <a:pt x="5324" y="1195"/>
                  </a:lnTo>
                  <a:lnTo>
                    <a:pt x="5350" y="1195"/>
                  </a:lnTo>
                  <a:lnTo>
                    <a:pt x="4830" y="2519"/>
                  </a:lnTo>
                  <a:lnTo>
                    <a:pt x="4623" y="2519"/>
                  </a:lnTo>
                  <a:lnTo>
                    <a:pt x="4804" y="1091"/>
                  </a:lnTo>
                  <a:close/>
                  <a:moveTo>
                    <a:pt x="4804" y="2883"/>
                  </a:moveTo>
                  <a:lnTo>
                    <a:pt x="4908" y="2909"/>
                  </a:lnTo>
                  <a:lnTo>
                    <a:pt x="4986" y="2961"/>
                  </a:lnTo>
                  <a:lnTo>
                    <a:pt x="5064" y="3038"/>
                  </a:lnTo>
                  <a:lnTo>
                    <a:pt x="5064" y="3142"/>
                  </a:lnTo>
                  <a:lnTo>
                    <a:pt x="5064" y="3376"/>
                  </a:lnTo>
                  <a:lnTo>
                    <a:pt x="5064" y="3480"/>
                  </a:lnTo>
                  <a:lnTo>
                    <a:pt x="4986" y="3558"/>
                  </a:lnTo>
                  <a:lnTo>
                    <a:pt x="4908" y="3610"/>
                  </a:lnTo>
                  <a:lnTo>
                    <a:pt x="4804" y="3636"/>
                  </a:lnTo>
                  <a:lnTo>
                    <a:pt x="3298" y="3636"/>
                  </a:lnTo>
                  <a:lnTo>
                    <a:pt x="3194" y="3610"/>
                  </a:lnTo>
                  <a:lnTo>
                    <a:pt x="3091" y="3558"/>
                  </a:lnTo>
                  <a:lnTo>
                    <a:pt x="3039" y="3480"/>
                  </a:lnTo>
                  <a:lnTo>
                    <a:pt x="3013" y="3376"/>
                  </a:lnTo>
                  <a:lnTo>
                    <a:pt x="3013" y="3142"/>
                  </a:lnTo>
                  <a:lnTo>
                    <a:pt x="3039" y="3038"/>
                  </a:lnTo>
                  <a:lnTo>
                    <a:pt x="3091" y="2961"/>
                  </a:lnTo>
                  <a:lnTo>
                    <a:pt x="3194" y="2909"/>
                  </a:lnTo>
                  <a:lnTo>
                    <a:pt x="3298" y="2883"/>
                  </a:lnTo>
                  <a:close/>
                  <a:moveTo>
                    <a:pt x="11529" y="8361"/>
                  </a:moveTo>
                  <a:lnTo>
                    <a:pt x="11607" y="8387"/>
                  </a:lnTo>
                  <a:lnTo>
                    <a:pt x="11685" y="8439"/>
                  </a:lnTo>
                  <a:lnTo>
                    <a:pt x="11737" y="8491"/>
                  </a:lnTo>
                  <a:lnTo>
                    <a:pt x="11737" y="8595"/>
                  </a:lnTo>
                  <a:lnTo>
                    <a:pt x="11737" y="8673"/>
                  </a:lnTo>
                  <a:lnTo>
                    <a:pt x="11685" y="8751"/>
                  </a:lnTo>
                  <a:lnTo>
                    <a:pt x="11607" y="8803"/>
                  </a:lnTo>
                  <a:lnTo>
                    <a:pt x="11529" y="8829"/>
                  </a:lnTo>
                  <a:lnTo>
                    <a:pt x="6648" y="8829"/>
                  </a:lnTo>
                  <a:lnTo>
                    <a:pt x="6570" y="8803"/>
                  </a:lnTo>
                  <a:lnTo>
                    <a:pt x="6492" y="8751"/>
                  </a:lnTo>
                  <a:lnTo>
                    <a:pt x="6440" y="8673"/>
                  </a:lnTo>
                  <a:lnTo>
                    <a:pt x="6414" y="8595"/>
                  </a:lnTo>
                  <a:lnTo>
                    <a:pt x="6440" y="8491"/>
                  </a:lnTo>
                  <a:lnTo>
                    <a:pt x="6492" y="8439"/>
                  </a:lnTo>
                  <a:lnTo>
                    <a:pt x="6570" y="8387"/>
                  </a:lnTo>
                  <a:lnTo>
                    <a:pt x="6648" y="8361"/>
                  </a:lnTo>
                  <a:close/>
                  <a:moveTo>
                    <a:pt x="11529" y="9166"/>
                  </a:moveTo>
                  <a:lnTo>
                    <a:pt x="11607" y="9192"/>
                  </a:lnTo>
                  <a:lnTo>
                    <a:pt x="11685" y="9244"/>
                  </a:lnTo>
                  <a:lnTo>
                    <a:pt x="11737" y="9322"/>
                  </a:lnTo>
                  <a:lnTo>
                    <a:pt x="11737" y="9400"/>
                  </a:lnTo>
                  <a:lnTo>
                    <a:pt x="11737" y="9504"/>
                  </a:lnTo>
                  <a:lnTo>
                    <a:pt x="11685" y="9556"/>
                  </a:lnTo>
                  <a:lnTo>
                    <a:pt x="11607" y="9608"/>
                  </a:lnTo>
                  <a:lnTo>
                    <a:pt x="11529" y="9634"/>
                  </a:lnTo>
                  <a:lnTo>
                    <a:pt x="8439" y="9634"/>
                  </a:lnTo>
                  <a:lnTo>
                    <a:pt x="8388" y="9686"/>
                  </a:lnTo>
                  <a:lnTo>
                    <a:pt x="8336" y="9737"/>
                  </a:lnTo>
                  <a:lnTo>
                    <a:pt x="8336" y="9815"/>
                  </a:lnTo>
                  <a:lnTo>
                    <a:pt x="8336" y="9867"/>
                  </a:lnTo>
                  <a:lnTo>
                    <a:pt x="8388" y="9945"/>
                  </a:lnTo>
                  <a:lnTo>
                    <a:pt x="8439" y="9971"/>
                  </a:lnTo>
                  <a:lnTo>
                    <a:pt x="8517" y="9997"/>
                  </a:lnTo>
                  <a:lnTo>
                    <a:pt x="11607" y="9997"/>
                  </a:lnTo>
                  <a:lnTo>
                    <a:pt x="11685" y="10049"/>
                  </a:lnTo>
                  <a:lnTo>
                    <a:pt x="11737" y="10127"/>
                  </a:lnTo>
                  <a:lnTo>
                    <a:pt x="11737" y="10205"/>
                  </a:lnTo>
                  <a:lnTo>
                    <a:pt x="11737" y="10309"/>
                  </a:lnTo>
                  <a:lnTo>
                    <a:pt x="11685" y="10387"/>
                  </a:lnTo>
                  <a:lnTo>
                    <a:pt x="11607" y="10413"/>
                  </a:lnTo>
                  <a:lnTo>
                    <a:pt x="11529" y="10439"/>
                  </a:lnTo>
                  <a:lnTo>
                    <a:pt x="6648" y="10439"/>
                  </a:lnTo>
                  <a:lnTo>
                    <a:pt x="6570" y="10413"/>
                  </a:lnTo>
                  <a:lnTo>
                    <a:pt x="6492" y="10387"/>
                  </a:lnTo>
                  <a:lnTo>
                    <a:pt x="6440" y="10309"/>
                  </a:lnTo>
                  <a:lnTo>
                    <a:pt x="6414" y="10205"/>
                  </a:lnTo>
                  <a:lnTo>
                    <a:pt x="6440" y="10127"/>
                  </a:lnTo>
                  <a:lnTo>
                    <a:pt x="6492" y="10049"/>
                  </a:lnTo>
                  <a:lnTo>
                    <a:pt x="6570" y="9997"/>
                  </a:lnTo>
                  <a:lnTo>
                    <a:pt x="7738" y="9997"/>
                  </a:lnTo>
                  <a:lnTo>
                    <a:pt x="7816" y="9971"/>
                  </a:lnTo>
                  <a:lnTo>
                    <a:pt x="7868" y="9945"/>
                  </a:lnTo>
                  <a:lnTo>
                    <a:pt x="7894" y="9867"/>
                  </a:lnTo>
                  <a:lnTo>
                    <a:pt x="7920" y="9815"/>
                  </a:lnTo>
                  <a:lnTo>
                    <a:pt x="7894" y="9737"/>
                  </a:lnTo>
                  <a:lnTo>
                    <a:pt x="7868" y="9686"/>
                  </a:lnTo>
                  <a:lnTo>
                    <a:pt x="7816" y="9634"/>
                  </a:lnTo>
                  <a:lnTo>
                    <a:pt x="6648" y="9634"/>
                  </a:lnTo>
                  <a:lnTo>
                    <a:pt x="6570" y="9608"/>
                  </a:lnTo>
                  <a:lnTo>
                    <a:pt x="6492" y="9556"/>
                  </a:lnTo>
                  <a:lnTo>
                    <a:pt x="6440" y="9504"/>
                  </a:lnTo>
                  <a:lnTo>
                    <a:pt x="6414" y="9400"/>
                  </a:lnTo>
                  <a:lnTo>
                    <a:pt x="6440" y="9322"/>
                  </a:lnTo>
                  <a:lnTo>
                    <a:pt x="6492" y="9244"/>
                  </a:lnTo>
                  <a:lnTo>
                    <a:pt x="6570" y="9192"/>
                  </a:lnTo>
                  <a:lnTo>
                    <a:pt x="6648" y="9166"/>
                  </a:lnTo>
                  <a:close/>
                  <a:moveTo>
                    <a:pt x="11529" y="10802"/>
                  </a:moveTo>
                  <a:lnTo>
                    <a:pt x="11607" y="10828"/>
                  </a:lnTo>
                  <a:lnTo>
                    <a:pt x="11685" y="10854"/>
                  </a:lnTo>
                  <a:lnTo>
                    <a:pt x="11737" y="10932"/>
                  </a:lnTo>
                  <a:lnTo>
                    <a:pt x="11737" y="11036"/>
                  </a:lnTo>
                  <a:lnTo>
                    <a:pt x="11737" y="11114"/>
                  </a:lnTo>
                  <a:lnTo>
                    <a:pt x="11685" y="11192"/>
                  </a:lnTo>
                  <a:lnTo>
                    <a:pt x="11607" y="11243"/>
                  </a:lnTo>
                  <a:lnTo>
                    <a:pt x="6570" y="11243"/>
                  </a:lnTo>
                  <a:lnTo>
                    <a:pt x="6492" y="11192"/>
                  </a:lnTo>
                  <a:lnTo>
                    <a:pt x="6440" y="11114"/>
                  </a:lnTo>
                  <a:lnTo>
                    <a:pt x="6414" y="11036"/>
                  </a:lnTo>
                  <a:lnTo>
                    <a:pt x="6440" y="10932"/>
                  </a:lnTo>
                  <a:lnTo>
                    <a:pt x="6492" y="10854"/>
                  </a:lnTo>
                  <a:lnTo>
                    <a:pt x="6570" y="10828"/>
                  </a:lnTo>
                  <a:lnTo>
                    <a:pt x="6648" y="10802"/>
                  </a:lnTo>
                  <a:close/>
                  <a:moveTo>
                    <a:pt x="3844" y="0"/>
                  </a:moveTo>
                  <a:lnTo>
                    <a:pt x="3636" y="52"/>
                  </a:lnTo>
                  <a:lnTo>
                    <a:pt x="3454" y="130"/>
                  </a:lnTo>
                  <a:lnTo>
                    <a:pt x="3376" y="182"/>
                  </a:lnTo>
                  <a:lnTo>
                    <a:pt x="3298" y="234"/>
                  </a:lnTo>
                  <a:lnTo>
                    <a:pt x="3272" y="286"/>
                  </a:lnTo>
                  <a:lnTo>
                    <a:pt x="3246" y="364"/>
                  </a:lnTo>
                  <a:lnTo>
                    <a:pt x="3220" y="494"/>
                  </a:lnTo>
                  <a:lnTo>
                    <a:pt x="3246" y="727"/>
                  </a:lnTo>
                  <a:lnTo>
                    <a:pt x="2701" y="857"/>
                  </a:lnTo>
                  <a:lnTo>
                    <a:pt x="2623" y="857"/>
                  </a:lnTo>
                  <a:lnTo>
                    <a:pt x="2545" y="909"/>
                  </a:lnTo>
                  <a:lnTo>
                    <a:pt x="2493" y="935"/>
                  </a:lnTo>
                  <a:lnTo>
                    <a:pt x="2441" y="1013"/>
                  </a:lnTo>
                  <a:lnTo>
                    <a:pt x="2415" y="1065"/>
                  </a:lnTo>
                  <a:lnTo>
                    <a:pt x="2390" y="1143"/>
                  </a:lnTo>
                  <a:lnTo>
                    <a:pt x="2390" y="1221"/>
                  </a:lnTo>
                  <a:lnTo>
                    <a:pt x="2415" y="1273"/>
                  </a:lnTo>
                  <a:lnTo>
                    <a:pt x="2935" y="2623"/>
                  </a:lnTo>
                  <a:lnTo>
                    <a:pt x="2831" y="2727"/>
                  </a:lnTo>
                  <a:lnTo>
                    <a:pt x="2727" y="2857"/>
                  </a:lnTo>
                  <a:lnTo>
                    <a:pt x="2675" y="2986"/>
                  </a:lnTo>
                  <a:lnTo>
                    <a:pt x="2675" y="3142"/>
                  </a:lnTo>
                  <a:lnTo>
                    <a:pt x="2675" y="3376"/>
                  </a:lnTo>
                  <a:lnTo>
                    <a:pt x="2675" y="3532"/>
                  </a:lnTo>
                  <a:lnTo>
                    <a:pt x="2753" y="3688"/>
                  </a:lnTo>
                  <a:lnTo>
                    <a:pt x="2623" y="3739"/>
                  </a:lnTo>
                  <a:lnTo>
                    <a:pt x="2467" y="3817"/>
                  </a:lnTo>
                  <a:lnTo>
                    <a:pt x="2130" y="4025"/>
                  </a:lnTo>
                  <a:lnTo>
                    <a:pt x="1766" y="4311"/>
                  </a:lnTo>
                  <a:lnTo>
                    <a:pt x="1429" y="4674"/>
                  </a:lnTo>
                  <a:lnTo>
                    <a:pt x="1091" y="5064"/>
                  </a:lnTo>
                  <a:lnTo>
                    <a:pt x="935" y="5297"/>
                  </a:lnTo>
                  <a:lnTo>
                    <a:pt x="780" y="5505"/>
                  </a:lnTo>
                  <a:lnTo>
                    <a:pt x="650" y="5739"/>
                  </a:lnTo>
                  <a:lnTo>
                    <a:pt x="546" y="5998"/>
                  </a:lnTo>
                  <a:lnTo>
                    <a:pt x="442" y="6232"/>
                  </a:lnTo>
                  <a:lnTo>
                    <a:pt x="390" y="6492"/>
                  </a:lnTo>
                  <a:lnTo>
                    <a:pt x="390" y="6570"/>
                  </a:lnTo>
                  <a:lnTo>
                    <a:pt x="416" y="6622"/>
                  </a:lnTo>
                  <a:lnTo>
                    <a:pt x="468" y="6674"/>
                  </a:lnTo>
                  <a:lnTo>
                    <a:pt x="520" y="6700"/>
                  </a:lnTo>
                  <a:lnTo>
                    <a:pt x="598" y="6700"/>
                  </a:lnTo>
                  <a:lnTo>
                    <a:pt x="650" y="6674"/>
                  </a:lnTo>
                  <a:lnTo>
                    <a:pt x="702" y="6622"/>
                  </a:lnTo>
                  <a:lnTo>
                    <a:pt x="728" y="6570"/>
                  </a:lnTo>
                  <a:lnTo>
                    <a:pt x="806" y="6310"/>
                  </a:lnTo>
                  <a:lnTo>
                    <a:pt x="884" y="6076"/>
                  </a:lnTo>
                  <a:lnTo>
                    <a:pt x="1013" y="5817"/>
                  </a:lnTo>
                  <a:lnTo>
                    <a:pt x="1169" y="5583"/>
                  </a:lnTo>
                  <a:lnTo>
                    <a:pt x="1325" y="5323"/>
                  </a:lnTo>
                  <a:lnTo>
                    <a:pt x="1533" y="5090"/>
                  </a:lnTo>
                  <a:lnTo>
                    <a:pt x="1740" y="4830"/>
                  </a:lnTo>
                  <a:lnTo>
                    <a:pt x="2000" y="4596"/>
                  </a:lnTo>
                  <a:lnTo>
                    <a:pt x="2415" y="4259"/>
                  </a:lnTo>
                  <a:lnTo>
                    <a:pt x="2649" y="4129"/>
                  </a:lnTo>
                  <a:lnTo>
                    <a:pt x="2805" y="4051"/>
                  </a:lnTo>
                  <a:lnTo>
                    <a:pt x="2935" y="4025"/>
                  </a:lnTo>
                  <a:lnTo>
                    <a:pt x="2701" y="4259"/>
                  </a:lnTo>
                  <a:lnTo>
                    <a:pt x="2441" y="4596"/>
                  </a:lnTo>
                  <a:lnTo>
                    <a:pt x="2415" y="4674"/>
                  </a:lnTo>
                  <a:lnTo>
                    <a:pt x="2415" y="4726"/>
                  </a:lnTo>
                  <a:lnTo>
                    <a:pt x="2441" y="4804"/>
                  </a:lnTo>
                  <a:lnTo>
                    <a:pt x="2493" y="4856"/>
                  </a:lnTo>
                  <a:lnTo>
                    <a:pt x="2571" y="4882"/>
                  </a:lnTo>
                  <a:lnTo>
                    <a:pt x="2623" y="4882"/>
                  </a:lnTo>
                  <a:lnTo>
                    <a:pt x="2701" y="4830"/>
                  </a:lnTo>
                  <a:lnTo>
                    <a:pt x="2753" y="4804"/>
                  </a:lnTo>
                  <a:lnTo>
                    <a:pt x="2935" y="4544"/>
                  </a:lnTo>
                  <a:lnTo>
                    <a:pt x="3091" y="4363"/>
                  </a:lnTo>
                  <a:lnTo>
                    <a:pt x="3246" y="4207"/>
                  </a:lnTo>
                  <a:lnTo>
                    <a:pt x="3402" y="4129"/>
                  </a:lnTo>
                  <a:lnTo>
                    <a:pt x="3584" y="4025"/>
                  </a:lnTo>
                  <a:lnTo>
                    <a:pt x="3688" y="3999"/>
                  </a:lnTo>
                  <a:lnTo>
                    <a:pt x="4415" y="3999"/>
                  </a:lnTo>
                  <a:lnTo>
                    <a:pt x="4519" y="4025"/>
                  </a:lnTo>
                  <a:lnTo>
                    <a:pt x="4700" y="4129"/>
                  </a:lnTo>
                  <a:lnTo>
                    <a:pt x="4830" y="4207"/>
                  </a:lnTo>
                  <a:lnTo>
                    <a:pt x="4986" y="4363"/>
                  </a:lnTo>
                  <a:lnTo>
                    <a:pt x="5168" y="4544"/>
                  </a:lnTo>
                  <a:lnTo>
                    <a:pt x="5350" y="4804"/>
                  </a:lnTo>
                  <a:lnTo>
                    <a:pt x="5402" y="4830"/>
                  </a:lnTo>
                  <a:lnTo>
                    <a:pt x="5453" y="4882"/>
                  </a:lnTo>
                  <a:lnTo>
                    <a:pt x="5531" y="4882"/>
                  </a:lnTo>
                  <a:lnTo>
                    <a:pt x="5583" y="4856"/>
                  </a:lnTo>
                  <a:lnTo>
                    <a:pt x="5635" y="4804"/>
                  </a:lnTo>
                  <a:lnTo>
                    <a:pt x="5661" y="4726"/>
                  </a:lnTo>
                  <a:lnTo>
                    <a:pt x="5661" y="4674"/>
                  </a:lnTo>
                  <a:lnTo>
                    <a:pt x="5635" y="4596"/>
                  </a:lnTo>
                  <a:lnTo>
                    <a:pt x="5402" y="4259"/>
                  </a:lnTo>
                  <a:lnTo>
                    <a:pt x="5142" y="4025"/>
                  </a:lnTo>
                  <a:lnTo>
                    <a:pt x="5324" y="4077"/>
                  </a:lnTo>
                  <a:lnTo>
                    <a:pt x="5453" y="4129"/>
                  </a:lnTo>
                  <a:lnTo>
                    <a:pt x="5713" y="4285"/>
                  </a:lnTo>
                  <a:lnTo>
                    <a:pt x="6103" y="4596"/>
                  </a:lnTo>
                  <a:lnTo>
                    <a:pt x="6155" y="4648"/>
                  </a:lnTo>
                  <a:lnTo>
                    <a:pt x="6077" y="4986"/>
                  </a:lnTo>
                  <a:lnTo>
                    <a:pt x="6077" y="5349"/>
                  </a:lnTo>
                  <a:lnTo>
                    <a:pt x="6103" y="5765"/>
                  </a:lnTo>
                  <a:lnTo>
                    <a:pt x="6180" y="6180"/>
                  </a:lnTo>
                  <a:lnTo>
                    <a:pt x="6310" y="6570"/>
                  </a:lnTo>
                  <a:lnTo>
                    <a:pt x="6518" y="6907"/>
                  </a:lnTo>
                  <a:lnTo>
                    <a:pt x="6752" y="7245"/>
                  </a:lnTo>
                  <a:lnTo>
                    <a:pt x="7011" y="7530"/>
                  </a:lnTo>
                  <a:lnTo>
                    <a:pt x="7323" y="7790"/>
                  </a:lnTo>
                  <a:lnTo>
                    <a:pt x="7661" y="7998"/>
                  </a:lnTo>
                  <a:lnTo>
                    <a:pt x="6648" y="7998"/>
                  </a:lnTo>
                  <a:lnTo>
                    <a:pt x="6518" y="8024"/>
                  </a:lnTo>
                  <a:lnTo>
                    <a:pt x="6414" y="8050"/>
                  </a:lnTo>
                  <a:lnTo>
                    <a:pt x="6310" y="8102"/>
                  </a:lnTo>
                  <a:lnTo>
                    <a:pt x="6232" y="8180"/>
                  </a:lnTo>
                  <a:lnTo>
                    <a:pt x="6155" y="8257"/>
                  </a:lnTo>
                  <a:lnTo>
                    <a:pt x="6103" y="8361"/>
                  </a:lnTo>
                  <a:lnTo>
                    <a:pt x="6077" y="8465"/>
                  </a:lnTo>
                  <a:lnTo>
                    <a:pt x="6077" y="8595"/>
                  </a:lnTo>
                  <a:lnTo>
                    <a:pt x="6077" y="8699"/>
                  </a:lnTo>
                  <a:lnTo>
                    <a:pt x="6103" y="8803"/>
                  </a:lnTo>
                  <a:lnTo>
                    <a:pt x="6155" y="8907"/>
                  </a:lnTo>
                  <a:lnTo>
                    <a:pt x="6232" y="9010"/>
                  </a:lnTo>
                  <a:lnTo>
                    <a:pt x="6155" y="9088"/>
                  </a:lnTo>
                  <a:lnTo>
                    <a:pt x="6103" y="9192"/>
                  </a:lnTo>
                  <a:lnTo>
                    <a:pt x="6077" y="9296"/>
                  </a:lnTo>
                  <a:lnTo>
                    <a:pt x="6077" y="9400"/>
                  </a:lnTo>
                  <a:lnTo>
                    <a:pt x="6077" y="9530"/>
                  </a:lnTo>
                  <a:lnTo>
                    <a:pt x="6103" y="9634"/>
                  </a:lnTo>
                  <a:lnTo>
                    <a:pt x="6155" y="9711"/>
                  </a:lnTo>
                  <a:lnTo>
                    <a:pt x="6232" y="9815"/>
                  </a:lnTo>
                  <a:lnTo>
                    <a:pt x="6155" y="9893"/>
                  </a:lnTo>
                  <a:lnTo>
                    <a:pt x="6103" y="9997"/>
                  </a:lnTo>
                  <a:lnTo>
                    <a:pt x="6077" y="10101"/>
                  </a:lnTo>
                  <a:lnTo>
                    <a:pt x="6077" y="10205"/>
                  </a:lnTo>
                  <a:lnTo>
                    <a:pt x="6103" y="10387"/>
                  </a:lnTo>
                  <a:lnTo>
                    <a:pt x="1507" y="10387"/>
                  </a:lnTo>
                  <a:lnTo>
                    <a:pt x="1351" y="10361"/>
                  </a:lnTo>
                  <a:lnTo>
                    <a:pt x="1091" y="10257"/>
                  </a:lnTo>
                  <a:lnTo>
                    <a:pt x="858" y="10127"/>
                  </a:lnTo>
                  <a:lnTo>
                    <a:pt x="676" y="9945"/>
                  </a:lnTo>
                  <a:lnTo>
                    <a:pt x="520" y="9711"/>
                  </a:lnTo>
                  <a:lnTo>
                    <a:pt x="416" y="9452"/>
                  </a:lnTo>
                  <a:lnTo>
                    <a:pt x="364" y="9192"/>
                  </a:lnTo>
                  <a:lnTo>
                    <a:pt x="364" y="9036"/>
                  </a:lnTo>
                  <a:lnTo>
                    <a:pt x="364" y="8907"/>
                  </a:lnTo>
                  <a:lnTo>
                    <a:pt x="624" y="7297"/>
                  </a:lnTo>
                  <a:lnTo>
                    <a:pt x="624" y="7219"/>
                  </a:lnTo>
                  <a:lnTo>
                    <a:pt x="572" y="7167"/>
                  </a:lnTo>
                  <a:lnTo>
                    <a:pt x="546" y="7115"/>
                  </a:lnTo>
                  <a:lnTo>
                    <a:pt x="468" y="7089"/>
                  </a:lnTo>
                  <a:lnTo>
                    <a:pt x="390" y="7089"/>
                  </a:lnTo>
                  <a:lnTo>
                    <a:pt x="338" y="7141"/>
                  </a:lnTo>
                  <a:lnTo>
                    <a:pt x="286" y="7193"/>
                  </a:lnTo>
                  <a:lnTo>
                    <a:pt x="260" y="7245"/>
                  </a:lnTo>
                  <a:lnTo>
                    <a:pt x="27" y="8829"/>
                  </a:lnTo>
                  <a:lnTo>
                    <a:pt x="1" y="9036"/>
                  </a:lnTo>
                  <a:lnTo>
                    <a:pt x="1" y="9218"/>
                  </a:lnTo>
                  <a:lnTo>
                    <a:pt x="27" y="9400"/>
                  </a:lnTo>
                  <a:lnTo>
                    <a:pt x="53" y="9556"/>
                  </a:lnTo>
                  <a:lnTo>
                    <a:pt x="131" y="9737"/>
                  </a:lnTo>
                  <a:lnTo>
                    <a:pt x="208" y="9893"/>
                  </a:lnTo>
                  <a:lnTo>
                    <a:pt x="286" y="10023"/>
                  </a:lnTo>
                  <a:lnTo>
                    <a:pt x="390" y="10179"/>
                  </a:lnTo>
                  <a:lnTo>
                    <a:pt x="520" y="10309"/>
                  </a:lnTo>
                  <a:lnTo>
                    <a:pt x="650" y="10413"/>
                  </a:lnTo>
                  <a:lnTo>
                    <a:pt x="806" y="10516"/>
                  </a:lnTo>
                  <a:lnTo>
                    <a:pt x="935" y="10594"/>
                  </a:lnTo>
                  <a:lnTo>
                    <a:pt x="1117" y="10646"/>
                  </a:lnTo>
                  <a:lnTo>
                    <a:pt x="1273" y="10698"/>
                  </a:lnTo>
                  <a:lnTo>
                    <a:pt x="1455" y="10750"/>
                  </a:lnTo>
                  <a:lnTo>
                    <a:pt x="6129" y="10750"/>
                  </a:lnTo>
                  <a:lnTo>
                    <a:pt x="6077" y="10880"/>
                  </a:lnTo>
                  <a:lnTo>
                    <a:pt x="6077" y="11036"/>
                  </a:lnTo>
                  <a:lnTo>
                    <a:pt x="6077" y="11140"/>
                  </a:lnTo>
                  <a:lnTo>
                    <a:pt x="6103" y="11243"/>
                  </a:lnTo>
                  <a:lnTo>
                    <a:pt x="6155" y="11347"/>
                  </a:lnTo>
                  <a:lnTo>
                    <a:pt x="6232" y="11451"/>
                  </a:lnTo>
                  <a:lnTo>
                    <a:pt x="6310" y="11503"/>
                  </a:lnTo>
                  <a:lnTo>
                    <a:pt x="6414" y="11555"/>
                  </a:lnTo>
                  <a:lnTo>
                    <a:pt x="6518" y="11607"/>
                  </a:lnTo>
                  <a:lnTo>
                    <a:pt x="11633" y="11607"/>
                  </a:lnTo>
                  <a:lnTo>
                    <a:pt x="11737" y="11555"/>
                  </a:lnTo>
                  <a:lnTo>
                    <a:pt x="11841" y="11503"/>
                  </a:lnTo>
                  <a:lnTo>
                    <a:pt x="11919" y="11451"/>
                  </a:lnTo>
                  <a:lnTo>
                    <a:pt x="11997" y="11347"/>
                  </a:lnTo>
                  <a:lnTo>
                    <a:pt x="12049" y="11243"/>
                  </a:lnTo>
                  <a:lnTo>
                    <a:pt x="12101" y="11140"/>
                  </a:lnTo>
                  <a:lnTo>
                    <a:pt x="12101" y="11036"/>
                  </a:lnTo>
                  <a:lnTo>
                    <a:pt x="12101" y="10906"/>
                  </a:lnTo>
                  <a:lnTo>
                    <a:pt x="12049" y="10802"/>
                  </a:lnTo>
                  <a:lnTo>
                    <a:pt x="11997" y="10698"/>
                  </a:lnTo>
                  <a:lnTo>
                    <a:pt x="11945" y="10620"/>
                  </a:lnTo>
                  <a:lnTo>
                    <a:pt x="11997" y="10542"/>
                  </a:lnTo>
                  <a:lnTo>
                    <a:pt x="12049" y="10439"/>
                  </a:lnTo>
                  <a:lnTo>
                    <a:pt x="12101" y="10335"/>
                  </a:lnTo>
                  <a:lnTo>
                    <a:pt x="12101" y="10205"/>
                  </a:lnTo>
                  <a:lnTo>
                    <a:pt x="12101" y="10101"/>
                  </a:lnTo>
                  <a:lnTo>
                    <a:pt x="12049" y="9997"/>
                  </a:lnTo>
                  <a:lnTo>
                    <a:pt x="11997" y="9893"/>
                  </a:lnTo>
                  <a:lnTo>
                    <a:pt x="11945" y="9815"/>
                  </a:lnTo>
                  <a:lnTo>
                    <a:pt x="11997" y="9711"/>
                  </a:lnTo>
                  <a:lnTo>
                    <a:pt x="12049" y="9634"/>
                  </a:lnTo>
                  <a:lnTo>
                    <a:pt x="12101" y="9530"/>
                  </a:lnTo>
                  <a:lnTo>
                    <a:pt x="12101" y="9400"/>
                  </a:lnTo>
                  <a:lnTo>
                    <a:pt x="12101" y="9296"/>
                  </a:lnTo>
                  <a:lnTo>
                    <a:pt x="12049" y="9192"/>
                  </a:lnTo>
                  <a:lnTo>
                    <a:pt x="11997" y="9088"/>
                  </a:lnTo>
                  <a:lnTo>
                    <a:pt x="11945" y="9010"/>
                  </a:lnTo>
                  <a:lnTo>
                    <a:pt x="11997" y="8907"/>
                  </a:lnTo>
                  <a:lnTo>
                    <a:pt x="12049" y="8803"/>
                  </a:lnTo>
                  <a:lnTo>
                    <a:pt x="12101" y="8699"/>
                  </a:lnTo>
                  <a:lnTo>
                    <a:pt x="12101" y="8595"/>
                  </a:lnTo>
                  <a:lnTo>
                    <a:pt x="12101" y="8465"/>
                  </a:lnTo>
                  <a:lnTo>
                    <a:pt x="12049" y="8361"/>
                  </a:lnTo>
                  <a:lnTo>
                    <a:pt x="11997" y="8257"/>
                  </a:lnTo>
                  <a:lnTo>
                    <a:pt x="11919" y="8180"/>
                  </a:lnTo>
                  <a:lnTo>
                    <a:pt x="11841" y="8102"/>
                  </a:lnTo>
                  <a:lnTo>
                    <a:pt x="11737" y="8050"/>
                  </a:lnTo>
                  <a:lnTo>
                    <a:pt x="11633" y="8024"/>
                  </a:lnTo>
                  <a:lnTo>
                    <a:pt x="11529" y="7998"/>
                  </a:lnTo>
                  <a:lnTo>
                    <a:pt x="10491" y="7998"/>
                  </a:lnTo>
                  <a:lnTo>
                    <a:pt x="10854" y="7790"/>
                  </a:lnTo>
                  <a:lnTo>
                    <a:pt x="11166" y="7530"/>
                  </a:lnTo>
                  <a:lnTo>
                    <a:pt x="11426" y="7245"/>
                  </a:lnTo>
                  <a:lnTo>
                    <a:pt x="11659" y="6907"/>
                  </a:lnTo>
                  <a:lnTo>
                    <a:pt x="11841" y="6570"/>
                  </a:lnTo>
                  <a:lnTo>
                    <a:pt x="11997" y="6180"/>
                  </a:lnTo>
                  <a:lnTo>
                    <a:pt x="12075" y="5765"/>
                  </a:lnTo>
                  <a:lnTo>
                    <a:pt x="12101" y="5349"/>
                  </a:lnTo>
                  <a:lnTo>
                    <a:pt x="12101" y="5064"/>
                  </a:lnTo>
                  <a:lnTo>
                    <a:pt x="12049" y="4778"/>
                  </a:lnTo>
                  <a:lnTo>
                    <a:pt x="11971" y="4492"/>
                  </a:lnTo>
                  <a:lnTo>
                    <a:pt x="11893" y="4233"/>
                  </a:lnTo>
                  <a:lnTo>
                    <a:pt x="11789" y="3973"/>
                  </a:lnTo>
                  <a:lnTo>
                    <a:pt x="11633" y="3739"/>
                  </a:lnTo>
                  <a:lnTo>
                    <a:pt x="11477" y="3532"/>
                  </a:lnTo>
                  <a:lnTo>
                    <a:pt x="11322" y="3298"/>
                  </a:lnTo>
                  <a:lnTo>
                    <a:pt x="11114" y="3116"/>
                  </a:lnTo>
                  <a:lnTo>
                    <a:pt x="10906" y="2935"/>
                  </a:lnTo>
                  <a:lnTo>
                    <a:pt x="10673" y="2779"/>
                  </a:lnTo>
                  <a:lnTo>
                    <a:pt x="10439" y="2649"/>
                  </a:lnTo>
                  <a:lnTo>
                    <a:pt x="10205" y="2545"/>
                  </a:lnTo>
                  <a:lnTo>
                    <a:pt x="9920" y="2441"/>
                  </a:lnTo>
                  <a:lnTo>
                    <a:pt x="9660" y="2389"/>
                  </a:lnTo>
                  <a:lnTo>
                    <a:pt x="9374" y="2337"/>
                  </a:lnTo>
                  <a:lnTo>
                    <a:pt x="9296" y="2337"/>
                  </a:lnTo>
                  <a:lnTo>
                    <a:pt x="9244" y="2389"/>
                  </a:lnTo>
                  <a:lnTo>
                    <a:pt x="9192" y="2441"/>
                  </a:lnTo>
                  <a:lnTo>
                    <a:pt x="9167" y="2493"/>
                  </a:lnTo>
                  <a:lnTo>
                    <a:pt x="9192" y="2571"/>
                  </a:lnTo>
                  <a:lnTo>
                    <a:pt x="9218" y="2623"/>
                  </a:lnTo>
                  <a:lnTo>
                    <a:pt x="9270" y="2675"/>
                  </a:lnTo>
                  <a:lnTo>
                    <a:pt x="9348" y="2701"/>
                  </a:lnTo>
                  <a:lnTo>
                    <a:pt x="9582" y="2727"/>
                  </a:lnTo>
                  <a:lnTo>
                    <a:pt x="9842" y="2779"/>
                  </a:lnTo>
                  <a:lnTo>
                    <a:pt x="10049" y="2857"/>
                  </a:lnTo>
                  <a:lnTo>
                    <a:pt x="10283" y="2961"/>
                  </a:lnTo>
                  <a:lnTo>
                    <a:pt x="10491" y="3090"/>
                  </a:lnTo>
                  <a:lnTo>
                    <a:pt x="10698" y="3220"/>
                  </a:lnTo>
                  <a:lnTo>
                    <a:pt x="10880" y="3376"/>
                  </a:lnTo>
                  <a:lnTo>
                    <a:pt x="11062" y="3558"/>
                  </a:lnTo>
                  <a:lnTo>
                    <a:pt x="11192" y="3739"/>
                  </a:lnTo>
                  <a:lnTo>
                    <a:pt x="11348" y="3921"/>
                  </a:lnTo>
                  <a:lnTo>
                    <a:pt x="11451" y="4155"/>
                  </a:lnTo>
                  <a:lnTo>
                    <a:pt x="11555" y="4363"/>
                  </a:lnTo>
                  <a:lnTo>
                    <a:pt x="11633" y="4596"/>
                  </a:lnTo>
                  <a:lnTo>
                    <a:pt x="11711" y="4830"/>
                  </a:lnTo>
                  <a:lnTo>
                    <a:pt x="11737" y="5090"/>
                  </a:lnTo>
                  <a:lnTo>
                    <a:pt x="11737" y="5349"/>
                  </a:lnTo>
                  <a:lnTo>
                    <a:pt x="11737" y="5609"/>
                  </a:lnTo>
                  <a:lnTo>
                    <a:pt x="11685" y="5869"/>
                  </a:lnTo>
                  <a:lnTo>
                    <a:pt x="11633" y="6128"/>
                  </a:lnTo>
                  <a:lnTo>
                    <a:pt x="11529" y="6388"/>
                  </a:lnTo>
                  <a:lnTo>
                    <a:pt x="11426" y="6622"/>
                  </a:lnTo>
                  <a:lnTo>
                    <a:pt x="11296" y="6829"/>
                  </a:lnTo>
                  <a:lnTo>
                    <a:pt x="11140" y="7037"/>
                  </a:lnTo>
                  <a:lnTo>
                    <a:pt x="10958" y="7219"/>
                  </a:lnTo>
                  <a:lnTo>
                    <a:pt x="10776" y="7401"/>
                  </a:lnTo>
                  <a:lnTo>
                    <a:pt x="10569" y="7556"/>
                  </a:lnTo>
                  <a:lnTo>
                    <a:pt x="10361" y="7686"/>
                  </a:lnTo>
                  <a:lnTo>
                    <a:pt x="10127" y="7790"/>
                  </a:lnTo>
                  <a:lnTo>
                    <a:pt x="9868" y="7894"/>
                  </a:lnTo>
                  <a:lnTo>
                    <a:pt x="9608" y="7946"/>
                  </a:lnTo>
                  <a:lnTo>
                    <a:pt x="9348" y="7998"/>
                  </a:lnTo>
                  <a:lnTo>
                    <a:pt x="8803" y="7998"/>
                  </a:lnTo>
                  <a:lnTo>
                    <a:pt x="8543" y="7946"/>
                  </a:lnTo>
                  <a:lnTo>
                    <a:pt x="8284" y="7894"/>
                  </a:lnTo>
                  <a:lnTo>
                    <a:pt x="8050" y="7790"/>
                  </a:lnTo>
                  <a:lnTo>
                    <a:pt x="7816" y="7686"/>
                  </a:lnTo>
                  <a:lnTo>
                    <a:pt x="7583" y="7556"/>
                  </a:lnTo>
                  <a:lnTo>
                    <a:pt x="7401" y="7401"/>
                  </a:lnTo>
                  <a:lnTo>
                    <a:pt x="7193" y="7219"/>
                  </a:lnTo>
                  <a:lnTo>
                    <a:pt x="7037" y="7037"/>
                  </a:lnTo>
                  <a:lnTo>
                    <a:pt x="6882" y="6829"/>
                  </a:lnTo>
                  <a:lnTo>
                    <a:pt x="6752" y="6622"/>
                  </a:lnTo>
                  <a:lnTo>
                    <a:pt x="6622" y="6388"/>
                  </a:lnTo>
                  <a:lnTo>
                    <a:pt x="6544" y="6128"/>
                  </a:lnTo>
                  <a:lnTo>
                    <a:pt x="6466" y="5869"/>
                  </a:lnTo>
                  <a:lnTo>
                    <a:pt x="6440" y="5609"/>
                  </a:lnTo>
                  <a:lnTo>
                    <a:pt x="6414" y="5349"/>
                  </a:lnTo>
                  <a:lnTo>
                    <a:pt x="6440" y="5090"/>
                  </a:lnTo>
                  <a:lnTo>
                    <a:pt x="6466" y="4856"/>
                  </a:lnTo>
                  <a:lnTo>
                    <a:pt x="6518" y="4622"/>
                  </a:lnTo>
                  <a:lnTo>
                    <a:pt x="6596" y="4415"/>
                  </a:lnTo>
                  <a:lnTo>
                    <a:pt x="6674" y="4207"/>
                  </a:lnTo>
                  <a:lnTo>
                    <a:pt x="6778" y="3999"/>
                  </a:lnTo>
                  <a:lnTo>
                    <a:pt x="6908" y="3791"/>
                  </a:lnTo>
                  <a:lnTo>
                    <a:pt x="7063" y="3610"/>
                  </a:lnTo>
                  <a:lnTo>
                    <a:pt x="7219" y="3454"/>
                  </a:lnTo>
                  <a:lnTo>
                    <a:pt x="7375" y="3298"/>
                  </a:lnTo>
                  <a:lnTo>
                    <a:pt x="7557" y="3168"/>
                  </a:lnTo>
                  <a:lnTo>
                    <a:pt x="7764" y="3038"/>
                  </a:lnTo>
                  <a:lnTo>
                    <a:pt x="7972" y="2935"/>
                  </a:lnTo>
                  <a:lnTo>
                    <a:pt x="8180" y="2831"/>
                  </a:lnTo>
                  <a:lnTo>
                    <a:pt x="8388" y="2779"/>
                  </a:lnTo>
                  <a:lnTo>
                    <a:pt x="8621" y="2727"/>
                  </a:lnTo>
                  <a:lnTo>
                    <a:pt x="8699" y="2701"/>
                  </a:lnTo>
                  <a:lnTo>
                    <a:pt x="8751" y="2649"/>
                  </a:lnTo>
                  <a:lnTo>
                    <a:pt x="8777" y="2597"/>
                  </a:lnTo>
                  <a:lnTo>
                    <a:pt x="8777" y="2519"/>
                  </a:lnTo>
                  <a:lnTo>
                    <a:pt x="8751" y="2441"/>
                  </a:lnTo>
                  <a:lnTo>
                    <a:pt x="8699" y="2389"/>
                  </a:lnTo>
                  <a:lnTo>
                    <a:pt x="8647" y="2363"/>
                  </a:lnTo>
                  <a:lnTo>
                    <a:pt x="8569" y="2363"/>
                  </a:lnTo>
                  <a:lnTo>
                    <a:pt x="8206" y="2467"/>
                  </a:lnTo>
                  <a:lnTo>
                    <a:pt x="7842" y="2597"/>
                  </a:lnTo>
                  <a:lnTo>
                    <a:pt x="7505" y="2779"/>
                  </a:lnTo>
                  <a:lnTo>
                    <a:pt x="7167" y="3012"/>
                  </a:lnTo>
                  <a:lnTo>
                    <a:pt x="6882" y="3272"/>
                  </a:lnTo>
                  <a:lnTo>
                    <a:pt x="6648" y="3558"/>
                  </a:lnTo>
                  <a:lnTo>
                    <a:pt x="6440" y="3895"/>
                  </a:lnTo>
                  <a:lnTo>
                    <a:pt x="6258" y="4285"/>
                  </a:lnTo>
                  <a:lnTo>
                    <a:pt x="6180" y="4207"/>
                  </a:lnTo>
                  <a:lnTo>
                    <a:pt x="6025" y="4077"/>
                  </a:lnTo>
                  <a:lnTo>
                    <a:pt x="5843" y="3947"/>
                  </a:lnTo>
                  <a:lnTo>
                    <a:pt x="5609" y="3817"/>
                  </a:lnTo>
                  <a:lnTo>
                    <a:pt x="5324" y="3714"/>
                  </a:lnTo>
                  <a:lnTo>
                    <a:pt x="5402" y="3558"/>
                  </a:lnTo>
                  <a:lnTo>
                    <a:pt x="5427" y="3376"/>
                  </a:lnTo>
                  <a:lnTo>
                    <a:pt x="5427" y="3142"/>
                  </a:lnTo>
                  <a:lnTo>
                    <a:pt x="5402" y="2986"/>
                  </a:lnTo>
                  <a:lnTo>
                    <a:pt x="5350" y="2857"/>
                  </a:lnTo>
                  <a:lnTo>
                    <a:pt x="5272" y="2727"/>
                  </a:lnTo>
                  <a:lnTo>
                    <a:pt x="5168" y="2623"/>
                  </a:lnTo>
                  <a:lnTo>
                    <a:pt x="5687" y="1247"/>
                  </a:lnTo>
                  <a:lnTo>
                    <a:pt x="5713" y="1169"/>
                  </a:lnTo>
                  <a:lnTo>
                    <a:pt x="5687" y="1117"/>
                  </a:lnTo>
                  <a:lnTo>
                    <a:pt x="5635" y="987"/>
                  </a:lnTo>
                  <a:lnTo>
                    <a:pt x="5531" y="883"/>
                  </a:lnTo>
                  <a:lnTo>
                    <a:pt x="5453" y="857"/>
                  </a:lnTo>
                  <a:lnTo>
                    <a:pt x="5376" y="857"/>
                  </a:lnTo>
                  <a:lnTo>
                    <a:pt x="4830" y="727"/>
                  </a:lnTo>
                  <a:lnTo>
                    <a:pt x="4856" y="494"/>
                  </a:lnTo>
                  <a:lnTo>
                    <a:pt x="4856" y="364"/>
                  </a:lnTo>
                  <a:lnTo>
                    <a:pt x="4830" y="286"/>
                  </a:lnTo>
                  <a:lnTo>
                    <a:pt x="4778" y="234"/>
                  </a:lnTo>
                  <a:lnTo>
                    <a:pt x="4700" y="156"/>
                  </a:lnTo>
                  <a:lnTo>
                    <a:pt x="4623" y="104"/>
                  </a:lnTo>
                  <a:lnTo>
                    <a:pt x="4389" y="26"/>
                  </a:lnTo>
                  <a:lnTo>
                    <a:pt x="4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grpSp>
          <p:nvGrpSpPr>
            <p:cNvPr id="97" name="Google Shape;97;p10"/>
            <p:cNvGrpSpPr/>
            <p:nvPr/>
          </p:nvGrpSpPr>
          <p:grpSpPr>
            <a:xfrm>
              <a:off x="4493125" y="2843615"/>
              <a:ext cx="76092" cy="109920"/>
              <a:chOff x="1393342" y="2200643"/>
              <a:chExt cx="89181" cy="128828"/>
            </a:xfrm>
          </p:grpSpPr>
          <p:sp>
            <p:nvSpPr>
              <p:cNvPr id="98" name="Google Shape;98;p10"/>
              <p:cNvSpPr/>
              <p:nvPr/>
            </p:nvSpPr>
            <p:spPr>
              <a:xfrm>
                <a:off x="1393342" y="2200643"/>
                <a:ext cx="89181" cy="16877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714" extrusionOk="0">
                    <a:moveTo>
                      <a:pt x="359" y="0"/>
                    </a:moveTo>
                    <a:cubicBezTo>
                      <a:pt x="161" y="0"/>
                      <a:pt x="1" y="160"/>
                      <a:pt x="1" y="359"/>
                    </a:cubicBezTo>
                    <a:cubicBezTo>
                      <a:pt x="1" y="553"/>
                      <a:pt x="161" y="713"/>
                      <a:pt x="359" y="713"/>
                    </a:cubicBezTo>
                    <a:lnTo>
                      <a:pt x="3414" y="713"/>
                    </a:lnTo>
                    <a:cubicBezTo>
                      <a:pt x="3612" y="713"/>
                      <a:pt x="3773" y="553"/>
                      <a:pt x="3773" y="359"/>
                    </a:cubicBezTo>
                    <a:cubicBezTo>
                      <a:pt x="3773" y="160"/>
                      <a:pt x="3612" y="0"/>
                      <a:pt x="34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99" name="Google Shape;99;p10"/>
              <p:cNvSpPr/>
              <p:nvPr/>
            </p:nvSpPr>
            <p:spPr>
              <a:xfrm>
                <a:off x="1393342" y="2232949"/>
                <a:ext cx="89181" cy="16971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718" extrusionOk="0">
                    <a:moveTo>
                      <a:pt x="359" y="1"/>
                    </a:moveTo>
                    <a:cubicBezTo>
                      <a:pt x="161" y="1"/>
                      <a:pt x="1" y="161"/>
                      <a:pt x="1" y="359"/>
                    </a:cubicBezTo>
                    <a:cubicBezTo>
                      <a:pt x="1" y="558"/>
                      <a:pt x="161" y="718"/>
                      <a:pt x="359" y="718"/>
                    </a:cubicBezTo>
                    <a:lnTo>
                      <a:pt x="3414" y="718"/>
                    </a:lnTo>
                    <a:cubicBezTo>
                      <a:pt x="3612" y="718"/>
                      <a:pt x="3773" y="558"/>
                      <a:pt x="3773" y="359"/>
                    </a:cubicBezTo>
                    <a:cubicBezTo>
                      <a:pt x="3773" y="161"/>
                      <a:pt x="3612" y="1"/>
                      <a:pt x="34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100" name="Google Shape;100;p10"/>
              <p:cNvSpPr/>
              <p:nvPr/>
            </p:nvSpPr>
            <p:spPr>
              <a:xfrm rot="5400000">
                <a:off x="1393342" y="2276395"/>
                <a:ext cx="89181" cy="16971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718" extrusionOk="0">
                    <a:moveTo>
                      <a:pt x="359" y="1"/>
                    </a:moveTo>
                    <a:cubicBezTo>
                      <a:pt x="161" y="1"/>
                      <a:pt x="1" y="161"/>
                      <a:pt x="1" y="359"/>
                    </a:cubicBezTo>
                    <a:cubicBezTo>
                      <a:pt x="1" y="557"/>
                      <a:pt x="161" y="718"/>
                      <a:pt x="359" y="718"/>
                    </a:cubicBezTo>
                    <a:lnTo>
                      <a:pt x="3414" y="718"/>
                    </a:lnTo>
                    <a:cubicBezTo>
                      <a:pt x="3612" y="718"/>
                      <a:pt x="3773" y="557"/>
                      <a:pt x="3773" y="359"/>
                    </a:cubicBezTo>
                    <a:cubicBezTo>
                      <a:pt x="3773" y="161"/>
                      <a:pt x="3612" y="1"/>
                      <a:pt x="34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p:grpSp>
        <p:grpSp>
          <p:nvGrpSpPr>
            <p:cNvPr id="101" name="Google Shape;101;p10"/>
            <p:cNvGrpSpPr/>
            <p:nvPr/>
          </p:nvGrpSpPr>
          <p:grpSpPr>
            <a:xfrm>
              <a:off x="4666691" y="2773836"/>
              <a:ext cx="76092" cy="109920"/>
              <a:chOff x="1393342" y="2200643"/>
              <a:chExt cx="89181" cy="128828"/>
            </a:xfrm>
          </p:grpSpPr>
          <p:sp>
            <p:nvSpPr>
              <p:cNvPr id="102" name="Google Shape;102;p10"/>
              <p:cNvSpPr/>
              <p:nvPr/>
            </p:nvSpPr>
            <p:spPr>
              <a:xfrm>
                <a:off x="1393342" y="2200643"/>
                <a:ext cx="89181" cy="16877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714" extrusionOk="0">
                    <a:moveTo>
                      <a:pt x="359" y="0"/>
                    </a:moveTo>
                    <a:cubicBezTo>
                      <a:pt x="161" y="0"/>
                      <a:pt x="1" y="160"/>
                      <a:pt x="1" y="359"/>
                    </a:cubicBezTo>
                    <a:cubicBezTo>
                      <a:pt x="1" y="553"/>
                      <a:pt x="161" y="713"/>
                      <a:pt x="359" y="713"/>
                    </a:cubicBezTo>
                    <a:lnTo>
                      <a:pt x="3414" y="713"/>
                    </a:lnTo>
                    <a:cubicBezTo>
                      <a:pt x="3612" y="713"/>
                      <a:pt x="3773" y="553"/>
                      <a:pt x="3773" y="359"/>
                    </a:cubicBezTo>
                    <a:cubicBezTo>
                      <a:pt x="3773" y="160"/>
                      <a:pt x="3612" y="0"/>
                      <a:pt x="34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103" name="Google Shape;103;p10"/>
              <p:cNvSpPr/>
              <p:nvPr/>
            </p:nvSpPr>
            <p:spPr>
              <a:xfrm>
                <a:off x="1393342" y="2232949"/>
                <a:ext cx="89181" cy="16971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718" extrusionOk="0">
                    <a:moveTo>
                      <a:pt x="359" y="1"/>
                    </a:moveTo>
                    <a:cubicBezTo>
                      <a:pt x="161" y="1"/>
                      <a:pt x="1" y="161"/>
                      <a:pt x="1" y="359"/>
                    </a:cubicBezTo>
                    <a:cubicBezTo>
                      <a:pt x="1" y="558"/>
                      <a:pt x="161" y="718"/>
                      <a:pt x="359" y="718"/>
                    </a:cubicBezTo>
                    <a:lnTo>
                      <a:pt x="3414" y="718"/>
                    </a:lnTo>
                    <a:cubicBezTo>
                      <a:pt x="3612" y="718"/>
                      <a:pt x="3773" y="558"/>
                      <a:pt x="3773" y="359"/>
                    </a:cubicBezTo>
                    <a:cubicBezTo>
                      <a:pt x="3773" y="161"/>
                      <a:pt x="3612" y="1"/>
                      <a:pt x="34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104" name="Google Shape;104;p10"/>
              <p:cNvSpPr/>
              <p:nvPr/>
            </p:nvSpPr>
            <p:spPr>
              <a:xfrm rot="5400000">
                <a:off x="1393342" y="2276395"/>
                <a:ext cx="89181" cy="16971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718" extrusionOk="0">
                    <a:moveTo>
                      <a:pt x="359" y="1"/>
                    </a:moveTo>
                    <a:cubicBezTo>
                      <a:pt x="161" y="1"/>
                      <a:pt x="1" y="161"/>
                      <a:pt x="1" y="359"/>
                    </a:cubicBezTo>
                    <a:cubicBezTo>
                      <a:pt x="1" y="557"/>
                      <a:pt x="161" y="718"/>
                      <a:pt x="359" y="718"/>
                    </a:cubicBezTo>
                    <a:lnTo>
                      <a:pt x="3414" y="718"/>
                    </a:lnTo>
                    <a:cubicBezTo>
                      <a:pt x="3612" y="718"/>
                      <a:pt x="3773" y="557"/>
                      <a:pt x="3773" y="359"/>
                    </a:cubicBezTo>
                    <a:cubicBezTo>
                      <a:pt x="3773" y="161"/>
                      <a:pt x="3612" y="1"/>
                      <a:pt x="34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p:grpSp>
      </p:grpSp>
      <p:sp>
        <p:nvSpPr>
          <p:cNvPr id="105" name="Google Shape;105;p10"/>
          <p:cNvSpPr/>
          <p:nvPr/>
        </p:nvSpPr>
        <p:spPr>
          <a:xfrm>
            <a:off x="3041325" y="747625"/>
            <a:ext cx="5777700" cy="3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Выбирают </a:t>
            </a:r>
            <a:r>
              <a:rPr lang="ru-RU" sz="1200" i="0" u="none" strike="noStrike" cap="none" dirty="0" err="1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Tik</a:t>
            </a:r>
            <a:r>
              <a:rPr lang="ru-RU" sz="12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200" i="0" u="none" strike="noStrike" cap="none" dirty="0" err="1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Tok</a:t>
            </a:r>
            <a:r>
              <a:rPr lang="ru-RU" sz="12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как инструмент самовыражения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63,0%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Полностью следу</a:t>
            </a:r>
            <a:r>
              <a:rPr lang="ru-RU" sz="1200" dirty="0">
                <a:latin typeface="Montserrat Medium"/>
                <a:ea typeface="Montserrat Medium"/>
                <a:cs typeface="Montserrat Medium"/>
                <a:sym typeface="Montserrat Medium"/>
              </a:rPr>
              <a:t>ю</a:t>
            </a: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т религиозным нормам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13,5%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Поступили в ВУЗ по собственному интересу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28,4%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Считают себя полностью здоровыми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72,3%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Указывают стабильную работу как фактор уверенности и развития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52,8%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Доверяют </a:t>
            </a:r>
            <a:r>
              <a:rPr lang="ru-RU" sz="1200" i="0" u="none" strike="noStrike" cap="none" dirty="0" err="1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инфлюенсерам</a:t>
            </a: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в социальных сетях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16,2%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Участвуют регулярно в выборах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26,6%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Занимаются волонтерской деятельностью -</a:t>
            </a:r>
            <a:r>
              <a:rPr lang="ru-RU" sz="12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19,7%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Готовы к зарубежной миграции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20,9%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10"/>
          <p:cNvSpPr/>
          <p:nvPr/>
        </p:nvSpPr>
        <p:spPr>
          <a:xfrm>
            <a:off x="3041325" y="4337000"/>
            <a:ext cx="5665500" cy="22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Одним из недостатков </a:t>
            </a:r>
            <a:r>
              <a:rPr lang="ru-RU" sz="12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ВУЗ</a:t>
            </a: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ов считают высокую плату за обучение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35,3%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Выбирают работу по уровню зарплаты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52,3%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dirty="0">
                <a:latin typeface="Montserrat Medium"/>
                <a:ea typeface="Montserrat Medium"/>
                <a:cs typeface="Montserrat Medium"/>
                <a:sym typeface="Montserrat Medium"/>
              </a:rPr>
              <a:t>Не стремятся на</a:t>
            </a: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госслужб</a:t>
            </a:r>
            <a:r>
              <a:rPr lang="ru-RU" sz="1200" dirty="0">
                <a:latin typeface="Montserrat Medium"/>
                <a:ea typeface="Montserrat Medium"/>
                <a:cs typeface="Montserrat Medium"/>
                <a:sym typeface="Montserrat Medium"/>
              </a:rPr>
              <a:t>у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63,7%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dirty="0">
                <a:latin typeface="Montserrat Medium"/>
                <a:ea typeface="Montserrat Medium"/>
                <a:cs typeface="Montserrat Medium"/>
                <a:sym typeface="Montserrat Medium"/>
              </a:rPr>
              <a:t>И</a:t>
            </a: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меют финансовые обязательства </a:t>
            </a:r>
            <a:r>
              <a:rPr lang="ru-RU" sz="1200" dirty="0">
                <a:latin typeface="Montserrat Medium"/>
                <a:ea typeface="Montserrat Medium"/>
                <a:cs typeface="Montserrat Medium"/>
                <a:sym typeface="Montserrat Medium"/>
              </a:rPr>
              <a:t>перед банками -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49,5%</a:t>
            </a:r>
            <a:endParaRPr sz="1200" b="1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AD3D"/>
              </a:buClr>
              <a:buSzPts val="1620"/>
              <a:buFont typeface="Montserrat Medium"/>
              <a:buChar char="✔"/>
            </a:pPr>
            <a:r>
              <a:rPr lang="ru-RU" sz="1200" i="0" u="none" strike="noStrike" cap="none" dirty="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Не исключают вероятность акций протеста из-за повышения цен на продукты и лекарства -</a:t>
            </a:r>
            <a:r>
              <a:rPr lang="ru-RU" sz="1200" dirty="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2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37,4%</a:t>
            </a:r>
            <a:endParaRPr sz="1200" b="1" i="0" u="none" strike="noStrike" cap="none" dirty="0">
              <a:solidFill>
                <a:srgbClr val="FF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0"/>
          <p:cNvSpPr/>
          <p:nvPr/>
        </p:nvSpPr>
        <p:spPr>
          <a:xfrm>
            <a:off x="180432" y="6067575"/>
            <a:ext cx="2551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-RU" sz="1100" i="1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Из национального доклада </a:t>
            </a:r>
            <a:endParaRPr sz="1100" i="1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-RU" sz="1100" i="1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“Молодежь Казахстана-2021”</a:t>
            </a:r>
            <a:endParaRPr sz="1100" i="1">
              <a:solidFill>
                <a:schemeClr val="dk1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458409" y="6568659"/>
            <a:ext cx="548700" cy="200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"/>
          <p:cNvSpPr/>
          <p:nvPr/>
        </p:nvSpPr>
        <p:spPr>
          <a:xfrm>
            <a:off x="2410691" y="433399"/>
            <a:ext cx="4368000" cy="116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20684" y="99060"/>
            <a:ext cx="539496" cy="53949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1"/>
          <p:cNvSpPr txBox="1"/>
          <p:nvPr/>
        </p:nvSpPr>
        <p:spPr>
          <a:xfrm>
            <a:off x="445256" y="1596740"/>
            <a:ext cx="1528399" cy="128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 dirty="0">
                <a:solidFill>
                  <a:srgbClr val="00B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Проблемы, влияющие на социальное самочувствие молодежи</a:t>
            </a:r>
            <a:endParaRPr sz="1600" b="1" i="0" u="none" strike="noStrike" cap="none" dirty="0">
              <a:solidFill>
                <a:srgbClr val="00B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Google Shape;116;p11"/>
          <p:cNvSpPr/>
          <p:nvPr/>
        </p:nvSpPr>
        <p:spPr>
          <a:xfrm>
            <a:off x="0" y="99059"/>
            <a:ext cx="8203800" cy="5394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1"/>
          <p:cNvSpPr txBox="1">
            <a:spLocks noGrp="1"/>
          </p:cNvSpPr>
          <p:nvPr>
            <p:ph type="title"/>
          </p:nvPr>
        </p:nvSpPr>
        <p:spPr>
          <a:xfrm>
            <a:off x="715075" y="223900"/>
            <a:ext cx="6063600" cy="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>
                <a:latin typeface="Helvetica Neue"/>
                <a:ea typeface="Helvetica Neue"/>
                <a:cs typeface="Helvetica Neue"/>
                <a:sym typeface="Helvetica Neue"/>
              </a:rPr>
              <a:t>ОБЩИЙ АНАЛИЗ СИТУАЦИИ В Г. АЛМАТЫ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Google Shape;119;p11"/>
          <p:cNvSpPr txBox="1"/>
          <p:nvPr/>
        </p:nvSpPr>
        <p:spPr>
          <a:xfrm>
            <a:off x="2150677" y="1596740"/>
            <a:ext cx="6489300" cy="3829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Высокая безработица</a:t>
            </a:r>
            <a:r>
              <a:rPr lang="ru-RU" sz="18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: </a:t>
            </a:r>
            <a:endParaRPr sz="1800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каждый </a:t>
            </a:r>
            <a:r>
              <a:rPr lang="ru-RU" sz="18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5-й</a:t>
            </a:r>
            <a:r>
              <a:rPr lang="ru-RU" sz="18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молодой безработный РК –</a:t>
            </a: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800" i="0" u="none" strike="noStrike" cap="none" dirty="0" err="1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алматинец</a:t>
            </a:r>
            <a:r>
              <a:rPr lang="ru-RU" sz="18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;</a:t>
            </a:r>
            <a:endParaRPr sz="1800" i="0" u="none" strike="noStrike" cap="none" dirty="0">
              <a:solidFill>
                <a:srgbClr val="FF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Сложности адаптации приезжей молодежи;</a:t>
            </a:r>
            <a:endParaRPr sz="18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Высокая доля молодежи категории NEET – </a:t>
            </a:r>
            <a:r>
              <a:rPr lang="ru-RU" sz="18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6.3%</a:t>
            </a:r>
            <a:r>
              <a:rPr lang="ru-RU" sz="18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;</a:t>
            </a: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8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Деструктивные силы, вовлекающие молодежь в свою деятельность;</a:t>
            </a:r>
            <a:endParaRPr sz="18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Дефицит доступного жилья</a:t>
            </a:r>
            <a:r>
              <a:rPr lang="ru-RU" sz="18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– </a:t>
            </a:r>
            <a:r>
              <a:rPr lang="ru-RU" sz="1800" b="1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более 20 тыс</a:t>
            </a:r>
            <a:r>
              <a:rPr lang="ru-RU" sz="18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r>
              <a:rPr lang="ru-RU" sz="18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актуальных заявок на программы;</a:t>
            </a:r>
            <a:endParaRPr sz="18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Нехватка студенческих общежитий (дефицит – </a:t>
            </a:r>
            <a:r>
              <a:rPr lang="ru-RU" sz="1800" b="1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32 тыс</a:t>
            </a:r>
            <a:r>
              <a:rPr lang="ru-RU" sz="18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r>
              <a:rPr lang="ru-RU" sz="18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мест);</a:t>
            </a:r>
            <a:endParaRPr sz="1800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До </a:t>
            </a:r>
            <a:r>
              <a:rPr lang="ru-RU" sz="18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80%</a:t>
            </a:r>
            <a:r>
              <a:rPr lang="ru-RU" sz="1800" i="0" u="none" strike="noStrike" cap="none" dirty="0">
                <a:solidFill>
                  <a:srgbClr val="14141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выпускников</a:t>
            </a:r>
            <a:r>
              <a:rPr lang="ru-RU" sz="18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учебных заведений остаются в Алматы, из </a:t>
            </a:r>
            <a:r>
              <a:rPr lang="ru-RU" sz="18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них</a:t>
            </a:r>
            <a:r>
              <a:rPr lang="ru-RU" sz="1800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800" b="1" i="0" u="none" strike="noStrike" cap="none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12 тыс</a:t>
            </a:r>
            <a:r>
              <a:rPr lang="ru-RU" sz="1800" i="0" u="none" strike="noStrike" cap="none" dirty="0" smtClean="0">
                <a:solidFill>
                  <a:srgbClr val="14141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чел</a:t>
            </a:r>
            <a:r>
              <a:rPr lang="ru-RU" sz="1800" i="0" u="none" strike="noStrike" cap="none" dirty="0">
                <a:solidFill>
                  <a:srgbClr val="14141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не могут найти работу </a:t>
            </a:r>
            <a:r>
              <a:rPr lang="ru-RU" sz="18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 течении года.</a:t>
            </a:r>
            <a:endParaRPr sz="18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unito ExtraLight"/>
              <a:buNone/>
            </a:pP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"/>
          <p:cNvSpPr/>
          <p:nvPr/>
        </p:nvSpPr>
        <p:spPr>
          <a:xfrm>
            <a:off x="2410691" y="433399"/>
            <a:ext cx="4368000" cy="116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20684" y="99060"/>
            <a:ext cx="539496" cy="53949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1"/>
          <p:cNvSpPr/>
          <p:nvPr/>
        </p:nvSpPr>
        <p:spPr>
          <a:xfrm>
            <a:off x="0" y="99059"/>
            <a:ext cx="8203800" cy="5394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1"/>
          <p:cNvSpPr txBox="1">
            <a:spLocks noGrp="1"/>
          </p:cNvSpPr>
          <p:nvPr>
            <p:ph type="title"/>
          </p:nvPr>
        </p:nvSpPr>
        <p:spPr>
          <a:xfrm>
            <a:off x="715075" y="223900"/>
            <a:ext cx="6063600" cy="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 dirty="0">
                <a:latin typeface="Helvetica Neue"/>
                <a:ea typeface="Helvetica Neue"/>
                <a:cs typeface="Helvetica Neue"/>
                <a:sym typeface="Helvetica Neue"/>
              </a:rPr>
              <a:t>ОБЩИЙ АНАЛИЗ СИТУАЦИИ В Г. АЛМАТЫ</a:t>
            </a:r>
            <a:endParaRPr sz="18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Google Shape;118;p11"/>
          <p:cNvSpPr txBox="1"/>
          <p:nvPr/>
        </p:nvSpPr>
        <p:spPr>
          <a:xfrm>
            <a:off x="490525" y="1276782"/>
            <a:ext cx="1782884" cy="543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 dirty="0">
                <a:solidFill>
                  <a:srgbClr val="00B050"/>
                </a:solidFill>
                <a:highlight>
                  <a:schemeClr val="lt1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Цель дорожной карты</a:t>
            </a:r>
            <a:endParaRPr sz="1600" b="1" i="0" u="none" strike="noStrike" cap="none" dirty="0">
              <a:solidFill>
                <a:srgbClr val="00B050"/>
              </a:solidFill>
              <a:highlight>
                <a:schemeClr val="lt1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Google Shape;120;p11"/>
          <p:cNvSpPr txBox="1"/>
          <p:nvPr/>
        </p:nvSpPr>
        <p:spPr>
          <a:xfrm>
            <a:off x="2259319" y="1276879"/>
            <a:ext cx="6343200" cy="462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925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6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Сокращение доли NEET </a:t>
            </a:r>
            <a:r>
              <a:rPr lang="ru-RU" sz="16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молодежи</a:t>
            </a:r>
            <a:r>
              <a:rPr lang="ru-RU" sz="16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ее социализация</a:t>
            </a:r>
            <a:r>
              <a:rPr lang="ru-RU" sz="16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6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путем популяризации труда и гражданской ответственности</a:t>
            </a:r>
            <a:r>
              <a:rPr lang="ru-RU" sz="1600" i="0" u="none" strike="noStrike" cap="none" dirty="0" smtClean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sz="1400" i="0" u="none" strike="noStrike" cap="none" dirty="0" smtClean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sz="1400" i="0" u="none" strike="noStrike" cap="none" dirty="0" smtClean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sz="1400" i="0" u="none" strike="noStrike" cap="none" dirty="0" smtClean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 dirty="0">
              <a:solidFill>
                <a:srgbClr val="00B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Оказание поддержки категории NEET; 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Содействие трудоустройству и занятости;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Развитие системы социальной адаптации молодежи, улучшение жилищных условий;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Вовлечение гражданского сектора и бизнес-сообщества в реализацию городской молодежной политики;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Выявление и поддержка талантливой, инициативной и обладающей лидерскими качествами молодежи;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Содействие получению качественного образования</a:t>
            </a:r>
            <a:r>
              <a:rPr lang="ru-RU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;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300"/>
              <a:buFont typeface="Montserrat Medium"/>
              <a:buChar char="✔"/>
            </a:pPr>
            <a:r>
              <a:rPr lang="ru-RU" sz="1400" i="0" u="none" strike="noStrike" cap="none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Увеличение среди молодежи сторонников активного досуга, здорового образа жизни и спорта. </a:t>
            </a:r>
            <a:endParaRPr sz="1400" i="0" u="none" strike="noStrike" cap="none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  <p:sp>
        <p:nvSpPr>
          <p:cNvPr id="122" name="Google Shape;122;p11"/>
          <p:cNvSpPr txBox="1"/>
          <p:nvPr/>
        </p:nvSpPr>
        <p:spPr>
          <a:xfrm>
            <a:off x="490525" y="3407911"/>
            <a:ext cx="1166259" cy="297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dirty="0">
                <a:solidFill>
                  <a:srgbClr val="00B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Задачи</a:t>
            </a:r>
            <a:endParaRPr sz="1600" b="1" i="0" u="none" strike="noStrike" cap="none" dirty="0">
              <a:solidFill>
                <a:srgbClr val="00B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9993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/>
          <p:nvPr/>
        </p:nvSpPr>
        <p:spPr>
          <a:xfrm>
            <a:off x="0" y="105841"/>
            <a:ext cx="8203697" cy="675771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2"/>
          <p:cNvSpPr/>
          <p:nvPr/>
        </p:nvSpPr>
        <p:spPr>
          <a:xfrm>
            <a:off x="1680300" y="433400"/>
            <a:ext cx="5783400" cy="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2"/>
          <p:cNvSpPr txBox="1">
            <a:spLocks noGrp="1"/>
          </p:cNvSpPr>
          <p:nvPr>
            <p:ph type="sldNum" idx="12"/>
          </p:nvPr>
        </p:nvSpPr>
        <p:spPr>
          <a:xfrm>
            <a:off x="8896222" y="6480007"/>
            <a:ext cx="259715" cy="19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title"/>
          </p:nvPr>
        </p:nvSpPr>
        <p:spPr>
          <a:xfrm>
            <a:off x="198425" y="276450"/>
            <a:ext cx="6620700" cy="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>
                <a:latin typeface="Helvetica Neue"/>
                <a:ea typeface="Helvetica Neue"/>
                <a:cs typeface="Helvetica Neue"/>
                <a:sym typeface="Helvetica Neue"/>
              </a:rPr>
              <a:t>ОСНОВНЫЕ НАПРАВЛЕНИЯ РАБОТЫ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12"/>
          <p:cNvSpPr txBox="1"/>
          <p:nvPr/>
        </p:nvSpPr>
        <p:spPr>
          <a:xfrm>
            <a:off x="542700" y="1475715"/>
            <a:ext cx="8058600" cy="434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00" tIns="7600" rIns="7600" bIns="7600" anchor="ctr" anchorCtr="0">
            <a:noAutofit/>
          </a:bodyPr>
          <a:lstStyle/>
          <a:p>
            <a:pPr marL="584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ru-RU" sz="2000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Поддержка молодежи категории</a:t>
            </a:r>
            <a:r>
              <a:rPr lang="ru-RU" sz="2000" i="0" u="none" strike="noStrike" cap="none" dirty="0" smtClean="0">
                <a:solidFill>
                  <a:srgbClr val="FF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ru-RU" sz="2000" b="1" i="0" u="none" strike="noStrike" cap="none" dirty="0" smtClean="0">
                <a:solidFill>
                  <a:srgbClr val="FF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NEET</a:t>
            </a:r>
            <a:endParaRPr sz="2000" b="1" i="0" u="none" strike="noStrike" cap="none" dirty="0">
              <a:solidFill>
                <a:srgbClr val="FF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584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ru-RU" sz="2000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Создание полноценной инфраструктуры для работы с молодежью</a:t>
            </a:r>
            <a:endParaRPr sz="2000" dirty="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584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ru-RU" sz="2000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Жилищный вопрос</a:t>
            </a:r>
            <a:endParaRPr sz="2000" dirty="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584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ru-RU" sz="2000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Город активной молодежи</a:t>
            </a:r>
            <a:endParaRPr sz="2000" dirty="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01299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/>
          <p:nvPr/>
        </p:nvSpPr>
        <p:spPr>
          <a:xfrm>
            <a:off x="1369800" y="433400"/>
            <a:ext cx="6404400" cy="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1338900" y="195025"/>
            <a:ext cx="6466200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ПОШАГОВЫЕ МЕРЫ ПО СОКРАЩЕНИЮ ДОЛИ NEET</a:t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8158527" y="10502852"/>
            <a:ext cx="173990" cy="439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0" y="157838"/>
            <a:ext cx="8332500" cy="6285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856146" y="297139"/>
            <a:ext cx="73116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800" b="1" dirty="0" smtClean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ПОДДЕРЖКА NEET-МОЛОДЕЖИ</a:t>
            </a:r>
            <a:endParaRPr sz="1800" b="1" i="0" u="none" strike="noStrike" cap="none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2" y="271925"/>
            <a:ext cx="828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cap="none">
                <a:solidFill>
                  <a:srgbClr val="00AD3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sz="2000" b="1" i="0" u="none" strike="noStrike" cap="none">
              <a:solidFill>
                <a:srgbClr val="00AD3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  <p:sp>
        <p:nvSpPr>
          <p:cNvPr id="11" name="Google Shape;133;p12"/>
          <p:cNvSpPr/>
          <p:nvPr/>
        </p:nvSpPr>
        <p:spPr>
          <a:xfrm>
            <a:off x="407700" y="1030518"/>
            <a:ext cx="83286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194310" algn="just">
              <a:lnSpc>
                <a:spcPct val="101000"/>
              </a:lnSpc>
            </a:pPr>
            <a:r>
              <a:rPr lang="ru-RU" sz="1800" b="1" i="0" u="none" strike="noStrike" cap="none" dirty="0">
                <a:solidFill>
                  <a:srgbClr val="00B050"/>
                </a:solidFill>
              </a:rPr>
              <a:t>КАТЕГОРИЯ </a:t>
            </a:r>
            <a:r>
              <a:rPr lang="ru-RU" sz="1800" b="1" i="0" u="none" strike="noStrike" cap="none" dirty="0">
                <a:solidFill>
                  <a:srgbClr val="FF0000"/>
                </a:solidFill>
              </a:rPr>
              <a:t>NEET</a:t>
            </a:r>
            <a:r>
              <a:rPr lang="ru-RU" sz="1200" b="0" i="0" u="none" strike="noStrike" cap="none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(англ. </a:t>
            </a:r>
            <a:r>
              <a:rPr lang="ru-RU" sz="1200" i="1" u="none" strike="noStrike" cap="none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Not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200" i="1" u="none" strike="noStrike" cap="none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200" i="1" u="none" strike="noStrike" cap="none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Education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ru-RU" sz="1200" i="1" u="none" strike="noStrike" cap="none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Employment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200" i="1" u="none" strike="noStrike" cap="none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or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200" i="1" u="none" strike="noStrike" cap="none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Training</a:t>
            </a:r>
            <a:r>
              <a:rPr lang="ru-RU" sz="120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) – </a:t>
            </a:r>
            <a:r>
              <a:rPr lang="ru-RU" sz="12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молодые люди, которые в силу различных </a:t>
            </a:r>
            <a:r>
              <a:rPr lang="ru-RU" sz="1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факторов экономического, социального или политического характера не работают, не учатся, а также ничем другим полезным не занимаются. </a:t>
            </a:r>
            <a:endParaRPr lang="en-US" sz="1200" dirty="0" smtClean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R="194310" algn="just">
              <a:lnSpc>
                <a:spcPct val="101000"/>
              </a:lnSpc>
            </a:pPr>
            <a:r>
              <a:rPr lang="ru-RU" sz="1200" b="1" dirty="0" smtClean="0">
                <a:latin typeface="Nunito ExtraLight" pitchFamily="2" charset="-52"/>
                <a:ea typeface="Tahoma" panose="020B0604030504040204" pitchFamily="34" charset="0"/>
                <a:cs typeface="Arial" panose="020B0604020202020204" pitchFamily="34" charset="0"/>
              </a:rPr>
              <a:t>Расчет </a:t>
            </a:r>
            <a:r>
              <a:rPr lang="ru-RU" sz="1200" b="1" dirty="0">
                <a:latin typeface="Nunito ExtraLight" pitchFamily="2" charset="-52"/>
                <a:ea typeface="Tahoma" panose="020B0604030504040204" pitchFamily="34" charset="0"/>
                <a:cs typeface="Arial" panose="020B0604020202020204" pitchFamily="34" charset="0"/>
              </a:rPr>
              <a:t>показателя «Доля молодежи NEET» производится Бюро национальной статистики </a:t>
            </a:r>
            <a:r>
              <a:rPr lang="ru-RU" sz="1200" b="1" dirty="0" err="1">
                <a:latin typeface="Nunito ExtraLight" pitchFamily="2" charset="-52"/>
                <a:ea typeface="Tahoma" panose="020B0604030504040204" pitchFamily="34" charset="0"/>
                <a:cs typeface="Arial" panose="020B0604020202020204" pitchFamily="34" charset="0"/>
              </a:rPr>
              <a:t>АСПиР</a:t>
            </a:r>
            <a:r>
              <a:rPr lang="ru-RU" sz="1200" dirty="0">
                <a:latin typeface="Nunito ExtraLight" pitchFamily="2" charset="-52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Nunito ExtraLight" pitchFamily="2" charset="-52"/>
                <a:ea typeface="Tahoma" panose="020B0604030504040204" pitchFamily="34" charset="0"/>
                <a:cs typeface="Arial" panose="020B0604020202020204" pitchFamily="34" charset="0"/>
              </a:rPr>
              <a:t>в соответствии с приведенной формулой</a:t>
            </a:r>
            <a:r>
              <a:rPr lang="ru-RU" sz="1200" b="1" dirty="0" smtClean="0">
                <a:latin typeface="Nunito ExtraLight" pitchFamily="2" charset="-52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ru-KZ" sz="1200" dirty="0">
              <a:latin typeface="Nunito ExtraLight" pitchFamily="2" charset="-52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483994-6F0D-43A3-A89A-CE65CEA73B1C}"/>
                  </a:ext>
                </a:extLst>
              </p:cNvPr>
              <p:cNvSpPr txBox="1"/>
              <p:nvPr/>
            </p:nvSpPr>
            <p:spPr>
              <a:xfrm>
                <a:off x="499471" y="2275218"/>
                <a:ext cx="8526651" cy="15674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:r>
                  <a:rPr lang="ru-RU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 </a:t>
                </a:r>
                <a:r>
                  <a:rPr lang="en-US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NEET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K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K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𝑈𝐸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𝑁𝐸𝐴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𝑁𝐸𝐴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𝑒𝑑𝑢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𝐴𝑌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ru-KZ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ru-RU" sz="1000" i="1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ru-RU" sz="1300" i="1" dirty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UE – численность безработного населения в возрасте 15–28 </a:t>
                </a:r>
                <a:r>
                  <a:rPr lang="ru-RU" sz="1300" i="1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лет (14,4 тыс.); </a:t>
                </a:r>
                <a:endParaRPr lang="ru-KZ" sz="1300" i="1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ru-RU" sz="1300" i="1" dirty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NEA – численность лиц вне рабочей силы в возрасте 15–28 </a:t>
                </a:r>
                <a:r>
                  <a:rPr lang="ru-RU" sz="1300" i="1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лет (183,3 тыс.); </a:t>
                </a:r>
                <a:endParaRPr lang="ru-KZ" sz="1300" i="1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ru-RU" sz="1300" i="1" dirty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NEA[</a:t>
                </a:r>
                <a:r>
                  <a:rPr lang="ru-RU" sz="1300" i="1" dirty="0" err="1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edu</a:t>
                </a:r>
                <a:r>
                  <a:rPr lang="ru-RU" sz="1300" i="1" dirty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] – численность лиц вне рабочей силы по причине учебы (дневная форма) в возрасте 15–28 </a:t>
                </a:r>
                <a:r>
                  <a:rPr lang="ru-RU" sz="1300" i="1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лет (170 тыс.); </a:t>
                </a:r>
                <a:endParaRPr lang="ru-KZ" sz="1300" i="1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1300" i="1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AY</a:t>
                </a:r>
                <a:r>
                  <a:rPr lang="ru-RU" sz="1300" i="1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300" i="1" dirty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300" i="1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Общая численность молодежи (440 тыс.)</a:t>
                </a:r>
                <a:endParaRPr lang="ru-KZ" sz="1300" i="1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483994-6F0D-43A3-A89A-CE65CEA73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71" y="2275218"/>
                <a:ext cx="8526651" cy="1567417"/>
              </a:xfrm>
              <a:prstGeom prst="rect">
                <a:avLst/>
              </a:prstGeom>
              <a:blipFill>
                <a:blip r:embed="rId3"/>
                <a:stretch>
                  <a:fillRect l="-143" b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Google Shape;181;p14"/>
          <p:cNvSpPr/>
          <p:nvPr/>
        </p:nvSpPr>
        <p:spPr>
          <a:xfrm>
            <a:off x="567854" y="3772488"/>
            <a:ext cx="39441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"/>
                <a:ea typeface="Montserrat"/>
                <a:cs typeface="Montserrat"/>
                <a:sym typeface="Montserrat"/>
              </a:rPr>
              <a:t>имеют </a:t>
            </a:r>
            <a:r>
              <a:rPr lang="ru-RU" sz="1500" i="0" u="none" strike="noStrike" cap="none" dirty="0">
                <a:solidFill>
                  <a:srgbClr val="00B050"/>
                </a:solidFill>
                <a:latin typeface="Montserrat"/>
                <a:ea typeface="Montserrat"/>
                <a:cs typeface="Montserrat"/>
                <a:sym typeface="Montserrat"/>
              </a:rPr>
              <a:t>диплом об образовании</a:t>
            </a:r>
            <a:endParaRPr sz="1500" i="0" u="none" strike="noStrike" cap="none" dirty="0">
              <a:solidFill>
                <a:srgbClr val="00B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2075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1" dirty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57%</a:t>
            </a:r>
            <a:r>
              <a:rPr lang="ru-RU" sz="1600" dirty="0">
                <a:solidFill>
                  <a:srgbClr val="00B05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NEET (</a:t>
            </a:r>
            <a:r>
              <a:rPr lang="ru-RU" sz="1600" b="1" dirty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15.8 </a:t>
            </a:r>
            <a:r>
              <a:rPr lang="ru-RU" sz="1600" b="1" dirty="0" smtClean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ТЫС. </a:t>
            </a:r>
            <a:r>
              <a:rPr lang="ru-RU" sz="1600" dirty="0" smtClean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ЧЕЛ.)</a:t>
            </a:r>
            <a:endParaRPr sz="1500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207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60;p14"/>
          <p:cNvSpPr/>
          <p:nvPr/>
        </p:nvSpPr>
        <p:spPr>
          <a:xfrm>
            <a:off x="4762796" y="3772488"/>
            <a:ext cx="3640500" cy="5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207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0" u="none" strike="noStrike" cap="none" dirty="0">
                <a:solidFill>
                  <a:srgbClr val="00B050"/>
                </a:solidFill>
                <a:latin typeface="Montserrat"/>
                <a:ea typeface="Montserrat"/>
                <a:cs typeface="Montserrat"/>
                <a:sym typeface="Montserrat"/>
              </a:rPr>
              <a:t>не</a:t>
            </a:r>
            <a:r>
              <a:rPr lang="ru-RU" sz="1500" b="0" i="0" u="none" strike="noStrike" cap="none" dirty="0">
                <a:solidFill>
                  <a:srgbClr val="00B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500" b="1" i="0" u="none" strike="noStrike" cap="none" dirty="0">
                <a:solidFill>
                  <a:srgbClr val="00B050"/>
                </a:solidFill>
                <a:latin typeface="Montserrat"/>
                <a:ea typeface="Montserrat"/>
                <a:cs typeface="Montserrat"/>
                <a:sym typeface="Montserrat"/>
              </a:rPr>
              <a:t>имеют</a:t>
            </a:r>
            <a:r>
              <a:rPr lang="ru-RU" sz="1500" b="0" i="0" u="none" strike="noStrike" cap="none" dirty="0">
                <a:solidFill>
                  <a:srgbClr val="00B050"/>
                </a:solidFill>
                <a:latin typeface="Montserrat"/>
                <a:ea typeface="Montserrat"/>
                <a:cs typeface="Montserrat"/>
                <a:sym typeface="Montserrat"/>
              </a:rPr>
              <a:t> образования</a:t>
            </a:r>
            <a:endParaRPr sz="1500" b="0" i="0" u="none" strike="noStrike" cap="none" dirty="0">
              <a:solidFill>
                <a:srgbClr val="00B05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9207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0" i="0" u="none" strike="noStrike" cap="none" dirty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43% NEET (11.9 </a:t>
            </a:r>
            <a:r>
              <a:rPr lang="ru-RU" sz="1600" b="0" i="0" u="none" strike="noStrike" cap="none" dirty="0" smtClean="0">
                <a:solidFill>
                  <a:srgbClr val="FF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ТЫС. ЧЕЛ.) </a:t>
            </a:r>
            <a:endParaRPr sz="1600" b="0" i="0" u="none" strike="noStrike" cap="none" dirty="0">
              <a:solidFill>
                <a:srgbClr val="FF000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" name="Google Shape;161;p14"/>
          <p:cNvSpPr/>
          <p:nvPr/>
        </p:nvSpPr>
        <p:spPr>
          <a:xfrm>
            <a:off x="658754" y="4547473"/>
            <a:ext cx="3853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недавние выпускники ВУЗов и</a:t>
            </a:r>
            <a:r>
              <a:rPr lang="ru-RU" sz="13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колледжей;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временно безработные;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приезжие;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молодые мамы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" name="Google Shape;162;p14"/>
          <p:cNvSpPr/>
          <p:nvPr/>
        </p:nvSpPr>
        <p:spPr>
          <a:xfrm>
            <a:off x="4792200" y="4379023"/>
            <a:ext cx="39441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выпускники школ без занятия;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недавно освободившиеся </a:t>
            </a:r>
            <a:r>
              <a:rPr lang="ru-RU" sz="1300" dirty="0">
                <a:solidFill>
                  <a:schemeClr val="dk1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из мест лишения свободы;</a:t>
            </a:r>
            <a:endParaRPr sz="1300" i="0" u="none" strike="noStrike" cap="none" dirty="0">
              <a:solidFill>
                <a:schemeClr val="dk1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</a:t>
            </a: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социальная молодежь </a:t>
            </a:r>
            <a:r>
              <a:rPr lang="ru-RU" sz="13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(страдающая зависимостями, </a:t>
            </a:r>
            <a:r>
              <a:rPr lang="ru-RU" sz="13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радикализированная</a:t>
            </a:r>
            <a:r>
              <a:rPr lang="ru-RU" sz="13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 т.д.)</a:t>
            </a: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13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приезжие;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✔"/>
            </a:pPr>
            <a:r>
              <a:rPr lang="ru-RU" sz="13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недавно </a:t>
            </a:r>
            <a:r>
              <a:rPr lang="ru-RU" sz="130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демобилизованные </a:t>
            </a:r>
            <a:endParaRPr sz="130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3655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/>
          <p:nvPr/>
        </p:nvSpPr>
        <p:spPr>
          <a:xfrm>
            <a:off x="1369800" y="433400"/>
            <a:ext cx="6404400" cy="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1338900" y="195025"/>
            <a:ext cx="6466200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ПОШАГОВЫЕ МЕРЫ ПО СОКРАЩЕНИЮ ДОЛИ NEET</a:t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8158527" y="10502852"/>
            <a:ext cx="173990" cy="439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497825" y="1042975"/>
            <a:ext cx="7834800" cy="4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6200" rIns="0" bIns="0" anchor="ctr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i="0" u="none" strike="noStrike" cap="none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Сбор и анализ данных по </a:t>
            </a:r>
            <a:r>
              <a:rPr lang="en-US" sz="2000" i="0" u="none" strike="noStrike" cap="none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NEET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Инфраструктура для работы с молодежью</a:t>
            </a:r>
            <a:endParaRPr lang="en-US" sz="2000" dirty="0" smtClean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Построение каналов обратной связи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Механизмы по обучению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Механизмы по трудоустройству:</a:t>
            </a:r>
          </a:p>
          <a:p>
            <a:pPr marL="896938" lvl="7" indent="-285750" algn="just"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Постоянные рабочие места</a:t>
            </a:r>
          </a:p>
          <a:p>
            <a:pPr marL="896938" lvl="7" indent="-285750" algn="just">
              <a:buClr>
                <a:srgbClr val="00B050"/>
              </a:buClr>
              <a:buSzPts val="1400"/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Временные рабочие места</a:t>
            </a:r>
          </a:p>
          <a:p>
            <a:pPr marL="377825" lvl="0" indent="-273050" algn="just"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Поддержка </a:t>
            </a:r>
            <a:r>
              <a:rPr lang="ru-RU" sz="2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молодежного предпринимательства</a:t>
            </a:r>
          </a:p>
          <a:p>
            <a:pPr marL="377825" lvl="0" indent="-273050" algn="just"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Мотивационная программа по популяризации труда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endParaRPr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0" y="157838"/>
            <a:ext cx="8332500" cy="6285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856146" y="297139"/>
            <a:ext cx="73116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800" b="1" dirty="0" smtClean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ПОДДЕРЖКА NEET-МОЛОДЕЖИ</a:t>
            </a:r>
            <a:endParaRPr sz="1800" b="1" i="0" u="none" strike="noStrike" cap="none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2" y="271925"/>
            <a:ext cx="828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cap="none">
                <a:solidFill>
                  <a:srgbClr val="00AD3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sz="2000" b="1" i="0" u="none" strike="noStrike" cap="none">
              <a:solidFill>
                <a:srgbClr val="00AD3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  <p:sp>
        <p:nvSpPr>
          <p:cNvPr id="149" name="Google Shape;149;p13"/>
          <p:cNvSpPr txBox="1"/>
          <p:nvPr/>
        </p:nvSpPr>
        <p:spPr>
          <a:xfrm>
            <a:off x="251250" y="6076400"/>
            <a:ext cx="8641500" cy="415500"/>
          </a:xfrm>
          <a:prstGeom prst="rect">
            <a:avLst/>
          </a:prstGeom>
          <a:noFill/>
          <a:ln w="190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5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Сокращение доли NEET с </a:t>
            </a:r>
            <a:r>
              <a:rPr lang="ru-RU" sz="1500" b="1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6,3%</a:t>
            </a:r>
            <a:r>
              <a:rPr lang="ru-RU" sz="15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до</a:t>
            </a:r>
            <a:r>
              <a:rPr lang="ru-RU" sz="1500" b="1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4,5% </a:t>
            </a:r>
            <a:r>
              <a:rPr lang="ru-RU" sz="15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</a:t>
            </a:r>
            <a:r>
              <a:rPr lang="ru-RU" sz="1500" b="1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2025</a:t>
            </a:r>
            <a:r>
              <a:rPr lang="ru-RU" sz="15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году.</a:t>
            </a:r>
            <a:endParaRPr sz="1600" b="1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/>
          <p:nvPr/>
        </p:nvSpPr>
        <p:spPr>
          <a:xfrm>
            <a:off x="1369800" y="433400"/>
            <a:ext cx="6404400" cy="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1338900" y="195025"/>
            <a:ext cx="6466200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ПОШАГОВЫЕ МЕРЫ ПО СОКРАЩЕНИЮ ДОЛИ NEET</a:t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8158527" y="10502852"/>
            <a:ext cx="173990" cy="439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497825" y="1042975"/>
            <a:ext cx="7834800" cy="4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6200" rIns="0" bIns="0" anchor="ctr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i="0" u="none" strike="noStrike" cap="none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Зонтичный принцип системы общественных пространств</a:t>
            </a:r>
            <a:endParaRPr lang="en-US" sz="2000" i="0" u="none" strike="noStrike" cap="none" dirty="0" smtClean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Построение каналов непрерывной коммуникации с молодежью (</a:t>
            </a:r>
            <a:r>
              <a:rPr lang="en-US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SMM, </a:t>
            </a: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телефоны доверия, горячей линии, психологическая консультация)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Акселерация новых НПО по работе с молодежью</a:t>
            </a:r>
          </a:p>
          <a:p>
            <a:pPr marL="377825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✔"/>
            </a:pPr>
            <a:r>
              <a:rPr lang="ru-RU" sz="2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Налаживание взаимодействия учебных заведений с городскими службами по трудоустройству и развитию предпринимательства</a:t>
            </a:r>
          </a:p>
          <a:p>
            <a:pPr marL="104775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0" u="none" strike="noStrike" cap="none" dirty="0">
              <a:solidFill>
                <a:srgbClr val="00B05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0" y="157838"/>
            <a:ext cx="8332500" cy="628500"/>
          </a:xfrm>
          <a:prstGeom prst="rect">
            <a:avLst/>
          </a:prstGeom>
          <a:solidFill>
            <a:srgbClr val="00AD3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856146" y="297139"/>
            <a:ext cx="73116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800" b="1" dirty="0" smtClean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ИНФРАСТРУКТУРА. ТОЧКИ ВХОДА</a:t>
            </a:r>
            <a:endParaRPr sz="1800" b="1" i="0" u="none" strike="noStrike" cap="none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2" y="271925"/>
            <a:ext cx="828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AD3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sz="2000" b="1" i="0" u="none" strike="noStrike" cap="none" dirty="0">
              <a:solidFill>
                <a:srgbClr val="00AD3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sldNum" idx="12"/>
          </p:nvPr>
        </p:nvSpPr>
        <p:spPr>
          <a:xfrm>
            <a:off x="8896222" y="6627783"/>
            <a:ext cx="2598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12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920</Words>
  <Application>Microsoft Office PowerPoint</Application>
  <PresentationFormat>Экран (4:3)</PresentationFormat>
  <Paragraphs>207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Arial</vt:lpstr>
      <vt:lpstr>Calibri</vt:lpstr>
      <vt:lpstr>Cambria Math</vt:lpstr>
      <vt:lpstr>Helvetica Neue</vt:lpstr>
      <vt:lpstr>Montserrat</vt:lpstr>
      <vt:lpstr>Montserrat Black</vt:lpstr>
      <vt:lpstr>Montserrat Light</vt:lpstr>
      <vt:lpstr>Montserrat Medium</vt:lpstr>
      <vt:lpstr>Montserrat SemiBold</vt:lpstr>
      <vt:lpstr>Noto Sans Symbols</vt:lpstr>
      <vt:lpstr>Nunito</vt:lpstr>
      <vt:lpstr>Nunito ExtraLight</vt:lpstr>
      <vt:lpstr>Tahoma</vt:lpstr>
      <vt:lpstr>Trebuchet MS</vt:lpstr>
      <vt:lpstr>Wingdings</vt:lpstr>
      <vt:lpstr>Office Theme</vt:lpstr>
      <vt:lpstr>Презентация PowerPoint</vt:lpstr>
      <vt:lpstr>Презентация PowerPoint</vt:lpstr>
      <vt:lpstr>ТЕНДЕНЦИИ В МОЛОДЕЖНОЙ СРЕДЕ </vt:lpstr>
      <vt:lpstr>ОБЩИЙ АНАЛИЗ СИТУАЦИИ В Г. АЛМАТЫ</vt:lpstr>
      <vt:lpstr>ОБЩИЙ АНАЛИЗ СИТУАЦИИ В Г. АЛМАТЫ</vt:lpstr>
      <vt:lpstr>ОСНОВНЫЕ НАПРАВЛЕНИЯ РАБОТЫ</vt:lpstr>
      <vt:lpstr>ПОШАГОВЫЕ МЕРЫ ПО СОКРАЩЕНИЮ ДОЛИ NEET</vt:lpstr>
      <vt:lpstr>ПОШАГОВЫЕ МЕРЫ ПО СОКРАЩЕНИЮ ДОЛИ NEET</vt:lpstr>
      <vt:lpstr>ПОШАГОВЫЕ МЕРЫ ПО СОКРАЩЕНИЮ ДОЛИ NEET</vt:lpstr>
      <vt:lpstr>ПОШАГОВЫЕ МЕРЫ ПО СОКРАЩЕНИЮ ДОЛИ NEET</vt:lpstr>
      <vt:lpstr>ПОШАГОВЫЕ МЕРЫ ПО СОКРАЩЕНИЮ ДОЛИ NEET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Lucky</cp:lastModifiedBy>
  <cp:revision>23</cp:revision>
  <cp:lastPrinted>2022-07-26T05:23:37Z</cp:lastPrinted>
  <dcterms:modified xsi:type="dcterms:W3CDTF">2022-07-29T04:18:37Z</dcterms:modified>
</cp:coreProperties>
</file>