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7" r:id="rId1"/>
  </p:sldMasterIdLst>
  <p:notesMasterIdLst>
    <p:notesMasterId r:id="rId8"/>
  </p:notesMasterIdLst>
  <p:sldIdLst>
    <p:sldId id="492" r:id="rId2"/>
    <p:sldId id="493" r:id="rId3"/>
    <p:sldId id="489" r:id="rId4"/>
    <p:sldId id="488" r:id="rId5"/>
    <p:sldId id="487" r:id="rId6"/>
    <p:sldId id="494" r:id="rId7"/>
  </p:sldIdLst>
  <p:sldSz cx="19007138" cy="10691813"/>
  <p:notesSz cx="9947275" cy="6858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 userDrawn="1">
          <p15:clr>
            <a:srgbClr val="A4A3A4"/>
          </p15:clr>
        </p15:guide>
        <p15:guide id="2" pos="5646" userDrawn="1">
          <p15:clr>
            <a:srgbClr val="A4A3A4"/>
          </p15:clr>
        </p15:guide>
        <p15:guide id="3" orient="horz" pos="5046" userDrawn="1">
          <p15:clr>
            <a:srgbClr val="A4A3A4"/>
          </p15:clr>
        </p15:guide>
        <p15:guide id="4" orient="horz" pos="66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496E6"/>
    <a:srgbClr val="FFFFFF"/>
    <a:srgbClr val="00B050"/>
    <a:srgbClr val="5F8EB9"/>
    <a:srgbClr val="DAE3F3"/>
    <a:srgbClr val="B4C7E7"/>
    <a:srgbClr val="8FAADC"/>
    <a:srgbClr val="946B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785" autoAdjust="0"/>
    <p:restoredTop sz="97449" autoAdjust="0"/>
  </p:normalViewPr>
  <p:slideViewPr>
    <p:cSldViewPr snapToGrid="0">
      <p:cViewPr>
        <p:scale>
          <a:sx n="74" d="100"/>
          <a:sy n="74" d="100"/>
        </p:scale>
        <p:origin x="-816" y="-120"/>
      </p:cViewPr>
      <p:guideLst>
        <p:guide orient="horz" pos="192"/>
        <p:guide orient="horz" pos="5046"/>
        <p:guide orient="horz" pos="6656"/>
        <p:guide pos="56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Республиканский бюджет</a:t>
            </a:r>
            <a:endParaRPr lang="ru-RU" dirty="0"/>
          </a:p>
        </c:rich>
      </c:tx>
      <c:layout>
        <c:manualLayout>
          <c:xMode val="edge"/>
          <c:yMode val="edge"/>
          <c:x val="0.30782419450835413"/>
          <c:y val="5.4996867706182909E-2"/>
        </c:manualLayout>
      </c:layout>
    </c:title>
    <c:plotArea>
      <c:layout>
        <c:manualLayout>
          <c:layoutTarget val="inner"/>
          <c:xMode val="edge"/>
          <c:yMode val="edge"/>
          <c:x val="2.431359496661592E-2"/>
          <c:y val="0.22688315288537061"/>
          <c:w val="0.25449617181521139"/>
          <c:h val="0.593542389067369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тенге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Водоснабжение и водоотведение</c:v>
                </c:pt>
                <c:pt idx="1">
                  <c:v>Развитие инженерных сетей</c:v>
                </c:pt>
                <c:pt idx="2">
                  <c:v>Развитие тепло-электроэнергетической системы</c:v>
                </c:pt>
                <c:pt idx="3">
                  <c:v>Индустриальная зона </c:v>
                </c:pt>
                <c:pt idx="4">
                  <c:v>Возмещение коммунальных платежей населения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8077415</c:v>
                </c:pt>
                <c:pt idx="1">
                  <c:v>996938</c:v>
                </c:pt>
                <c:pt idx="2">
                  <c:v>7332517</c:v>
                </c:pt>
                <c:pt idx="3">
                  <c:v>672047</c:v>
                </c:pt>
                <c:pt idx="4">
                  <c:v>1005270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28506980492063366"/>
          <c:y val="0.20269608555787871"/>
          <c:w val="0.70650189267673946"/>
          <c:h val="0.727057930254257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Местный </a:t>
            </a:r>
            <a:r>
              <a:rPr lang="ru-RU" dirty="0" smtClean="0"/>
              <a:t>бюджет</a:t>
            </a:r>
            <a:endParaRPr lang="ru-RU" dirty="0"/>
          </a:p>
        </c:rich>
      </c:tx>
      <c:layout>
        <c:manualLayout>
          <c:xMode val="edge"/>
          <c:yMode val="edge"/>
          <c:x val="0.30922891119303691"/>
          <c:y val="4.7543694978746408E-2"/>
        </c:manualLayout>
      </c:layout>
    </c:title>
    <c:plotArea>
      <c:layout>
        <c:manualLayout>
          <c:layoutTarget val="inner"/>
          <c:xMode val="edge"/>
          <c:yMode val="edge"/>
          <c:x val="3.8653710680790959E-2"/>
          <c:y val="0.22939006210185947"/>
          <c:w val="0.21219594935011943"/>
          <c:h val="0.465262416552217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тенге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Водоснабжение и водоотведение</c:v>
                </c:pt>
                <c:pt idx="1">
                  <c:v>Развитие инженерных сетей</c:v>
                </c:pt>
                <c:pt idx="2">
                  <c:v>Развитие тепло-электроэнергетической системы</c:v>
                </c:pt>
                <c:pt idx="3">
                  <c:v>Индустриальная зона </c:v>
                </c:pt>
                <c:pt idx="4">
                  <c:v>Дорожная карта бизнеса-2020</c:v>
                </c:pt>
                <c:pt idx="5">
                  <c:v>Организация эксплуатации тепловых сетей </c:v>
                </c:pt>
                <c:pt idx="6">
                  <c:v>ГЧП</c:v>
                </c:pt>
                <c:pt idx="7">
                  <c:v>ФЭО</c:v>
                </c:pt>
                <c:pt idx="8">
                  <c:v>ТЭО</c:v>
                </c:pt>
                <c:pt idx="9">
                  <c:v>Проведение мероприятий за счет резерва МИО на неотложные затраты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6587670</c:v>
                </c:pt>
                <c:pt idx="1">
                  <c:v>326802</c:v>
                </c:pt>
                <c:pt idx="2">
                  <c:v>2981699</c:v>
                </c:pt>
                <c:pt idx="3">
                  <c:v>1435268</c:v>
                </c:pt>
                <c:pt idx="4">
                  <c:v>682888</c:v>
                </c:pt>
                <c:pt idx="5">
                  <c:v>710490</c:v>
                </c:pt>
                <c:pt idx="6">
                  <c:v>8458497</c:v>
                </c:pt>
                <c:pt idx="7">
                  <c:v>16437382</c:v>
                </c:pt>
                <c:pt idx="8">
                  <c:v>67236</c:v>
                </c:pt>
                <c:pt idx="9">
                  <c:v>4909160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28694822424454725"/>
          <c:y val="0.15752417292590062"/>
          <c:w val="0.70462347564735595"/>
          <c:h val="0.8190654648655839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1282" cy="342740"/>
          </a:xfrm>
          <a:prstGeom prst="rect">
            <a:avLst/>
          </a:prstGeom>
        </p:spPr>
        <p:txBody>
          <a:bodyPr vert="horz" lIns="91869" tIns="45934" rIns="91869" bIns="4593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814" y="1"/>
            <a:ext cx="4312871" cy="342740"/>
          </a:xfrm>
          <a:prstGeom prst="rect">
            <a:avLst/>
          </a:prstGeom>
        </p:spPr>
        <p:txBody>
          <a:bodyPr vert="horz" lIns="91869" tIns="45934" rIns="91869" bIns="4593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202F7A-1A66-4981-AAF8-8FD672CD6FF9}" type="datetimeFigureOut">
              <a:rPr lang="ru-RU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9225" y="514350"/>
            <a:ext cx="4568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9" tIns="45934" rIns="91869" bIns="4593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3" y="3257631"/>
            <a:ext cx="7959410" cy="3086261"/>
          </a:xfrm>
          <a:prstGeom prst="rect">
            <a:avLst/>
          </a:prstGeom>
        </p:spPr>
        <p:txBody>
          <a:bodyPr vert="horz" lIns="91869" tIns="45934" rIns="91869" bIns="45934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661"/>
            <a:ext cx="4311282" cy="342740"/>
          </a:xfrm>
          <a:prstGeom prst="rect">
            <a:avLst/>
          </a:prstGeom>
        </p:spPr>
        <p:txBody>
          <a:bodyPr vert="horz" lIns="91869" tIns="45934" rIns="91869" bIns="4593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814" y="6513661"/>
            <a:ext cx="4312871" cy="342740"/>
          </a:xfrm>
          <a:prstGeom prst="rect">
            <a:avLst/>
          </a:prstGeom>
        </p:spPr>
        <p:txBody>
          <a:bodyPr vert="horz" lIns="91869" tIns="45934" rIns="91869" bIns="4593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03B52B-AB4D-46BA-AAE8-18CF5172B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0956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600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4788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1388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9575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7181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6pPr>
    <a:lvl7pPr marL="4424617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7pPr>
    <a:lvl8pPr marL="5162053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8pPr>
    <a:lvl9pPr marL="5899489" algn="l" defTabSz="1474872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108750" y="2138363"/>
            <a:ext cx="16320796" cy="2851150"/>
          </a:xfrm>
          <a:ln>
            <a:noFill/>
          </a:ln>
        </p:spPr>
        <p:txBody>
          <a:bodyPr vert="horz" tIns="0" rIns="33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0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108749" y="5033378"/>
            <a:ext cx="16327132" cy="2732352"/>
          </a:xfrm>
        </p:spPr>
        <p:txBody>
          <a:bodyPr lIns="0" rIns="33941"/>
          <a:lstStyle>
            <a:lvl1pPr marL="0" marR="84852" indent="0" algn="r">
              <a:buNone/>
              <a:defRPr>
                <a:solidFill>
                  <a:schemeClr val="tx1"/>
                </a:solidFill>
              </a:defRPr>
            </a:lvl1pPr>
            <a:lvl2pPr marL="848517" indent="0" algn="ctr">
              <a:buNone/>
            </a:lvl2pPr>
            <a:lvl3pPr marL="1697035" indent="0" algn="ctr">
              <a:buNone/>
            </a:lvl3pPr>
            <a:lvl4pPr marL="2545552" indent="0" algn="ctr">
              <a:buNone/>
            </a:lvl4pPr>
            <a:lvl5pPr marL="3394070" indent="0" algn="ctr">
              <a:buNone/>
            </a:lvl5pPr>
            <a:lvl6pPr marL="4242587" indent="0" algn="ctr">
              <a:buNone/>
            </a:lvl6pPr>
            <a:lvl7pPr marL="5091105" indent="0" algn="ctr">
              <a:buNone/>
            </a:lvl7pPr>
            <a:lvl8pPr marL="5939622" indent="0" algn="ctr">
              <a:buNone/>
            </a:lvl8pPr>
            <a:lvl9pPr marL="678814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011A6-38DA-4F57-8F88-456F0B3B833F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E900A-5EC1-4BF1-AC9B-9E7039A015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336A7-BB14-4E03-A43D-2B7C92B07E2C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1DE7F-44A4-474A-8998-6EF87E89CE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780175" y="1425577"/>
            <a:ext cx="4276606" cy="812528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0357" y="1425577"/>
            <a:ext cx="12513033" cy="812528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2BA54-3EAE-43C3-9FDC-FEB0E97BB163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B90A8-043F-4A33-BF6A-68C2B96C14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9E0C92-9D2B-4AD2-93D3-C1EFB53B75C4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2D607-3C2F-46D1-BC0B-439D2D9987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2414" y="2052828"/>
            <a:ext cx="16156067" cy="2124107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0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2414" y="4216647"/>
            <a:ext cx="16156067" cy="2353683"/>
          </a:xfrm>
        </p:spPr>
        <p:txBody>
          <a:bodyPr lIns="84852" rIns="84852" anchor="t"/>
          <a:lstStyle>
            <a:lvl1pPr marL="0" indent="0">
              <a:buNone/>
              <a:defRPr sz="4100">
                <a:solidFill>
                  <a:schemeClr val="tx1"/>
                </a:solidFill>
              </a:defRPr>
            </a:lvl1pPr>
            <a:lvl2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9D164-678A-4C32-B2B8-EB6BB80A25D0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E8D70-9A48-4CDD-9555-1025A7B0B5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357" y="1097693"/>
            <a:ext cx="17106424" cy="1781969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0357" y="2993466"/>
            <a:ext cx="8394819" cy="6914039"/>
          </a:xfrm>
        </p:spPr>
        <p:txBody>
          <a:bodyPr/>
          <a:lstStyle>
            <a:lvl1pPr>
              <a:defRPr sz="4800"/>
            </a:lvl1pPr>
            <a:lvl2pPr>
              <a:defRPr sz="45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61962" y="2993466"/>
            <a:ext cx="8394819" cy="6914039"/>
          </a:xfrm>
        </p:spPr>
        <p:txBody>
          <a:bodyPr/>
          <a:lstStyle>
            <a:lvl1pPr>
              <a:defRPr sz="4800"/>
            </a:lvl1pPr>
            <a:lvl2pPr>
              <a:defRPr sz="45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234FC-7A44-4745-8711-D1E673DCFF95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FE4BF-47C4-44EB-9DB7-232094E6E9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357" y="1097693"/>
            <a:ext cx="17106424" cy="1781969"/>
          </a:xfrm>
        </p:spPr>
        <p:txBody>
          <a:bodyPr tIns="84852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0357" y="2892383"/>
            <a:ext cx="8398120" cy="1027948"/>
          </a:xfrm>
        </p:spPr>
        <p:txBody>
          <a:bodyPr lIns="84852" tIns="0" rIns="84852" bIns="0" anchor="ctr">
            <a:noAutofit/>
          </a:bodyPr>
          <a:lstStyle>
            <a:lvl1pPr marL="0" indent="0">
              <a:buNone/>
              <a:defRPr sz="4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3700" b="1"/>
            </a:lvl2pPr>
            <a:lvl3pPr>
              <a:buNone/>
              <a:defRPr sz="3300" b="1"/>
            </a:lvl3pPr>
            <a:lvl4pPr>
              <a:buNone/>
              <a:defRPr sz="3000" b="1"/>
            </a:lvl4pPr>
            <a:lvl5pPr>
              <a:buNone/>
              <a:defRPr sz="30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9655363" y="2899414"/>
            <a:ext cx="8401419" cy="1020918"/>
          </a:xfrm>
        </p:spPr>
        <p:txBody>
          <a:bodyPr lIns="84852" tIns="0" rIns="84852" bIns="0" anchor="ctr"/>
          <a:lstStyle>
            <a:lvl1pPr marL="0" indent="0">
              <a:buNone/>
              <a:defRPr sz="4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3700" b="1"/>
            </a:lvl2pPr>
            <a:lvl3pPr>
              <a:buNone/>
              <a:defRPr sz="3300" b="1"/>
            </a:lvl3pPr>
            <a:lvl4pPr>
              <a:buNone/>
              <a:defRPr sz="3000" b="1"/>
            </a:lvl4pPr>
            <a:lvl5pPr>
              <a:buNone/>
              <a:defRPr sz="30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950357" y="3920331"/>
            <a:ext cx="8398120" cy="5995585"/>
          </a:xfrm>
        </p:spPr>
        <p:txBody>
          <a:bodyPr tIns="0"/>
          <a:lstStyle>
            <a:lvl1pPr>
              <a:defRPr sz="4100"/>
            </a:lvl1pPr>
            <a:lvl2pPr>
              <a:defRPr sz="37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655363" y="3920331"/>
            <a:ext cx="8401419" cy="5995585"/>
          </a:xfrm>
        </p:spPr>
        <p:txBody>
          <a:bodyPr tIns="0"/>
          <a:lstStyle>
            <a:lvl1pPr>
              <a:defRPr sz="4100"/>
            </a:lvl1pPr>
            <a:lvl2pPr>
              <a:defRPr sz="37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25B0C-DA74-4FF7-ACBF-984940C71F2C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AF7A8-4744-43A8-8531-004633B74C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357" y="1097693"/>
            <a:ext cx="17264817" cy="1781969"/>
          </a:xfrm>
        </p:spPr>
        <p:txBody>
          <a:bodyPr vert="horz" tIns="8485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9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557A27-EF56-4197-B8F0-6883BBB39987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03196-1F4E-4C36-B349-F1D5E9C9F2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E92932-CEB9-4644-8ED0-6DA883222CF9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FB065-8D27-48D2-86FA-85F4A8325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536" y="801889"/>
            <a:ext cx="5702141" cy="181166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5536" y="2613554"/>
            <a:ext cx="5702141" cy="7127875"/>
          </a:xfrm>
        </p:spPr>
        <p:txBody>
          <a:bodyPr lIns="33941" rIns="33941"/>
          <a:lstStyle>
            <a:lvl1pPr marL="0" indent="0" algn="l">
              <a:buNone/>
              <a:defRPr sz="2600"/>
            </a:lvl1pPr>
            <a:lvl2pPr indent="0" algn="l">
              <a:buNone/>
              <a:defRPr sz="2200"/>
            </a:lvl2pPr>
            <a:lvl3pPr indent="0" algn="l">
              <a:buNone/>
              <a:defRPr sz="1900"/>
            </a:lvl3pPr>
            <a:lvl4pPr indent="0" algn="l">
              <a:buNone/>
              <a:defRPr sz="1700"/>
            </a:lvl4pPr>
            <a:lvl5pPr indent="0" algn="l">
              <a:buNone/>
              <a:defRPr sz="17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431263" y="2613554"/>
            <a:ext cx="10625518" cy="7127875"/>
          </a:xfrm>
        </p:spPr>
        <p:txBody>
          <a:bodyPr tIns="0"/>
          <a:lstStyle>
            <a:lvl1pPr>
              <a:defRPr sz="5200"/>
            </a:lvl1pPr>
            <a:lvl2pPr>
              <a:defRPr sz="4800"/>
            </a:lvl2pPr>
            <a:lvl3pPr>
              <a:defRPr sz="4500"/>
            </a:lvl3pPr>
            <a:lvl4pPr>
              <a:defRPr sz="3700"/>
            </a:lvl4pPr>
            <a:lvl5pPr>
              <a:defRPr sz="3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3D1BD-5A2E-4E47-9390-8928432909FD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2FCF6-9391-40E5-81F0-EDB3714E7E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6580480" y="1727523"/>
            <a:ext cx="10929104" cy="641508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9703" tIns="84852" rIns="169703" bIns="8485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6637760" y="8356029"/>
            <a:ext cx="323121" cy="2423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9703" tIns="84852" rIns="169703" bIns="8485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143" y="1834970"/>
            <a:ext cx="4599727" cy="2467350"/>
          </a:xfrm>
        </p:spPr>
        <p:txBody>
          <a:bodyPr vert="horz" lIns="84852" tIns="84852" rIns="84852" bIns="84852" anchor="b"/>
          <a:lstStyle>
            <a:lvl1pPr algn="l">
              <a:buNone/>
              <a:defRPr sz="37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67142" y="4410154"/>
            <a:ext cx="4593392" cy="3397621"/>
          </a:xfrm>
        </p:spPr>
        <p:txBody>
          <a:bodyPr lIns="118792" rIns="84852" bIns="84852" anchor="t"/>
          <a:lstStyle>
            <a:lvl1pPr marL="0" indent="0" algn="l">
              <a:spcBef>
                <a:spcPts val="464"/>
              </a:spcBef>
              <a:buFontTx/>
              <a:buNone/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250F8-00D7-4CA9-A871-F7C4F1458D2C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6789638" y="9909727"/>
            <a:ext cx="1267143" cy="569240"/>
          </a:xfrm>
        </p:spPr>
        <p:txBody>
          <a:bodyPr/>
          <a:lstStyle/>
          <a:p>
            <a:pPr>
              <a:defRPr/>
            </a:pPr>
            <a:fld id="{BD1D47AC-484A-4783-9336-0F0B9F005E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7245729" y="1870080"/>
            <a:ext cx="9598605" cy="612997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59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9799" y="9068241"/>
            <a:ext cx="19046736" cy="162357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9703" tIns="84852" rIns="169703" bIns="8485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9107587" y="9696881"/>
            <a:ext cx="9899551" cy="9949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9703" tIns="84852" rIns="169703" bIns="8485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9799" y="-11138"/>
            <a:ext cx="19046736" cy="162357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9703" tIns="84852" rIns="169703" bIns="8485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9107587" y="-11137"/>
            <a:ext cx="9899551" cy="9949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9703" tIns="84852" rIns="169703" bIns="8485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0357" y="1097693"/>
            <a:ext cx="17106424" cy="1781969"/>
          </a:xfrm>
          <a:prstGeom prst="rect">
            <a:avLst/>
          </a:prstGeom>
        </p:spPr>
        <p:txBody>
          <a:bodyPr vert="horz" lIns="0" tIns="84852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950357" y="3017467"/>
            <a:ext cx="17106424" cy="6842760"/>
          </a:xfrm>
          <a:prstGeom prst="rect">
            <a:avLst/>
          </a:prstGeom>
        </p:spPr>
        <p:txBody>
          <a:bodyPr vert="horz" lIns="169703" tIns="84852" rIns="169703" bIns="84852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950357" y="9909727"/>
            <a:ext cx="4434999" cy="56924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AD6E9A5-8D99-47DB-A9D0-660364360F28}" type="datetime1">
              <a:rPr lang="ru-RU" smtClean="0"/>
              <a:pPr>
                <a:defRPr/>
              </a:pPr>
              <a:t>20.05.2021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543749" y="9909727"/>
            <a:ext cx="6969284" cy="56924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6472853" y="9909727"/>
            <a:ext cx="1583928" cy="56924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CE2BE65-F179-4BD3-9F25-4793284053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39529" y="315560"/>
            <a:ext cx="19083108" cy="101215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93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509110" indent="-50911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87924" indent="-45819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697035" indent="-45819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206145" indent="-390318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5256" indent="-390318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3224366" indent="-39031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773" indent="-33940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3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072884" indent="-339407" algn="l" rtl="0" eaLnBrk="1" latinLnBrk="0" hangingPunct="1">
        <a:spcBef>
          <a:spcPct val="20000"/>
        </a:spcBef>
        <a:buClr>
          <a:schemeClr val="tx2"/>
        </a:buClr>
        <a:buChar char="•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4581994" indent="-339407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485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97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545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394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2425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0911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9396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7881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4448" y="1300766"/>
            <a:ext cx="17106424" cy="222804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Управление </a:t>
            </a:r>
            <a:r>
              <a:rPr lang="ru-RU" sz="5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5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инфраструктурного развития города </a:t>
            </a:r>
            <a:r>
              <a:rPr lang="ru-RU" sz="5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Алматы</a:t>
            </a:r>
            <a:endParaRPr lang="ru-RU" sz="5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7279" y="3928056"/>
            <a:ext cx="17129502" cy="461063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Информация о бюджете управления</a:t>
            </a:r>
          </a:p>
          <a:p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Отчет о проделанной работе за 2020 год и первый квартал 2021 года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2D607-3C2F-46D1-BC0B-439D2D9987D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1C75C2C-74CA-430F-8CB6-9B86C2130444}"/>
              </a:ext>
            </a:extLst>
          </p:cNvPr>
          <p:cNvSpPr/>
          <p:nvPr/>
        </p:nvSpPr>
        <p:spPr>
          <a:xfrm>
            <a:off x="-22532" y="-31509"/>
            <a:ext cx="19007138" cy="6047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46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446B072A-4771-4AA3-9A84-6D49545E85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7392" y="-73973"/>
            <a:ext cx="1005544" cy="10055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13" y="5967800"/>
            <a:ext cx="444227" cy="353407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02" y="5077012"/>
            <a:ext cx="444227" cy="35340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360" y="844062"/>
            <a:ext cx="16281572" cy="101816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Бюджет на 2020 год</a:t>
            </a:r>
            <a:endParaRPr lang="ru-RU" sz="5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463640" y="1928269"/>
            <a:ext cx="8860665" cy="673262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Бюджет – 61 022 417 тыс.тенге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" name="Содержимое 64"/>
          <p:cNvGraphicFramePr>
            <a:graphicFrameLocks noGrp="1"/>
          </p:cNvGraphicFramePr>
          <p:nvPr>
            <p:ph sz="half" idx="1"/>
          </p:nvPr>
        </p:nvGraphicFramePr>
        <p:xfrm>
          <a:off x="9543246" y="1970468"/>
          <a:ext cx="8899301" cy="311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2D607-3C2F-46D1-BC0B-439D2D9987D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1C75C2C-74CA-430F-8CB6-9B86C2130444}"/>
              </a:ext>
            </a:extLst>
          </p:cNvPr>
          <p:cNvSpPr/>
          <p:nvPr/>
        </p:nvSpPr>
        <p:spPr>
          <a:xfrm>
            <a:off x="-22532" y="-31509"/>
            <a:ext cx="19007138" cy="6047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46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446B072A-4771-4AA3-9A84-6D49545E85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7392" y="-73973"/>
            <a:ext cx="1005544" cy="1005544"/>
          </a:xfrm>
          <a:prstGeom prst="rect">
            <a:avLst/>
          </a:prstGeom>
        </p:spPr>
      </p:pic>
      <p:cxnSp>
        <p:nvCxnSpPr>
          <p:cNvPr id="28" name="Прямая со стрелкой 27"/>
          <p:cNvCxnSpPr>
            <a:stCxn id="14" idx="2"/>
          </p:cNvCxnSpPr>
          <p:nvPr/>
        </p:nvCxnSpPr>
        <p:spPr>
          <a:xfrm rot="16200000" flipH="1">
            <a:off x="5563675" y="1931828"/>
            <a:ext cx="772733" cy="2112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4" idx="2"/>
          </p:cNvCxnSpPr>
          <p:nvPr/>
        </p:nvCxnSpPr>
        <p:spPr>
          <a:xfrm rot="5400000">
            <a:off x="3322751" y="1803041"/>
            <a:ext cx="772733" cy="2369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Текст 13"/>
          <p:cNvSpPr txBox="1">
            <a:spLocks/>
          </p:cNvSpPr>
          <p:nvPr/>
        </p:nvSpPr>
        <p:spPr>
          <a:xfrm>
            <a:off x="319825" y="3484466"/>
            <a:ext cx="4187781" cy="644514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169696" tIns="84848" rIns="169696" bIns="84848" rtlCol="0">
            <a:normAutofit/>
          </a:bodyPr>
          <a:lstStyle/>
          <a:p>
            <a:pPr marL="0" marR="0" lvl="0" indent="0" algn="ctr" defTabSz="16969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Республиканский  –          18 084 187 тыс.тенге</a:t>
            </a:r>
          </a:p>
          <a:p>
            <a:pPr marL="514350" marR="0" lvl="0" indent="-514350" algn="just" defTabSz="16969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Водоснабжение и водоотведение – 8 077 415 тыс.тенге;</a:t>
            </a:r>
          </a:p>
          <a:p>
            <a:pPr marL="514350" marR="0" lvl="0" indent="-514350" algn="just" defTabSz="16969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Развитие инженерных сетей – 996 938 тыс. тенге;</a:t>
            </a:r>
          </a:p>
          <a:p>
            <a:pPr marL="514350" marR="0" lvl="0" indent="-514350" algn="just" defTabSz="16969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тепло-электроэнерге-тической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системы – 7 332 517 тыс.тенге;</a:t>
            </a:r>
          </a:p>
          <a:p>
            <a:pPr marL="514350" marR="0" lvl="0" indent="-514350" algn="just" defTabSz="16969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Индустриальная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зона – 672 047 тыс. тенге;</a:t>
            </a:r>
          </a:p>
          <a:p>
            <a:pPr marL="514350" marR="0" lvl="0" indent="-514350" algn="just" defTabSz="16969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	Возмещение коммунальных платежей населения – 1 005 270 тыс. тенге</a:t>
            </a:r>
            <a:endParaRPr kumimoji="0" lang="ru-RU" sz="16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algn="just" defTabSz="16969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Текст 13"/>
          <p:cNvSpPr txBox="1">
            <a:spLocks/>
          </p:cNvSpPr>
          <p:nvPr/>
        </p:nvSpPr>
        <p:spPr>
          <a:xfrm>
            <a:off x="4803821" y="3490174"/>
            <a:ext cx="4623514" cy="6413679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169696" tIns="84848" rIns="169696" bIns="84848" rtlCol="0">
            <a:normAutofit lnSpcReduction="10000"/>
          </a:bodyPr>
          <a:lstStyle/>
          <a:p>
            <a:pPr marL="0" marR="0" lvl="0" indent="0" algn="ctr" defTabSz="16969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Местный – 42 938 230 тыс.тенге</a:t>
            </a:r>
          </a:p>
          <a:p>
            <a:pPr marL="514350" lvl="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Водоснабжение и водоотведения – 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6 587 670 тыс.тенге;</a:t>
            </a:r>
          </a:p>
          <a:p>
            <a:pPr marL="51435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Развитие инженерных сетей – 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326 802 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тыс. тенге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lvl="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7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тепло-электроэнерге-тической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системы – 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2 981 699 тыс.тенге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Дорожная карта бизнеса-2020 – 682 888 тыс.тенге;</a:t>
            </a:r>
          </a:p>
          <a:p>
            <a:pPr marL="51435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Организация эксплуатации тепловых сетей ТОО «</a:t>
            </a:r>
            <a:r>
              <a:rPr lang="ru-RU" sz="17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Алматинские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тепловые сети» - 710 490 тыс.тенге;</a:t>
            </a:r>
          </a:p>
          <a:p>
            <a:pPr marL="514350" lvl="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Индустриальная зона – 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1 435 268 тыс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тенге</a:t>
            </a: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lvl="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ГЧП – 8 458 497 тыс.тенге;</a:t>
            </a:r>
          </a:p>
          <a:p>
            <a:pPr marL="514350" lvl="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ФЭО – 16 437 382 тыс.тенге;</a:t>
            </a:r>
          </a:p>
          <a:p>
            <a:pPr marL="514350" lvl="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ТЭО – 67 236 тыс.тенге;</a:t>
            </a:r>
          </a:p>
          <a:p>
            <a:pPr marL="514350" lvl="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Проведение мероприятий за счет резерва МИО на неотложные затраты – 4 909 160 тыс.тенге</a:t>
            </a:r>
            <a:endParaRPr lang="ru-RU" sz="17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schemeClr val="tx2"/>
              </a:solidFill>
            </a:endParaRPr>
          </a:p>
          <a:p>
            <a:pPr marL="514350" lvl="0" indent="-514350" algn="just" defTabSz="1696964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schemeClr val="tx2"/>
              </a:solidFill>
            </a:endParaRPr>
          </a:p>
        </p:txBody>
      </p:sp>
      <p:graphicFrame>
        <p:nvGraphicFramePr>
          <p:cNvPr id="67" name="Содержимое 64"/>
          <p:cNvGraphicFramePr>
            <a:graphicFrameLocks/>
          </p:cNvGraphicFramePr>
          <p:nvPr/>
        </p:nvGraphicFramePr>
        <p:xfrm>
          <a:off x="9605494" y="5035639"/>
          <a:ext cx="9040969" cy="479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" y="7841"/>
            <a:ext cx="19007138" cy="787861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446B072A-4771-4AA3-9A84-6D49545E85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68" y="12662"/>
            <a:ext cx="1045670" cy="953253"/>
          </a:xfrm>
          <a:prstGeom prst="rect">
            <a:avLst/>
          </a:prstGeom>
        </p:spPr>
      </p:pic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209550" y="0"/>
            <a:ext cx="13567410" cy="711771"/>
          </a:xfrm>
          <a:prstGeom prst="rect">
            <a:avLst/>
          </a:prstGeom>
        </p:spPr>
        <p:txBody>
          <a:bodyPr vert="horz" lIns="91421" tIns="45709" rIns="91421" bIns="45709" rtlCol="0" anchor="ctr">
            <a:normAutofit/>
          </a:bodyPr>
          <a:lstStyle/>
          <a:p>
            <a:pPr algn="ctr" defTabSz="1425550" eaLnBrk="1" fontAlgn="ctr" hangingPunct="1">
              <a:lnSpc>
                <a:spcPct val="90000"/>
              </a:lnSpc>
              <a:spcBef>
                <a:spcPts val="1559"/>
              </a:spcBef>
              <a:defRPr/>
            </a:pPr>
            <a:r>
              <a:rPr lang="ru-RU" sz="302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РАЗВИТИЕ СЕТЕЙ ВОДОСНАБЖЕНИЯ И ВОДООТВЕДЕНИЯ</a:t>
            </a:r>
            <a:endParaRPr lang="ru-RU" sz="302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AC7D247-0068-47A9-849B-A8687A8D394B}"/>
              </a:ext>
            </a:extLst>
          </p:cNvPr>
          <p:cNvSpPr txBox="1"/>
          <p:nvPr/>
        </p:nvSpPr>
        <p:spPr>
          <a:xfrm>
            <a:off x="425456" y="2010765"/>
            <a:ext cx="18197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 году построено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161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км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водопровода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151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км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канализации, что позволило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подключить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23 тыс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домов </a:t>
            </a:r>
            <a:r>
              <a:rPr lang="ru-RU" sz="3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(около </a:t>
            </a:r>
            <a:r>
              <a:rPr lang="ru-RU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85 тыс</a:t>
            </a:r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человек</a:t>
            </a:r>
            <a:r>
              <a:rPr lang="ru-RU" sz="3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Индикатор достигнут.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году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запланировано построить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170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км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водоснабжения и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140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км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водоотведения для 17 микрорайонов, что позволит дополнительно подключить порядка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тыс.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домов </a:t>
            </a:r>
            <a:r>
              <a:rPr lang="ru-RU" sz="3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(около </a:t>
            </a:r>
            <a:r>
              <a:rPr lang="ru-RU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80 </a:t>
            </a:r>
            <a:r>
              <a:rPr lang="ru-RU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тыс. человек</a:t>
            </a:r>
            <a:r>
              <a:rPr lang="ru-RU" sz="3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287457" y="1289590"/>
            <a:ext cx="14912985" cy="719241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defTabSz="685673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Строительство новых сетей на присоединенных территориях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6" y="1326532"/>
            <a:ext cx="739853" cy="588594"/>
          </a:xfrm>
          <a:prstGeom prst="rect">
            <a:avLst/>
          </a:prstGeom>
          <a:ln>
            <a:noFill/>
          </a:ln>
        </p:spPr>
      </p:pic>
      <p:sp>
        <p:nvSpPr>
          <p:cNvPr id="27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287457" y="4937700"/>
            <a:ext cx="16089237" cy="719241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defTabSz="685673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Проектирование новых сетей для присоединенных территорий</a:t>
            </a:r>
            <a:endParaRPr lang="ru-RU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6" y="4987784"/>
            <a:ext cx="739853" cy="588594"/>
          </a:xfrm>
          <a:prstGeom prst="rect">
            <a:avLst/>
          </a:prstGeom>
          <a:ln>
            <a:noFill/>
          </a:ln>
        </p:spPr>
      </p:pic>
      <p:sp>
        <p:nvSpPr>
          <p:cNvPr id="29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425456" y="5958840"/>
            <a:ext cx="18399573" cy="4236719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marL="457200" indent="-457200" algn="just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Ведется проектирование новых сетей для 12 микрорайонов, протяженностью –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145,2 км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сетей водоснабжения,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145,4 км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сетей водоотведения. Выход 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госэкспертизы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запланирован до 2022 года.</a:t>
            </a:r>
            <a:endParaRPr lang="en-U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 «Развитие инженерных сетей присоединенных поселков к г. Алматы. Строительство водозаборного сооружения и станции водоподготовки на р. Аксай для обеспечения 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Наурызбайского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района» позволит обеспечить бесперебойным водоснабжением </a:t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микрорайонов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(порядка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80 тыс. человек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Срок реализации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запланирован на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2022-2023 гг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 случае своевременного выделения финансовых средств)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63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" y="7841"/>
            <a:ext cx="19007138" cy="787861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446B072A-4771-4AA3-9A84-6D49545E85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999" y="27902"/>
            <a:ext cx="1222141" cy="1002408"/>
          </a:xfrm>
          <a:prstGeom prst="rect">
            <a:avLst/>
          </a:prstGeom>
        </p:spPr>
      </p:pic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209550" y="0"/>
            <a:ext cx="8534400" cy="711771"/>
          </a:xfrm>
          <a:prstGeom prst="rect">
            <a:avLst/>
          </a:prstGeom>
        </p:spPr>
        <p:txBody>
          <a:bodyPr vert="horz" lIns="91421" tIns="45709" rIns="91421" bIns="45709" rtlCol="0" anchor="ctr">
            <a:normAutofit/>
          </a:bodyPr>
          <a:lstStyle/>
          <a:p>
            <a:pPr algn="ctr" defTabSz="1425550" eaLnBrk="1" fontAlgn="ctr" hangingPunct="1">
              <a:lnSpc>
                <a:spcPct val="90000"/>
              </a:lnSpc>
              <a:spcBef>
                <a:spcPts val="1559"/>
              </a:spcBef>
              <a:defRPr/>
            </a:pPr>
            <a:r>
              <a:rPr lang="ru-RU" sz="302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ОСВЕЩЕНИЕ ГОРОДА АЛМАТЫ</a:t>
            </a:r>
            <a:endParaRPr lang="ru-RU" sz="302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AC7D247-0068-47A9-849B-A8687A8D394B}"/>
              </a:ext>
            </a:extLst>
          </p:cNvPr>
          <p:cNvSpPr txBox="1"/>
          <p:nvPr/>
        </p:nvSpPr>
        <p:spPr>
          <a:xfrm>
            <a:off x="425456" y="1919325"/>
            <a:ext cx="178993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 году было установлено освещение на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1 423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улицах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 запланировано установить освещение на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601 улице </a:t>
            </a:r>
            <a:r>
              <a:rPr lang="ru-RU" sz="2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(выполнено по 420 улицам или 69%)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287457" y="1000030"/>
            <a:ext cx="14912985" cy="719241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defTabSz="685673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Установка ЛНО на 2021 год в рамках программы «Город без окраин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6" y="1036972"/>
            <a:ext cx="739853" cy="588594"/>
          </a:xfrm>
          <a:prstGeom prst="rect">
            <a:avLst/>
          </a:prstGeom>
          <a:ln>
            <a:noFill/>
          </a:ln>
        </p:spPr>
      </p:pic>
      <p:sp>
        <p:nvSpPr>
          <p:cNvPr id="27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287457" y="3535620"/>
            <a:ext cx="16089237" cy="719241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defTabSz="685673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Проектно-сметная документация по строительству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ЛНО по заказу Управления</a:t>
            </a:r>
            <a:endParaRPr lang="ru-RU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6" y="3600944"/>
            <a:ext cx="739853" cy="588594"/>
          </a:xfrm>
          <a:prstGeom prst="rect">
            <a:avLst/>
          </a:prstGeom>
          <a:ln>
            <a:noFill/>
          </a:ln>
        </p:spPr>
      </p:pic>
      <p:sp>
        <p:nvSpPr>
          <p:cNvPr id="29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425456" y="4675259"/>
            <a:ext cx="18399573" cy="2292430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defTabSz="685673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Частично неосвещённые улицы</a:t>
            </a:r>
          </a:p>
          <a:p>
            <a:pPr marL="457200" indent="-457200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ПСД предусматривает установку дополнительных </a:t>
            </a:r>
            <a:r>
              <a:rPr lang="ru-RU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светоточек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1066 частично неосвещённым улицам (участкам)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города. </a:t>
            </a:r>
          </a:p>
          <a:p>
            <a:pPr marL="457200" indent="-457200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Общая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стоимость –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5,2 млрд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тенге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defTabSz="685673">
              <a:lnSpc>
                <a:spcPct val="90000"/>
              </a:lnSpc>
              <a:spcBef>
                <a:spcPts val="750"/>
              </a:spcBef>
              <a:defRPr/>
            </a:pP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324B6203-AE11-4DA6-ADB2-BAB21D0E89B4}"/>
              </a:ext>
            </a:extLst>
          </p:cNvPr>
          <p:cNvSpPr txBox="1"/>
          <p:nvPr/>
        </p:nvSpPr>
        <p:spPr>
          <a:xfrm>
            <a:off x="425456" y="6994779"/>
            <a:ext cx="17536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Неосвещённые дворы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ПСД предусматривает установку линий наружного освещения по 487 неосвещённым дворовым территориям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города.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06D17085-66CA-479B-A2B8-ADAB940E6B7C}"/>
              </a:ext>
            </a:extLst>
          </p:cNvPr>
          <p:cNvSpPr txBox="1"/>
          <p:nvPr/>
        </p:nvSpPr>
        <p:spPr>
          <a:xfrm>
            <a:off x="425456" y="8536378"/>
            <a:ext cx="17899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Общая стоимость –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2,1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млрд. тенге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55969" y="9331539"/>
            <a:ext cx="6641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Срок реализации – 2021-2022 гг.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6" y="9331539"/>
            <a:ext cx="739853" cy="58859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303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168164" y="3867301"/>
            <a:ext cx="9539413" cy="711771"/>
          </a:xfrm>
          <a:prstGeom prst="rect">
            <a:avLst/>
          </a:prstGeom>
        </p:spPr>
        <p:txBody>
          <a:bodyPr vert="horz" lIns="91421" tIns="45709" rIns="91421" bIns="45709" rtlCol="0" anchor="ctr">
            <a:normAutofit/>
          </a:bodyPr>
          <a:lstStyle/>
          <a:p>
            <a:pPr defTabSz="1425550" eaLnBrk="1" fontAlgn="ctr" hangingPunct="1">
              <a:lnSpc>
                <a:spcPct val="90000"/>
              </a:lnSpc>
              <a:spcBef>
                <a:spcPts val="1559"/>
              </a:spcBef>
              <a:defRPr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Модернизация ЛНО на 2021 год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4AE96729-70F4-42E1-9256-832C9BC5E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8958241"/>
              </p:ext>
            </p:extLst>
          </p:nvPr>
        </p:nvGraphicFramePr>
        <p:xfrm>
          <a:off x="1168164" y="4663003"/>
          <a:ext cx="16875167" cy="2953639"/>
        </p:xfrm>
        <a:graphic>
          <a:graphicData uri="http://schemas.openxmlformats.org/drawingml/2006/table">
            <a:tbl>
              <a:tblPr/>
              <a:tblGrid>
                <a:gridCol w="3542518">
                  <a:extLst>
                    <a:ext uri="{9D8B030D-6E8A-4147-A177-3AD203B41FA5}">
                      <a16:colId xmlns="" xmlns:a16="http://schemas.microsoft.com/office/drawing/2014/main" val="2003583530"/>
                    </a:ext>
                  </a:extLst>
                </a:gridCol>
                <a:gridCol w="2031835">
                  <a:extLst>
                    <a:ext uri="{9D8B030D-6E8A-4147-A177-3AD203B41FA5}">
                      <a16:colId xmlns="" xmlns:a16="http://schemas.microsoft.com/office/drawing/2014/main" val="1509544284"/>
                    </a:ext>
                  </a:extLst>
                </a:gridCol>
                <a:gridCol w="2031835">
                  <a:extLst>
                    <a:ext uri="{9D8B030D-6E8A-4147-A177-3AD203B41FA5}">
                      <a16:colId xmlns="" xmlns:a16="http://schemas.microsoft.com/office/drawing/2014/main" val="3788384536"/>
                    </a:ext>
                  </a:extLst>
                </a:gridCol>
                <a:gridCol w="2278017">
                  <a:extLst>
                    <a:ext uri="{9D8B030D-6E8A-4147-A177-3AD203B41FA5}">
                      <a16:colId xmlns="" xmlns:a16="http://schemas.microsoft.com/office/drawing/2014/main" val="844419122"/>
                    </a:ext>
                  </a:extLst>
                </a:gridCol>
                <a:gridCol w="2392278">
                  <a:extLst>
                    <a:ext uri="{9D8B030D-6E8A-4147-A177-3AD203B41FA5}">
                      <a16:colId xmlns="" xmlns:a16="http://schemas.microsoft.com/office/drawing/2014/main" val="657562869"/>
                    </a:ext>
                  </a:extLst>
                </a:gridCol>
                <a:gridCol w="2425048">
                  <a:extLst>
                    <a:ext uri="{9D8B030D-6E8A-4147-A177-3AD203B41FA5}">
                      <a16:colId xmlns="" xmlns:a16="http://schemas.microsoft.com/office/drawing/2014/main" val="2328730237"/>
                    </a:ext>
                  </a:extLst>
                </a:gridCol>
                <a:gridCol w="2173636">
                  <a:extLst>
                    <a:ext uri="{9D8B030D-6E8A-4147-A177-3AD203B41FA5}">
                      <a16:colId xmlns="" xmlns:a16="http://schemas.microsoft.com/office/drawing/2014/main" val="2681041115"/>
                    </a:ext>
                  </a:extLst>
                </a:gridCol>
              </a:tblGrid>
              <a:tr h="3729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Показатели работ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lang="ru-RU" sz="25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799" marR="19799" marT="197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4385791"/>
                  </a:ext>
                </a:extLst>
              </a:tr>
              <a:tr h="372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5173639"/>
                  </a:ext>
                </a:extLst>
              </a:tr>
              <a:tr h="372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5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Кол-во улиц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309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626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6914141"/>
                  </a:ext>
                </a:extLst>
              </a:tr>
              <a:tr h="372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5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Светильник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5 785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5 376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9 105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12 155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12 155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44 576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20052057"/>
                  </a:ext>
                </a:extLst>
              </a:tr>
              <a:tr h="3729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5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Опора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4 851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3 165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7 320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13 358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13 358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42 052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9139717"/>
                  </a:ext>
                </a:extLst>
              </a:tr>
              <a:tr h="372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Протяженность ЛНО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147,8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103,1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283,2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442,95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442,95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1 420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83094969"/>
                  </a:ext>
                </a:extLst>
              </a:tr>
              <a:tr h="548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Статус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Выполнено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В работе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План работ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План работ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5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9799" marR="19799" marT="197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3027576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48A8588-25AA-454E-9EC5-A4EC7769F3BE}"/>
              </a:ext>
            </a:extLst>
          </p:cNvPr>
          <p:cNvSpPr txBox="1"/>
          <p:nvPr/>
        </p:nvSpPr>
        <p:spPr>
          <a:xfrm>
            <a:off x="859154" y="8029115"/>
            <a:ext cx="175511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376" indent="-356376" algn="just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На конец 2021 года будет модернизировано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12%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светильников от общего количества имеющихся ЛНО города Алматы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6376" indent="-356376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6376" indent="-356376" algn="just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конец 2023 года данный показатель достигнет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27%.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" y="7841"/>
            <a:ext cx="19007138" cy="787861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446B072A-4771-4AA3-9A84-6D49545E85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999" y="27902"/>
            <a:ext cx="1222141" cy="925135"/>
          </a:xfrm>
          <a:prstGeom prst="rect">
            <a:avLst/>
          </a:prstGeom>
        </p:spPr>
      </p:pic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209550" y="0"/>
            <a:ext cx="8534400" cy="711771"/>
          </a:xfrm>
          <a:prstGeom prst="rect">
            <a:avLst/>
          </a:prstGeom>
        </p:spPr>
        <p:txBody>
          <a:bodyPr vert="horz" lIns="91421" tIns="45709" rIns="91421" bIns="45709" rtlCol="0" anchor="ctr">
            <a:normAutofit/>
          </a:bodyPr>
          <a:lstStyle/>
          <a:p>
            <a:pPr algn="ctr" defTabSz="1425550" eaLnBrk="1" fontAlgn="ctr" hangingPunct="1">
              <a:lnSpc>
                <a:spcPct val="90000"/>
              </a:lnSpc>
              <a:spcBef>
                <a:spcPts val="1559"/>
              </a:spcBef>
              <a:defRPr/>
            </a:pPr>
            <a:r>
              <a:rPr lang="ru-RU" sz="302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ОСВЕЩЕНИЕ ГОРОДА АЛМАТЫ</a:t>
            </a:r>
            <a:endParaRPr lang="ru-RU" sz="302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6925" y="1536567"/>
            <a:ext cx="779965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spc="-6" dirty="0">
                <a:solidFill>
                  <a:srgbClr val="44536A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kk-KZ" sz="3200" b="1" spc="-6" dirty="0" smtClean="0">
                <a:solidFill>
                  <a:srgbClr val="4453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spc="-6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165 596 ед. </a:t>
            </a:r>
            <a:r>
              <a:rPr lang="ru-RU" sz="3200" b="1" spc="-6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светоточек</a:t>
            </a:r>
            <a:r>
              <a:rPr lang="ru-RU" sz="3200" b="1" spc="-6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из них:</a:t>
            </a:r>
          </a:p>
          <a:p>
            <a:endParaRPr lang="ru-RU" sz="1100" spc="-6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spc="-6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LED </a:t>
            </a:r>
            <a:r>
              <a:rPr lang="ru-RU" sz="3200" spc="-6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светодиодные – 102 669 </a:t>
            </a:r>
            <a:r>
              <a:rPr lang="ru-RU" sz="3200" i="1" spc="-6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(62%)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spc="-6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ЖКУ </a:t>
            </a:r>
            <a:r>
              <a:rPr lang="ru-RU" sz="3200" spc="-6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(ДРЛ, ДНАТ</a:t>
            </a:r>
            <a:r>
              <a:rPr lang="ru-RU" sz="3200" spc="-6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– 62 927 </a:t>
            </a:r>
            <a:r>
              <a:rPr lang="ru-RU" sz="3200" i="1" spc="-6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(38%)</a:t>
            </a:r>
            <a:endParaRPr lang="ru-RU" sz="3200" spc="-6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98" y="1493496"/>
            <a:ext cx="739853" cy="729004"/>
          </a:xfrm>
          <a:prstGeom prst="rect">
            <a:avLst/>
          </a:prstGeom>
          <a:ln>
            <a:noFill/>
          </a:ln>
        </p:spPr>
      </p:pic>
      <p:sp>
        <p:nvSpPr>
          <p:cNvPr id="22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0420128" y="1521931"/>
            <a:ext cx="7990217" cy="561049"/>
          </a:xfrm>
          <a:prstGeom prst="rect">
            <a:avLst/>
          </a:prstGeom>
        </p:spPr>
        <p:txBody>
          <a:bodyPr vert="horz" lIns="91421" tIns="45709" rIns="91421" bIns="45709" rtlCol="0" anchor="ctr">
            <a:noAutofit/>
          </a:bodyPr>
          <a:lstStyle/>
          <a:p>
            <a:pPr algn="ctr" defTabSz="1425550" eaLnBrk="1" fontAlgn="ctr" hangingPunct="1">
              <a:lnSpc>
                <a:spcPct val="90000"/>
              </a:lnSpc>
              <a:spcBef>
                <a:spcPts val="1559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Протяженность линий –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</a:rPr>
              <a:t>4815,693 км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36" y="1521931"/>
            <a:ext cx="707764" cy="563065"/>
          </a:xfrm>
          <a:prstGeom prst="rect">
            <a:avLst/>
          </a:prstGeom>
          <a:ln>
            <a:noFill/>
          </a:ln>
        </p:spPr>
      </p:pic>
      <p:sp>
        <p:nvSpPr>
          <p:cNvPr id="24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0496540" y="2673436"/>
            <a:ext cx="8510600" cy="781235"/>
          </a:xfrm>
          <a:prstGeom prst="rect">
            <a:avLst/>
          </a:prstGeom>
        </p:spPr>
        <p:txBody>
          <a:bodyPr vert="horz" lIns="91421" tIns="45709" rIns="91421" bIns="45709" rtlCol="0" anchor="ctr">
            <a:noAutofit/>
          </a:bodyPr>
          <a:lstStyle/>
          <a:p>
            <a:pPr algn="ctr" defTabSz="1425550" eaLnBrk="1" fontAlgn="ctr" hangingPunct="1">
              <a:lnSpc>
                <a:spcPct val="90000"/>
              </a:lnSpc>
              <a:spcBef>
                <a:spcPts val="1559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Количество пунктов питания –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</a:rPr>
              <a:t>1 521 ед.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36" y="2777927"/>
            <a:ext cx="684904" cy="54487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489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" y="7841"/>
            <a:ext cx="19007138" cy="787861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446B072A-4771-4AA3-9A84-6D49545E85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68" y="12662"/>
            <a:ext cx="1045670" cy="979011"/>
          </a:xfrm>
          <a:prstGeom prst="rect">
            <a:avLst/>
          </a:prstGeom>
        </p:spPr>
      </p:pic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209550" y="0"/>
            <a:ext cx="16816320" cy="711771"/>
          </a:xfrm>
          <a:prstGeom prst="rect">
            <a:avLst/>
          </a:prstGeom>
        </p:spPr>
        <p:txBody>
          <a:bodyPr vert="horz" lIns="91421" tIns="45709" rIns="91421" bIns="45709" rtlCol="0" anchor="ctr">
            <a:normAutofit/>
          </a:bodyPr>
          <a:lstStyle/>
          <a:p>
            <a:pPr algn="ctr" defTabSz="1425550" eaLnBrk="1" fontAlgn="ctr" hangingPunct="1">
              <a:lnSpc>
                <a:spcPct val="90000"/>
              </a:lnSpc>
              <a:spcBef>
                <a:spcPts val="1559"/>
              </a:spcBef>
              <a:defRPr/>
            </a:pPr>
            <a:r>
              <a:rPr lang="ru-RU" sz="302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Протяженность модернизированных/построенных тепло- и электроснабжения</a:t>
            </a:r>
            <a:endParaRPr lang="ru-RU" sz="302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AC7D247-0068-47A9-849B-A8687A8D394B}"/>
              </a:ext>
            </a:extLst>
          </p:cNvPr>
          <p:cNvSpPr txBox="1"/>
          <p:nvPr/>
        </p:nvSpPr>
        <p:spPr>
          <a:xfrm>
            <a:off x="425456" y="2010765"/>
            <a:ext cx="1819782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 году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реконструировано  и отремонтировано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16,1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км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сетей, при плане 14,3 км, что позволило снизить износ на 0,2%. Индикатор достигнут.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году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запланировано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произвести реконструкцию и ремонтные работы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км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сетей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теплоснабжения.</a:t>
            </a:r>
            <a:endParaRPr lang="ru-RU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287457" y="1289590"/>
            <a:ext cx="14912985" cy="719241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defTabSz="685673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Теплоснабжение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6" y="1326532"/>
            <a:ext cx="739853" cy="588594"/>
          </a:xfrm>
          <a:prstGeom prst="rect">
            <a:avLst/>
          </a:prstGeom>
          <a:ln>
            <a:noFill/>
          </a:ln>
        </p:spPr>
      </p:pic>
      <p:sp>
        <p:nvSpPr>
          <p:cNvPr id="27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1287457" y="4937700"/>
            <a:ext cx="16089237" cy="719241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defTabSz="685673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Электроснабжение</a:t>
            </a:r>
            <a:endParaRPr lang="ru-RU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6" y="4987784"/>
            <a:ext cx="739853" cy="588594"/>
          </a:xfrm>
          <a:prstGeom prst="rect">
            <a:avLst/>
          </a:prstGeom>
          <a:ln>
            <a:noFill/>
          </a:ln>
        </p:spPr>
      </p:pic>
      <p:sp>
        <p:nvSpPr>
          <p:cNvPr id="29" name="Объект 2">
            <a:extLst>
              <a:ext uri="{FF2B5EF4-FFF2-40B4-BE49-F238E27FC236}">
                <a16:creationId xmlns="" xmlns:a16="http://schemas.microsoft.com/office/drawing/2014/main" id="{8EC559EB-41C7-4C1D-84AC-0EC594C9C7AF}"/>
              </a:ext>
            </a:extLst>
          </p:cNvPr>
          <p:cNvSpPr txBox="1">
            <a:spLocks/>
          </p:cNvSpPr>
          <p:nvPr/>
        </p:nvSpPr>
        <p:spPr>
          <a:xfrm>
            <a:off x="425456" y="5958840"/>
            <a:ext cx="18399573" cy="4236719"/>
          </a:xfrm>
          <a:prstGeom prst="rect">
            <a:avLst/>
          </a:prstGeom>
        </p:spPr>
        <p:txBody>
          <a:bodyPr vert="horz" lIns="43981" tIns="21990" rIns="43981" bIns="21990" rtlCol="0" anchor="ctr">
            <a:noAutofit/>
          </a:bodyPr>
          <a:lstStyle/>
          <a:p>
            <a:pPr marL="457200" indent="-457200" algn="just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2020 году модернизировано за счет собственных средств АО «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Жарық Компаниясы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293,4 км сетей электроснабжения (при плане 150 км). Индикатор достигнут.</a:t>
            </a:r>
            <a:endParaRPr lang="en-U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2021 году планируется реконструировать 270 км электрических сетей, также завершить двух подстанции «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Алмагуль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и «Каскад» для бесперебойного электроснабжения и полного удовлетворения потребности потребителей «Планом перспективного развития электрических сетей города </a:t>
            </a:r>
            <a:r>
              <a:rPr lang="ru-RU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 defTabSz="685673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  <a:defRPr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defTabSz="685673">
              <a:lnSpc>
                <a:spcPct val="90000"/>
              </a:lnSpc>
              <a:spcBef>
                <a:spcPts val="750"/>
              </a:spcBef>
              <a:defRPr/>
            </a:pPr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631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8222</TotalTime>
  <Words>676</Words>
  <Application>Microsoft Office PowerPoint</Application>
  <PresentationFormat>Произвольный</PresentationFormat>
  <Paragraphs>111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Управление энергоэффективности и инфраструктурного развития города Алматы</vt:lpstr>
      <vt:lpstr>Бюджет на 2020 год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проекта «Жас кәсіпкер»</dc:title>
  <dc:creator>Ельдос Жумаев</dc:creator>
  <cp:lastModifiedBy>Energy</cp:lastModifiedBy>
  <cp:revision>611</cp:revision>
  <cp:lastPrinted>2021-05-18T09:20:46Z</cp:lastPrinted>
  <dcterms:created xsi:type="dcterms:W3CDTF">2019-07-25T09:48:46Z</dcterms:created>
  <dcterms:modified xsi:type="dcterms:W3CDTF">2021-05-20T12:03:14Z</dcterms:modified>
</cp:coreProperties>
</file>