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31" r:id="rId1"/>
    <p:sldMasterId id="2147484568" r:id="rId2"/>
  </p:sldMasterIdLst>
  <p:notesMasterIdLst>
    <p:notesMasterId r:id="rId13"/>
  </p:notesMasterIdLst>
  <p:handoutMasterIdLst>
    <p:handoutMasterId r:id="rId14"/>
  </p:handoutMasterIdLst>
  <p:sldIdLst>
    <p:sldId id="480" r:id="rId3"/>
    <p:sldId id="507" r:id="rId4"/>
    <p:sldId id="482" r:id="rId5"/>
    <p:sldId id="481" r:id="rId6"/>
    <p:sldId id="486" r:id="rId7"/>
    <p:sldId id="511" r:id="rId8"/>
    <p:sldId id="514" r:id="rId9"/>
    <p:sldId id="515" r:id="rId10"/>
    <p:sldId id="516" r:id="rId11"/>
    <p:sldId id="492" r:id="rId12"/>
  </p:sldIdLst>
  <p:sldSz cx="9144000" cy="5143500" type="screen16x9"/>
  <p:notesSz cx="6797675" cy="9926638"/>
  <p:defaultTextStyle>
    <a:defPPr>
      <a:defRPr lang="ru-RU"/>
    </a:defPPr>
    <a:lvl1pPr algn="l" defTabSz="697789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348022" indent="113390" algn="l" defTabSz="697789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697789" indent="-2617" algn="l" defTabSz="697789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045811" indent="-4361" algn="l" defTabSz="697789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395577" indent="-6106" algn="l" defTabSz="697789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1256019" algn="l" defTabSz="502408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1507223" algn="l" defTabSz="502408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1758427" algn="l" defTabSz="502408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2009631" algn="l" defTabSz="502408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48" userDrawn="1">
          <p15:clr>
            <a:srgbClr val="A4A3A4"/>
          </p15:clr>
        </p15:guide>
        <p15:guide id="2" pos="52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C8C9"/>
    <a:srgbClr val="2F5597"/>
    <a:srgbClr val="0C5DA1"/>
    <a:srgbClr val="FFCE33"/>
    <a:srgbClr val="DBD600"/>
    <a:srgbClr val="C0504D"/>
    <a:srgbClr val="C55A11"/>
    <a:srgbClr val="52D6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398" autoAdjust="0"/>
    <p:restoredTop sz="93851" autoAdjust="0"/>
  </p:normalViewPr>
  <p:slideViewPr>
    <p:cSldViewPr snapToGrid="0">
      <p:cViewPr>
        <p:scale>
          <a:sx n="120" d="100"/>
          <a:sy n="120" d="100"/>
        </p:scale>
        <p:origin x="-330" y="-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0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FIN\DiskO\ALIEV%202\&#1054;&#1090;&#1076;&#1077;&#1083;%20&#1080;&#1084;&#1091;&#1097;&#1077;&#1089;&#1090;&#1074;&#1077;&#1085;&#1085;&#1086;&#1075;&#1086;%20&#1085;&#1072;&#1081;&#1084;&#1072;\&#1054;&#1090;&#1095;&#1077;&#1090;&#1099;%20&#1087;&#1086;%20&#1088;&#1072;&#1073;&#1086;&#1090;&#1077;%20&#1054;&#1090;&#1076;&#1077;&#1083;&#1072;%20&#1072;&#1088;&#1077;&#1085;&#1076;&#1099;\&#1054;&#1090;&#1095;&#1077;&#1090;%20&#1079;&#1072;%202020\&#1082;%20&#1054;&#1090;&#1095;&#1077;&#1090;&#1091;%20&#1079;&#1072;%202020%20&#1075;&#1086;&#107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443992539632115E-2"/>
          <c:y val="0.19145363264065232"/>
          <c:w val="0.44429219278276799"/>
          <c:h val="0.64364203892683602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Общая!$B$3:$B$11</c:f>
              <c:strCache>
                <c:ptCount val="9"/>
                <c:pt idx="0">
                  <c:v>Банки, кассы и вендинговые автоматы</c:v>
                </c:pt>
                <c:pt idx="1">
                  <c:v>Государственные органы и учреждения, в том числе 81% коммунальные учреждения и 19% республиканские учреждения</c:v>
                </c:pt>
                <c:pt idx="2">
                  <c:v>КСК</c:v>
                </c:pt>
                <c:pt idx="3">
                  <c:v>Обучающие курсы и спорт секции</c:v>
                </c:pt>
                <c:pt idx="4">
                  <c:v>Общественное питание в государственных учреждений</c:v>
                </c:pt>
                <c:pt idx="5">
                  <c:v>Общественное питание в школах и колледжах</c:v>
                </c:pt>
                <c:pt idx="6">
                  <c:v>Операторы связи (антены станции и почта)</c:v>
                </c:pt>
                <c:pt idx="7">
                  <c:v>Частные учебные организации</c:v>
                </c:pt>
                <c:pt idx="8">
                  <c:v>Прочие</c:v>
                </c:pt>
              </c:strCache>
            </c:strRef>
          </c:cat>
          <c:val>
            <c:numRef>
              <c:f>Общая!$E$3:$E$11</c:f>
              <c:numCache>
                <c:formatCode>#,##0.00</c:formatCode>
                <c:ptCount val="9"/>
                <c:pt idx="0">
                  <c:v>0.11818209913420001</c:v>
                </c:pt>
                <c:pt idx="1">
                  <c:v>58.790974013321453</c:v>
                </c:pt>
                <c:pt idx="2">
                  <c:v>0.24433692248266844</c:v>
                </c:pt>
                <c:pt idx="3">
                  <c:v>7.5421134613307048</c:v>
                </c:pt>
                <c:pt idx="4">
                  <c:v>4.0158801169943343</c:v>
                </c:pt>
                <c:pt idx="5">
                  <c:v>16.247769200067644</c:v>
                </c:pt>
                <c:pt idx="6">
                  <c:v>0.12238637943493248</c:v>
                </c:pt>
                <c:pt idx="7">
                  <c:v>6.5867777101473184</c:v>
                </c:pt>
                <c:pt idx="8">
                  <c:v>6.3315800970867375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66-41C6-A626-0A9CFB9FB1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5833902225769785"/>
          <c:y val="0.17130692160369737"/>
          <c:w val="0.52359864288521241"/>
          <c:h val="0.74461928626272222"/>
        </c:manualLayout>
      </c:layout>
      <c:overlay val="0"/>
      <c:txPr>
        <a:bodyPr/>
        <a:lstStyle/>
        <a:p>
          <a:pPr>
            <a:defRPr sz="80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6057" cy="499461"/>
          </a:xfrm>
          <a:prstGeom prst="rect">
            <a:avLst/>
          </a:prstGeom>
        </p:spPr>
        <p:txBody>
          <a:bodyPr vert="horz" lIns="91675" tIns="45838" rIns="91675" bIns="45838" rtlCol="0"/>
          <a:lstStyle>
            <a:lvl1pPr algn="l" defTabSz="91890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/>
          </p:cNvPr>
          <p:cNvSpPr>
            <a:spLocks noGrp="1"/>
          </p:cNvSpPr>
          <p:nvPr>
            <p:ph type="dt" sz="quarter" idx="1"/>
          </p:nvPr>
        </p:nvSpPr>
        <p:spPr>
          <a:xfrm>
            <a:off x="3850533" y="1"/>
            <a:ext cx="2946057" cy="499461"/>
          </a:xfrm>
          <a:prstGeom prst="rect">
            <a:avLst/>
          </a:prstGeom>
        </p:spPr>
        <p:txBody>
          <a:bodyPr vert="horz" lIns="91675" tIns="45838" rIns="91675" bIns="45838" rtlCol="0"/>
          <a:lstStyle>
            <a:lvl1pPr algn="r" defTabSz="91890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5C1483F-F3CD-424B-9464-E85432180C92}" type="datetimeFigureOut">
              <a:rPr lang="ru-RU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4" name="Нижний колонтитул 3">
            <a:extLst/>
          </p:cNvPr>
          <p:cNvSpPr>
            <a:spLocks noGrp="1"/>
          </p:cNvSpPr>
          <p:nvPr>
            <p:ph type="ftr" sz="quarter" idx="2"/>
          </p:nvPr>
        </p:nvSpPr>
        <p:spPr>
          <a:xfrm>
            <a:off x="3" y="9427179"/>
            <a:ext cx="2946057" cy="499461"/>
          </a:xfrm>
          <a:prstGeom prst="rect">
            <a:avLst/>
          </a:prstGeom>
        </p:spPr>
        <p:txBody>
          <a:bodyPr vert="horz" lIns="91675" tIns="45838" rIns="91675" bIns="45838" rtlCol="0" anchor="b"/>
          <a:lstStyle>
            <a:lvl1pPr algn="l" defTabSz="91890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/>
          </p:cNvPr>
          <p:cNvSpPr>
            <a:spLocks noGrp="1"/>
          </p:cNvSpPr>
          <p:nvPr>
            <p:ph type="sldNum" sz="quarter" idx="3"/>
          </p:nvPr>
        </p:nvSpPr>
        <p:spPr>
          <a:xfrm>
            <a:off x="3850533" y="9427179"/>
            <a:ext cx="2946057" cy="499461"/>
          </a:xfrm>
          <a:prstGeom prst="rect">
            <a:avLst/>
          </a:prstGeom>
        </p:spPr>
        <p:txBody>
          <a:bodyPr vert="horz" wrap="square" lIns="91675" tIns="45838" rIns="91675" bIns="45838" numCol="1" anchor="b" anchorCtr="0" compatLnSpc="1">
            <a:prstTxWarp prst="textNoShape">
              <a:avLst/>
            </a:prstTxWarp>
          </a:bodyPr>
          <a:lstStyle>
            <a:lvl1pPr algn="r" defTabSz="916097" eaLnBrk="1" hangingPunct="1">
              <a:defRPr sz="1200"/>
            </a:lvl1pPr>
          </a:lstStyle>
          <a:p>
            <a:pPr>
              <a:defRPr/>
            </a:pPr>
            <a:fld id="{D3A2ACAC-8EDF-416F-B810-37E0548A4B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531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6057" cy="499461"/>
          </a:xfrm>
          <a:prstGeom prst="rect">
            <a:avLst/>
          </a:prstGeom>
        </p:spPr>
        <p:txBody>
          <a:bodyPr vert="horz" lIns="91675" tIns="45838" rIns="91675" bIns="45838" rtlCol="0"/>
          <a:lstStyle>
            <a:lvl1pPr algn="l" defTabSz="91890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3850533" y="1"/>
            <a:ext cx="2946057" cy="499461"/>
          </a:xfrm>
          <a:prstGeom prst="rect">
            <a:avLst/>
          </a:prstGeom>
        </p:spPr>
        <p:txBody>
          <a:bodyPr vert="horz" lIns="91675" tIns="45838" rIns="91675" bIns="45838" rtlCol="0"/>
          <a:lstStyle>
            <a:lvl1pPr algn="r" defTabSz="91890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6472EA-C133-4C0D-A3D2-3DCA1672BC1B}" type="datetimeFigureOut">
              <a:rPr lang="ru-RU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4" name="Образ слайда 3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499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75" tIns="45838" rIns="91675" bIns="4583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79446" y="4776160"/>
            <a:ext cx="5438791" cy="3911159"/>
          </a:xfrm>
          <a:prstGeom prst="rect">
            <a:avLst/>
          </a:prstGeom>
        </p:spPr>
        <p:txBody>
          <a:bodyPr vert="horz" lIns="91675" tIns="45838" rIns="91675" bIns="45838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3" y="9427179"/>
            <a:ext cx="2946057" cy="499461"/>
          </a:xfrm>
          <a:prstGeom prst="rect">
            <a:avLst/>
          </a:prstGeom>
        </p:spPr>
        <p:txBody>
          <a:bodyPr vert="horz" lIns="91675" tIns="45838" rIns="91675" bIns="45838" rtlCol="0" anchor="b"/>
          <a:lstStyle>
            <a:lvl1pPr algn="l" defTabSz="91890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3850533" y="9427179"/>
            <a:ext cx="2946057" cy="499461"/>
          </a:xfrm>
          <a:prstGeom prst="rect">
            <a:avLst/>
          </a:prstGeom>
        </p:spPr>
        <p:txBody>
          <a:bodyPr vert="horz" wrap="square" lIns="91675" tIns="45838" rIns="91675" bIns="45838" numCol="1" anchor="b" anchorCtr="0" compatLnSpc="1">
            <a:prstTxWarp prst="textNoShape">
              <a:avLst/>
            </a:prstTxWarp>
          </a:bodyPr>
          <a:lstStyle>
            <a:lvl1pPr algn="r" defTabSz="916097" eaLnBrk="1" hangingPunct="1">
              <a:defRPr sz="1200"/>
            </a:lvl1pPr>
          </a:lstStyle>
          <a:p>
            <a:pPr>
              <a:defRPr/>
            </a:pPr>
            <a:fld id="{48B55C1E-DC24-436A-B260-4D8D96B8E2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69915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97789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8022" algn="l" defTabSz="697789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97789" algn="l" defTabSz="697789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45811" algn="l" defTabSz="697789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95577" algn="l" defTabSz="697789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46472" algn="l" defTabSz="69858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95766" algn="l" defTabSz="69858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45058" algn="l" defTabSz="69858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94353" algn="l" defTabSz="69858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1425"/>
            <a:ext cx="5949950" cy="3348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B55C1E-DC24-436A-B260-4D8D96B8E2B6}" type="slidenum">
              <a:rPr lang="ru-RU" altLang="ru-RU" smtClean="0"/>
              <a:pPr>
                <a:defRPr/>
              </a:pPr>
              <a:t>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0270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15988"/>
            <a:fld id="{2A2DF0B6-2023-42AA-A5A0-2955D29CE01D}" type="slidenum">
              <a:rPr lang="ru-RU" altLang="ru-RU" smtClean="0"/>
              <a:pPr defTabSz="915988"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/>
          </p:cNvPr>
          <p:cNvSpPr txBox="1"/>
          <p:nvPr userDrawn="1"/>
        </p:nvSpPr>
        <p:spPr>
          <a:xfrm>
            <a:off x="79790" y="2364126"/>
            <a:ext cx="9144000" cy="389285"/>
          </a:xfrm>
          <a:prstGeom prst="rect">
            <a:avLst/>
          </a:prstGeom>
          <a:noFill/>
        </p:spPr>
        <p:txBody>
          <a:bodyPr lIns="50241" tIns="25120" rIns="50241" bIns="25120">
            <a:spAutoFit/>
          </a:bodyPr>
          <a:lstStyle/>
          <a:p>
            <a:pPr algn="ctr" defTabSz="6797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200" b="1" cap="small" dirty="0">
                <a:solidFill>
                  <a:srgbClr val="00A6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  <a:endParaRPr lang="ru-RU" sz="2200" b="1" cap="small" dirty="0">
              <a:solidFill>
                <a:srgbClr val="00A6C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97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7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43" indent="0">
              <a:buNone/>
              <a:defRPr sz="1100"/>
            </a:lvl2pPr>
            <a:lvl3pPr marL="685686" indent="0">
              <a:buNone/>
              <a:defRPr sz="900"/>
            </a:lvl3pPr>
            <a:lvl4pPr marL="1028529" indent="0">
              <a:buNone/>
              <a:defRPr sz="800"/>
            </a:lvl4pPr>
            <a:lvl5pPr marL="1371372" indent="0">
              <a:buNone/>
              <a:defRPr sz="800"/>
            </a:lvl5pPr>
            <a:lvl6pPr marL="1714215" indent="0">
              <a:buNone/>
              <a:defRPr sz="800"/>
            </a:lvl6pPr>
            <a:lvl7pPr marL="2057058" indent="0">
              <a:buNone/>
              <a:defRPr sz="800"/>
            </a:lvl7pPr>
            <a:lvl8pPr marL="2399901" indent="0">
              <a:buNone/>
              <a:defRPr sz="800"/>
            </a:lvl8pPr>
            <a:lvl9pPr marL="2742744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EE14DD-F682-496F-8A50-5E8A8BD618EC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EFDFE-6B5C-4026-A4C9-115F4305CA54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9993539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7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43" indent="0">
              <a:buNone/>
              <a:defRPr sz="2100"/>
            </a:lvl2pPr>
            <a:lvl3pPr marL="685686" indent="0">
              <a:buNone/>
              <a:defRPr sz="1800"/>
            </a:lvl3pPr>
            <a:lvl4pPr marL="1028529" indent="0">
              <a:buNone/>
              <a:defRPr sz="1500"/>
            </a:lvl4pPr>
            <a:lvl5pPr marL="1371372" indent="0">
              <a:buNone/>
              <a:defRPr sz="1500"/>
            </a:lvl5pPr>
            <a:lvl6pPr marL="1714215" indent="0">
              <a:buNone/>
              <a:defRPr sz="1500"/>
            </a:lvl6pPr>
            <a:lvl7pPr marL="2057058" indent="0">
              <a:buNone/>
              <a:defRPr sz="1500"/>
            </a:lvl7pPr>
            <a:lvl8pPr marL="2399901" indent="0">
              <a:buNone/>
              <a:defRPr sz="1500"/>
            </a:lvl8pPr>
            <a:lvl9pPr marL="2742744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43" indent="0">
              <a:buNone/>
              <a:defRPr sz="1100"/>
            </a:lvl2pPr>
            <a:lvl3pPr marL="685686" indent="0">
              <a:buNone/>
              <a:defRPr sz="900"/>
            </a:lvl3pPr>
            <a:lvl4pPr marL="1028529" indent="0">
              <a:buNone/>
              <a:defRPr sz="800"/>
            </a:lvl4pPr>
            <a:lvl5pPr marL="1371372" indent="0">
              <a:buNone/>
              <a:defRPr sz="800"/>
            </a:lvl5pPr>
            <a:lvl6pPr marL="1714215" indent="0">
              <a:buNone/>
              <a:defRPr sz="800"/>
            </a:lvl6pPr>
            <a:lvl7pPr marL="2057058" indent="0">
              <a:buNone/>
              <a:defRPr sz="800"/>
            </a:lvl7pPr>
            <a:lvl8pPr marL="2399901" indent="0">
              <a:buNone/>
              <a:defRPr sz="800"/>
            </a:lvl8pPr>
            <a:lvl9pPr marL="2742744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6EA5C2-3626-4A10-A73C-FE89A400BAAF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ECD01-6EF5-4D61-9762-804F9AE19536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8656884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385EEA-EE20-43F2-A327-3B350F12BC5B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6F092-8CC6-4297-B062-9D2B69DFFFAA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1529333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5"/>
            <a:ext cx="1971675" cy="43588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5"/>
            <a:ext cx="5800725" cy="43588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F57907-9507-489C-B181-54E439768691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F3A1D-1882-4FDF-ACFD-7A14FC918FAD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5035005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и объект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>
            <a:extLst/>
          </p:cNvPr>
          <p:cNvCxnSpPr/>
          <p:nvPr userDrawn="1"/>
        </p:nvCxnSpPr>
        <p:spPr>
          <a:xfrm>
            <a:off x="0" y="559190"/>
            <a:ext cx="9144000" cy="0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>
            <a:extLst/>
          </p:cNvPr>
          <p:cNvCxnSpPr/>
          <p:nvPr userDrawn="1"/>
        </p:nvCxnSpPr>
        <p:spPr>
          <a:xfrm flipV="1">
            <a:off x="0" y="4976877"/>
            <a:ext cx="9144000" cy="0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Прямоугольник 3">
            <a:extLst/>
          </p:cNvPr>
          <p:cNvSpPr/>
          <p:nvPr userDrawn="1"/>
        </p:nvSpPr>
        <p:spPr>
          <a:xfrm>
            <a:off x="8817123" y="4981240"/>
            <a:ext cx="326877" cy="162261"/>
          </a:xfrm>
          <a:prstGeom prst="rect">
            <a:avLst/>
          </a:prstGeom>
          <a:solidFill>
            <a:srgbClr val="00A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41" tIns="25120" rIns="50241" bIns="2512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270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270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270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270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fld id="{F65A2437-36FE-4890-9CDD-5D4FFEA532CA}" type="slidenum">
              <a:rPr lang="ru-RU" altLang="ru-RU" sz="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Дата 3">
            <a:extLst/>
          </p:cNvPr>
          <p:cNvSpPr>
            <a:spLocks noGrp="1"/>
          </p:cNvSpPr>
          <p:nvPr>
            <p:ph type="dt" sz="half" idx="10"/>
          </p:nvPr>
        </p:nvSpPr>
        <p:spPr>
          <a:xfrm>
            <a:off x="0" y="5002177"/>
            <a:ext cx="2417695" cy="141324"/>
          </a:xfrm>
        </p:spPr>
        <p:txBody>
          <a:bodyPr/>
          <a:lstStyle>
            <a:lvl1pPr>
              <a:defRPr sz="6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8772B0F-72FC-4B76-8BAF-928EBA49A2F2}" type="datetime1">
              <a:rPr lang="ru-RU"/>
              <a:pPr>
                <a:defRPr/>
              </a:pPr>
              <a:t>17.05.2021</a:t>
            </a:fld>
            <a:endParaRPr lang="ru-RU" dirty="0"/>
          </a:p>
        </p:txBody>
      </p:sp>
      <p:sp>
        <p:nvSpPr>
          <p:cNvPr id="6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>
          <a:xfrm>
            <a:off x="2555824" y="5002177"/>
            <a:ext cx="4721283" cy="141324"/>
          </a:xfrm>
        </p:spPr>
        <p:txBody>
          <a:bodyPr/>
          <a:lstStyle>
            <a:lvl1pPr>
              <a:defRPr sz="6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kk-KZ"/>
              <a:t>Итоги СЭР за январь-август 2017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857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рило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/>
          </p:cNvPr>
          <p:cNvSpPr txBox="1">
            <a:spLocks noChangeArrowheads="1"/>
          </p:cNvSpPr>
          <p:nvPr userDrawn="1"/>
        </p:nvSpPr>
        <p:spPr bwMode="auto">
          <a:xfrm>
            <a:off x="0" y="2399021"/>
            <a:ext cx="9144000" cy="32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241" tIns="25120" rIns="50241" bIns="251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79628" eaLnBrk="1" hangingPunct="1">
              <a:defRPr/>
            </a:pPr>
            <a:r>
              <a:rPr lang="kk-KZ" sz="1800" b="1" dirty="0">
                <a:solidFill>
                  <a:srgbClr val="00A6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ПРИЛОЖЕНИЕ</a:t>
            </a:r>
            <a:endParaRPr lang="ru-RU" sz="1800" b="1" dirty="0">
              <a:solidFill>
                <a:srgbClr val="00A6C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Группа 2"/>
          <p:cNvGrpSpPr>
            <a:grpSpLocks/>
          </p:cNvGrpSpPr>
          <p:nvPr userDrawn="1"/>
        </p:nvGrpSpPr>
        <p:grpSpPr bwMode="auto">
          <a:xfrm>
            <a:off x="8714169" y="13959"/>
            <a:ext cx="405809" cy="406525"/>
            <a:chOff x="4626596" y="4240784"/>
            <a:chExt cx="1800000" cy="1800000"/>
          </a:xfrm>
        </p:grpSpPr>
        <p:sp>
          <p:nvSpPr>
            <p:cNvPr id="4" name="Овал 3">
              <a:extLst/>
            </p:cNvPr>
            <p:cNvSpPr/>
            <p:nvPr/>
          </p:nvSpPr>
          <p:spPr>
            <a:xfrm>
              <a:off x="4626596" y="4240784"/>
              <a:ext cx="1800000" cy="1800000"/>
            </a:xfrm>
            <a:prstGeom prst="ellipse">
              <a:avLst/>
            </a:prstGeom>
            <a:solidFill>
              <a:srgbClr val="00A6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7977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cap="small" dirty="0"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5" name="Рисунок 4">
              <a:extLst/>
            </p:cNvPr>
            <p:cNvPicPr preferRelativeResize="0">
              <a:picLocks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54" t="-1" r="16259" b="25218"/>
            <a:stretch/>
          </p:blipFill>
          <p:spPr>
            <a:xfrm>
              <a:off x="4626596" y="4240784"/>
              <a:ext cx="1800000" cy="1800000"/>
            </a:xfrm>
            <a:prstGeom prst="ellipse">
              <a:avLst/>
            </a:prstGeom>
          </p:spPr>
        </p:pic>
        <p:pic>
          <p:nvPicPr>
            <p:cNvPr id="6" name="Рисунок 5" descr="https://s3.amazonaws.com/designmantic-logos/logos/2017/Sep/small-1141-59c1e47f1f9d7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2596" y="4726784"/>
              <a:ext cx="828000" cy="82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7" name="Прямая соединительная линия 6">
            <a:extLst/>
          </p:cNvPr>
          <p:cNvCxnSpPr/>
          <p:nvPr userDrawn="1"/>
        </p:nvCxnSpPr>
        <p:spPr>
          <a:xfrm>
            <a:off x="0" y="3110003"/>
            <a:ext cx="9144000" cy="6106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/>
          </p:cNvPr>
          <p:cNvCxnSpPr/>
          <p:nvPr userDrawn="1"/>
        </p:nvCxnSpPr>
        <p:spPr>
          <a:xfrm>
            <a:off x="0" y="2016050"/>
            <a:ext cx="9144000" cy="0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0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43" indent="0" algn="ctr">
              <a:buNone/>
              <a:defRPr sz="1500"/>
            </a:lvl2pPr>
            <a:lvl3pPr marL="685686" indent="0" algn="ctr">
              <a:buNone/>
              <a:defRPr sz="1400"/>
            </a:lvl3pPr>
            <a:lvl4pPr marL="1028529" indent="0" algn="ctr">
              <a:buNone/>
              <a:defRPr sz="1200"/>
            </a:lvl4pPr>
            <a:lvl5pPr marL="1371372" indent="0" algn="ctr">
              <a:buNone/>
              <a:defRPr sz="1200"/>
            </a:lvl5pPr>
            <a:lvl6pPr marL="1714215" indent="0" algn="ctr">
              <a:buNone/>
              <a:defRPr sz="1200"/>
            </a:lvl6pPr>
            <a:lvl7pPr marL="2057058" indent="0" algn="ctr">
              <a:buNone/>
              <a:defRPr sz="1200"/>
            </a:lvl7pPr>
            <a:lvl8pPr marL="2399901" indent="0" algn="ctr">
              <a:buNone/>
              <a:defRPr sz="1200"/>
            </a:lvl8pPr>
            <a:lvl9pPr marL="2742744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4AACE3-5271-476C-A650-7009A56A2296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3FB93-363F-461D-8758-8AC15CD01B98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7887705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8F2283-CBA2-4F95-9753-ACD700470B06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BBED1-4F0F-47D0-85BB-40DD87F97712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44460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5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3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2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0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90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74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344190-C735-4DB8-BDDB-6EF12E2D314C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8FD11-8A5F-49D7-86AE-9F9EAAD3ADD5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4712220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01E814-6043-415C-B2EB-3CC306ECD4C4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465690-C059-442C-9FEB-0A00C433E946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4031875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43" indent="0">
              <a:buNone/>
              <a:defRPr sz="1500" b="1"/>
            </a:lvl2pPr>
            <a:lvl3pPr marL="685686" indent="0">
              <a:buNone/>
              <a:defRPr sz="1400" b="1"/>
            </a:lvl3pPr>
            <a:lvl4pPr marL="1028529" indent="0">
              <a:buNone/>
              <a:defRPr sz="1200" b="1"/>
            </a:lvl4pPr>
            <a:lvl5pPr marL="1371372" indent="0">
              <a:buNone/>
              <a:defRPr sz="1200" b="1"/>
            </a:lvl5pPr>
            <a:lvl6pPr marL="1714215" indent="0">
              <a:buNone/>
              <a:defRPr sz="1200" b="1"/>
            </a:lvl6pPr>
            <a:lvl7pPr marL="2057058" indent="0">
              <a:buNone/>
              <a:defRPr sz="1200" b="1"/>
            </a:lvl7pPr>
            <a:lvl8pPr marL="2399901" indent="0">
              <a:buNone/>
              <a:defRPr sz="1200" b="1"/>
            </a:lvl8pPr>
            <a:lvl9pPr marL="2742744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43" indent="0">
              <a:buNone/>
              <a:defRPr sz="1500" b="1"/>
            </a:lvl2pPr>
            <a:lvl3pPr marL="685686" indent="0">
              <a:buNone/>
              <a:defRPr sz="1400" b="1"/>
            </a:lvl3pPr>
            <a:lvl4pPr marL="1028529" indent="0">
              <a:buNone/>
              <a:defRPr sz="1200" b="1"/>
            </a:lvl4pPr>
            <a:lvl5pPr marL="1371372" indent="0">
              <a:buNone/>
              <a:defRPr sz="1200" b="1"/>
            </a:lvl5pPr>
            <a:lvl6pPr marL="1714215" indent="0">
              <a:buNone/>
              <a:defRPr sz="1200" b="1"/>
            </a:lvl6pPr>
            <a:lvl7pPr marL="2057058" indent="0">
              <a:buNone/>
              <a:defRPr sz="1200" b="1"/>
            </a:lvl7pPr>
            <a:lvl8pPr marL="2399901" indent="0">
              <a:buNone/>
              <a:defRPr sz="1200" b="1"/>
            </a:lvl8pPr>
            <a:lvl9pPr marL="2742744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3219D0-BD7E-4AAF-9710-DDEF92149F6C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8E6EF-41A7-4312-8561-ED0901667008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1482621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DA61C-B538-4C09-9B1E-AAE3CB86B555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372808-1D05-45F1-94D5-65A5EB7AAD5C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5252711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1F0D31-4712-4F42-B787-B4878A2A23C5}" type="datetimeFigureOut">
              <a:rPr lang="ru-RU" smtClean="0"/>
              <a:pPr>
                <a:defRPr/>
              </a:pPr>
              <a:t>17.05.2021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5A5A5-C355-40F5-B511-C7094CC7B7D9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2991187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554" r:id="rId1"/>
    <p:sldLayoutId id="2147484555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5pPr>
      <a:lvl6pPr marL="338054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6pPr>
      <a:lvl7pPr marL="676106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7pPr>
      <a:lvl8pPr marL="1014158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8pPr>
      <a:lvl9pPr marL="1352211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68137" indent="-168137" algn="l" rtl="0" eaLnBrk="0" fontAlgn="base" hangingPunct="0">
        <a:lnSpc>
          <a:spcPct val="90000"/>
        </a:lnSpc>
        <a:spcBef>
          <a:spcPts val="737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5270" indent="-168137" algn="l" rtl="0" eaLnBrk="0" fontAlgn="base" hangingPunct="0">
        <a:lnSpc>
          <a:spcPct val="90000"/>
        </a:lnSpc>
        <a:spcBef>
          <a:spcPts val="372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44118" indent="-168137" algn="l" rtl="0" eaLnBrk="0" fontAlgn="base" hangingPunct="0">
        <a:lnSpc>
          <a:spcPct val="90000"/>
        </a:lnSpc>
        <a:spcBef>
          <a:spcPts val="372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1251" indent="-168137" algn="l" rtl="0" eaLnBrk="0" fontAlgn="base" hangingPunct="0">
        <a:lnSpc>
          <a:spcPct val="90000"/>
        </a:lnSpc>
        <a:spcBef>
          <a:spcPts val="372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20099" indent="-168137" algn="l" rtl="0" eaLnBrk="0" fontAlgn="base" hangingPunct="0">
        <a:lnSpc>
          <a:spcPct val="90000"/>
        </a:lnSpc>
        <a:spcBef>
          <a:spcPts val="372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59291" indent="-169026" algn="l" defTabSz="676106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7342" indent="-169026" algn="l" defTabSz="676106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5395" indent="-169026" algn="l" defTabSz="676106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73448" indent="-169026" algn="l" defTabSz="676106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7610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38054" algn="l" defTabSz="67610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76106" algn="l" defTabSz="67610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14158" algn="l" defTabSz="67610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52211" algn="l" defTabSz="67610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0263" algn="l" defTabSz="67610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28317" algn="l" defTabSz="67610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66369" algn="l" defTabSz="67610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04422" algn="l" defTabSz="67610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50241" tIns="25120" rIns="50241" bIns="251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50241" tIns="25120" rIns="50241" bIns="251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50241" tIns="25120" rIns="50241" bIns="251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50241" tIns="25120" rIns="50241" bIns="251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67263"/>
            <a:ext cx="2057400" cy="273844"/>
          </a:xfrm>
          <a:prstGeom prst="rect">
            <a:avLst/>
          </a:prstGeom>
        </p:spPr>
        <p:txBody>
          <a:bodyPr vert="horz" lIns="50241" tIns="25120" rIns="50241" bIns="251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Заголовок 1">
            <a:extLst/>
          </p:cNvPr>
          <p:cNvSpPr txBox="1">
            <a:spLocks/>
          </p:cNvSpPr>
          <p:nvPr userDrawn="1"/>
        </p:nvSpPr>
        <p:spPr>
          <a:xfrm>
            <a:off x="628876" y="306203"/>
            <a:ext cx="8515125" cy="444909"/>
          </a:xfrm>
          <a:prstGeom prst="rect">
            <a:avLst/>
          </a:prstGeom>
        </p:spPr>
        <p:txBody>
          <a:bodyPr lIns="50241" tIns="25120" rIns="50241" bIns="25120"/>
          <a:lstStyle>
            <a:lvl1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91122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Министерство национальной экономики </a:t>
            </a:r>
          </a:p>
        </p:txBody>
      </p:sp>
      <p:pic>
        <p:nvPicPr>
          <p:cNvPr id="8" name="Picture 2" descr="F:\герб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224" y="236414"/>
            <a:ext cx="622870" cy="5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896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9" r:id="rId1"/>
    <p:sldLayoutId id="2147484570" r:id="rId2"/>
    <p:sldLayoutId id="2147484571" r:id="rId3"/>
    <p:sldLayoutId id="2147484572" r:id="rId4"/>
    <p:sldLayoutId id="2147484573" r:id="rId5"/>
    <p:sldLayoutId id="2147484574" r:id="rId6"/>
    <p:sldLayoutId id="2147484575" r:id="rId7"/>
    <p:sldLayoutId id="2147484576" r:id="rId8"/>
    <p:sldLayoutId id="2147484577" r:id="rId9"/>
    <p:sldLayoutId id="2147484578" r:id="rId10"/>
    <p:sldLayoutId id="2147484579" r:id="rId11"/>
    <p:sldLayoutId id="2147484580" r:id="rId12"/>
  </p:sldLayoutIdLst>
  <p:txStyles>
    <p:titleStyle>
      <a:lvl1pPr algn="l" defTabSz="68568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1" indent="-171421" algn="l" defTabSz="68568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65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07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51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794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636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80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322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166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3" algn="l" defTabSz="6856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86" algn="l" defTabSz="6856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29" algn="l" defTabSz="6856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72" algn="l" defTabSz="6856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15" algn="l" defTabSz="6856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58" algn="l" defTabSz="6856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01" algn="l" defTabSz="6856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44" algn="l" defTabSz="68568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V150001046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/>
          </p:cNvPr>
          <p:cNvSpPr/>
          <p:nvPr/>
        </p:nvSpPr>
        <p:spPr>
          <a:xfrm>
            <a:off x="134700" y="2061262"/>
            <a:ext cx="8872231" cy="4328825"/>
          </a:xfrm>
          <a:prstGeom prst="rect">
            <a:avLst/>
          </a:prstGeom>
        </p:spPr>
        <p:txBody>
          <a:bodyPr wrap="square" lIns="50241" tIns="25120" rIns="50241" bIns="25120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Отчет о проделанной работе за 2020 год и задачи на 2021</a:t>
            </a:r>
            <a:endParaRPr lang="ru-RU" sz="3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Управления государственных активов города </a:t>
            </a:r>
            <a:r>
              <a:rPr lang="ru-RU" sz="3000" b="1" dirty="0" err="1" smtClean="0">
                <a:solidFill>
                  <a:schemeClr val="accent1">
                    <a:lumMod val="50000"/>
                  </a:schemeClr>
                </a:solidFill>
              </a:rPr>
              <a:t>Алматы</a:t>
            </a:r>
            <a:endParaRPr lang="ru-RU" sz="3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defTabSz="686357"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k-KZ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686357">
              <a:defRPr/>
            </a:pPr>
            <a:endParaRPr lang="kk-KZ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686357">
              <a:defRPr/>
            </a:pPr>
            <a:endParaRPr lang="kk-KZ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686357">
              <a:defRPr/>
            </a:pPr>
            <a:endParaRPr lang="kk-KZ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686357">
              <a:defRPr/>
            </a:pPr>
            <a:endParaRPr lang="kk-KZ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686357">
              <a:defRPr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807684" y="4987427"/>
            <a:ext cx="332884" cy="1513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41" tIns="25120" rIns="50241" bIns="2512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43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502" y="930007"/>
            <a:ext cx="1406240" cy="1116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61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136"/>
          <p:cNvSpPr txBox="1">
            <a:spLocks/>
          </p:cNvSpPr>
          <p:nvPr/>
        </p:nvSpPr>
        <p:spPr>
          <a:xfrm>
            <a:off x="0" y="47706"/>
            <a:ext cx="7219784" cy="588260"/>
          </a:xfrm>
          <a:prstGeom prst="rect">
            <a:avLst/>
          </a:prstGeom>
        </p:spPr>
        <p:txBody>
          <a:bodyPr lIns="68946" tIns="34473" rIns="68946" bIns="34473" rtlCol="0">
            <a:normAutofit/>
          </a:bodyPr>
          <a:lstStyle/>
          <a:p>
            <a:pPr defTabSz="685686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1F497D"/>
                </a:solidFill>
                <a:latin typeface="Arial" pitchFamily="34" charset="0"/>
                <a:ea typeface="Myriad Pro Semibold"/>
                <a:cs typeface="Arial" pitchFamily="34" charset="0"/>
                <a:sym typeface="Myriad Pro Semibold"/>
              </a:rPr>
              <a:t>Результаты финансово-хозяйственной деятельности АО, ТОО, ГКП на ПХВ, ГККП </a:t>
            </a:r>
            <a:r>
              <a:rPr lang="ru-RU" sz="1400" b="1" dirty="0" err="1" smtClean="0">
                <a:solidFill>
                  <a:srgbClr val="1F497D"/>
                </a:solidFill>
                <a:latin typeface="Arial" pitchFamily="34" charset="0"/>
                <a:ea typeface="Myriad Pro Semibold"/>
                <a:cs typeface="Arial" pitchFamily="34" charset="0"/>
                <a:sym typeface="Myriad Pro Semibold"/>
              </a:rPr>
              <a:t>акимата</a:t>
            </a:r>
            <a:r>
              <a:rPr lang="ru-RU" sz="1400" b="1" dirty="0" smtClean="0">
                <a:solidFill>
                  <a:srgbClr val="1F497D"/>
                </a:solidFill>
                <a:latin typeface="Arial" pitchFamily="34" charset="0"/>
                <a:ea typeface="Myriad Pro Semibold"/>
                <a:cs typeface="Arial" pitchFamily="34" charset="0"/>
                <a:sym typeface="Myriad Pro Semibold"/>
              </a:rPr>
              <a:t> за 2020 год   </a:t>
            </a:r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56974"/>
              </p:ext>
            </p:extLst>
          </p:nvPr>
        </p:nvGraphicFramePr>
        <p:xfrm>
          <a:off x="361308" y="795130"/>
          <a:ext cx="8458959" cy="174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0087"/>
                <a:gridCol w="691763"/>
                <a:gridCol w="572494"/>
                <a:gridCol w="906449"/>
                <a:gridCol w="779228"/>
                <a:gridCol w="3158938"/>
              </a:tblGrid>
              <a:tr h="2540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Вид организации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/>
                      <a:r>
                        <a:rPr lang="ru-RU" sz="900" b="1" u="none" strike="noStrike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Кол-во</a:t>
                      </a: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/>
                      <a:r>
                        <a:rPr lang="ru-RU" sz="900" b="1" u="none" strike="noStrike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План на 2020 г.</a:t>
                      </a:r>
                      <a:endParaRPr lang="ru-RU" sz="900" b="1" u="none" strike="noStrike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/>
                      <a:r>
                        <a:rPr lang="ru-RU" sz="900" b="1" u="none" strike="noStrike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Факт на 31.12.2020 г.</a:t>
                      </a:r>
                      <a:endParaRPr lang="ru-RU" sz="900" b="1" u="none" strike="noStrike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/>
                      <a:r>
                        <a:rPr lang="ru-RU" sz="900" b="1" u="none" strike="noStrike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</a:t>
                      </a:r>
                      <a:endParaRPr lang="ru-RU" sz="900" b="1" u="none" strike="noStrike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/>
                      <a:r>
                        <a:rPr lang="ru-RU" sz="900" b="1" u="none" strike="noStrike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КБК</a:t>
                      </a:r>
                      <a:endParaRPr lang="ru-RU" sz="900" b="1" u="none" strike="noStrike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</a:tr>
              <a:tr h="250298">
                <a:tc>
                  <a:txBody>
                    <a:bodyPr/>
                    <a:lstStyle/>
                    <a:p>
                      <a:pPr marL="0" algn="ctr" defTabSz="685686" rtl="0" eaLnBrk="1" fontAlgn="b" latinLnBrk="0" hangingPunct="1"/>
                      <a:endParaRPr lang="ru-RU" sz="105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/>
                      <a:r>
                        <a:rPr lang="ru-RU" sz="105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331</a:t>
                      </a:r>
                    </a:p>
                  </a:txBody>
                  <a:tcPr marL="5234" marR="5234" marT="523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330</a:t>
                      </a:r>
                      <a:endParaRPr lang="ru-RU" sz="105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68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346,2</a:t>
                      </a:r>
                    </a:p>
                  </a:txBody>
                  <a:tcPr marL="5234" marR="5234" marT="523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104,9</a:t>
                      </a:r>
                    </a:p>
                  </a:txBody>
                  <a:tcPr marL="5234" marR="5234" marT="523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50" b="1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2844"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Акционерные общества </a:t>
                      </a:r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12,1</a:t>
                      </a:r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12,1</a:t>
                      </a:r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</a:t>
                      </a:r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201302 - Дивиденды на государственные пакеты акций, находящиеся в коммунальной собственности</a:t>
                      </a:r>
                    </a:p>
                    <a:p>
                      <a:pPr marL="0" algn="ctr" defTabSz="1247973" rtl="0" eaLnBrk="1" fontAlgn="b" latinLnBrk="0" hangingPunct="1"/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</a:tr>
              <a:tr h="270345"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Товарищества с ограниченной ответственностью </a:t>
                      </a:r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</a:t>
                      </a: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167,6</a:t>
                      </a:r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172,7</a:t>
                      </a:r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103,1</a:t>
                      </a:r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201402 - Доходы на доли участия в юридических лицах, находящиеся в коммунальной собственности</a:t>
                      </a:r>
                    </a:p>
                    <a:p>
                      <a:pPr marL="0" algn="ctr" defTabSz="1247973" rtl="0" eaLnBrk="1" fontAlgn="b" latinLnBrk="0" hangingPunct="1"/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</a:tr>
              <a:tr h="189573"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КГП на ПХВ</a:t>
                      </a: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</a:t>
                      </a:r>
                    </a:p>
                  </a:txBody>
                  <a:tcPr marL="5234" marR="5234" marT="5234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124797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150,3</a:t>
                      </a:r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 rowSpan="2"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161,4</a:t>
                      </a:r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 rowSpan="2"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107,4</a:t>
                      </a:r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 rowSpan="2"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201102 - Поступления части чистого дохода коммунальных государственных предприятий</a:t>
                      </a:r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</a:tr>
              <a:tr h="190831"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КГКП</a:t>
                      </a:r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232</a:t>
                      </a:r>
                    </a:p>
                  </a:txBody>
                  <a:tcPr marL="5234" marR="5234" marT="5234" marB="0" anchor="ctr"/>
                </a:tc>
                <a:tc vMerge="1"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 vMerge="1"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 vMerge="1"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 vMerge="1"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</a:tr>
            </a:tbl>
          </a:graphicData>
        </a:graphic>
      </p:graphicFrame>
      <p:sp>
        <p:nvSpPr>
          <p:cNvPr id="41" name="Заголовок 1"/>
          <p:cNvSpPr txBox="1">
            <a:spLocks/>
          </p:cNvSpPr>
          <p:nvPr/>
        </p:nvSpPr>
        <p:spPr>
          <a:xfrm>
            <a:off x="182875" y="2802836"/>
            <a:ext cx="8857757" cy="1805741"/>
          </a:xfrm>
          <a:prstGeom prst="rect">
            <a:avLst/>
          </a:prstGeom>
        </p:spPr>
        <p:txBody>
          <a:bodyPr lIns="50241" tIns="25120" rIns="50241" bIns="25120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algn="just" hangingPunct="1"/>
            <a:r>
              <a:rPr lang="ru-RU" sz="1100" dirty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00" dirty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 smtClean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>Утвержденный план по поступлениям на 2021 год составил 234,4 млн.тенге</a:t>
            </a: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из них:</a:t>
            </a:r>
            <a:endParaRPr lang="ru-RU" sz="11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hangingPunct="1"/>
            <a:endParaRPr lang="ru-RU" sz="11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ru-RU" sz="1100" b="1" dirty="0" smtClean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>121,1 млн.тенге 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КБК «201302» - Дивиденды на государственные пакеты акций, находящиеся в </a:t>
            </a:r>
            <a:r>
              <a:rPr lang="ru-RU" sz="11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комсобственности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(АО);</a:t>
            </a:r>
          </a:p>
          <a:p>
            <a:pPr algn="just">
              <a:buFontTx/>
              <a:buChar char="-"/>
            </a:pPr>
            <a:r>
              <a:rPr lang="ru-RU" sz="1100" b="1" dirty="0" smtClean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>16,4 млн.тенге</a:t>
            </a:r>
            <a:r>
              <a:rPr lang="ru-RU" sz="1100" dirty="0" smtClean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КБК «201402» - Доходы на доли участия в юридических лицах, находящиеся в </a:t>
            </a:r>
            <a:r>
              <a:rPr lang="ru-RU" sz="11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комсобственности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(ТОО);</a:t>
            </a:r>
          </a:p>
          <a:p>
            <a:pPr algn="just"/>
            <a:r>
              <a:rPr lang="ru-RU" sz="1100" dirty="0" smtClean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100" b="1" dirty="0" smtClean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>89,3 млн.тенге</a:t>
            </a:r>
            <a:r>
              <a:rPr lang="ru-RU" sz="1100" dirty="0" smtClean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КБК «201102» - Поступления части чистого дохода коммунальных государственных предприятий (КГП на ПХВ, КГКП).</a:t>
            </a:r>
          </a:p>
          <a:p>
            <a:pPr algn="just"/>
            <a:endParaRPr lang="ru-RU" sz="11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hangingPunct="1"/>
            <a:endParaRPr lang="ru-RU" sz="1100" b="1" dirty="0">
              <a:solidFill>
                <a:srgbClr val="52C8C9"/>
              </a:solidFill>
              <a:latin typeface="Arial" pitchFamily="34" charset="0"/>
              <a:cs typeface="Arial" pitchFamily="34" charset="0"/>
            </a:endParaRPr>
          </a:p>
          <a:p>
            <a:pPr algn="just" hangingPunct="1"/>
            <a:r>
              <a:rPr lang="en-US" sz="1100" b="1" dirty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100" b="1" dirty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</a:br>
            <a:r>
              <a:rPr lang="en-US" sz="1100" b="1" dirty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100" b="1" dirty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dirty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00" dirty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dirty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00" dirty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</a:br>
            <a:endParaRPr lang="ru-RU" sz="1100" dirty="0">
              <a:solidFill>
                <a:srgbClr val="52C8C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29619" y="272956"/>
            <a:ext cx="914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2F5597"/>
                </a:solidFill>
                <a:latin typeface="Arial" pitchFamily="34" charset="0"/>
                <a:cs typeface="Arial" pitchFamily="34" charset="0"/>
              </a:rPr>
              <a:t>млн.тенге</a:t>
            </a:r>
            <a:endParaRPr lang="ru-RU" sz="1100" dirty="0">
              <a:solidFill>
                <a:srgbClr val="2F5597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34006"/>
            <a:ext cx="6210661" cy="543699"/>
          </a:xfrm>
          <a:prstGeom prst="rect">
            <a:avLst/>
          </a:prstGeom>
        </p:spPr>
        <p:txBody>
          <a:bodyPr lIns="50241" tIns="25120" rIns="50241" bIns="25120">
            <a:normAutofit fontScale="25000" lnSpcReduction="200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algn="l" hangingPunct="1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Исполнение бюджета УГА за 2020 год</a:t>
            </a:r>
            <a:endParaRPr lang="ru-RU" sz="6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 hangingPunct="1"/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6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6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500" dirty="0"/>
              <a:t/>
            </a:r>
            <a:br>
              <a:rPr lang="ru-RU" sz="1500" dirty="0"/>
            </a:b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3357" y="748116"/>
          <a:ext cx="8458960" cy="2050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3757"/>
                <a:gridCol w="599311"/>
                <a:gridCol w="775412"/>
                <a:gridCol w="490118"/>
                <a:gridCol w="3350362"/>
              </a:tblGrid>
              <a:tr h="3169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Программа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План на 2020 г.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Факт на</a:t>
                      </a:r>
                      <a:r>
                        <a:rPr lang="ru-RU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31.12.2020 г.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Прямые показатели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</a:tr>
              <a:tr h="250298"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endParaRPr lang="ru-RU" sz="1050" b="1" i="0" u="none" strike="noStrike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396,6</a:t>
                      </a:r>
                      <a:endParaRPr lang="ru-RU" sz="105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68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396,6</a:t>
                      </a:r>
                    </a:p>
                  </a:txBody>
                  <a:tcPr marL="5234" marR="5234" marT="523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</a:t>
                      </a:r>
                    </a:p>
                  </a:txBody>
                  <a:tcPr marL="5234" marR="5234" marT="523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50" b="1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885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001 программа «Услуги по реализации государственной политики в области  коммунального имущества и государственных закупок  на местном уровне»</a:t>
                      </a:r>
                      <a:endParaRPr lang="ru-RU" sz="900" b="0" i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351</a:t>
                      </a:r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351</a:t>
                      </a:r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</a:t>
                      </a:r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Своевременное</a:t>
                      </a:r>
                      <a:r>
                        <a:rPr lang="ru-RU" sz="9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содержание аппарата и создание условий для работы сотрудников</a:t>
                      </a:r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</a:tr>
              <a:tr h="5193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010 программа «Приватизация, управление коммунальным имуществом, </a:t>
                      </a:r>
                      <a:r>
                        <a:rPr lang="ru-RU" sz="9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постприватизационная</a:t>
                      </a:r>
                      <a:r>
                        <a:rPr lang="ru-RU" sz="9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деятельность и регулирование споров, связанных с этим»</a:t>
                      </a:r>
                      <a:endParaRPr lang="ru-RU" sz="900" b="0" i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5,4</a:t>
                      </a:r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5,4</a:t>
                      </a:r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</a:t>
                      </a:r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Проведение торгов по приватизации, доверительному управлению, проведение контроля соблюдение условий договоров по приватизации и доверительному управлению</a:t>
                      </a:r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</a:tr>
              <a:tr h="4754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011 программа «Учет, хранение, оценка и реализация имущества, поступившего в коммунальную собственность»</a:t>
                      </a:r>
                      <a:endParaRPr lang="ru-RU" sz="900" b="0" i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40,2</a:t>
                      </a:r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40,2</a:t>
                      </a:r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</a:t>
                      </a:r>
                      <a:endParaRPr lang="ru-RU" sz="9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Проведение регистрации объектов, тендеров по аренде, оценки объектов, утилизации непригодного</a:t>
                      </a:r>
                      <a:r>
                        <a:rPr lang="ru-RU" sz="9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имущества, охрана объектов,</a:t>
                      </a:r>
                      <a:r>
                        <a:rPr lang="ru-RU" sz="9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изготовление техпаспортов и </a:t>
                      </a:r>
                      <a:r>
                        <a:rPr lang="ru-RU" sz="9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госактов</a:t>
                      </a:r>
                      <a:r>
                        <a:rPr lang="ru-RU" sz="9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ru-RU" sz="900" b="0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endParaRPr lang="ru-RU" sz="9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34" marR="5234" marT="5234" marB="0" anchor="ctr"/>
                </a:tc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182876" y="2802836"/>
            <a:ext cx="8748982" cy="1805741"/>
          </a:xfrm>
          <a:prstGeom prst="rect">
            <a:avLst/>
          </a:prstGeom>
        </p:spPr>
        <p:txBody>
          <a:bodyPr lIns="50241" tIns="25120" rIns="50241" bIns="25120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algn="just" hangingPunct="1"/>
            <a:r>
              <a:rPr lang="ru-RU" sz="1100" dirty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00" dirty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b="1" dirty="0" smtClean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>Утвержденный план на 2021 год 366,1 млн.тенге</a:t>
            </a: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из них:</a:t>
            </a:r>
            <a:endParaRPr lang="ru-RU" sz="11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hangingPunct="1"/>
            <a:endParaRPr lang="ru-RU" sz="11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100" b="1" dirty="0" smtClean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>- 287,5 млн.тенге 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001 программе «Услуги по реализации государственной политики в области коммунального имущества и государственных закупок  на местном уровне»,</a:t>
            </a:r>
          </a:p>
          <a:p>
            <a:pPr algn="just"/>
            <a:r>
              <a:rPr lang="ru-RU" sz="1100" dirty="0" smtClean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100" b="1" dirty="0" smtClean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>20,1 млн.тенге</a:t>
            </a:r>
            <a:r>
              <a:rPr lang="ru-RU" sz="1100" dirty="0" smtClean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010 программе «Приватизация, управление коммунальным имуществом, </a:t>
            </a:r>
            <a:r>
              <a:rPr lang="ru-RU" sz="11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постприватизационная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деятельность и регулирование споров, связанных с этим»;</a:t>
            </a:r>
          </a:p>
          <a:p>
            <a:pPr algn="just"/>
            <a:r>
              <a:rPr lang="ru-RU" sz="1100" dirty="0" smtClean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100" b="1" dirty="0" smtClean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>58,5 млн.тенге</a:t>
            </a:r>
            <a:r>
              <a:rPr lang="ru-RU" sz="1100" dirty="0" smtClean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011 программе «Учет, хранение, оценка и реализация имущества, поступившего в коммунальную собственность».</a:t>
            </a:r>
          </a:p>
          <a:p>
            <a:pPr algn="just" hangingPunct="1"/>
            <a:endParaRPr lang="ru-RU" sz="1100" b="1" dirty="0">
              <a:solidFill>
                <a:srgbClr val="52C8C9"/>
              </a:solidFill>
              <a:latin typeface="Arial" pitchFamily="34" charset="0"/>
              <a:cs typeface="Arial" pitchFamily="34" charset="0"/>
            </a:endParaRPr>
          </a:p>
          <a:p>
            <a:pPr algn="just" hangingPunct="1"/>
            <a:r>
              <a:rPr lang="en-US" sz="1100" b="1" dirty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100" b="1" dirty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</a:br>
            <a:r>
              <a:rPr lang="en-US" sz="1100" b="1" dirty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100" b="1" dirty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dirty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00" dirty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dirty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00" dirty="0">
                <a:solidFill>
                  <a:srgbClr val="52C8C9"/>
                </a:solidFill>
                <a:latin typeface="Arial" pitchFamily="34" charset="0"/>
                <a:cs typeface="Arial" pitchFamily="34" charset="0"/>
              </a:rPr>
            </a:br>
            <a:endParaRPr lang="ru-RU" sz="1100" dirty="0">
              <a:solidFill>
                <a:srgbClr val="52C8C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13614" y="272957"/>
            <a:ext cx="914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2F5597"/>
                </a:solidFill>
                <a:latin typeface="Arial" pitchFamily="34" charset="0"/>
                <a:cs typeface="Arial" pitchFamily="34" charset="0"/>
              </a:rPr>
              <a:t>млн.тенге</a:t>
            </a:r>
            <a:endParaRPr lang="ru-RU" sz="1100" dirty="0">
              <a:solidFill>
                <a:srgbClr val="2F5597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4156" y="607715"/>
          <a:ext cx="8407709" cy="435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5494"/>
                <a:gridCol w="586854"/>
                <a:gridCol w="614149"/>
                <a:gridCol w="5261212"/>
              </a:tblGrid>
              <a:tr h="250991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Вид объекта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Кол-во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Сумма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Целевое использование</a:t>
                      </a:r>
                      <a:endParaRPr lang="ru-RU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Вновь построенные</a:t>
                      </a:r>
                      <a:r>
                        <a:rPr lang="ru-RU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объекты 691 объект на 34 824,1 млн.тенге</a:t>
                      </a:r>
                      <a:endParaRPr lang="ru-RU" sz="9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3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Образования</a:t>
                      </a:r>
                      <a:r>
                        <a:rPr lang="ru-RU" sz="900" b="0" i="0" u="none" strike="noStrike" kern="1200" baseline="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(школы)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45" marR="8045" marT="6033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900" b="0" i="0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45" marR="8045" marT="6033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2 824,4</a:t>
                      </a:r>
                    </a:p>
                  </a:txBody>
                  <a:tcPr marL="8045" marR="8045" marT="6033" marB="0" anchor="ctr"/>
                </a:tc>
                <a:tc>
                  <a:txBody>
                    <a:bodyPr/>
                    <a:lstStyle/>
                    <a:p>
                      <a:pPr marL="0" algn="l" defTabSz="1247973" rtl="0" eaLnBrk="1" fontAlgn="b" latinLnBrk="0" hangingPunct="1"/>
                      <a:r>
                        <a:rPr lang="ru-RU" sz="900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расширение площадей №№ 5, 61, 201, 203</a:t>
                      </a:r>
                      <a:endParaRPr lang="ru-RU" sz="900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45" marR="8045" marT="8044" marB="0"/>
                </a:tc>
              </a:tr>
              <a:tr h="12626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Здравоохранени</a:t>
                      </a:r>
                      <a:r>
                        <a:rPr lang="ru-RU" sz="900" b="0" i="0" u="none" strike="noStrike" kern="1200" baseline="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я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45" marR="8045" marT="6033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900" b="0" i="0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45" marR="8045" marT="6033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4 537,2</a:t>
                      </a:r>
                    </a:p>
                  </a:txBody>
                  <a:tcPr marL="8045" marR="8045" marT="6033" marB="0" anchor="ctr"/>
                </a:tc>
                <a:tc>
                  <a:txBody>
                    <a:bodyPr/>
                    <a:lstStyle/>
                    <a:p>
                      <a:pPr marL="0" algn="l" defTabSz="1247973" rtl="0" eaLnBrk="1" fontAlgn="b" latinLnBrk="0" hangingPunct="1"/>
                      <a:r>
                        <a:rPr lang="ru-RU" sz="900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Новая подстанция ССМП, ГКБ им. И. </a:t>
                      </a:r>
                      <a:r>
                        <a:rPr lang="ru-RU" sz="900" kern="1200" dirty="0" err="1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Жекеновой</a:t>
                      </a:r>
                      <a:r>
                        <a:rPr lang="ru-RU" sz="900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ГП № 16</a:t>
                      </a:r>
                      <a:endParaRPr lang="ru-RU" sz="900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45" marR="8045" marT="8044" marB="0"/>
                </a:tc>
              </a:tr>
              <a:tr h="11753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Дошкольного образования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45" marR="8045" marT="6033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900" b="0" i="0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45" marR="8045" marT="6033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2 065,5</a:t>
                      </a:r>
                    </a:p>
                  </a:txBody>
                  <a:tcPr marL="8045" marR="8045" marT="6033" marB="0" anchor="ctr"/>
                </a:tc>
                <a:tc>
                  <a:txBody>
                    <a:bodyPr/>
                    <a:lstStyle/>
                    <a:p>
                      <a:pPr marL="0" algn="l" defTabSz="1247973" rtl="0" eaLnBrk="1" fontAlgn="b" latinLnBrk="0" hangingPunct="1"/>
                      <a:r>
                        <a:rPr lang="ru-RU" sz="900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новые здания Ясли садов № 76, 84, 187, 188</a:t>
                      </a:r>
                      <a:endParaRPr lang="ru-RU" sz="900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45" marR="8045" marT="8044" marB="0"/>
                </a:tc>
              </a:tr>
              <a:tr h="10201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Многоквартирные</a:t>
                      </a:r>
                      <a:r>
                        <a:rPr lang="ru-RU" sz="900" b="0" i="0" u="none" strike="noStrike" kern="1200" baseline="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жилые дома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45" marR="8045" marT="6033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ru-RU" sz="900" b="0" i="0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45" marR="8045" marT="6033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15 422,5</a:t>
                      </a:r>
                    </a:p>
                  </a:txBody>
                  <a:tcPr marL="8045" marR="8045" marT="6033" marB="0"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900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переданы в Управление жилищной политики для включения в коммунальный жилищный фонд</a:t>
                      </a:r>
                      <a:endParaRPr lang="ru-RU" sz="900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45" marR="8045" marT="6033" marB="0" anchor="ctr"/>
                </a:tc>
              </a:tr>
              <a:tr h="116225">
                <a:tc>
                  <a:txBody>
                    <a:bodyPr/>
                    <a:lstStyle/>
                    <a:p>
                      <a:pPr marL="0" algn="l" defTabSz="685686" rtl="0" eaLnBrk="1" fontAlgn="t" latinLnBrk="0" hangingPunct="1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Квартиры</a:t>
                      </a:r>
                    </a:p>
                  </a:txBody>
                  <a:tcPr marL="8045" marR="8045" marT="6033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/>
                      <a:r>
                        <a:rPr lang="ru-RU" sz="9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645</a:t>
                      </a:r>
                    </a:p>
                  </a:txBody>
                  <a:tcPr marL="8045" marR="8045" marT="6033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9 074,9</a:t>
                      </a:r>
                    </a:p>
                  </a:txBody>
                  <a:tcPr marL="8045" marR="8045" marT="603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73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Производственный комплекс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45" marR="8045" marT="6033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sz="900" b="0" i="0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45" marR="8045" marT="6033" marB="0" anchor="ctr"/>
                </a:tc>
                <a:tc>
                  <a:txBody>
                    <a:bodyPr/>
                    <a:lstStyle/>
                    <a:p>
                      <a:pPr marL="0" algn="ctr" defTabSz="1247973" rtl="0" eaLnBrk="1" fontAlgn="b" latinLnBrk="0" hangingPunct="1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899,6</a:t>
                      </a:r>
                    </a:p>
                  </a:txBody>
                  <a:tcPr marL="8045" marR="8045" marT="6033" marB="0" anchor="ctr"/>
                </a:tc>
                <a:tc>
                  <a:txBody>
                    <a:bodyPr/>
                    <a:lstStyle/>
                    <a:p>
                      <a:r>
                        <a:rPr lang="kk-KZ" sz="900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ГКП на ПХВ «Алматы Су» </a:t>
                      </a:r>
                      <a:endParaRPr lang="ru-RU" sz="900" kern="120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  <a:tr h="112178">
                <a:tc gridSpan="4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Объекты,</a:t>
                      </a:r>
                      <a:r>
                        <a:rPr lang="ru-RU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принятые из республиканской собственности 141 объект </a:t>
                      </a:r>
                      <a:endParaRPr lang="ru-RU" sz="9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6616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2F5597"/>
                          </a:solidFill>
                          <a:latin typeface="Arial" pitchFamily="34" charset="0"/>
                          <a:cs typeface="Arial" pitchFamily="34" charset="0"/>
                        </a:rPr>
                        <a:t>квартиры </a:t>
                      </a:r>
                      <a:endParaRPr lang="ru-RU" sz="900" dirty="0">
                        <a:solidFill>
                          <a:srgbClr val="2F5597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134</a:t>
                      </a:r>
                      <a:endParaRPr lang="ru-RU" sz="9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algn="ctr" defTabSz="685686" rtl="0" eaLnBrk="1" latinLnBrk="0" hangingPunct="1"/>
                      <a:endParaRPr lang="ru-RU" sz="900" kern="120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переданы в Управление жилья и жилищной политики для последующей приватизации</a:t>
                      </a:r>
                      <a:endParaRPr lang="ru-RU" sz="900" dirty="0">
                        <a:solidFill>
                          <a:srgbClr val="2F5597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  <a:tr h="520412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2F5597"/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</a:t>
                      </a:r>
                      <a:r>
                        <a:rPr lang="ru-RU" sz="900" baseline="0" dirty="0" smtClean="0">
                          <a:solidFill>
                            <a:srgbClr val="2F5597"/>
                          </a:solidFill>
                          <a:latin typeface="Arial" pitchFamily="34" charset="0"/>
                          <a:cs typeface="Arial" pitchFamily="34" charset="0"/>
                        </a:rPr>
                        <a:t>ы недвижимости</a:t>
                      </a:r>
                      <a:endParaRPr lang="ru-RU" sz="900" dirty="0">
                        <a:solidFill>
                          <a:srgbClr val="2F5597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9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marR="0" indent="0" algn="ctr" defTabSz="6856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580,5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/>
                          <a:ea typeface="+mn-ea"/>
                          <a:cs typeface="+mn-cs"/>
                        </a:rPr>
                        <a:t>3 объекта требующие</a:t>
                      </a:r>
                      <a:r>
                        <a:rPr lang="ru-RU" sz="900" b="0" i="0" u="none" strike="noStrike" kern="1200" baseline="0" dirty="0" smtClean="0">
                          <a:solidFill>
                            <a:srgbClr val="2F5597"/>
                          </a:solidFill>
                          <a:latin typeface="Arial"/>
                          <a:ea typeface="+mn-ea"/>
                          <a:cs typeface="+mn-cs"/>
                        </a:rPr>
                        <a:t> проведения СМР, </a:t>
                      </a:r>
                    </a:p>
                    <a:p>
                      <a:r>
                        <a:rPr lang="ru-RU" sz="900" b="0" i="0" u="none" strike="noStrike" kern="1200" baseline="0" dirty="0" smtClean="0">
                          <a:solidFill>
                            <a:srgbClr val="2F5597"/>
                          </a:solidFill>
                          <a:latin typeface="Arial"/>
                          <a:ea typeface="+mn-ea"/>
                          <a:cs typeface="+mn-cs"/>
                        </a:rPr>
                        <a:t>1 объект для размещения ЦСУ «</a:t>
                      </a:r>
                      <a:r>
                        <a:rPr lang="ru-RU" sz="900" b="0" i="0" u="none" strike="noStrike" kern="1200" baseline="0" dirty="0" err="1" smtClean="0">
                          <a:solidFill>
                            <a:srgbClr val="2F5597"/>
                          </a:solidFill>
                          <a:latin typeface="Arial"/>
                          <a:ea typeface="+mn-ea"/>
                          <a:cs typeface="+mn-cs"/>
                        </a:rPr>
                        <a:t>Шапагат</a:t>
                      </a:r>
                      <a:r>
                        <a:rPr lang="ru-RU" sz="900" b="0" i="0" u="none" strike="noStrike" kern="1200" baseline="0" dirty="0" smtClean="0">
                          <a:solidFill>
                            <a:srgbClr val="2F5597"/>
                          </a:solidFill>
                          <a:latin typeface="Arial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r>
                        <a:rPr lang="ru-RU" sz="900" b="0" i="0" u="none" strike="noStrike" kern="1200" baseline="0" dirty="0" smtClean="0">
                          <a:solidFill>
                            <a:srgbClr val="2F5597"/>
                          </a:solidFill>
                          <a:latin typeface="Arial"/>
                          <a:ea typeface="+mn-ea"/>
                          <a:cs typeface="+mn-cs"/>
                        </a:rPr>
                        <a:t>2 объект для размещения районных отделений </a:t>
                      </a:r>
                      <a:r>
                        <a:rPr lang="ru-RU" sz="900" b="0" i="0" u="none" strike="noStrike" kern="1200" baseline="0" dirty="0" err="1" smtClean="0">
                          <a:solidFill>
                            <a:srgbClr val="2F5597"/>
                          </a:solidFill>
                          <a:latin typeface="Arial"/>
                          <a:ea typeface="+mn-ea"/>
                          <a:cs typeface="+mn-cs"/>
                        </a:rPr>
                        <a:t>УСиБ</a:t>
                      </a:r>
                      <a:endParaRPr lang="ru-RU" sz="900" b="0" i="0" u="none" strike="noStrike" kern="1200" baseline="0" dirty="0" smtClean="0">
                        <a:solidFill>
                          <a:srgbClr val="2F55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  <a:p>
                      <a:r>
                        <a:rPr lang="ru-RU" sz="900" b="0" i="0" u="none" strike="noStrike" kern="1200" baseline="0" dirty="0" smtClean="0">
                          <a:solidFill>
                            <a:srgbClr val="2F5597"/>
                          </a:solidFill>
                          <a:latin typeface="Arial"/>
                          <a:ea typeface="+mn-ea"/>
                          <a:cs typeface="+mn-cs"/>
                        </a:rPr>
                        <a:t>1 объект для открытия </a:t>
                      </a:r>
                      <a:r>
                        <a:rPr lang="ru-RU" sz="900" b="0" i="0" u="none" strike="noStrike" kern="1200" baseline="0" dirty="0" err="1" smtClean="0">
                          <a:solidFill>
                            <a:srgbClr val="2F5597"/>
                          </a:solidFill>
                          <a:latin typeface="Arial"/>
                          <a:ea typeface="+mn-ea"/>
                          <a:cs typeface="+mn-cs"/>
                        </a:rPr>
                        <a:t>Бостандыкского</a:t>
                      </a:r>
                      <a:r>
                        <a:rPr lang="ru-RU" sz="900" b="0" i="0" u="none" strike="noStrike" kern="1200" baseline="0" dirty="0" smtClean="0">
                          <a:solidFill>
                            <a:srgbClr val="2F5597"/>
                          </a:solidFill>
                          <a:latin typeface="Arial"/>
                          <a:ea typeface="+mn-ea"/>
                          <a:cs typeface="+mn-cs"/>
                        </a:rPr>
                        <a:t> районного отделения кружков</a:t>
                      </a:r>
                      <a:endParaRPr lang="ru-RU" sz="900" dirty="0">
                        <a:solidFill>
                          <a:srgbClr val="2F5597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  <a:tr h="16523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2F5597"/>
                          </a:solidFill>
                          <a:latin typeface="Arial" pitchFamily="34" charset="0"/>
                          <a:cs typeface="Arial" pitchFamily="34" charset="0"/>
                        </a:rPr>
                        <a:t>ТОО</a:t>
                      </a:r>
                      <a:endParaRPr lang="ru-RU" sz="900" dirty="0">
                        <a:solidFill>
                          <a:srgbClr val="2F5597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9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marR="0" indent="0" algn="ctr" defTabSz="6856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2F5597"/>
                          </a:solidFill>
                          <a:latin typeface="Arial" pitchFamily="34" charset="0"/>
                          <a:cs typeface="Arial" pitchFamily="34" charset="0"/>
                        </a:rPr>
                        <a:t>ТОО «Учебно-клинический центр»</a:t>
                      </a:r>
                      <a:endParaRPr lang="ru-RU" sz="900" dirty="0">
                        <a:solidFill>
                          <a:srgbClr val="2F5597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Объекты,</a:t>
                      </a:r>
                      <a:r>
                        <a:rPr lang="ru-RU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принятые по договору дарения 6 объектов на 619,1 млн.тенге</a:t>
                      </a:r>
                      <a:endParaRPr lang="ru-RU" sz="9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71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квартиры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45" marR="8045" marT="60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9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marR="0" indent="0" algn="ctr" defTabSz="6856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48,6</a:t>
                      </a:r>
                    </a:p>
                  </a:txBody>
                  <a:tcPr marL="77228" marR="77228" marT="38613" marB="38613" anchor="ctr"/>
                </a:tc>
                <a:tc>
                  <a:txBody>
                    <a:bodyPr/>
                    <a:lstStyle/>
                    <a:p>
                      <a:pPr marL="0" marR="0" indent="0" algn="l" defTabSz="9093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baseline="0" dirty="0" smtClean="0">
                          <a:solidFill>
                            <a:srgbClr val="2F5597"/>
                          </a:solidFill>
                          <a:latin typeface="Arial"/>
                          <a:ea typeface="+mn-ea"/>
                          <a:cs typeface="+mn-cs"/>
                        </a:rPr>
                        <a:t>переданы в Управление жилищной политики для включения в коммунальный жилищный фонд</a:t>
                      </a:r>
                      <a:endParaRPr lang="ru-RU" sz="900" b="0" i="0" u="none" strike="noStrike" kern="1200" baseline="0" dirty="0">
                        <a:solidFill>
                          <a:srgbClr val="2F55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228" marR="77228" marT="28960" marB="28960"/>
                </a:tc>
              </a:tr>
              <a:tr h="164109">
                <a:tc>
                  <a:txBody>
                    <a:bodyPr/>
                    <a:lstStyle/>
                    <a:p>
                      <a:pPr marL="0" marR="0" indent="0" algn="l" defTabSz="68568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детский сад на 150 мест, по адресу: ул.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Егизбаева</a:t>
                      </a:r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дом 7а</a:t>
                      </a:r>
                    </a:p>
                  </a:txBody>
                  <a:tcPr marL="8045" marR="8045" marT="60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sz="9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marR="0" indent="0" algn="ctr" defTabSz="6856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530</a:t>
                      </a:r>
                      <a:r>
                        <a:rPr lang="ru-RU" sz="900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,0</a:t>
                      </a:r>
                    </a:p>
                  </a:txBody>
                  <a:tcPr marL="77228" marR="77228" marT="38613" marB="3861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0" i="0" u="none" strike="noStrike" kern="1200" baseline="0" dirty="0" smtClean="0">
                          <a:solidFill>
                            <a:srgbClr val="2F5597"/>
                          </a:solidFill>
                          <a:latin typeface="Arial"/>
                          <a:ea typeface="+mn-ea"/>
                          <a:cs typeface="+mn-cs"/>
                        </a:rPr>
                        <a:t>Объект закреплен за КГКП «Ясли-сад № 191»</a:t>
                      </a:r>
                      <a:endParaRPr lang="ru-RU" sz="900" b="0" i="0" u="none" strike="noStrike" kern="1200" baseline="0" dirty="0" smtClean="0">
                        <a:solidFill>
                          <a:srgbClr val="2F55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228" marR="77228" marT="38613" marB="38613"/>
                </a:tc>
              </a:tr>
              <a:tr h="270298">
                <a:tc>
                  <a:txBody>
                    <a:bodyPr/>
                    <a:lstStyle/>
                    <a:p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помещение в ЖК «</a:t>
                      </a:r>
                      <a:r>
                        <a:rPr lang="en-US" sz="900" b="0" i="0" u="none" strike="noStrike" kern="1200" dirty="0" err="1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ElifTower</a:t>
                      </a:r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», по адресу: ул.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Мауленова</a:t>
                      </a:r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46, н.п. 104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45" marR="8045" marT="60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9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marR="0" indent="0" algn="ctr" defTabSz="6856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40,5</a:t>
                      </a:r>
                    </a:p>
                  </a:txBody>
                  <a:tcPr marL="77228" marR="77228" marT="38613" marB="38613" anchor="ctr"/>
                </a:tc>
                <a:tc>
                  <a:txBody>
                    <a:bodyPr/>
                    <a:lstStyle/>
                    <a:p>
                      <a:r>
                        <a:rPr lang="kk-KZ" sz="900" b="0" i="0" u="none" strike="noStrike" kern="1200" baseline="0" dirty="0" smtClean="0">
                          <a:solidFill>
                            <a:srgbClr val="2F5597"/>
                          </a:solidFill>
                          <a:latin typeface="Arial"/>
                          <a:ea typeface="+mn-ea"/>
                          <a:cs typeface="+mn-cs"/>
                        </a:rPr>
                        <a:t>Объект закреплен за Централизованной библиотечной системой города алматы для открытия коворкинг-центра</a:t>
                      </a:r>
                      <a:endParaRPr lang="ru-RU" sz="900" b="0" i="0" u="none" strike="noStrike" kern="1200" baseline="0" dirty="0" smtClean="0">
                        <a:solidFill>
                          <a:srgbClr val="2F5597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228" marR="77228" marT="38613" marB="38613"/>
                </a:tc>
              </a:tr>
              <a:tr h="95068">
                <a:tc gridSpan="4">
                  <a:txBody>
                    <a:bodyPr/>
                    <a:lstStyle/>
                    <a:p>
                      <a:pPr marL="0" marR="0" indent="0" algn="ctr" defTabSz="6856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Объекты,</a:t>
                      </a:r>
                      <a:r>
                        <a:rPr lang="ru-RU" sz="9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принятые по решению суда 8 объектов на 242,9 млн.тенге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45" marR="8045" marT="6033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dirty="0">
                        <a:solidFill>
                          <a:srgbClr val="2F5597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 hMerge="1">
                  <a:txBody>
                    <a:bodyPr/>
                    <a:lstStyle/>
                    <a:p>
                      <a:pPr marL="0" algn="ctr" defTabSz="685686" rtl="0" eaLnBrk="1" latinLnBrk="0" hangingPunct="1"/>
                      <a:endParaRPr lang="ru-RU" sz="900" kern="120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 hMerge="1">
                  <a:txBody>
                    <a:bodyPr/>
                    <a:lstStyle/>
                    <a:p>
                      <a:endParaRPr lang="ru-RU" sz="900" kern="1200" baseline="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  <a:tr h="270298">
                <a:tc>
                  <a:txBody>
                    <a:bodyPr/>
                    <a:lstStyle/>
                    <a:p>
                      <a:r>
                        <a:rPr lang="kk-KZ" sz="900" kern="1200" baseline="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Самовольновозведенные нежилые строения</a:t>
                      </a:r>
                      <a:endParaRPr lang="ru-RU" sz="900" kern="1200" baseline="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45" marR="8045" marT="60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endParaRPr lang="ru-RU" sz="9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algn="ctr" defTabSz="685686" rtl="0" eaLnBrk="1" latinLnBrk="0" hangingPunct="1"/>
                      <a:r>
                        <a:rPr lang="ru-RU" sz="900" kern="1200" baseline="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92,6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r>
                        <a:rPr lang="kk-KZ" sz="900" kern="1200" baseline="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Переданы в Аппарат акима Алатауского района для развития комитетом местного самоуправления</a:t>
                      </a:r>
                      <a:endParaRPr lang="ru-RU" sz="900" kern="1200" baseline="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  <a:tr h="215191">
                <a:tc>
                  <a:txBody>
                    <a:bodyPr/>
                    <a:lstStyle/>
                    <a:p>
                      <a:pPr marL="0" marR="0" indent="0" algn="l" defTabSz="6856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kern="1200" baseline="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Подземный пешеходный переход по адресу: пр. Сейфуллина, 625/1</a:t>
                      </a:r>
                      <a:endParaRPr lang="ru-RU" sz="900" kern="1200" baseline="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045" marR="8045" marT="60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9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algn="ctr" defTabSz="685686" rtl="0" eaLnBrk="1" latinLnBrk="0" hangingPunct="1"/>
                      <a:r>
                        <a:rPr lang="ru-RU" sz="900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150,3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algn="l" defTabSz="685686" rtl="0" eaLnBrk="1" latinLnBrk="0" hangingPunct="1"/>
                      <a:r>
                        <a:rPr lang="kk-KZ" sz="900" kern="1200" baseline="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Объект закреплен за Аппаратом акима Бостандыкского районы для дальнейшего содержания.</a:t>
                      </a:r>
                      <a:endParaRPr lang="ru-RU" sz="900" kern="1200" baseline="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402258"/>
            <a:ext cx="6210661" cy="262380"/>
          </a:xfrm>
          <a:prstGeom prst="rect">
            <a:avLst/>
          </a:prstGeom>
        </p:spPr>
        <p:txBody>
          <a:bodyPr lIns="50241" tIns="25120" rIns="50241" bIns="25120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algn="l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Касательно коммунальных активов</a:t>
            </a:r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 hangingPunct="1"/>
            <a:r>
              <a:rPr lang="en-US" sz="15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5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5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29619" y="272956"/>
            <a:ext cx="914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2F5597"/>
                </a:solidFill>
                <a:latin typeface="Arial" pitchFamily="34" charset="0"/>
                <a:cs typeface="Arial" pitchFamily="34" charset="0"/>
              </a:rPr>
              <a:t>млн.тенге</a:t>
            </a:r>
            <a:endParaRPr lang="ru-RU" sz="1100" dirty="0">
              <a:solidFill>
                <a:srgbClr val="2F5597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972569"/>
              </p:ext>
            </p:extLst>
          </p:nvPr>
        </p:nvGraphicFramePr>
        <p:xfrm>
          <a:off x="337871" y="564963"/>
          <a:ext cx="8607722" cy="4293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145"/>
                <a:gridCol w="1843432"/>
                <a:gridCol w="552734"/>
                <a:gridCol w="696383"/>
                <a:gridCol w="3761028"/>
              </a:tblGrid>
              <a:tr h="260644">
                <a:tc>
                  <a:txBody>
                    <a:bodyPr/>
                    <a:lstStyle/>
                    <a:p>
                      <a:pPr marL="0" algn="ctr" defTabSz="685686" rtl="0" eaLnBrk="1" latinLnBrk="0" hangingPunct="1"/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Заказчики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marR="0" indent="0" algn="ctr" defTabSz="6856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Вид объекта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algn="ctr" defTabSz="685686" rtl="0" eaLnBrk="1" latinLnBrk="0" hangingPunct="1"/>
                      <a:r>
                        <a:rPr lang="ru-RU" sz="9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Кол-во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algn="ctr" defTabSz="685686" rtl="0" eaLnBrk="1" latinLnBrk="0" hangingPunct="1"/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Сумма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marR="0" indent="0" algn="ctr" defTabSz="6856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Arial" pitchFamily="34" charset="0"/>
                          <a:cs typeface="Arial" pitchFamily="34" charset="0"/>
                        </a:rPr>
                        <a:t>Целевое использование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</a:tr>
              <a:tr h="159283">
                <a:tc gridSpan="5"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Вновь построенные объекты</a:t>
                      </a:r>
                      <a:endParaRPr lang="ru-RU" sz="9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755">
                <a:tc rowSpan="3">
                  <a:txBody>
                    <a:bodyPr/>
                    <a:lstStyle/>
                    <a:p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Управление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энергоэффективности</a:t>
                      </a:r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 инфраструктурного развития 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линии наружного освещения 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  <a:endParaRPr lang="ru-RU" sz="900" b="0" i="0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2 128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8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передано ГКП на ПХВ «Алматы Қала Жарық»</a:t>
                      </a:r>
                      <a:endParaRPr lang="ru-RU" sz="8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  <a:tr h="118439">
                <a:tc vMerge="1">
                  <a:txBody>
                    <a:bodyPr/>
                    <a:lstStyle/>
                    <a:p>
                      <a:endParaRPr lang="ru-RU" sz="700" i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тепловые сети 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900" b="0" i="0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1 888,8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marR="0" indent="0" algn="l" defTabSz="9093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8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передано ТОО «Алматинские тепловые сети»</a:t>
                      </a:r>
                      <a:endParaRPr lang="ru-RU" sz="8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  <a:tr h="114651">
                <a:tc vMerge="1">
                  <a:txBody>
                    <a:bodyPr/>
                    <a:lstStyle/>
                    <a:p>
                      <a:endParaRPr lang="ru-RU" sz="700" i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электрические сети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endParaRPr lang="ru-RU" sz="900" b="0" i="0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11 649,2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marR="0" indent="0" algn="l" defTabSz="9093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8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передано УЭиИР</a:t>
                      </a:r>
                      <a:endParaRPr lang="ru-RU" sz="8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  <a:tr h="99215">
                <a:tc rowSpan="4">
                  <a:txBody>
                    <a:bodyPr/>
                    <a:lstStyle/>
                    <a:p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Управление комфортной городской среды 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algn="ctr" defTabSz="685686" rtl="0" eaLnBrk="1" latinLnBrk="0" hangingPunct="1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Благоустройство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algn="ctr" defTabSz="685686" rtl="0" eaLnBrk="1" latinLnBrk="0" hangingPunct="1"/>
                      <a:r>
                        <a:rPr lang="ru-RU" sz="9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algn="ctr" defTabSz="685686" rtl="0" eaLnBrk="1" latinLnBrk="0" hangingPunct="1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5 375,8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algn="l" defTabSz="685686" rtl="0" eaLnBrk="1" latinLnBrk="0" hangingPunct="1"/>
                      <a:r>
                        <a:rPr lang="kk-KZ" sz="8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 объекта переданы Аппарату акима Алмалинского района,</a:t>
                      </a:r>
                    </a:p>
                    <a:p>
                      <a:pPr marL="0" algn="l" defTabSz="685686" rtl="0" eaLnBrk="1" latinLnBrk="0" hangingPunct="1"/>
                      <a:r>
                        <a:rPr lang="kk-KZ" sz="8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объект - Аппарату акима Жетысуского района</a:t>
                      </a:r>
                      <a:endParaRPr lang="ru-RU" sz="800" b="0" i="0" u="none" strike="noStrike" kern="120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900" b="0" i="0" u="none" strike="noStrike" kern="120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marR="0" indent="0" algn="ctr" defTabSz="6856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тепловые сети 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algn="ctr" defTabSz="685686" rtl="0" eaLnBrk="1" latinLnBrk="0" hangingPunct="1"/>
                      <a:r>
                        <a:rPr lang="ru-RU" sz="9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algn="ctr" defTabSz="685686" rtl="0" eaLnBrk="1" latinLnBrk="0" hangingPunct="1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228,8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marR="0" indent="0" algn="l" defTabSz="6856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8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передано ТОО «Алматинские тепловые сети»</a:t>
                      </a:r>
                      <a:endParaRPr lang="ru-RU" sz="800" b="0" i="0" u="none" strike="noStrike" kern="120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900" b="0" i="0" u="none" strike="noStrike" kern="120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фонтаны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1 780,4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8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передано Управлению зеленой экономики</a:t>
                      </a:r>
                      <a:endParaRPr lang="ru-RU" sz="800" b="0" i="0" u="none" strike="noStrike" kern="120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  <a:tr h="161819">
                <a:tc vMerge="1">
                  <a:txBody>
                    <a:bodyPr/>
                    <a:lstStyle/>
                    <a:p>
                      <a:endParaRPr lang="ru-RU" sz="900" b="0" i="0" u="none" strike="noStrike" kern="120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marR="0" indent="0" algn="ctr" defTabSz="6856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линии наружного освещения 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3 197,7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marR="0" indent="0" algn="l" defTabSz="6856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8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передано ГКП на ПХВ «Алматы Қала Жарық»</a:t>
                      </a:r>
                      <a:endParaRPr lang="ru-RU" sz="800" b="1" i="0" u="none" strike="noStrike" kern="120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  <a:tr h="271333">
                <a:tc rowSpan="4">
                  <a:txBody>
                    <a:bodyPr/>
                    <a:lstStyle/>
                    <a:p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Управление зеленой экономики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арычная сеть и ливневая канализация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121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3 635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r>
                        <a:rPr lang="kk-KZ" sz="8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передано Аппаратам акима Алмалинского, Ауэзовского, Бостандыкского, Жетысуского, Медеуского, Турксибского районов</a:t>
                      </a:r>
                      <a:endParaRPr lang="ru-RU" sz="800" b="0" i="0" u="none" strike="noStrike" kern="120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  <a:tr h="308222">
                <a:tc vMerge="1">
                  <a:txBody>
                    <a:bodyPr/>
                    <a:lstStyle/>
                    <a:p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русла рек и </a:t>
                      </a:r>
                      <a:r>
                        <a:rPr lang="ru-RU" sz="900" b="0" i="0" u="none" strike="noStrike" kern="1200" dirty="0" err="1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водоохранные</a:t>
                      </a:r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полос</a:t>
                      </a:r>
                      <a:r>
                        <a:rPr lang="kk-KZ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ы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5 693,4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r>
                        <a:rPr lang="kk-KZ" sz="8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объект передан Аппарату акима Бостандыкского района, </a:t>
                      </a:r>
                    </a:p>
                    <a:p>
                      <a:r>
                        <a:rPr lang="kk-KZ" sz="8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объект - Аппарату акима Медеуского района,</a:t>
                      </a:r>
                    </a:p>
                    <a:p>
                      <a:r>
                        <a:rPr lang="kk-KZ" sz="8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объект - Аппарату акима Турксибского района.</a:t>
                      </a:r>
                      <a:endParaRPr lang="ru-RU" sz="800" b="0" i="0" u="none" strike="noStrike" kern="120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  <a:tr h="94708">
                <a:tc vMerge="1">
                  <a:txBody>
                    <a:bodyPr/>
                    <a:lstStyle/>
                    <a:p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сборный коллектор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900" b="0" i="0" u="none" strike="noStrike" kern="120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r>
                        <a:rPr lang="kk-KZ" sz="8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передано Аппарату акима Алатауского района</a:t>
                      </a:r>
                      <a:endParaRPr lang="ru-RU" sz="800" b="0" i="0" u="none" strike="noStrike" kern="120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  <a:tr h="94708">
                <a:tc vMerge="1">
                  <a:txBody>
                    <a:bodyPr/>
                    <a:lstStyle/>
                    <a:p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marR="0" indent="0" algn="ctr" defTabSz="6856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линии наружного освещения 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22,9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marR="0" indent="0" algn="l" defTabSz="6856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8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передано ГКП на ПХВ «Алматы Қала Жарық»</a:t>
                      </a:r>
                      <a:endParaRPr lang="ru-RU" sz="800" b="1" i="0" u="none" strike="noStrike" kern="120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  <a:tr h="94708">
                <a:tc rowSpan="4">
                  <a:txBody>
                    <a:bodyPr/>
                    <a:lstStyle/>
                    <a:p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Управление городской мобильности 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автомобильные</a:t>
                      </a:r>
                      <a:r>
                        <a:rPr lang="ru-RU" sz="900" b="0" i="0" u="none" strike="noStrike" kern="1200" baseline="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дороги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14 524,5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r>
                        <a:rPr lang="kk-KZ" sz="8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автодороги переданы Аппаратам акима Алатауского, Турксибского, Жетысуского районов города Алматы, устроиство дорожных знаков передано управлению городской мобильности города Алматы</a:t>
                      </a:r>
                      <a:endParaRPr lang="ru-RU" sz="800" b="0" i="0" u="none" strike="noStrike" kern="120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  <a:tr h="94708">
                <a:tc vMerge="1">
                  <a:txBody>
                    <a:bodyPr/>
                    <a:lstStyle/>
                    <a:p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линии наружного освещения 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endParaRPr lang="ru-RU" sz="900" b="0" i="0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900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8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передано ГКП на ПХВ «Алматы Қала Жарық»</a:t>
                      </a:r>
                      <a:endParaRPr lang="ru-RU" sz="8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  <a:tr h="94708">
                <a:tc vMerge="1">
                  <a:txBody>
                    <a:bodyPr/>
                    <a:lstStyle/>
                    <a:p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Водопровод и канализация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105,6</a:t>
                      </a: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передано </a:t>
                      </a:r>
                      <a:r>
                        <a:rPr lang="kk-KZ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ГКП на ПХВ «Алматы Су», </a:t>
                      </a:r>
                      <a:endParaRPr lang="ru-RU" sz="900" b="0" i="0" u="none" strike="noStrike" kern="1200" dirty="0" smtClean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  <a:tr h="94708">
                <a:tc vMerge="1">
                  <a:txBody>
                    <a:bodyPr/>
                    <a:lstStyle/>
                    <a:p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тепловые сети 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sz="900" b="0" i="0" u="none" strike="noStrike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108,9</a:t>
                      </a:r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marR="0" indent="0" algn="l" defTabSz="9093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800" b="0" i="0" u="none" strike="noStrike" kern="1200" dirty="0" smtClean="0">
                          <a:solidFill>
                            <a:srgbClr val="2F5597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передано ТОО «Алматинские тепловые сети»</a:t>
                      </a:r>
                      <a:endParaRPr lang="ru-RU" sz="8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  <a:tr h="13875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i="0" u="none" strike="noStrike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Итого:</a:t>
                      </a:r>
                      <a:endParaRPr lang="ru-RU" sz="1000" b="1" i="0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0" i="0" u="none" strike="noStrike" kern="1200" dirty="0">
                        <a:solidFill>
                          <a:srgbClr val="2F5597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u="none" strike="noStrike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210</a:t>
                      </a:r>
                      <a:endParaRPr lang="ru-RU" sz="1000" b="1" i="0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u="none" strike="noStrike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51 657,6</a:t>
                      </a:r>
                      <a:endParaRPr lang="ru-RU" sz="1000" b="1" i="0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 anchor="ctr"/>
                </a:tc>
                <a:tc>
                  <a:txBody>
                    <a:bodyPr/>
                    <a:lstStyle/>
                    <a:p>
                      <a:pPr marL="0" marR="0" indent="0" algn="ctr" defTabSz="9093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7228" marR="77228" marT="28960" marB="28960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5179" y="437179"/>
            <a:ext cx="8022482" cy="262380"/>
          </a:xfrm>
          <a:prstGeom prst="rect">
            <a:avLst/>
          </a:prstGeom>
        </p:spPr>
        <p:txBody>
          <a:bodyPr lIns="50241" tIns="25120" rIns="50241" bIns="25120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algn="l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Касательно инфраструктурных активов (инженерные сети)</a:t>
            </a:r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 hangingPunct="1"/>
            <a:r>
              <a:rPr lang="en-US" sz="15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5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5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619" y="272956"/>
            <a:ext cx="914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2F5597"/>
                </a:solidFill>
                <a:latin typeface="Arial" pitchFamily="34" charset="0"/>
                <a:cs typeface="Arial" pitchFamily="34" charset="0"/>
              </a:rPr>
              <a:t>млн.тенге</a:t>
            </a:r>
            <a:endParaRPr lang="ru-RU" sz="1100" dirty="0">
              <a:solidFill>
                <a:srgbClr val="2F5597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32259" y="395700"/>
            <a:ext cx="8022482" cy="262380"/>
          </a:xfrm>
          <a:prstGeom prst="rect">
            <a:avLst/>
          </a:prstGeom>
        </p:spPr>
        <p:txBody>
          <a:bodyPr lIns="50241" tIns="25120" rIns="50241" bIns="25120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algn="l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Касательно бесхозных инженерных сетей</a:t>
            </a:r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 hangingPunct="1"/>
            <a:r>
              <a:rPr lang="en-US" sz="15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5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5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571" y="588658"/>
            <a:ext cx="8734850" cy="592839"/>
          </a:xfrm>
          <a:prstGeom prst="rect">
            <a:avLst/>
          </a:prstGeom>
          <a:noFill/>
        </p:spPr>
        <p:txBody>
          <a:bodyPr wrap="square" lIns="68946" tIns="34473" rIns="68946" bIns="34473" rtlCol="0">
            <a:spAutoFit/>
          </a:bodyPr>
          <a:lstStyle/>
          <a:p>
            <a:pPr algn="just"/>
            <a:r>
              <a:rPr lang="ru-RU" sz="1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 2020 году в судебном порядке признаны бесхозными </a:t>
            </a:r>
            <a:r>
              <a:rPr lang="ru-RU" sz="12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317 объектов </a:t>
            </a:r>
            <a:r>
              <a:rPr lang="ru-RU" sz="1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инженерных сетей </a:t>
            </a:r>
            <a:r>
              <a:rPr lang="ru-RU" sz="11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 7 районам города.</a:t>
            </a:r>
          </a:p>
          <a:p>
            <a:pPr algn="just"/>
            <a:r>
              <a:rPr lang="ru-RU" sz="1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25392" y="824519"/>
          <a:ext cx="8220975" cy="1675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284"/>
                <a:gridCol w="1250830"/>
                <a:gridCol w="1354348"/>
                <a:gridCol w="1328467"/>
                <a:gridCol w="1293963"/>
                <a:gridCol w="1268083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Район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Электрические </a:t>
                      </a:r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сети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тепловые сети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Канализационные </a:t>
                      </a:r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сети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Водопроводные </a:t>
                      </a:r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сети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8343" marR="8343" marT="8343" marB="0" anchor="ctr"/>
                </a:tc>
              </a:tr>
              <a:tr h="1596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Жетысуский</a:t>
                      </a:r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8343" marR="8343" marT="8343" marB="0" anchor="ctr"/>
                </a:tc>
              </a:tr>
              <a:tr h="118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Ауэзовский</a:t>
                      </a:r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8343" marR="8343" marT="8343" marB="0" anchor="ctr"/>
                </a:tc>
              </a:tr>
              <a:tr h="1146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Алатауский 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8343" marR="8343" marT="8343" marB="0" anchor="ctr"/>
                </a:tc>
              </a:tr>
              <a:tr h="992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Турксибский</a:t>
                      </a:r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8343" marR="8343" marT="8343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Наурызбайский</a:t>
                      </a:r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8343" marR="8343" marT="8343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Медеуский</a:t>
                      </a:r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108</a:t>
                      </a:r>
                    </a:p>
                  </a:txBody>
                  <a:tcPr marL="8343" marR="8343" marT="8343" marB="0" anchor="ctr"/>
                </a:tc>
              </a:tr>
              <a:tr h="1618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Алмалинский</a:t>
                      </a:r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</a:p>
                  </a:txBody>
                  <a:tcPr marL="8343" marR="8343" marT="8343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Итого:</a:t>
                      </a:r>
                      <a:endParaRPr lang="ru-RU" sz="1050" b="1" i="0" u="none" strike="noStrike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128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</a:p>
                  </a:txBody>
                  <a:tcPr marL="8343" marR="8343" marT="83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317</a:t>
                      </a:r>
                    </a:p>
                  </a:txBody>
                  <a:tcPr marL="8343" marR="8343" marT="8343" marB="0" anchor="ctr"/>
                </a:tc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2541533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52C8C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2021 году Управлением проводится работа по признанию  283 объектов инженерных сетей бесхозными, исковые заявления поданы в судебные органы.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52C8C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055615"/>
              </p:ext>
            </p:extLst>
          </p:nvPr>
        </p:nvGraphicFramePr>
        <p:xfrm>
          <a:off x="522132" y="2934031"/>
          <a:ext cx="8220976" cy="2068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723"/>
                <a:gridCol w="1083674"/>
                <a:gridCol w="1173358"/>
                <a:gridCol w="1419246"/>
                <a:gridCol w="1160891"/>
                <a:gridCol w="1248355"/>
                <a:gridCol w="640729"/>
              </a:tblGrid>
              <a:tr h="257402"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Район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Электрические </a:t>
                      </a:r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Тепловые </a:t>
                      </a:r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Канализационные </a:t>
                      </a:r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водопроводные сети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Линии наружного освещения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Жетысуский</a:t>
                      </a:r>
                      <a:r>
                        <a:rPr lang="ru-RU" sz="10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 err="1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</a:t>
                      </a:r>
                    </a:p>
                  </a:txBody>
                  <a:tcPr marL="68580" marR="68580" marT="0" marB="0" anchor="ctr"/>
                </a:tc>
              </a:tr>
              <a:tr h="118439"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Ауэзовский</a:t>
                      </a:r>
                      <a:r>
                        <a:rPr lang="ru-RU" sz="10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 err="1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</a:t>
                      </a:r>
                    </a:p>
                  </a:txBody>
                  <a:tcPr marL="68580" marR="68580" marT="0" marB="0" anchor="ctr"/>
                </a:tc>
              </a:tr>
              <a:tr h="114651"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Алатауский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 err="1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</a:tr>
              <a:tr h="99215"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Турксибский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 err="1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Наурызбайский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 err="1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Медеуский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 err="1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 anchor="ctr"/>
                </a:tc>
              </a:tr>
              <a:tr h="161819"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Алмалинский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 err="1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</a:tr>
              <a:tr h="161819"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Бостандыкский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0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 err="1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</a:tr>
              <a:tr h="161819"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Бостандыкский (2019)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127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 err="1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Итого: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 err="1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 err="1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686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436563"/>
            <a:ext cx="6210300" cy="261937"/>
          </a:xfrm>
          <a:prstGeom prst="rect">
            <a:avLst/>
          </a:prstGeom>
        </p:spPr>
        <p:txBody>
          <a:bodyPr lIns="50241" tIns="25120" rIns="50241" bIns="25120" anchor="ctr"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algn="l" eaLnBrk="0" hangingPunct="0">
              <a:defRPr/>
            </a:pP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Касательно конфискованных объектов</a:t>
            </a:r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 eaLnBrk="0">
              <a:defRPr/>
            </a:pPr>
            <a:r>
              <a:rPr lang="en-US" sz="15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5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5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823" name="TextBox 6"/>
          <p:cNvSpPr txBox="1">
            <a:spLocks noChangeArrowheads="1"/>
          </p:cNvSpPr>
          <p:nvPr/>
        </p:nvSpPr>
        <p:spPr bwMode="auto">
          <a:xfrm>
            <a:off x="-323850" y="5937250"/>
            <a:ext cx="674688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946" tIns="34473" rIns="68946" bIns="34473">
            <a:spAutoFit/>
          </a:bodyPr>
          <a:lstStyle/>
          <a:p>
            <a:pPr algn="just" eaLnBrk="0" hangingPunct="0"/>
            <a:r>
              <a:rPr lang="ru-RU" sz="1100" b="1">
                <a:solidFill>
                  <a:srgbClr val="00B050"/>
                </a:solidFill>
                <a:latin typeface="Arial" pitchFamily="34" charset="0"/>
              </a:rPr>
              <a:t>Планы на 2020 г.:</a:t>
            </a:r>
            <a:endParaRPr lang="ru-RU" sz="1100"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692221"/>
              </p:ext>
            </p:extLst>
          </p:nvPr>
        </p:nvGraphicFramePr>
        <p:xfrm>
          <a:off x="188180" y="698500"/>
          <a:ext cx="4717775" cy="3869320"/>
        </p:xfrm>
        <a:graphic>
          <a:graphicData uri="http://schemas.openxmlformats.org/drawingml/2006/table">
            <a:tbl>
              <a:tblPr/>
              <a:tblGrid>
                <a:gridCol w="1811529"/>
                <a:gridCol w="537011"/>
                <a:gridCol w="2369235"/>
              </a:tblGrid>
              <a:tr h="160241">
                <a:tc gridSpan="3"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Исполнение за 2020 г.:</a:t>
                      </a: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637"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 объекта</a:t>
                      </a: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Единицы измерения (</a:t>
                      </a:r>
                      <a:r>
                        <a:rPr kumimoji="0" lang="ru-RU" sz="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кв.м</a:t>
                      </a: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., единицы, штуки, кг.)</a:t>
                      </a: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Исполнение</a:t>
                      </a: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5604">
                <a:tc gridSpan="3"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Конфискованные объекты</a:t>
                      </a:r>
                    </a:p>
                  </a:txBody>
                  <a:tcPr marL="77228" marR="77228" marT="28960" marB="289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815">
                <a:tc>
                  <a:txBody>
                    <a:bodyPr/>
                    <a:lstStyle/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объекта (2 жилых дома, 2 квартиры) </a:t>
                      </a: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817,1 кв.м</a:t>
                      </a: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проводятся мероприятия по снятию арестов и регистрации. После жилые дома будут переданы </a:t>
                      </a:r>
                      <a:r>
                        <a:rPr kumimoji="0" lang="ru-RU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госюрлицам</a:t>
                      </a: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для социальных проектов, квартиры в Управление жилищной политики для включения в коммунальный жилищный фонд</a:t>
                      </a: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234625">
                <a:tc>
                  <a:txBody>
                    <a:bodyPr/>
                    <a:lstStyle/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квартиры</a:t>
                      </a:r>
                      <a:endParaRPr kumimoji="0" lang="ru-RU" sz="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438,6 </a:t>
                      </a:r>
                      <a:r>
                        <a:rPr kumimoji="0" lang="ru-RU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кв.м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переданы в Управление жилищной политики для включения в коммунальный жилищный фонд</a:t>
                      </a: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234625">
                <a:tc>
                  <a:txBody>
                    <a:bodyPr/>
                    <a:lstStyle/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объектов недвижимости ( 2 жилых дома, 2 квартиры, 1 садовый дом, 1 гараж)</a:t>
                      </a: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786,5 </a:t>
                      </a:r>
                      <a:r>
                        <a:rPr kumimoji="0" lang="ru-RU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кв.м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переданы в Департамент юстиции для дальнейшего возврата собственнику</a:t>
                      </a: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412815">
                <a:tc>
                  <a:txBody>
                    <a:bodyPr/>
                    <a:lstStyle/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объекта недвижимости (жилые дома) и 1 квартира</a:t>
                      </a: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608,4 </a:t>
                      </a:r>
                      <a:r>
                        <a:rPr kumimoji="0" lang="ru-RU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кв.м</a:t>
                      </a: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и 135 </a:t>
                      </a:r>
                      <a:r>
                        <a:rPr kumimoji="0" lang="ru-RU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кв.м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переданы в республиканскую собственность Департаменту комитета национальной безопасности Республики Казахстан и Республиканский межотраслевой центр по внедрению информационных технологий и Департаменту агентства Республики Казахстан по противодействию коррупции (Антикоррупционной службы) по городу Алматы как служебное жилье. </a:t>
                      </a: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23720">
                <a:tc>
                  <a:txBody>
                    <a:bodyPr/>
                    <a:lstStyle/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нежилое помещение</a:t>
                      </a: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248,2 кв.м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передано Аппарату </a:t>
                      </a:r>
                      <a:r>
                        <a:rPr kumimoji="0" lang="ru-RU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акима</a:t>
                      </a: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Алмалинского</a:t>
                      </a: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района под открытия Центра «</a:t>
                      </a:r>
                      <a:r>
                        <a:rPr kumimoji="0" lang="ru-RU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Іскер</a:t>
                      </a: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Ана</a:t>
                      </a: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 в рамках комплексной Программы «</a:t>
                      </a:r>
                      <a:r>
                        <a:rPr kumimoji="0" lang="ru-RU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Бақытты</a:t>
                      </a: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отбасы</a:t>
                      </a: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».</a:t>
                      </a: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412815">
                <a:tc>
                  <a:txBody>
                    <a:bodyPr/>
                    <a:lstStyle/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Товары народного потребления </a:t>
                      </a:r>
                      <a:r>
                        <a:rPr kumimoji="0" lang="ru-RU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(обувь, одежда, игрушки, полотенце,</a:t>
                      </a:r>
                      <a:r>
                        <a:rPr kumimoji="0" lang="ru-RU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Calibri" pitchFamily="34" charset="0"/>
                        </a:rPr>
                        <a:t> сувенирная продукция)</a:t>
                      </a:r>
                      <a:endParaRPr kumimoji="0" lang="ru-RU" sz="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76 574 единиц</a:t>
                      </a: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часть имущества передано в Управление социального благосостояния г. Алматы для последующей передачи нуждающимся, а так же в другие государственные органы для укрепления </a:t>
                      </a:r>
                      <a:r>
                        <a:rPr kumimoji="0" lang="ru-RU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мательно-технической</a:t>
                      </a: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базы </a:t>
                      </a: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49839">
                <a:tc gridSpan="3">
                  <a:txBody>
                    <a:bodyPr/>
                    <a:lstStyle/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Поступления от реализации конфискованных объектов и имущества составили </a:t>
                      </a: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Calibri" pitchFamily="34" charset="0"/>
                        </a:rPr>
                        <a:t>30 млн. тенге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97449"/>
              </p:ext>
            </p:extLst>
          </p:nvPr>
        </p:nvGraphicFramePr>
        <p:xfrm>
          <a:off x="5121138" y="698500"/>
          <a:ext cx="3895642" cy="4135893"/>
        </p:xfrm>
        <a:graphic>
          <a:graphicData uri="http://schemas.openxmlformats.org/drawingml/2006/table">
            <a:tbl>
              <a:tblPr/>
              <a:tblGrid>
                <a:gridCol w="3895642"/>
              </a:tblGrid>
              <a:tr h="168192"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7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Планы на 2021 г.: </a:t>
                      </a: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67701">
                <a:tc>
                  <a:txBody>
                    <a:bodyPr/>
                    <a:lstStyle/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Ведется подготовка к передаче товаров народного потребления в Управление социального благосостояния для последующей передачи социально уязвимым слоям населения:</a:t>
                      </a: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- 450 847 единиц одежды</a:t>
                      </a:r>
                      <a:r>
                        <a:rPr kumimoji="0" lang="kk-KZ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для разных возрастных категорий (детские, подростковые, мужские, женские);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 бытовая химия мыло 56 436 штук;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 бытовая техника в количестве 1 323 единиц.</a:t>
                      </a: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 передача товаров народного потребления в Управление социального благосостояния потребления для последующей передачи социально уязвимым слоям населения :</a:t>
                      </a: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- 400 351 единиц одежды для разных возрастных категорий </a:t>
                      </a:r>
                      <a:r>
                        <a:rPr kumimoji="0" lang="kk-KZ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(детские, подростковые, мужские, женские);</a:t>
                      </a: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 бытовая химия мыло 56 436 штук;</a:t>
                      </a: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 бытовая техника в количестве 1 323 единиц;</a:t>
                      </a:r>
                      <a:endParaRPr kumimoji="0" lang="ru-RU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игрушки 8 972 штук;</a:t>
                      </a: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kk-KZ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 передача в Управление жилья и жилщной политики </a:t>
                      </a: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объекта недвижимости (квартира пр. </a:t>
                      </a:r>
                      <a:r>
                        <a:rPr kumimoji="0" lang="ru-RU" sz="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Суюнбая</a:t>
                      </a: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д. 263/13 кв. 7) для включения в коммунальный жилищный фонд;</a:t>
                      </a: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 передача в Управление образования г. Алматы:</a:t>
                      </a: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- 2 750 единиц комплектующих для компьютеров.</a:t>
                      </a: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 17 наименований мебели передача на баланс государственным юридическим лицам. </a:t>
                      </a: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 10 единиц медицинского оборудования (аппараты кислородного концентратора – 5 </a:t>
                      </a:r>
                      <a:r>
                        <a:rPr kumimoji="0" lang="ru-RU" sz="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шт</a:t>
                      </a: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,, </a:t>
                      </a:r>
                      <a:r>
                        <a:rPr kumimoji="0" lang="ru-RU" sz="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пульсоксиметры</a:t>
                      </a: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5 </a:t>
                      </a:r>
                      <a:r>
                        <a:rPr kumimoji="0" lang="ru-RU" sz="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шт</a:t>
                      </a: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передача в РС на баланс РГУ "Учреждение ЛА-155/12" КУИС МВД РК.</a:t>
                      </a: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 2011 штук ковров предложение государственным юридическим лицам;</a:t>
                      </a: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 проведение приватизации через электронную торговую площадку </a:t>
                      </a:r>
                      <a:r>
                        <a:rPr kumimoji="0" lang="en-US" sz="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gosreestr</a:t>
                      </a: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kumimoji="0" lang="en-US" sz="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kz</a:t>
                      </a: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- 3 объекта недвижимости (</a:t>
                      </a:r>
                      <a:r>
                        <a:rPr kumimoji="0" lang="ru-RU" sz="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мкр</a:t>
                      </a: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  <a:r>
                        <a:rPr kumimoji="0" lang="ru-RU" sz="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Таусамалы</a:t>
                      </a: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д. 124 (жилой дом), пр. Абая, д. 150, нежилое помещение  (кладовая)1557, ул. </a:t>
                      </a:r>
                      <a:r>
                        <a:rPr kumimoji="0" lang="ru-RU" sz="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Ходжанова</a:t>
                      </a: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д. 76, парковочное место 34-3-9);</a:t>
                      </a: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- 39 единиц конфискованного имущества (мебель, бытовая техника);</a:t>
                      </a: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- 5 500 единиц товарно-материальных ценностей (автомобильные запасные части);</a:t>
                      </a: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 грузовое автотранспортное средство </a:t>
                      </a:r>
                      <a:r>
                        <a:rPr kumimoji="0" lang="en-US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DAF</a:t>
                      </a:r>
                      <a:r>
                        <a:rPr kumimoji="0" lang="kk-KZ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 прицепом </a:t>
                      </a: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«ACKERMANN» </a:t>
                      </a:r>
                      <a:r>
                        <a:rPr kumimoji="0" lang="kk-KZ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 контейнером;</a:t>
                      </a:r>
                      <a:endParaRPr kumimoji="0" lang="ru-RU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- 1936 сувенироной продукции «</a:t>
                      </a:r>
                      <a:r>
                        <a:rPr kumimoji="0" lang="en-US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Empire</a:t>
                      </a:r>
                      <a:r>
                        <a:rPr kumimoji="0" lang="ru-RU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»;</a:t>
                      </a:r>
                    </a:p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228" marR="77228" marT="28960" marB="2896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/>
            </a:extLst>
          </p:cNvPr>
          <p:cNvSpPr/>
          <p:nvPr/>
        </p:nvSpPr>
        <p:spPr>
          <a:xfrm>
            <a:off x="52388" y="1212850"/>
            <a:ext cx="3113087" cy="1703388"/>
          </a:xfrm>
          <a:prstGeom prst="rect">
            <a:avLst/>
          </a:prstGeom>
          <a:solidFill>
            <a:schemeClr val="bg1"/>
          </a:solidFill>
          <a:ln cmpd="sng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682" tIns="19341" rIns="38682" bIns="19341" anchor="ctr"/>
          <a:lstStyle/>
          <a:p>
            <a:pPr algn="ctr" defTabSz="697789" eaLnBrk="0" hangingPunct="0"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/>
            </a:extLst>
          </p:cNvPr>
          <p:cNvSpPr/>
          <p:nvPr/>
        </p:nvSpPr>
        <p:spPr>
          <a:xfrm>
            <a:off x="5207000" y="2462213"/>
            <a:ext cx="2736850" cy="485775"/>
          </a:xfrm>
          <a:prstGeom prst="rect">
            <a:avLst/>
          </a:prstGeom>
        </p:spPr>
        <p:txBody>
          <a:bodyPr lIns="38682" tIns="19341" rIns="38682" bIns="19341">
            <a:spAutoFit/>
          </a:bodyPr>
          <a:lstStyle/>
          <a:p>
            <a:pPr marL="96705" indent="-96705" defTabSz="697789" eaLnBrk="0" hangingPunct="0">
              <a:buFont typeface="Arial" pitchFamily="34" charset="0"/>
              <a:buChar char="•"/>
              <a:defRPr/>
            </a:pPr>
            <a:endParaRPr lang="ru-RU" sz="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defTabSz="697789" eaLnBrk="0" hangingPunct="0">
              <a:defRPr/>
            </a:pPr>
            <a:endParaRPr lang="ru-RU" sz="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defTabSz="697789" eaLnBrk="0" hangingPunct="0">
              <a:defRPr/>
            </a:pPr>
            <a:r>
              <a:rPr lang="ru-RU" sz="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defTabSz="697789" eaLnBrk="0" hangingPunct="0">
              <a:defRPr/>
            </a:pPr>
            <a:endParaRPr lang="ru-RU" sz="5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defTabSz="697789" eaLnBrk="0" hangingPunct="0">
              <a:defRPr/>
            </a:pPr>
            <a:endParaRPr lang="ru-RU" sz="5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/>
            </a:extLst>
          </p:cNvPr>
          <p:cNvSpPr/>
          <p:nvPr/>
        </p:nvSpPr>
        <p:spPr>
          <a:xfrm>
            <a:off x="3248025" y="1238250"/>
            <a:ext cx="3101975" cy="1709738"/>
          </a:xfrm>
          <a:prstGeom prst="rect">
            <a:avLst/>
          </a:prstGeom>
          <a:solidFill>
            <a:schemeClr val="bg1"/>
          </a:solidFill>
          <a:ln cmpd="sng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682" tIns="19341" rIns="38682" bIns="19341" anchor="ctr"/>
          <a:lstStyle/>
          <a:p>
            <a:pPr marL="171450" indent="-171450" algn="just" defTabSz="778986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03588" y="1303338"/>
            <a:ext cx="1457325" cy="92075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>
            <a:extLst>
              <a:ext uri="{FF2B5EF4-FFF2-40B4-BE49-F238E27FC236}"/>
            </a:extLst>
          </p:cNvPr>
          <p:cNvSpPr/>
          <p:nvPr/>
        </p:nvSpPr>
        <p:spPr>
          <a:xfrm>
            <a:off x="6423025" y="1238250"/>
            <a:ext cx="2614613" cy="1704975"/>
          </a:xfrm>
          <a:prstGeom prst="rect">
            <a:avLst/>
          </a:prstGeom>
          <a:solidFill>
            <a:schemeClr val="bg1"/>
          </a:solidFill>
          <a:ln cmpd="sng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682" tIns="19341" rIns="38682" bIns="19341" anchor="ctr"/>
          <a:lstStyle/>
          <a:p>
            <a:pPr algn="ctr" defTabSz="697789" eaLnBrk="0" hangingPunct="0"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489700" y="1304925"/>
            <a:ext cx="1320800" cy="935038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cxnSp>
        <p:nvCxnSpPr>
          <p:cNvPr id="14" name="Прямая соединительная линия 13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6496050" y="2333625"/>
            <a:ext cx="1363663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Таблица 1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6497638" y="2338388"/>
          <a:ext cx="1368363" cy="254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363">
                  <a:extLst>
                    <a:ext uri="{9D8B030D-6E8A-4147-A177-3AD203B41FA5}"/>
                  </a:extLst>
                </a:gridCol>
              </a:tblGrid>
              <a:tr h="25496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7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10 лет без права последующего выкупа </a:t>
                      </a:r>
                      <a:endParaRPr lang="ru-RU" sz="700" b="1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820" marR="4482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cxnSp>
        <p:nvCxnSpPr>
          <p:cNvPr id="16" name="Прямая соединительная линия 15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V="1">
            <a:off x="6497638" y="2589213"/>
            <a:ext cx="1363662" cy="9525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3303588" y="2278063"/>
            <a:ext cx="1457325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7" name="Прямоугольник 19"/>
          <p:cNvSpPr>
            <a:spLocks noChangeArrowheads="1"/>
          </p:cNvSpPr>
          <p:nvPr/>
        </p:nvSpPr>
        <p:spPr bwMode="auto">
          <a:xfrm>
            <a:off x="1470025" y="1951038"/>
            <a:ext cx="777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8682" tIns="19341" rIns="38682" bIns="19341">
            <a:spAutoFit/>
          </a:bodyPr>
          <a:lstStyle/>
          <a:p>
            <a:pPr eaLnBrk="0" hangingPunct="0"/>
            <a:endParaRPr lang="ru-RU" sz="600" b="1" baseline="30000">
              <a:solidFill>
                <a:schemeClr val="accent1">
                  <a:lumMod val="50000"/>
                </a:schemeClr>
              </a:solidFill>
              <a:latin typeface="Arial" pitchFamily="34" charset="0"/>
              <a:cs typeface="Times New Roman" pitchFamily="18" charset="0"/>
            </a:endParaRPr>
          </a:p>
        </p:txBody>
      </p:sp>
      <p:graphicFrame>
        <p:nvGraphicFramePr>
          <p:cNvPr id="21" name="Таблица 20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3260725" y="2335213"/>
          <a:ext cx="1566036" cy="21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6036">
                  <a:extLst>
                    <a:ext uri="{9D8B030D-6E8A-4147-A177-3AD203B41FA5}"/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700" b="1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10 лет без права последующего выкупа </a:t>
                      </a:r>
                      <a:endParaRPr lang="ru-RU" sz="700" b="1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820" marR="4482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cxnSp>
        <p:nvCxnSpPr>
          <p:cNvPr id="22" name="Прямая соединительная линия 21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V="1">
            <a:off x="3303588" y="2587625"/>
            <a:ext cx="1412875" cy="3175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49225" y="1325563"/>
            <a:ext cx="1487488" cy="935037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1762" name="Прямоугольник 24"/>
          <p:cNvSpPr>
            <a:spLocks noChangeArrowheads="1"/>
          </p:cNvSpPr>
          <p:nvPr/>
        </p:nvSpPr>
        <p:spPr bwMode="auto">
          <a:xfrm>
            <a:off x="1747838" y="1243013"/>
            <a:ext cx="1449387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682" tIns="19341" rIns="38682" bIns="19341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8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8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Calibri" pitchFamily="34" charset="0"/>
              </a:rPr>
              <a:t>Помещение, </a:t>
            </a:r>
            <a:r>
              <a:rPr lang="kk-KZ" sz="80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центра </a:t>
            </a:r>
          </a:p>
          <a:p>
            <a:pPr eaLnBrk="0" hangingPunct="0"/>
            <a:r>
              <a:rPr lang="kk-KZ" sz="80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«Бакытты отбасы»</a:t>
            </a:r>
            <a:r>
              <a:rPr lang="en-US" sz="80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, </a:t>
            </a:r>
            <a:r>
              <a:rPr lang="ru-RU" sz="8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Calibri" pitchFamily="34" charset="0"/>
              </a:rPr>
              <a:t>общей площадью 454,1 кв.м., </a:t>
            </a:r>
          </a:p>
          <a:p>
            <a:pPr eaLnBrk="0" hangingPunct="0"/>
            <a:r>
              <a:rPr lang="ru-RU" sz="8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Calibri" pitchFamily="34" charset="0"/>
              </a:rPr>
              <a:t>по адресу ул. Зенкова, 41;</a:t>
            </a:r>
          </a:p>
          <a:p>
            <a:pPr eaLnBrk="0" hangingPunct="0"/>
            <a:endParaRPr lang="kk-KZ" sz="50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ru-RU" sz="80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 Открытие центра для малообеспеченных семей с предоставлением юридических, психологических консультаций и социального сопровождения  для всех членов семьи.</a:t>
            </a:r>
          </a:p>
          <a:p>
            <a:pPr eaLnBrk="0" hangingPunct="0"/>
            <a:endParaRPr lang="kk-KZ" sz="700">
              <a:solidFill>
                <a:schemeClr val="accent1">
                  <a:lumMod val="50000"/>
                </a:schemeClr>
              </a:solidFill>
              <a:latin typeface="Arial" pitchFamily="34" charset="0"/>
              <a:cs typeface="Times New Roman" pitchFamily="18" charset="0"/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V="1">
            <a:off x="149225" y="2333625"/>
            <a:ext cx="1531938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163513" y="2601913"/>
            <a:ext cx="1476375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Таблица 28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128588" y="2366963"/>
          <a:ext cx="1598553" cy="21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8553">
                  <a:extLst>
                    <a:ext uri="{9D8B030D-6E8A-4147-A177-3AD203B41FA5}"/>
                  </a:extLst>
                </a:gridCol>
              </a:tblGrid>
              <a:tr h="4855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7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3 года без права последующего выкупа </a:t>
                      </a:r>
                      <a:endParaRPr lang="ru-RU" sz="700" b="1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820" marR="4482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0" y="103188"/>
            <a:ext cx="6842125" cy="285063"/>
          </a:xfrm>
          <a:prstGeom prst="rect">
            <a:avLst/>
          </a:prstGeom>
        </p:spPr>
        <p:txBody>
          <a:bodyPr lIns="68946" tIns="34473" rIns="68946" bIns="34473">
            <a:spAutoFit/>
          </a:bodyPr>
          <a:lstStyle/>
          <a:p>
            <a:pPr>
              <a:defRPr/>
            </a:pPr>
            <a:r>
              <a:rPr lang="ru-RU" sz="1400" b="1" cap="all" dirty="0" smtClean="0">
                <a:solidFill>
                  <a:srgbClr val="1F497D"/>
                </a:solidFill>
                <a:latin typeface="Myriad Pro Semibold"/>
                <a:ea typeface="Myriad Pro Semibold"/>
                <a:cs typeface="Myriad Pro Semibold"/>
                <a:sym typeface="Myriad Pro Semibold"/>
              </a:rPr>
              <a:t>Касательн</a:t>
            </a:r>
            <a:r>
              <a:rPr lang="ru-RU" sz="1400" b="1" cap="all" dirty="0">
                <a:solidFill>
                  <a:srgbClr val="1F497D"/>
                </a:solidFill>
                <a:latin typeface="Myriad Pro Semibold"/>
                <a:ea typeface="Myriad Pro Semibold"/>
                <a:cs typeface="Myriad Pro Semibold"/>
                <a:sym typeface="Myriad Pro Semibold"/>
              </a:rPr>
              <a:t>о</a:t>
            </a:r>
            <a:r>
              <a:rPr lang="ru-RU" sz="1400" b="1" cap="all" dirty="0" smtClean="0">
                <a:solidFill>
                  <a:srgbClr val="1F497D"/>
                </a:solidFill>
                <a:latin typeface="Myriad Pro Semibold"/>
                <a:ea typeface="Myriad Pro Semibold"/>
                <a:cs typeface="Myriad Pro Semibold"/>
                <a:sym typeface="Myriad Pro Semibold"/>
              </a:rPr>
              <a:t> </a:t>
            </a:r>
            <a:r>
              <a:rPr lang="ru-RU" sz="1400" b="1" cap="all" dirty="0">
                <a:solidFill>
                  <a:srgbClr val="1F497D"/>
                </a:solidFill>
                <a:latin typeface="Myriad Pro Semibold"/>
                <a:ea typeface="Myriad Pro Semibold"/>
                <a:cs typeface="Myriad Pro Semibold"/>
                <a:sym typeface="Myriad Pro Semibold"/>
              </a:rPr>
              <a:t>доверительного управления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79488" y="636588"/>
            <a:ext cx="7373937" cy="508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defTabSz="697789" eaLnBrk="0" hangingPunct="0">
              <a:defRPr/>
            </a:pPr>
            <a:r>
              <a:rPr lang="ru-RU" sz="135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Объекты переданные в доверительное управление </a:t>
            </a:r>
          </a:p>
          <a:p>
            <a:pPr algn="ctr" defTabSz="697789" eaLnBrk="0" hangingPunct="0">
              <a:defRPr/>
            </a:pPr>
            <a:r>
              <a:rPr lang="ru-RU" sz="135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без права и с правом последующего выкупа в 2020 году</a:t>
            </a:r>
          </a:p>
        </p:txBody>
      </p:sp>
      <p:sp>
        <p:nvSpPr>
          <p:cNvPr id="31769" name="TextBox 7"/>
          <p:cNvSpPr txBox="1">
            <a:spLocks noChangeArrowheads="1"/>
          </p:cNvSpPr>
          <p:nvPr/>
        </p:nvSpPr>
        <p:spPr bwMode="auto">
          <a:xfrm>
            <a:off x="4760913" y="1303338"/>
            <a:ext cx="16002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Arial" pitchFamily="34" charset="0"/>
              <a:buChar char="•"/>
            </a:pPr>
            <a:r>
              <a:rPr lang="ru-RU" sz="80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 Помещение, общей площадью 389 кв.м,</a:t>
            </a:r>
            <a:r>
              <a:rPr lang="ru-RU" sz="8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Calibri" pitchFamily="34" charset="0"/>
              </a:rPr>
              <a:t> по адресу ул. Курмангазы, 120;</a:t>
            </a:r>
          </a:p>
          <a:p>
            <a:pPr algn="just" eaLnBrk="0" hangingPunct="0"/>
            <a:endParaRPr lang="ru-RU" sz="80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algn="just" eaLnBrk="0" hangingPunct="0">
              <a:buFont typeface="Arial" pitchFamily="34" charset="0"/>
              <a:buChar char="•"/>
            </a:pPr>
            <a:r>
              <a:rPr lang="ru-RU" sz="80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 Открытие центра реабилитации для детей и молодежи с ограниченными возможностями (с 2009 года по настоящее время размещается ОО «АРДИ»).</a:t>
            </a:r>
          </a:p>
          <a:p>
            <a:pPr eaLnBrk="0" hangingPunct="0"/>
            <a:endParaRPr lang="ru-RU" sz="80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31770" name="TextBox 18"/>
          <p:cNvSpPr txBox="1">
            <a:spLocks noChangeArrowheads="1"/>
          </p:cNvSpPr>
          <p:nvPr/>
        </p:nvSpPr>
        <p:spPr bwMode="auto">
          <a:xfrm>
            <a:off x="7896225" y="1325563"/>
            <a:ext cx="1160463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8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Times New Roman" pitchFamily="18" charset="0"/>
              </a:rPr>
              <a:t> Подземный паркинг Дворца Республики по адресу </a:t>
            </a:r>
          </a:p>
          <a:p>
            <a:pPr eaLnBrk="0" hangingPunct="0"/>
            <a:r>
              <a:rPr lang="ru-RU" sz="8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Times New Roman" pitchFamily="18" charset="0"/>
              </a:rPr>
              <a:t>пр. Достык, 65</a:t>
            </a:r>
          </a:p>
          <a:p>
            <a:pPr eaLnBrk="0" hangingPunct="0"/>
            <a:endParaRPr lang="ru-RU" sz="500">
              <a:solidFill>
                <a:schemeClr val="accent1">
                  <a:lumMod val="50000"/>
                </a:schemeClr>
              </a:solidFill>
              <a:latin typeface="Arial" pitchFamily="34" charset="0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ru-RU" sz="8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Times New Roman" pitchFamily="18" charset="0"/>
              </a:rPr>
              <a:t> Для обеспечения круглосуточного и  безопасного паркинга</a:t>
            </a:r>
          </a:p>
        </p:txBody>
      </p:sp>
      <p:sp>
        <p:nvSpPr>
          <p:cNvPr id="47" name="Прямоугольник 46">
            <a:extLst>
              <a:ext uri="{FF2B5EF4-FFF2-40B4-BE49-F238E27FC236}"/>
            </a:extLst>
          </p:cNvPr>
          <p:cNvSpPr/>
          <p:nvPr/>
        </p:nvSpPr>
        <p:spPr>
          <a:xfrm>
            <a:off x="104775" y="3111500"/>
            <a:ext cx="4228686" cy="1682750"/>
          </a:xfrm>
          <a:prstGeom prst="rect">
            <a:avLst/>
          </a:prstGeom>
          <a:solidFill>
            <a:schemeClr val="bg1"/>
          </a:solidFill>
          <a:ln cmpd="sng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682" tIns="19341" rIns="38682" bIns="19341" anchor="ctr"/>
          <a:lstStyle/>
          <a:p>
            <a:pPr defTabSz="77898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>
            <a:extLst>
              <a:ext uri="{FF2B5EF4-FFF2-40B4-BE49-F238E27FC236}"/>
            </a:extLst>
          </p:cNvPr>
          <p:cNvSpPr/>
          <p:nvPr/>
        </p:nvSpPr>
        <p:spPr>
          <a:xfrm>
            <a:off x="4666456" y="3127375"/>
            <a:ext cx="4390233" cy="1666875"/>
          </a:xfrm>
          <a:prstGeom prst="rect">
            <a:avLst/>
          </a:prstGeom>
          <a:solidFill>
            <a:schemeClr val="bg1"/>
          </a:solidFill>
          <a:ln cmpd="sng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682" tIns="19341" rIns="38682" bIns="19341" anchor="ctr"/>
          <a:lstStyle/>
          <a:p>
            <a:pPr algn="ctr" defTabSz="697789" eaLnBrk="0" hangingPunct="0">
              <a:defRPr/>
            </a:pPr>
            <a:endParaRPr lang="ru-RU" sz="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881" y="3306804"/>
            <a:ext cx="149064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51" name="TextBox 50"/>
          <p:cNvSpPr txBox="1"/>
          <p:nvPr/>
        </p:nvSpPr>
        <p:spPr>
          <a:xfrm>
            <a:off x="1640260" y="3160166"/>
            <a:ext cx="1541875" cy="12772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77898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chemeClr val="accent1">
                  <a:lumMod val="50000"/>
                </a:schemeClr>
              </a:solidFill>
              <a:highlight>
                <a:srgbClr val="FFFF00"/>
              </a:highlight>
              <a:latin typeface="Arial" panose="020B0604020202020204" pitchFamily="34" charset="0"/>
              <a:ea typeface="Calibri"/>
            </a:endParaRPr>
          </a:p>
          <a:p>
            <a:pPr marL="128256" indent="-128256" defTabSz="778986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Здание, общей площадью 1 221, 1 </a:t>
            </a:r>
            <a:r>
              <a:rPr lang="ru-RU" sz="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кв.м</a:t>
            </a:r>
            <a:r>
              <a:rPr lang="ru-RU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., по адресу:                           ул. </a:t>
            </a:r>
            <a:r>
              <a:rPr lang="ru-RU" sz="8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Желтоксан</a:t>
            </a:r>
            <a:r>
              <a:rPr lang="ru-RU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, 110</a:t>
            </a:r>
          </a:p>
          <a:p>
            <a:pPr defTabSz="77898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128256" indent="-128256" defTabSz="778986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Открытие центра реабилитации для людей с ограниченными возможностями.</a:t>
            </a:r>
            <a:r>
              <a:rPr lang="ru-RU" sz="8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ea typeface="Calibri"/>
              </a:rPr>
              <a:t> </a:t>
            </a:r>
            <a:endParaRPr lang="ru-RU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1776" name="TextBox 51"/>
          <p:cNvSpPr txBox="1">
            <a:spLocks noChangeArrowheads="1"/>
          </p:cNvSpPr>
          <p:nvPr/>
        </p:nvSpPr>
        <p:spPr bwMode="auto">
          <a:xfrm>
            <a:off x="161925" y="4448175"/>
            <a:ext cx="147478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914400">
              <a:spcBef>
                <a:spcPts val="400"/>
              </a:spcBef>
            </a:pPr>
            <a:r>
              <a:rPr lang="ru-RU" sz="7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на 5 лет без права последующего выкупа </a:t>
            </a:r>
          </a:p>
          <a:p>
            <a:pPr defTabSz="914400" eaLnBrk="0" hangingPunct="0"/>
            <a:endParaRPr lang="ru-RU" sz="70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777" name="Picture 2" descr="O:\gchp\Адиль\2021\фото для Индиры\Бухар жырау 45\9429411762844582_6b0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05196" y="3175816"/>
            <a:ext cx="16668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78" name="TextBox 53"/>
          <p:cNvSpPr txBox="1">
            <a:spLocks noChangeArrowheads="1"/>
          </p:cNvSpPr>
          <p:nvPr/>
        </p:nvSpPr>
        <p:spPr bwMode="auto">
          <a:xfrm>
            <a:off x="7730331" y="3175816"/>
            <a:ext cx="121602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kk-KZ" sz="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Здание общей площадью 358,1 кв</a:t>
            </a:r>
            <a:r>
              <a:rPr lang="ru-RU" sz="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.м., по адресу: бульвар </a:t>
            </a:r>
          </a:p>
          <a:p>
            <a:pPr eaLnBrk="0" hangingPunct="0"/>
            <a:r>
              <a:rPr lang="ru-RU" sz="8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Бухар</a:t>
            </a:r>
            <a:r>
              <a:rPr lang="ru-RU" sz="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 Жырау,45</a:t>
            </a:r>
          </a:p>
          <a:p>
            <a:pPr eaLnBrk="0" hangingPunct="0"/>
            <a:endParaRPr lang="ru-RU" sz="500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ru-RU" sz="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Для строительства лечебно- диагностического центра.</a:t>
            </a:r>
          </a:p>
        </p:txBody>
      </p:sp>
      <p:sp>
        <p:nvSpPr>
          <p:cNvPr id="31781" name="TextBox 55"/>
          <p:cNvSpPr txBox="1">
            <a:spLocks noChangeArrowheads="1"/>
          </p:cNvSpPr>
          <p:nvPr/>
        </p:nvSpPr>
        <p:spPr bwMode="auto">
          <a:xfrm>
            <a:off x="5747544" y="4447323"/>
            <a:ext cx="16557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914400">
              <a:spcBef>
                <a:spcPts val="400"/>
              </a:spcBef>
            </a:pPr>
            <a:r>
              <a:rPr lang="ru-RU" sz="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на </a:t>
            </a:r>
            <a:r>
              <a:rPr lang="en-US" sz="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6</a:t>
            </a:r>
            <a:r>
              <a:rPr lang="kk-KZ" sz="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 месяцев </a:t>
            </a:r>
            <a:r>
              <a:rPr lang="ru-RU" sz="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с правом последующего выкупа </a:t>
            </a:r>
          </a:p>
        </p:txBody>
      </p:sp>
      <p:cxnSp>
        <p:nvCxnSpPr>
          <p:cNvPr id="59" name="Прямая соединительная линия 58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V="1">
            <a:off x="5843932" y="4703763"/>
            <a:ext cx="1700212" cy="4762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V="1">
            <a:off x="5843932" y="4437439"/>
            <a:ext cx="1622425" cy="3175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V="1">
            <a:off x="163513" y="4486275"/>
            <a:ext cx="1411287" cy="4763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149225" y="4708525"/>
            <a:ext cx="1425575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4725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00" y="588963"/>
            <a:ext cx="9131300" cy="419100"/>
          </a:xfrm>
          <a:prstGeom prst="rect">
            <a:avLst/>
          </a:prstGeom>
        </p:spPr>
        <p:txBody>
          <a:bodyPr lIns="50241" tIns="25120" rIns="50241" bIns="25120" anchor="ctr"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algn="l" eaLnBrk="0" hangingPunct="0">
              <a:defRPr/>
            </a:pPr>
            <a:r>
              <a:rPr lang="en-US" sz="15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5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5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528739"/>
              </p:ext>
            </p:extLst>
          </p:nvPr>
        </p:nvGraphicFramePr>
        <p:xfrm>
          <a:off x="280988" y="3057525"/>
          <a:ext cx="8488509" cy="1131042"/>
        </p:xfrm>
        <a:graphic>
          <a:graphicData uri="http://schemas.openxmlformats.org/drawingml/2006/table">
            <a:tbl>
              <a:tblPr/>
              <a:tblGrid>
                <a:gridCol w="394081"/>
                <a:gridCol w="5589767"/>
                <a:gridCol w="2504661"/>
              </a:tblGrid>
              <a:tr h="213361">
                <a:tc>
                  <a:txBody>
                    <a:bodyPr/>
                    <a:lstStyle>
                      <a:lvl1pPr marL="0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843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686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529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372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215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058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399901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2744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kk-KZ" sz="850" dirty="0" smtClean="0">
                          <a:latin typeface="Arial" pitchFamily="34" charset="0"/>
                          <a:cs typeface="Arial" pitchFamily="34" charset="0"/>
                        </a:rPr>
                        <a:t>п/п</a:t>
                      </a:r>
                      <a:endParaRPr lang="ru-RU" sz="85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843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686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529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372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215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058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399901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2744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kk-KZ" sz="850" dirty="0" smtClean="0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85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843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686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529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372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215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058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399901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2744" algn="l" defTabSz="685686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850" dirty="0" smtClean="0">
                          <a:latin typeface="Arial" pitchFamily="34" charset="0"/>
                          <a:cs typeface="Arial" pitchFamily="34" charset="0"/>
                        </a:rPr>
                        <a:t>Год реализации</a:t>
                      </a:r>
                      <a:endParaRPr lang="ru-RU" sz="85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47122">
                <a:tc>
                  <a:txBody>
                    <a:bodyPr/>
                    <a:lstStyle>
                      <a:lvl1pPr marL="0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843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686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529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372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215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058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399901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2744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kk-KZ" sz="85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5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843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686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529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372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215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058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399901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2744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kk-KZ" sz="85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ТОО</a:t>
                      </a:r>
                      <a:r>
                        <a:rPr lang="ru-RU" sz="85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«Учебно-клинический центр»</a:t>
                      </a:r>
                      <a:endParaRPr lang="ru-RU" sz="85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843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686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529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372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215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058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399901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2744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kk-KZ" sz="850" dirty="0" smtClean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ru-RU" sz="85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211361">
                <a:tc>
                  <a:txBody>
                    <a:bodyPr/>
                    <a:lstStyle>
                      <a:lvl1pPr marL="0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843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686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529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372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215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058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399901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2744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kk-KZ" sz="85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85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843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686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529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372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215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058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399901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2744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850" dirty="0" smtClean="0">
                          <a:latin typeface="Arial" pitchFamily="34" charset="0"/>
                          <a:cs typeface="Arial" pitchFamily="34" charset="0"/>
                        </a:rPr>
                        <a:t>ТОО «Спортивно-культурный комплекс»</a:t>
                      </a:r>
                      <a:endParaRPr lang="ru-RU" sz="85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843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686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529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372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215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058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399901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2744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kk-KZ" sz="850" dirty="0" smtClean="0"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en-US" sz="85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85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213361">
                <a:tc>
                  <a:txBody>
                    <a:bodyPr/>
                    <a:lstStyle>
                      <a:lvl1pPr marL="0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843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686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529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372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215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058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399901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2744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85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85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843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686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529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372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215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058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399901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2744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</a:t>
                      </a:r>
                      <a:r>
                        <a:rPr kumimoji="0" lang="kk-KZ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ОО</a:t>
                      </a:r>
                      <a:r>
                        <a:rPr kumimoji="0" lang="ru-RU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«</a:t>
                      </a:r>
                      <a:r>
                        <a:rPr kumimoji="0" lang="ru-RU" sz="8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Алматыэлектротранс</a:t>
                      </a:r>
                      <a:r>
                        <a:rPr kumimoji="0" lang="ru-RU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  <a:endParaRPr kumimoji="0" lang="ru-RU" sz="8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843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686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529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372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215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058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399901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2744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kk-KZ" sz="850" dirty="0" smtClean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ru-RU" sz="85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219166">
                <a:tc>
                  <a:txBody>
                    <a:bodyPr/>
                    <a:lstStyle>
                      <a:lvl1pPr marL="0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843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686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529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372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215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058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399901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2744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85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85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843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686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529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372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215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058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399901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2744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ГКП на ПХВ «Алматы Қала Жарық» акимата города Алматы</a:t>
                      </a:r>
                      <a:endParaRPr kumimoji="0" lang="ru-RU" sz="8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51" marR="9145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843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686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529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372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215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058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399901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2744" algn="l" defTabSz="685686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kk-KZ" sz="850" dirty="0" smtClean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ru-RU" sz="85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1" marR="9145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sp>
        <p:nvSpPr>
          <p:cNvPr id="16425" name="TextBox 6"/>
          <p:cNvSpPr txBox="1">
            <a:spLocks noChangeArrowheads="1"/>
          </p:cNvSpPr>
          <p:nvPr/>
        </p:nvSpPr>
        <p:spPr bwMode="auto">
          <a:xfrm>
            <a:off x="-323850" y="5937250"/>
            <a:ext cx="674688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946" tIns="34473" rIns="68946" bIns="34473">
            <a:spAutoFit/>
          </a:bodyPr>
          <a:lstStyle/>
          <a:p>
            <a:pPr algn="just" eaLnBrk="0" hangingPunct="0"/>
            <a:r>
              <a:rPr lang="ru-RU" altLang="ru-RU" sz="1100" b="1">
                <a:solidFill>
                  <a:srgbClr val="00B050"/>
                </a:solidFill>
                <a:latin typeface="Arial" charset="0"/>
              </a:rPr>
              <a:t>Планы на 2020 г.:</a:t>
            </a:r>
            <a:endParaRPr lang="ru-RU" altLang="ru-RU" sz="1100"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6375" y="2632075"/>
            <a:ext cx="8715375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697789" fontAlgn="auto">
              <a:defRPr/>
            </a:pPr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Перечень организаций коммунальной собственности, предлагаемых к передаче в конкурентную среду</a:t>
            </a:r>
            <a:r>
              <a:rPr lang="en-US" sz="105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 2021 году</a:t>
            </a:r>
          </a:p>
          <a:p>
            <a:pPr algn="ctr" defTabSz="697789" fontAlgn="auto">
              <a:defRPr/>
            </a:pPr>
            <a:r>
              <a:rPr lang="kk-KZ" sz="105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рамках Комплексного плана приватизации на 2021 – 2025 годы </a:t>
            </a:r>
            <a:r>
              <a:rPr lang="ru-RU" sz="8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(постановление Правительства РК от 29 декабря 2020 года №908)</a:t>
            </a:r>
            <a:endParaRPr lang="ru-RU" sz="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5588" y="636588"/>
          <a:ext cx="8531225" cy="1937916"/>
        </p:xfrm>
        <a:graphic>
          <a:graphicData uri="http://schemas.openxmlformats.org/drawingml/2006/table">
            <a:tbl>
              <a:tblPr/>
              <a:tblGrid>
                <a:gridCol w="444500"/>
                <a:gridCol w="5534025"/>
                <a:gridCol w="1336675"/>
                <a:gridCol w="1216025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п/п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Количество в ед.</a:t>
                      </a: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Сумма</a:t>
                      </a: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E75B6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Автотранспорта на общую сумму </a:t>
                      </a: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147,3 млн. тенге</a:t>
                      </a: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Запасные части </a:t>
                      </a: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10 430 </a:t>
                      </a: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2,9 млн.тенге</a:t>
                      </a: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Лом черных и цветных металлов </a:t>
                      </a: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27,8 млн.тенге</a:t>
                      </a: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Верблюды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2,6 млн. тенге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Объекты недвижимости </a:t>
                      </a:r>
                      <a:r>
                        <a:rPr kumimoji="0" lang="kk-KZ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(помещение общей площадью 335,4 кв.м., по адресу: г. Алматы, Бостандыкский район, ул. Розыбакиева, дом 153 а, здание, общей площадью 386,7 кв.м., по адресу: г. Алматы, Турксибский район, пр. Суюнбая, дом 292Т) 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 млн. тенге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36550">
                <a:tc gridSpan="4">
                  <a:txBody>
                    <a:bodyPr/>
                    <a:lstStyle/>
                    <a:p>
                      <a:pPr marL="0" marR="0" lvl="0" indent="449263" algn="just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Вместе с тем, в 2020 году в бюджет поступили денежные средства от 6 объектов, проданных в рассрочку в 2017 году, в общей сумме </a:t>
                      </a:r>
                      <a:b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735,9 млн.тенге.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694" marB="4569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25613" y="198438"/>
            <a:ext cx="5930900" cy="25400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97789" eaLnBrk="0" hangingPunct="0">
              <a:defRPr/>
            </a:pPr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Перечень объектов коммунальной собственности проданных в 2020 году</a:t>
            </a:r>
          </a:p>
        </p:txBody>
      </p:sp>
    </p:spTree>
    <p:extLst>
      <p:ext uri="{BB962C8B-B14F-4D97-AF65-F5344CB8AC3E}">
        <p14:creationId xmlns:p14="http://schemas.microsoft.com/office/powerpoint/2010/main" val="248594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07450" y="4987925"/>
            <a:ext cx="333375" cy="150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41" tIns="25120" rIns="50241" bIns="25120" anchor="ctr"/>
          <a:lstStyle/>
          <a:p>
            <a:pPr algn="ctr" defTabSz="697789" eaLnBrk="0" hangingPunct="0">
              <a:defRPr/>
            </a:pPr>
            <a:endParaRPr lang="ru-RU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hape 136"/>
          <p:cNvSpPr txBox="1">
            <a:spLocks/>
          </p:cNvSpPr>
          <p:nvPr/>
        </p:nvSpPr>
        <p:spPr>
          <a:xfrm>
            <a:off x="136525" y="109538"/>
            <a:ext cx="8323263" cy="319087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25120" tIns="25120" rIns="25120" bIns="25120"/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all" spc="0" baseline="0">
                <a:ln>
                  <a:noFill/>
                </a:ln>
                <a:solidFill>
                  <a:srgbClr val="1F497D"/>
                </a:solidFill>
                <a:uFillTx/>
                <a:latin typeface="Myriad Pro Semibold"/>
                <a:ea typeface="Myriad Pro Semibold"/>
                <a:cs typeface="Myriad Pro Semibold"/>
                <a:sym typeface="Myriad Pro Semibold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r>
              <a:rPr lang="ru-RU" sz="1400" dirty="0" smtClean="0"/>
              <a:t>Касательно имущественного найма</a:t>
            </a:r>
            <a:endParaRPr lang="ru-RU" sz="1400" dirty="0"/>
          </a:p>
        </p:txBody>
      </p:sp>
      <p:sp>
        <p:nvSpPr>
          <p:cNvPr id="33796" name="TextBox 1"/>
          <p:cNvSpPr txBox="1">
            <a:spLocks noChangeArrowheads="1"/>
          </p:cNvSpPr>
          <p:nvPr/>
        </p:nvSpPr>
        <p:spPr bwMode="auto">
          <a:xfrm>
            <a:off x="279400" y="595313"/>
            <a:ext cx="870108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241" tIns="25120" rIns="50241" bIns="25120"/>
          <a:lstStyle/>
          <a:p>
            <a:pPr algn="ctr" eaLnBrk="0" hangingPunct="0"/>
            <a:r>
              <a:rPr lang="ru-RU" sz="1400" b="1">
                <a:solidFill>
                  <a:srgbClr val="1F497D"/>
                </a:solidFill>
                <a:latin typeface="Arial" pitchFamily="34" charset="0"/>
                <a:ea typeface="Myriad Pro Semibold"/>
                <a:sym typeface="Calibri" pitchFamily="34" charset="0"/>
              </a:rPr>
              <a:t>В доход бюджета от имущественного найма за 2020 год поступило 382,1 млн.тенге </a:t>
            </a:r>
          </a:p>
          <a:p>
            <a:pPr algn="ctr" eaLnBrk="0" hangingPunct="0"/>
            <a:r>
              <a:rPr lang="ru-RU" sz="1400" b="1">
                <a:solidFill>
                  <a:srgbClr val="1F497D"/>
                </a:solidFill>
                <a:latin typeface="Arial" pitchFamily="34" charset="0"/>
                <a:ea typeface="Myriad Pro Semibold"/>
                <a:sym typeface="Calibri" pitchFamily="34" charset="0"/>
              </a:rPr>
              <a:t>при плане 364,2 млн.тенге или 104,7 %.  Заключены 779</a:t>
            </a:r>
            <a:r>
              <a:rPr lang="en-US" sz="1400" b="1">
                <a:solidFill>
                  <a:srgbClr val="1F497D"/>
                </a:solidFill>
                <a:latin typeface="Arial" pitchFamily="34" charset="0"/>
                <a:ea typeface="Myriad Pro Semibold"/>
                <a:sym typeface="Calibri" pitchFamily="34" charset="0"/>
              </a:rPr>
              <a:t> </a:t>
            </a:r>
            <a:r>
              <a:rPr lang="ru-RU" sz="1400" b="1">
                <a:solidFill>
                  <a:srgbClr val="1F497D"/>
                </a:solidFill>
                <a:latin typeface="Arial" pitchFamily="34" charset="0"/>
                <a:ea typeface="Myriad Pro Semibold"/>
                <a:sym typeface="Calibri" pitchFamily="34" charset="0"/>
              </a:rPr>
              <a:t>договоров аренды.</a:t>
            </a:r>
          </a:p>
          <a:p>
            <a:pPr algn="just" eaLnBrk="0" hangingPunct="0"/>
            <a:endParaRPr lang="ru-RU" sz="1400" b="1">
              <a:solidFill>
                <a:srgbClr val="1F497D"/>
              </a:solidFill>
              <a:latin typeface="Arial" pitchFamily="34" charset="0"/>
              <a:ea typeface="Myriad Pro Semibold"/>
              <a:sym typeface="Calibri" pitchFamily="34" charset="0"/>
            </a:endParaRPr>
          </a:p>
          <a:p>
            <a:pPr algn="just" eaLnBrk="0" hangingPunct="0"/>
            <a:endParaRPr lang="ru-RU" sz="800"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6525" y="3558720"/>
            <a:ext cx="8845550" cy="1528058"/>
          </a:xfrm>
          <a:prstGeom prst="rect">
            <a:avLst/>
          </a:prstGeom>
        </p:spPr>
        <p:txBody>
          <a:bodyPr lIns="50241" tIns="25120" rIns="50241" bIns="25120">
            <a:spAutoFit/>
          </a:bodyPr>
          <a:lstStyle/>
          <a:p>
            <a:pPr indent="361950" algn="just" defTabSz="697789" eaLnBrk="0" hangingPunct="0">
              <a:defRPr/>
            </a:pPr>
            <a:r>
              <a:rPr lang="ru-RU" sz="800" b="1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23 марта 2020 года</a:t>
            </a:r>
            <a:r>
              <a:rPr lang="ru-RU" sz="800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 в ходе заседания Государственной комиссии по чрезвычайному положению </a:t>
            </a:r>
            <a:r>
              <a:rPr lang="ru-RU" sz="800" b="1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Президентом Республики Казахстан  </a:t>
            </a:r>
            <a:r>
              <a:rPr lang="ru-RU" sz="800" b="1" dirty="0" err="1">
                <a:solidFill>
                  <a:srgbClr val="1F497D"/>
                </a:solidFill>
                <a:latin typeface="Arial" pitchFamily="34" charset="0"/>
                <a:ea typeface="Myriad Pro Semibold"/>
              </a:rPr>
              <a:t>Токаева</a:t>
            </a:r>
            <a:r>
              <a:rPr lang="ru-RU" sz="800" b="1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 К.К.</a:t>
            </a:r>
            <a:r>
              <a:rPr lang="ru-RU" sz="800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, дано поручение приостановить начисление платы за аренду для МСБ по объектам недвижимости, принадлежащим госорганам и </a:t>
            </a:r>
            <a:r>
              <a:rPr lang="ru-RU" sz="800" dirty="0" err="1">
                <a:solidFill>
                  <a:srgbClr val="1F497D"/>
                </a:solidFill>
                <a:latin typeface="Arial" pitchFamily="34" charset="0"/>
                <a:ea typeface="Myriad Pro Semibold"/>
              </a:rPr>
              <a:t>квазигоссектору</a:t>
            </a:r>
            <a:r>
              <a:rPr lang="ru-RU" sz="800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.</a:t>
            </a:r>
          </a:p>
          <a:p>
            <a:pPr indent="361950" algn="just" defTabSz="697789" eaLnBrk="0" hangingPunct="0">
              <a:defRPr/>
            </a:pPr>
            <a:r>
              <a:rPr lang="ru-RU" sz="800" b="1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1 сентября 2020 года</a:t>
            </a:r>
            <a:r>
              <a:rPr lang="ru-RU" sz="800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 в послании Главы государства </a:t>
            </a:r>
            <a:r>
              <a:rPr lang="ru-RU" sz="800" dirty="0" err="1">
                <a:solidFill>
                  <a:srgbClr val="1F497D"/>
                </a:solidFill>
                <a:latin typeface="Arial" pitchFamily="34" charset="0"/>
                <a:ea typeface="Myriad Pro Semibold"/>
              </a:rPr>
              <a:t>Токаева</a:t>
            </a:r>
            <a:r>
              <a:rPr lang="ru-RU" sz="800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 К.К. народу Казахстана поручено приостановить 1 сентября до конца года начисление платы за аренду для МСБ по объектам недвижимости, принадлежащим госорганам и </a:t>
            </a:r>
            <a:r>
              <a:rPr lang="ru-RU" sz="800" dirty="0" err="1">
                <a:solidFill>
                  <a:srgbClr val="1F497D"/>
                </a:solidFill>
                <a:latin typeface="Arial" pitchFamily="34" charset="0"/>
                <a:ea typeface="Myriad Pro Semibold"/>
              </a:rPr>
              <a:t>квазигоссектору</a:t>
            </a:r>
            <a:r>
              <a:rPr lang="ru-RU" sz="800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. </a:t>
            </a:r>
          </a:p>
          <a:p>
            <a:pPr indent="361950" algn="just" defTabSz="697789" eaLnBrk="0" hangingPunct="0">
              <a:defRPr/>
            </a:pPr>
            <a:r>
              <a:rPr lang="ru-RU" sz="800" b="1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9 октября 2020 года</a:t>
            </a:r>
            <a:r>
              <a:rPr lang="ru-RU" sz="800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 Приказам Министра национальной экономики Республики Казахстан внесены изменения в </a:t>
            </a:r>
            <a:r>
              <a:rPr lang="ru-RU" sz="800" dirty="0">
                <a:solidFill>
                  <a:srgbClr val="1F497D"/>
                </a:solidFill>
                <a:latin typeface="Arial" pitchFamily="34" charset="0"/>
                <a:ea typeface="Myriad Pro Semibold"/>
                <a:hlinkClick r:id="rId3"/>
              </a:rPr>
              <a:t>Правила передачи государственного имущества в имущественный наем (аренду)</a:t>
            </a:r>
            <a:r>
              <a:rPr lang="ru-RU" sz="800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, в части не начисления арендных платежей в период с 20 июня по 31 декабря 2020 года для субъектов малого и среднего бизнеса.</a:t>
            </a:r>
          </a:p>
          <a:p>
            <a:pPr indent="361950" algn="just" defTabSz="697789" eaLnBrk="0" hangingPunct="0">
              <a:defRPr/>
            </a:pPr>
            <a:r>
              <a:rPr lang="ru-RU" sz="800" b="1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С 20 марта до конца 2020 </a:t>
            </a:r>
            <a:r>
              <a:rPr lang="ru-RU" sz="800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года в рамках исполнения поручения </a:t>
            </a:r>
            <a:r>
              <a:rPr lang="ru-RU" sz="800" b="1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Президентом Республики Казахстан  </a:t>
            </a:r>
            <a:r>
              <a:rPr lang="ru-RU" sz="800" b="1" dirty="0" err="1">
                <a:solidFill>
                  <a:srgbClr val="1F497D"/>
                </a:solidFill>
                <a:latin typeface="Arial" pitchFamily="34" charset="0"/>
                <a:ea typeface="Myriad Pro Semibold"/>
              </a:rPr>
              <a:t>Токаева</a:t>
            </a:r>
            <a:r>
              <a:rPr lang="ru-RU" sz="800" b="1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 К.К. и внесений изменений в НПА </a:t>
            </a:r>
            <a:r>
              <a:rPr lang="ru-RU" sz="800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Управлением заключены 1432 дополнительных соглашений с </a:t>
            </a:r>
            <a:r>
              <a:rPr lang="ru-RU" sz="800" b="1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субъектами малого и среднего бизнеса</a:t>
            </a:r>
            <a:r>
              <a:rPr lang="ru-RU" sz="800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 на приостановление арендных платежей, при этом доходная часть поступлений сократилась с </a:t>
            </a:r>
            <a:r>
              <a:rPr lang="ru-RU" sz="800" b="1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740,29 </a:t>
            </a:r>
            <a:r>
              <a:rPr lang="ru-RU" sz="800" b="1" dirty="0" err="1">
                <a:solidFill>
                  <a:srgbClr val="1F497D"/>
                </a:solidFill>
                <a:latin typeface="Arial" pitchFamily="34" charset="0"/>
                <a:ea typeface="Myriad Pro Semibold"/>
              </a:rPr>
              <a:t>млн.тенге</a:t>
            </a:r>
            <a:r>
              <a:rPr lang="ru-RU" sz="800" b="1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 </a:t>
            </a:r>
            <a:r>
              <a:rPr lang="ru-RU" sz="800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до</a:t>
            </a:r>
            <a:r>
              <a:rPr lang="ru-RU" sz="800" b="1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 382,1 </a:t>
            </a:r>
            <a:r>
              <a:rPr lang="ru-RU" sz="800" b="1" dirty="0" err="1">
                <a:solidFill>
                  <a:srgbClr val="1F497D"/>
                </a:solidFill>
                <a:latin typeface="Arial" pitchFamily="34" charset="0"/>
                <a:ea typeface="Myriad Pro Semibold"/>
              </a:rPr>
              <a:t>млн.тенге</a:t>
            </a:r>
            <a:r>
              <a:rPr lang="ru-RU" sz="800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. </a:t>
            </a:r>
            <a:endParaRPr lang="ru-RU" sz="800" dirty="0" smtClean="0">
              <a:solidFill>
                <a:srgbClr val="1F497D"/>
              </a:solidFill>
              <a:latin typeface="Arial" pitchFamily="34" charset="0"/>
              <a:ea typeface="Myriad Pro Semibold"/>
            </a:endParaRPr>
          </a:p>
          <a:p>
            <a:pPr indent="361950" algn="just">
              <a:defRPr/>
            </a:pPr>
            <a:r>
              <a:rPr lang="ru-RU" sz="800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В </a:t>
            </a:r>
            <a:r>
              <a:rPr lang="ru-RU" sz="800" b="1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2021 году </a:t>
            </a:r>
            <a:r>
              <a:rPr lang="ru-RU" sz="800" dirty="0" smtClean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с приостановлением начислений </a:t>
            </a:r>
            <a:r>
              <a:rPr lang="ru-RU" sz="800" smtClean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арендных платежей </a:t>
            </a:r>
            <a:r>
              <a:rPr lang="ru-RU" sz="800" dirty="0" smtClean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субъектам малого и среднего бизнеса</a:t>
            </a:r>
            <a:r>
              <a:rPr lang="ru-RU" sz="800" b="1" dirty="0" smtClean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, </a:t>
            </a:r>
            <a:r>
              <a:rPr lang="ru-RU" sz="800" dirty="0" smtClean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доходная </a:t>
            </a:r>
            <a:r>
              <a:rPr lang="ru-RU" sz="800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часть поступлений </a:t>
            </a:r>
            <a:r>
              <a:rPr lang="ru-RU" sz="800" dirty="0" smtClean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сократится </a:t>
            </a:r>
            <a:r>
              <a:rPr lang="ru-RU" sz="800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с </a:t>
            </a:r>
            <a:r>
              <a:rPr lang="ru-RU" sz="800" b="1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792,11 </a:t>
            </a:r>
            <a:r>
              <a:rPr lang="ru-RU" sz="800" b="1" dirty="0" err="1">
                <a:solidFill>
                  <a:srgbClr val="1F497D"/>
                </a:solidFill>
                <a:latin typeface="Arial" pitchFamily="34" charset="0"/>
                <a:ea typeface="Myriad Pro Semibold"/>
              </a:rPr>
              <a:t>млн.тенге</a:t>
            </a:r>
            <a:r>
              <a:rPr lang="ru-RU" sz="800" b="1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 до 535,7 </a:t>
            </a:r>
            <a:r>
              <a:rPr lang="ru-RU" sz="800" b="1" dirty="0" err="1">
                <a:solidFill>
                  <a:srgbClr val="1F497D"/>
                </a:solidFill>
                <a:latin typeface="Arial" pitchFamily="34" charset="0"/>
                <a:ea typeface="Myriad Pro Semibold"/>
              </a:rPr>
              <a:t>млн.тенге</a:t>
            </a:r>
            <a:r>
              <a:rPr lang="ru-RU" sz="800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.</a:t>
            </a:r>
          </a:p>
          <a:p>
            <a:pPr algn="just" defTabSz="697789" eaLnBrk="0" hangingPunct="0">
              <a:defRPr/>
            </a:pPr>
            <a:r>
              <a:rPr lang="ru-RU" sz="800" i="1" dirty="0">
                <a:solidFill>
                  <a:srgbClr val="1F497D"/>
                </a:solidFill>
                <a:latin typeface="Arial" pitchFamily="34" charset="0"/>
                <a:ea typeface="Myriad Pro Semibold"/>
              </a:rPr>
              <a:t>	</a:t>
            </a:r>
            <a:endParaRPr lang="ru-RU" sz="800" b="1" i="1" dirty="0">
              <a:solidFill>
                <a:srgbClr val="FF0000"/>
              </a:solidFill>
              <a:latin typeface="Arial" pitchFamily="34" charset="0"/>
              <a:ea typeface="Myriad Pro Semibold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4952156"/>
              </p:ext>
            </p:extLst>
          </p:nvPr>
        </p:nvGraphicFramePr>
        <p:xfrm>
          <a:off x="-11275" y="594863"/>
          <a:ext cx="9140568" cy="3348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807450" y="4987925"/>
            <a:ext cx="333374" cy="15081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807450" y="4940220"/>
            <a:ext cx="3333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</a:rPr>
              <a:t>8</a:t>
            </a:r>
            <a:endParaRPr lang="ru-RU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44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2. Дополнительны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. Основные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16992</TotalTime>
  <Words>1875</Words>
  <Application>Microsoft Office PowerPoint</Application>
  <PresentationFormat>Экран (16:9)</PresentationFormat>
  <Paragraphs>496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1_2. Дополнительные</vt:lpstr>
      <vt:lpstr>1. Основные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Дастан Умирбаев</dc:creator>
  <cp:lastModifiedBy>i-manimkhanova</cp:lastModifiedBy>
  <cp:revision>2966</cp:revision>
  <cp:lastPrinted>2021-05-17T07:49:03Z</cp:lastPrinted>
  <dcterms:created xsi:type="dcterms:W3CDTF">2017-09-18T08:04:07Z</dcterms:created>
  <dcterms:modified xsi:type="dcterms:W3CDTF">2021-05-17T10:39:56Z</dcterms:modified>
</cp:coreProperties>
</file>