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74" r:id="rId3"/>
    <p:sldId id="257" r:id="rId4"/>
    <p:sldId id="258" r:id="rId5"/>
    <p:sldId id="275" r:id="rId6"/>
    <p:sldId id="276" r:id="rId7"/>
    <p:sldId id="267" r:id="rId8"/>
    <p:sldId id="268" r:id="rId9"/>
    <p:sldId id="269" r:id="rId10"/>
    <p:sldId id="271" r:id="rId11"/>
    <p:sldId id="273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6" r:id="rId20"/>
    <p:sldId id="28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9FBFD-F599-4CEA-8AE5-475405E5E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72A7F0-0C8B-4D99-A27A-192FDB68C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6BEDF1-9655-4F12-AE8B-96806C1A5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BD05A-E41F-48FF-A802-B31946CC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37D48-FC96-4740-BA37-0BC8D01E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0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6ABEC-4251-4022-8E9A-4E9F45016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CE18F7-D30A-4544-894C-2EE1B96CE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BF6380-0009-4C29-9AE8-870DA510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C973E-5B03-4C5F-9B37-5DC9D45F9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A316EC-3DA9-442A-BF90-0C9AC54B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6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72F2F7-7056-409E-BF22-FBF40A59B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4C41EF-16E2-450B-A410-A44951A53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9E2561-4A04-412D-913F-2E64DEF1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FD152-8AE5-4018-83CA-B37628EE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C13E2-29F3-4CEB-8DCD-B22B47C3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20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2153250"/>
            <a:ext cx="5181601" cy="346220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43850" y="5136601"/>
            <a:ext cx="1319647" cy="1062740"/>
          </a:xfrm>
          <a:prstGeom prst="rect">
            <a:avLst/>
          </a:prstGeom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59367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593688"/>
            <a:ext cx="9144001" cy="1899732"/>
          </a:xfrm>
          <a:prstGeom prst="rect">
            <a:avLst/>
          </a:prstGeom>
        </p:spPr>
        <p:txBody>
          <a:bodyPr anchor="b"/>
          <a:lstStyle>
            <a:lvl1pPr algn="ctr">
              <a:defRPr sz="5923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566679"/>
            <a:ext cx="9144001" cy="131743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352"/>
            </a:lvl1pPr>
            <a:lvl2pPr marL="0" indent="0" algn="ctr">
              <a:buSzTx/>
              <a:buFontTx/>
              <a:buNone/>
              <a:defRPr sz="2352"/>
            </a:lvl2pPr>
            <a:lvl3pPr marL="0" indent="0" algn="ctr">
              <a:buSzTx/>
              <a:buFontTx/>
              <a:buNone/>
              <a:defRPr sz="2352"/>
            </a:lvl3pPr>
            <a:lvl4pPr marL="0" indent="0" algn="ctr">
              <a:buSzTx/>
              <a:buFontTx/>
              <a:buNone/>
              <a:defRPr sz="2352"/>
            </a:lvl4pPr>
            <a:lvl5pPr marL="0" indent="0" algn="ctr">
              <a:buSzTx/>
              <a:buFontTx/>
              <a:buNone/>
              <a:defRPr sz="235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00962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5957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2061043"/>
            <a:ext cx="10515600" cy="2269824"/>
          </a:xfrm>
          <a:prstGeom prst="rect">
            <a:avLst/>
          </a:prstGeom>
        </p:spPr>
        <p:txBody>
          <a:bodyPr anchor="b"/>
          <a:lstStyle>
            <a:lvl1pPr>
              <a:defRPr sz="5923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352340"/>
            <a:ext cx="10515600" cy="119364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352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352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352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352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352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12639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2153250"/>
            <a:ext cx="5181601" cy="346220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17584" y="5054184"/>
            <a:ext cx="1245913" cy="1227575"/>
          </a:xfrm>
          <a:prstGeom prst="rect">
            <a:avLst/>
          </a:prstGeom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96022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991181"/>
            <a:ext cx="10515601" cy="105470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38307"/>
            <a:ext cx="5157790" cy="65555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352" b="1"/>
            </a:lvl1pPr>
            <a:lvl2pPr marL="0" indent="0">
              <a:buSzTx/>
              <a:buFontTx/>
              <a:buNone/>
              <a:defRPr sz="2352" b="1"/>
            </a:lvl2pPr>
            <a:lvl3pPr marL="0" indent="0">
              <a:buSzTx/>
              <a:buFontTx/>
              <a:buNone/>
              <a:defRPr sz="2352" b="1"/>
            </a:lvl3pPr>
            <a:lvl4pPr marL="0" indent="0">
              <a:buSzTx/>
              <a:buFontTx/>
              <a:buNone/>
              <a:defRPr sz="2352" b="1"/>
            </a:lvl4pPr>
            <a:lvl5pPr marL="0" indent="0">
              <a:buSzTx/>
              <a:buFontTx/>
              <a:buNone/>
              <a:defRPr sz="2352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13"/>
          </p:nvPr>
        </p:nvSpPr>
        <p:spPr>
          <a:xfrm>
            <a:off x="6172200" y="2038307"/>
            <a:ext cx="5183189" cy="655559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8315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8755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6" y="1064442"/>
            <a:ext cx="3932240" cy="1273224"/>
          </a:xfrm>
          <a:prstGeom prst="rect">
            <a:avLst/>
          </a:prstGeom>
        </p:spPr>
        <p:txBody>
          <a:bodyPr anchor="b"/>
          <a:lstStyle>
            <a:lvl1pPr>
              <a:defRPr sz="3136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1486323"/>
            <a:ext cx="6172202" cy="3877775"/>
          </a:xfrm>
          <a:prstGeom prst="rect">
            <a:avLst/>
          </a:prstGeom>
        </p:spPr>
        <p:txBody>
          <a:bodyPr/>
          <a:lstStyle>
            <a:lvl1pPr marL="223999" indent="-223999">
              <a:defRPr sz="3136"/>
            </a:lvl1pPr>
            <a:lvl2pPr marL="455110" indent="-255999">
              <a:defRPr sz="3136"/>
            </a:lvl2pPr>
            <a:lvl3pPr marL="696887" indent="-298666">
              <a:defRPr sz="3136"/>
            </a:lvl3pPr>
            <a:lvl4pPr marL="955731" indent="-358399">
              <a:defRPr sz="3136"/>
            </a:lvl4pPr>
            <a:lvl5pPr marL="1154841" indent="-358399">
              <a:defRPr sz="313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13"/>
          </p:nvPr>
        </p:nvSpPr>
        <p:spPr>
          <a:xfrm>
            <a:off x="839786" y="2337665"/>
            <a:ext cx="3932240" cy="303274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7790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89E53-2A6E-4DAF-BC10-751DFBF4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94F7F9-D4EE-4344-AC98-4DAC57530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01E7DE-E35C-4F62-B789-CD51C5EB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D0D520-BFEE-4086-BC0E-3529BC4C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7C20F-9FFD-426F-A64A-9C3A2B72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4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6" y="1064442"/>
            <a:ext cx="3932240" cy="1273224"/>
          </a:xfrm>
          <a:prstGeom prst="rect">
            <a:avLst/>
          </a:prstGeom>
        </p:spPr>
        <p:txBody>
          <a:bodyPr anchor="b"/>
          <a:lstStyle>
            <a:lvl1pPr>
              <a:defRPr sz="3136"/>
            </a:lvl1pPr>
          </a:lstStyle>
          <a:p>
            <a:r>
              <a:t>Title Text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5183187" y="1486323"/>
            <a:ext cx="6172202" cy="38777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6" y="2337665"/>
            <a:ext cx="3932240" cy="303274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568"/>
            </a:lvl1pPr>
            <a:lvl2pPr marL="0" indent="0">
              <a:buSzTx/>
              <a:buFontTx/>
              <a:buNone/>
              <a:defRPr sz="1568"/>
            </a:lvl2pPr>
            <a:lvl3pPr marL="0" indent="0">
              <a:buSzTx/>
              <a:buFontTx/>
              <a:buNone/>
              <a:defRPr sz="1568"/>
            </a:lvl3pPr>
            <a:lvl4pPr marL="0" indent="0">
              <a:buSzTx/>
              <a:buFontTx/>
              <a:buNone/>
              <a:defRPr sz="1568"/>
            </a:lvl4pPr>
            <a:lvl5pPr marL="0" indent="0">
              <a:buSzTx/>
              <a:buFontTx/>
              <a:buNone/>
              <a:defRPr sz="156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64629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60561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991181"/>
            <a:ext cx="2628900" cy="46242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991181"/>
            <a:ext cx="7734300" cy="462427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84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148E4-BB22-44A9-9853-CC724BA1D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6CCEED-5DCD-487D-AF5C-04ED91698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2CA86C-F774-4557-AB0A-DB2FA5EF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DD06CA-C1CF-49E6-A559-944A14DC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9B4FE-46C8-4A76-969D-B1CAFCF0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5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F1F42-DF0C-4868-AAE0-51C70697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8E11A-D63C-4335-B66C-3C25B5ED5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AF8B39-B94B-488E-9CAB-F3EAD30DB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4118C4-0996-460E-8F1B-444246C8E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61B3C6-A48B-481A-A0EF-17208DC1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57CB09-6418-432F-8925-A01FB896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96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BC87B-2814-4728-B49A-3A740054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63D0B0-1AA6-48E3-81CF-3755AD951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5E9154-9FF1-420F-BC9B-F985493C3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94A78F-0A2B-4B40-B75B-38FE7B52E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CE6C8B-16F6-487D-A67B-532C68CE9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379998-0B77-41EB-A9D0-FF35920F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AC2850-1AFB-4D80-B6CE-73066583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ACA3AC-C4FD-4ECA-B1E0-C92F90F4E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2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B7068-7888-4DA9-8118-669CE6272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EF66E1-EAE0-4179-B0B5-8CE2CA6C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5B2BE0-D797-43D3-A2E5-D1F2FF00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4A0B68-7EF0-41C2-9BDC-3803660E6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0AA9F3-7238-4A89-AA9D-B870BC07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B445E5-F456-4A8B-BB3B-4CF6B818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940577-882C-4BBF-9C2B-89E035E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44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2A2AA-3008-4231-ADB1-B99B9377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3B6E33-FBB2-4C56-9159-96D13C899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BEA89B-1577-4733-8ECC-5C31C1C0D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916FA5-DFF5-414B-A15D-6A716289B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05BAF9-C16E-4E62-8DE7-BADEBA7B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C34BB-E24F-481B-B7D8-0EFEEB3D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33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260C3-55E4-476D-8C7B-954F98E06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C67797-9CBF-4420-8AD3-3444A3D4D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0E4F87-0676-4A8A-8271-7CA513F60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F9E159-22BB-4908-B67A-420B23562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2F0E4F-81BA-4279-B18C-4F5B6F62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58530B-CAFB-4021-B070-E828D9BB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0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03935-26B0-4558-AEB6-594E6732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C7ACA9-224E-461E-826C-97AC8F9E3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8A335E-8217-4AFD-9181-351C875A5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4545-834B-400C-B0BF-596AB17524B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D93ED-20C8-4092-A800-DF0DDB62C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3D3071-46FA-4306-9A76-4F783978C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D4DF-A4D9-4045-8ABB-BDCE8CD00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1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991181"/>
            <a:ext cx="10515600" cy="1054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3532" tIns="83532" rIns="83532" bIns="83532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153250"/>
            <a:ext cx="10515600" cy="3462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3532" tIns="83532" rIns="83532" bIns="83532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13584" y="5731995"/>
            <a:ext cx="340217" cy="342910"/>
          </a:xfrm>
          <a:prstGeom prst="rect">
            <a:avLst/>
          </a:prstGeom>
          <a:ln w="12700">
            <a:miter lim="400000"/>
          </a:ln>
        </p:spPr>
        <p:txBody>
          <a:bodyPr wrap="none" lIns="83532" tIns="83532" rIns="83532" bIns="83532" anchor="ctr">
            <a:spAutoFit/>
          </a:bodyPr>
          <a:lstStyle>
            <a:lvl1pPr algn="r">
              <a:defRPr sz="1132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94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</p:sldLayoutIdLst>
  <p:transition spd="med"/>
  <p:txStyles>
    <p:titleStyle>
      <a:lvl1pPr marL="0" marR="0" indent="0" algn="l" defTabSz="91443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3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3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3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3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3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3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3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3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7555" marR="0" indent="-227555" algn="l" defTabSz="914434" rtl="0" latinLnBrk="0">
        <a:lnSpc>
          <a:spcPct val="90000"/>
        </a:lnSpc>
        <a:spcBef>
          <a:spcPts val="958"/>
        </a:spcBef>
        <a:spcAft>
          <a:spcPts val="0"/>
        </a:spcAft>
        <a:buClrTx/>
        <a:buSzPct val="100000"/>
        <a:buFont typeface="Arial"/>
        <a:buChar char="•"/>
        <a:tabLst/>
        <a:defRPr sz="27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464591" marR="0" indent="-265481" algn="l" defTabSz="914434" rtl="0" latinLnBrk="0">
        <a:lnSpc>
          <a:spcPct val="90000"/>
        </a:lnSpc>
        <a:spcBef>
          <a:spcPts val="958"/>
        </a:spcBef>
        <a:spcAft>
          <a:spcPts val="0"/>
        </a:spcAft>
        <a:buClrTx/>
        <a:buSzPct val="100000"/>
        <a:buFont typeface="Arial"/>
        <a:buChar char="•"/>
        <a:tabLst/>
        <a:defRPr sz="27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716797" marR="0" indent="-318576" algn="l" defTabSz="914434" rtl="0" latinLnBrk="0">
        <a:lnSpc>
          <a:spcPct val="90000"/>
        </a:lnSpc>
        <a:spcBef>
          <a:spcPts val="958"/>
        </a:spcBef>
        <a:spcAft>
          <a:spcPts val="0"/>
        </a:spcAft>
        <a:buClrTx/>
        <a:buSzPct val="100000"/>
        <a:buFont typeface="Arial"/>
        <a:buChar char="•"/>
        <a:tabLst/>
        <a:defRPr sz="27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951306" marR="0" indent="-353974" algn="l" defTabSz="914434" rtl="0" latinLnBrk="0">
        <a:lnSpc>
          <a:spcPct val="90000"/>
        </a:lnSpc>
        <a:spcBef>
          <a:spcPts val="958"/>
        </a:spcBef>
        <a:spcAft>
          <a:spcPts val="0"/>
        </a:spcAft>
        <a:buClrTx/>
        <a:buSzPct val="100000"/>
        <a:buFont typeface="Arial"/>
        <a:buChar char="•"/>
        <a:tabLst/>
        <a:defRPr sz="27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150417" marR="0" indent="-353974" algn="l" defTabSz="914434" rtl="0" latinLnBrk="0">
        <a:lnSpc>
          <a:spcPct val="90000"/>
        </a:lnSpc>
        <a:spcBef>
          <a:spcPts val="958"/>
        </a:spcBef>
        <a:spcAft>
          <a:spcPts val="0"/>
        </a:spcAft>
        <a:buClrTx/>
        <a:buSzPct val="100000"/>
        <a:buFont typeface="Arial"/>
        <a:buChar char="•"/>
        <a:tabLst/>
        <a:defRPr sz="27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349527" marR="0" indent="-353974" algn="l" defTabSz="914434" rtl="0" latinLnBrk="0">
        <a:lnSpc>
          <a:spcPct val="90000"/>
        </a:lnSpc>
        <a:spcBef>
          <a:spcPts val="958"/>
        </a:spcBef>
        <a:spcAft>
          <a:spcPts val="0"/>
        </a:spcAft>
        <a:buClrTx/>
        <a:buSzPct val="100000"/>
        <a:buFont typeface="Arial"/>
        <a:buChar char="•"/>
        <a:tabLst/>
        <a:defRPr sz="27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1548638" marR="0" indent="-353974" algn="l" defTabSz="914434" rtl="0" latinLnBrk="0">
        <a:lnSpc>
          <a:spcPct val="90000"/>
        </a:lnSpc>
        <a:spcBef>
          <a:spcPts val="958"/>
        </a:spcBef>
        <a:spcAft>
          <a:spcPts val="0"/>
        </a:spcAft>
        <a:buClrTx/>
        <a:buSzPct val="100000"/>
        <a:buFont typeface="Arial"/>
        <a:buChar char="•"/>
        <a:tabLst/>
        <a:defRPr sz="27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1747749" marR="0" indent="-353974" algn="l" defTabSz="914434" rtl="0" latinLnBrk="0">
        <a:lnSpc>
          <a:spcPct val="90000"/>
        </a:lnSpc>
        <a:spcBef>
          <a:spcPts val="958"/>
        </a:spcBef>
        <a:spcAft>
          <a:spcPts val="0"/>
        </a:spcAft>
        <a:buClrTx/>
        <a:buSzPct val="100000"/>
        <a:buFont typeface="Arial"/>
        <a:buChar char="•"/>
        <a:tabLst/>
        <a:defRPr sz="27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1946859" marR="0" indent="-353974" algn="l" defTabSz="914434" rtl="0" latinLnBrk="0">
        <a:lnSpc>
          <a:spcPct val="90000"/>
        </a:lnSpc>
        <a:spcBef>
          <a:spcPts val="958"/>
        </a:spcBef>
        <a:spcAft>
          <a:spcPts val="0"/>
        </a:spcAft>
        <a:buClrTx/>
        <a:buSzPct val="100000"/>
        <a:buFont typeface="Arial"/>
        <a:buChar char="•"/>
        <a:tabLst/>
        <a:defRPr sz="27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0025782" y="5054183"/>
            <a:ext cx="659215" cy="12275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4434" hangingPunct="0"/>
            <a:fld id="{86CB4B4D-7CA3-9044-876B-883B54F8677D}" type="slidenum">
              <a:rPr kern="0">
                <a:latin typeface="Helvetica"/>
                <a:cs typeface="Helvetica"/>
              </a:rPr>
              <a:pPr defTabSz="914434" hangingPunct="0"/>
              <a:t>1</a:t>
            </a:fld>
            <a:endParaRPr kern="0">
              <a:latin typeface="Helvetica"/>
              <a:cs typeface="Helvetica"/>
            </a:endParaRPr>
          </a:p>
        </p:txBody>
      </p:sp>
      <p:sp>
        <p:nvSpPr>
          <p:cNvPr id="113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1912551" y="2153250"/>
            <a:ext cx="4122820" cy="346220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" name="Rectangle"/>
          <p:cNvSpPr/>
          <p:nvPr/>
        </p:nvSpPr>
        <p:spPr>
          <a:xfrm>
            <a:off x="1234389" y="686700"/>
            <a:ext cx="9723223" cy="5484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6377" tIns="36377" rIns="36377" bIns="36377" anchor="ctr"/>
          <a:lstStyle/>
          <a:p>
            <a:pPr defTabSz="914434" hangingPunct="0">
              <a:defRPr>
                <a:latin typeface="+mn-lt"/>
                <a:ea typeface="+mn-ea"/>
                <a:cs typeface="+mn-cs"/>
                <a:sym typeface="Calibri"/>
              </a:defRPr>
            </a:pPr>
            <a:endParaRPr sz="1742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15" name="Screen Shot 2020-10-04 at 12.41.41.png" descr="Screen Shot 2020-10-04 at 12.41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8113" y="1177095"/>
            <a:ext cx="5647629" cy="2685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Screen Shot 2020-10-04 at 12.38.45.png" descr="Screen Shot 2020-10-04 at 12.38.45.png"/>
          <p:cNvPicPr>
            <a:picLocks noChangeAspect="1"/>
          </p:cNvPicPr>
          <p:nvPr/>
        </p:nvPicPr>
        <p:blipFill>
          <a:blip r:embed="rId3">
            <a:extLst/>
          </a:blip>
          <a:srcRect l="1938" t="7797" r="2899" b="6138"/>
          <a:stretch>
            <a:fillRect/>
          </a:stretch>
        </p:blipFill>
        <p:spPr>
          <a:xfrm>
            <a:off x="2676533" y="3262459"/>
            <a:ext cx="3850366" cy="1278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244" y="0"/>
                </a:moveTo>
                <a:lnTo>
                  <a:pt x="1244" y="1636"/>
                </a:lnTo>
                <a:cubicBezTo>
                  <a:pt x="1244" y="2819"/>
                  <a:pt x="1214" y="3344"/>
                  <a:pt x="1134" y="3542"/>
                </a:cubicBezTo>
                <a:cubicBezTo>
                  <a:pt x="918" y="4081"/>
                  <a:pt x="805" y="3429"/>
                  <a:pt x="805" y="1647"/>
                </a:cubicBezTo>
                <a:lnTo>
                  <a:pt x="805" y="26"/>
                </a:lnTo>
                <a:lnTo>
                  <a:pt x="475" y="26"/>
                </a:lnTo>
                <a:lnTo>
                  <a:pt x="146" y="26"/>
                </a:lnTo>
                <a:lnTo>
                  <a:pt x="146" y="2236"/>
                </a:lnTo>
                <a:cubicBezTo>
                  <a:pt x="146" y="3453"/>
                  <a:pt x="179" y="4635"/>
                  <a:pt x="220" y="4863"/>
                </a:cubicBezTo>
                <a:cubicBezTo>
                  <a:pt x="305" y="5338"/>
                  <a:pt x="729" y="5757"/>
                  <a:pt x="950" y="5583"/>
                </a:cubicBezTo>
                <a:cubicBezTo>
                  <a:pt x="1225" y="5367"/>
                  <a:pt x="1319" y="5874"/>
                  <a:pt x="1269" y="7303"/>
                </a:cubicBezTo>
                <a:lnTo>
                  <a:pt x="1225" y="8597"/>
                </a:lnTo>
                <a:lnTo>
                  <a:pt x="1582" y="8597"/>
                </a:lnTo>
                <a:lnTo>
                  <a:pt x="1940" y="8597"/>
                </a:lnTo>
                <a:lnTo>
                  <a:pt x="1930" y="4367"/>
                </a:lnTo>
                <a:lnTo>
                  <a:pt x="1917" y="134"/>
                </a:lnTo>
                <a:lnTo>
                  <a:pt x="1581" y="70"/>
                </a:lnTo>
                <a:lnTo>
                  <a:pt x="1244" y="0"/>
                </a:lnTo>
                <a:close/>
                <a:moveTo>
                  <a:pt x="18452" y="12"/>
                </a:moveTo>
                <a:lnTo>
                  <a:pt x="17700" y="70"/>
                </a:lnTo>
                <a:lnTo>
                  <a:pt x="16950" y="134"/>
                </a:lnTo>
                <a:lnTo>
                  <a:pt x="16950" y="1000"/>
                </a:lnTo>
                <a:cubicBezTo>
                  <a:pt x="16950" y="1746"/>
                  <a:pt x="16977" y="1891"/>
                  <a:pt x="17134" y="2003"/>
                </a:cubicBezTo>
                <a:lnTo>
                  <a:pt x="17316" y="2131"/>
                </a:lnTo>
                <a:lnTo>
                  <a:pt x="17336" y="5364"/>
                </a:lnTo>
                <a:lnTo>
                  <a:pt x="17357" y="8597"/>
                </a:lnTo>
                <a:lnTo>
                  <a:pt x="17704" y="8597"/>
                </a:lnTo>
                <a:lnTo>
                  <a:pt x="18051" y="8597"/>
                </a:lnTo>
                <a:lnTo>
                  <a:pt x="18034" y="5592"/>
                </a:lnTo>
                <a:cubicBezTo>
                  <a:pt x="18015" y="2476"/>
                  <a:pt x="18052" y="2003"/>
                  <a:pt x="18314" y="2003"/>
                </a:cubicBezTo>
                <a:cubicBezTo>
                  <a:pt x="18428" y="2003"/>
                  <a:pt x="18452" y="1834"/>
                  <a:pt x="18452" y="1006"/>
                </a:cubicBezTo>
                <a:lnTo>
                  <a:pt x="18452" y="12"/>
                </a:lnTo>
                <a:close/>
                <a:moveTo>
                  <a:pt x="15963" y="21"/>
                </a:moveTo>
                <a:cubicBezTo>
                  <a:pt x="15620" y="13"/>
                  <a:pt x="15252" y="89"/>
                  <a:pt x="15145" y="262"/>
                </a:cubicBezTo>
                <a:cubicBezTo>
                  <a:pt x="14768" y="867"/>
                  <a:pt x="14675" y="3472"/>
                  <a:pt x="14973" y="5038"/>
                </a:cubicBezTo>
                <a:lnTo>
                  <a:pt x="15153" y="5994"/>
                </a:lnTo>
                <a:lnTo>
                  <a:pt x="14971" y="7070"/>
                </a:lnTo>
                <a:cubicBezTo>
                  <a:pt x="14871" y="7662"/>
                  <a:pt x="14790" y="8242"/>
                  <a:pt x="14790" y="8367"/>
                </a:cubicBezTo>
                <a:cubicBezTo>
                  <a:pt x="14790" y="8493"/>
                  <a:pt x="14950" y="8597"/>
                  <a:pt x="15147" y="8597"/>
                </a:cubicBezTo>
                <a:lnTo>
                  <a:pt x="15503" y="8597"/>
                </a:lnTo>
                <a:lnTo>
                  <a:pt x="15663" y="7489"/>
                </a:lnTo>
                <a:cubicBezTo>
                  <a:pt x="15848" y="6196"/>
                  <a:pt x="15961" y="6249"/>
                  <a:pt x="15961" y="7623"/>
                </a:cubicBezTo>
                <a:lnTo>
                  <a:pt x="15961" y="8597"/>
                </a:lnTo>
                <a:lnTo>
                  <a:pt x="16310" y="8597"/>
                </a:lnTo>
                <a:lnTo>
                  <a:pt x="16661" y="8597"/>
                </a:lnTo>
                <a:lnTo>
                  <a:pt x="16651" y="4586"/>
                </a:lnTo>
                <a:cubicBezTo>
                  <a:pt x="16646" y="2380"/>
                  <a:pt x="16637" y="448"/>
                  <a:pt x="16631" y="297"/>
                </a:cubicBezTo>
                <a:cubicBezTo>
                  <a:pt x="16624" y="122"/>
                  <a:pt x="16306" y="30"/>
                  <a:pt x="15963" y="21"/>
                </a:cubicBezTo>
                <a:close/>
                <a:moveTo>
                  <a:pt x="2342" y="26"/>
                </a:moveTo>
                <a:lnTo>
                  <a:pt x="2342" y="4309"/>
                </a:lnTo>
                <a:lnTo>
                  <a:pt x="2342" y="8597"/>
                </a:lnTo>
                <a:lnTo>
                  <a:pt x="3075" y="8597"/>
                </a:lnTo>
                <a:lnTo>
                  <a:pt x="3807" y="8597"/>
                </a:lnTo>
                <a:lnTo>
                  <a:pt x="3807" y="7717"/>
                </a:lnTo>
                <a:lnTo>
                  <a:pt x="3807" y="6839"/>
                </a:lnTo>
                <a:lnTo>
                  <a:pt x="3492" y="6839"/>
                </a:lnTo>
                <a:cubicBezTo>
                  <a:pt x="3154" y="6839"/>
                  <a:pt x="3001" y="6552"/>
                  <a:pt x="3001" y="5912"/>
                </a:cubicBezTo>
                <a:cubicBezTo>
                  <a:pt x="3001" y="5477"/>
                  <a:pt x="3266" y="5081"/>
                  <a:pt x="3556" y="5081"/>
                </a:cubicBezTo>
                <a:cubicBezTo>
                  <a:pt x="3715" y="5081"/>
                  <a:pt x="3735" y="4989"/>
                  <a:pt x="3735" y="4204"/>
                </a:cubicBezTo>
                <a:cubicBezTo>
                  <a:pt x="3735" y="3329"/>
                  <a:pt x="3732" y="3323"/>
                  <a:pt x="3449" y="3323"/>
                </a:cubicBezTo>
                <a:cubicBezTo>
                  <a:pt x="2862" y="3323"/>
                  <a:pt x="2861" y="1985"/>
                  <a:pt x="3448" y="1784"/>
                </a:cubicBezTo>
                <a:cubicBezTo>
                  <a:pt x="3759" y="1678"/>
                  <a:pt x="3771" y="1646"/>
                  <a:pt x="3793" y="848"/>
                </a:cubicBezTo>
                <a:lnTo>
                  <a:pt x="3816" y="26"/>
                </a:lnTo>
                <a:lnTo>
                  <a:pt x="3079" y="26"/>
                </a:lnTo>
                <a:lnTo>
                  <a:pt x="2342" y="26"/>
                </a:lnTo>
                <a:close/>
                <a:moveTo>
                  <a:pt x="4174" y="26"/>
                </a:moveTo>
                <a:lnTo>
                  <a:pt x="4174" y="4309"/>
                </a:lnTo>
                <a:lnTo>
                  <a:pt x="4174" y="8597"/>
                </a:lnTo>
                <a:lnTo>
                  <a:pt x="4504" y="8597"/>
                </a:lnTo>
                <a:lnTo>
                  <a:pt x="4833" y="8597"/>
                </a:lnTo>
                <a:lnTo>
                  <a:pt x="4833" y="5455"/>
                </a:lnTo>
                <a:cubicBezTo>
                  <a:pt x="4833" y="1997"/>
                  <a:pt x="4856" y="1784"/>
                  <a:pt x="5249" y="1784"/>
                </a:cubicBezTo>
                <a:cubicBezTo>
                  <a:pt x="5482" y="1784"/>
                  <a:pt x="5492" y="1753"/>
                  <a:pt x="5492" y="904"/>
                </a:cubicBezTo>
                <a:lnTo>
                  <a:pt x="5492" y="26"/>
                </a:lnTo>
                <a:lnTo>
                  <a:pt x="4833" y="26"/>
                </a:lnTo>
                <a:lnTo>
                  <a:pt x="4174" y="26"/>
                </a:lnTo>
                <a:close/>
                <a:moveTo>
                  <a:pt x="6578" y="26"/>
                </a:moveTo>
                <a:cubicBezTo>
                  <a:pt x="6241" y="26"/>
                  <a:pt x="6118" y="127"/>
                  <a:pt x="5953" y="554"/>
                </a:cubicBezTo>
                <a:cubicBezTo>
                  <a:pt x="5751" y="1073"/>
                  <a:pt x="5747" y="1138"/>
                  <a:pt x="5722" y="3793"/>
                </a:cubicBezTo>
                <a:cubicBezTo>
                  <a:pt x="5692" y="7061"/>
                  <a:pt x="5765" y="7962"/>
                  <a:pt x="6096" y="8469"/>
                </a:cubicBezTo>
                <a:cubicBezTo>
                  <a:pt x="6404" y="8942"/>
                  <a:pt x="7041" y="8831"/>
                  <a:pt x="7248" y="8271"/>
                </a:cubicBezTo>
                <a:cubicBezTo>
                  <a:pt x="7459" y="7697"/>
                  <a:pt x="7541" y="6576"/>
                  <a:pt x="7542" y="4251"/>
                </a:cubicBezTo>
                <a:cubicBezTo>
                  <a:pt x="7542" y="960"/>
                  <a:pt x="7329" y="26"/>
                  <a:pt x="6578" y="26"/>
                </a:cubicBezTo>
                <a:close/>
                <a:moveTo>
                  <a:pt x="9136" y="26"/>
                </a:moveTo>
                <a:cubicBezTo>
                  <a:pt x="8943" y="26"/>
                  <a:pt x="8787" y="109"/>
                  <a:pt x="8787" y="213"/>
                </a:cubicBezTo>
                <a:cubicBezTo>
                  <a:pt x="8787" y="317"/>
                  <a:pt x="8919" y="1270"/>
                  <a:pt x="9083" y="2332"/>
                </a:cubicBezTo>
                <a:cubicBezTo>
                  <a:pt x="9414" y="4487"/>
                  <a:pt x="9420" y="4242"/>
                  <a:pt x="8992" y="6935"/>
                </a:cubicBezTo>
                <a:cubicBezTo>
                  <a:pt x="8879" y="7652"/>
                  <a:pt x="8787" y="8317"/>
                  <a:pt x="8787" y="8416"/>
                </a:cubicBezTo>
                <a:cubicBezTo>
                  <a:pt x="8787" y="8516"/>
                  <a:pt x="8947" y="8597"/>
                  <a:pt x="9143" y="8597"/>
                </a:cubicBezTo>
                <a:cubicBezTo>
                  <a:pt x="9471" y="8597"/>
                  <a:pt x="9509" y="8540"/>
                  <a:pt x="9593" y="7930"/>
                </a:cubicBezTo>
                <a:cubicBezTo>
                  <a:pt x="9727" y="6958"/>
                  <a:pt x="9802" y="6934"/>
                  <a:pt x="9924" y="7813"/>
                </a:cubicBezTo>
                <a:cubicBezTo>
                  <a:pt x="10029" y="8565"/>
                  <a:pt x="10048" y="8597"/>
                  <a:pt x="10397" y="8597"/>
                </a:cubicBezTo>
                <a:cubicBezTo>
                  <a:pt x="10598" y="8597"/>
                  <a:pt x="10764" y="8567"/>
                  <a:pt x="10764" y="8527"/>
                </a:cubicBezTo>
                <a:cubicBezTo>
                  <a:pt x="10764" y="8487"/>
                  <a:pt x="10630" y="7537"/>
                  <a:pt x="10469" y="6422"/>
                </a:cubicBezTo>
                <a:cubicBezTo>
                  <a:pt x="10308" y="5307"/>
                  <a:pt x="10178" y="4270"/>
                  <a:pt x="10178" y="4111"/>
                </a:cubicBezTo>
                <a:cubicBezTo>
                  <a:pt x="10178" y="3953"/>
                  <a:pt x="10273" y="3190"/>
                  <a:pt x="10388" y="2417"/>
                </a:cubicBezTo>
                <a:cubicBezTo>
                  <a:pt x="10755" y="-33"/>
                  <a:pt x="10755" y="26"/>
                  <a:pt x="10335" y="26"/>
                </a:cubicBezTo>
                <a:cubicBezTo>
                  <a:pt x="9997" y="26"/>
                  <a:pt x="9966" y="68"/>
                  <a:pt x="9895" y="682"/>
                </a:cubicBezTo>
                <a:cubicBezTo>
                  <a:pt x="9853" y="1044"/>
                  <a:pt x="9780" y="1341"/>
                  <a:pt x="9734" y="1341"/>
                </a:cubicBezTo>
                <a:cubicBezTo>
                  <a:pt x="9688" y="1341"/>
                  <a:pt x="9616" y="1044"/>
                  <a:pt x="9570" y="682"/>
                </a:cubicBezTo>
                <a:cubicBezTo>
                  <a:pt x="9494" y="76"/>
                  <a:pt x="9458" y="26"/>
                  <a:pt x="9136" y="26"/>
                </a:cubicBezTo>
                <a:close/>
                <a:moveTo>
                  <a:pt x="11864" y="26"/>
                </a:moveTo>
                <a:cubicBezTo>
                  <a:pt x="11511" y="26"/>
                  <a:pt x="11392" y="122"/>
                  <a:pt x="11224" y="554"/>
                </a:cubicBezTo>
                <a:lnTo>
                  <a:pt x="11019" y="1087"/>
                </a:lnTo>
                <a:lnTo>
                  <a:pt x="11019" y="4268"/>
                </a:lnTo>
                <a:cubicBezTo>
                  <a:pt x="11019" y="7142"/>
                  <a:pt x="11034" y="7500"/>
                  <a:pt x="11166" y="7941"/>
                </a:cubicBezTo>
                <a:cubicBezTo>
                  <a:pt x="11247" y="8210"/>
                  <a:pt x="11377" y="8517"/>
                  <a:pt x="11457" y="8623"/>
                </a:cubicBezTo>
                <a:cubicBezTo>
                  <a:pt x="11538" y="8729"/>
                  <a:pt x="11784" y="8781"/>
                  <a:pt x="12002" y="8740"/>
                </a:cubicBezTo>
                <a:cubicBezTo>
                  <a:pt x="12692" y="8611"/>
                  <a:pt x="12859" y="7491"/>
                  <a:pt x="12799" y="3399"/>
                </a:cubicBezTo>
                <a:cubicBezTo>
                  <a:pt x="12769" y="1350"/>
                  <a:pt x="12762" y="1269"/>
                  <a:pt x="12534" y="656"/>
                </a:cubicBezTo>
                <a:cubicBezTo>
                  <a:pt x="12331" y="111"/>
                  <a:pt x="12239" y="26"/>
                  <a:pt x="11864" y="26"/>
                </a:cubicBezTo>
                <a:close/>
                <a:moveTo>
                  <a:pt x="13106" y="26"/>
                </a:moveTo>
                <a:lnTo>
                  <a:pt x="13106" y="1012"/>
                </a:lnTo>
                <a:cubicBezTo>
                  <a:pt x="13106" y="1849"/>
                  <a:pt x="13128" y="2003"/>
                  <a:pt x="13249" y="2003"/>
                </a:cubicBezTo>
                <a:cubicBezTo>
                  <a:pt x="13484" y="2003"/>
                  <a:pt x="13527" y="2617"/>
                  <a:pt x="13506" y="5685"/>
                </a:cubicBezTo>
                <a:lnTo>
                  <a:pt x="13487" y="8597"/>
                </a:lnTo>
                <a:lnTo>
                  <a:pt x="13842" y="8597"/>
                </a:lnTo>
                <a:lnTo>
                  <a:pt x="14201" y="8597"/>
                </a:lnTo>
                <a:lnTo>
                  <a:pt x="14220" y="5352"/>
                </a:lnTo>
                <a:cubicBezTo>
                  <a:pt x="14240" y="2179"/>
                  <a:pt x="14245" y="2110"/>
                  <a:pt x="14406" y="2041"/>
                </a:cubicBezTo>
                <a:cubicBezTo>
                  <a:pt x="14549" y="1980"/>
                  <a:pt x="14571" y="1840"/>
                  <a:pt x="14571" y="997"/>
                </a:cubicBezTo>
                <a:lnTo>
                  <a:pt x="14571" y="26"/>
                </a:lnTo>
                <a:lnTo>
                  <a:pt x="13839" y="26"/>
                </a:lnTo>
                <a:lnTo>
                  <a:pt x="13106" y="26"/>
                </a:lnTo>
                <a:close/>
                <a:moveTo>
                  <a:pt x="15083" y="11871"/>
                </a:moveTo>
                <a:lnTo>
                  <a:pt x="14736" y="11935"/>
                </a:lnTo>
                <a:lnTo>
                  <a:pt x="14392" y="12005"/>
                </a:lnTo>
                <a:lnTo>
                  <a:pt x="14389" y="13407"/>
                </a:lnTo>
                <a:cubicBezTo>
                  <a:pt x="14387" y="14889"/>
                  <a:pt x="14278" y="15406"/>
                  <a:pt x="14030" y="15121"/>
                </a:cubicBezTo>
                <a:cubicBezTo>
                  <a:pt x="13935" y="15011"/>
                  <a:pt x="13911" y="14668"/>
                  <a:pt x="13911" y="13439"/>
                </a:cubicBezTo>
                <a:lnTo>
                  <a:pt x="13911" y="11894"/>
                </a:lnTo>
                <a:lnTo>
                  <a:pt x="13582" y="11894"/>
                </a:lnTo>
                <a:lnTo>
                  <a:pt x="13253" y="11894"/>
                </a:lnTo>
                <a:lnTo>
                  <a:pt x="13253" y="16183"/>
                </a:lnTo>
                <a:lnTo>
                  <a:pt x="13253" y="20471"/>
                </a:lnTo>
                <a:lnTo>
                  <a:pt x="13582" y="20471"/>
                </a:lnTo>
                <a:lnTo>
                  <a:pt x="13911" y="20471"/>
                </a:lnTo>
                <a:lnTo>
                  <a:pt x="13911" y="19191"/>
                </a:lnTo>
                <a:cubicBezTo>
                  <a:pt x="13911" y="17672"/>
                  <a:pt x="14048" y="16925"/>
                  <a:pt x="14255" y="17305"/>
                </a:cubicBezTo>
                <a:cubicBezTo>
                  <a:pt x="14358" y="17492"/>
                  <a:pt x="14393" y="17878"/>
                  <a:pt x="14410" y="19005"/>
                </a:cubicBezTo>
                <a:lnTo>
                  <a:pt x="14431" y="20471"/>
                </a:lnTo>
                <a:lnTo>
                  <a:pt x="14757" y="20471"/>
                </a:lnTo>
                <a:lnTo>
                  <a:pt x="15083" y="20471"/>
                </a:lnTo>
                <a:lnTo>
                  <a:pt x="15083" y="16171"/>
                </a:lnTo>
                <a:lnTo>
                  <a:pt x="15083" y="11871"/>
                </a:lnTo>
                <a:close/>
                <a:moveTo>
                  <a:pt x="16181" y="11871"/>
                </a:moveTo>
                <a:lnTo>
                  <a:pt x="15843" y="11935"/>
                </a:lnTo>
                <a:lnTo>
                  <a:pt x="15502" y="12005"/>
                </a:lnTo>
                <a:lnTo>
                  <a:pt x="15517" y="16177"/>
                </a:lnTo>
                <a:cubicBezTo>
                  <a:pt x="15524" y="18472"/>
                  <a:pt x="15545" y="20393"/>
                  <a:pt x="15564" y="20448"/>
                </a:cubicBezTo>
                <a:cubicBezTo>
                  <a:pt x="15592" y="20533"/>
                  <a:pt x="16164" y="20658"/>
                  <a:pt x="16645" y="20684"/>
                </a:cubicBezTo>
                <a:cubicBezTo>
                  <a:pt x="16719" y="20688"/>
                  <a:pt x="16798" y="20882"/>
                  <a:pt x="16819" y="21124"/>
                </a:cubicBezTo>
                <a:cubicBezTo>
                  <a:pt x="16850" y="21488"/>
                  <a:pt x="16920" y="21567"/>
                  <a:pt x="17216" y="21567"/>
                </a:cubicBezTo>
                <a:lnTo>
                  <a:pt x="17572" y="21567"/>
                </a:lnTo>
                <a:lnTo>
                  <a:pt x="17572" y="20054"/>
                </a:lnTo>
                <a:cubicBezTo>
                  <a:pt x="17572" y="18726"/>
                  <a:pt x="17555" y="18525"/>
                  <a:pt x="17426" y="18424"/>
                </a:cubicBezTo>
                <a:cubicBezTo>
                  <a:pt x="17288" y="18316"/>
                  <a:pt x="17279" y="18125"/>
                  <a:pt x="17279" y="15101"/>
                </a:cubicBezTo>
                <a:lnTo>
                  <a:pt x="17279" y="11894"/>
                </a:lnTo>
                <a:lnTo>
                  <a:pt x="16950" y="11894"/>
                </a:lnTo>
                <a:lnTo>
                  <a:pt x="16619" y="11894"/>
                </a:lnTo>
                <a:lnTo>
                  <a:pt x="16619" y="14947"/>
                </a:lnTo>
                <a:cubicBezTo>
                  <a:pt x="16619" y="17389"/>
                  <a:pt x="16599" y="18051"/>
                  <a:pt x="16511" y="18270"/>
                </a:cubicBezTo>
                <a:cubicBezTo>
                  <a:pt x="16423" y="18488"/>
                  <a:pt x="16379" y="18488"/>
                  <a:pt x="16291" y="18270"/>
                </a:cubicBezTo>
                <a:cubicBezTo>
                  <a:pt x="16203" y="18050"/>
                  <a:pt x="16181" y="17390"/>
                  <a:pt x="16181" y="14935"/>
                </a:cubicBezTo>
                <a:lnTo>
                  <a:pt x="16181" y="11871"/>
                </a:lnTo>
                <a:close/>
                <a:moveTo>
                  <a:pt x="17793" y="11871"/>
                </a:moveTo>
                <a:lnTo>
                  <a:pt x="17793" y="16171"/>
                </a:lnTo>
                <a:lnTo>
                  <a:pt x="17793" y="20471"/>
                </a:lnTo>
                <a:lnTo>
                  <a:pt x="18512" y="20471"/>
                </a:lnTo>
                <a:cubicBezTo>
                  <a:pt x="19180" y="20471"/>
                  <a:pt x="19242" y="20430"/>
                  <a:pt x="19398" y="19932"/>
                </a:cubicBezTo>
                <a:cubicBezTo>
                  <a:pt x="19618" y="19227"/>
                  <a:pt x="19719" y="17598"/>
                  <a:pt x="19615" y="16422"/>
                </a:cubicBezTo>
                <a:cubicBezTo>
                  <a:pt x="19510" y="15243"/>
                  <a:pt x="19368" y="14789"/>
                  <a:pt x="19046" y="14620"/>
                </a:cubicBezTo>
                <a:cubicBezTo>
                  <a:pt x="18577" y="14374"/>
                  <a:pt x="18436" y="13970"/>
                  <a:pt x="18462" y="12923"/>
                </a:cubicBezTo>
                <a:lnTo>
                  <a:pt x="18486" y="12005"/>
                </a:lnTo>
                <a:lnTo>
                  <a:pt x="18139" y="11935"/>
                </a:lnTo>
                <a:lnTo>
                  <a:pt x="17793" y="11871"/>
                </a:lnTo>
                <a:close/>
                <a:moveTo>
                  <a:pt x="2509" y="11894"/>
                </a:moveTo>
                <a:lnTo>
                  <a:pt x="2463" y="12918"/>
                </a:lnTo>
                <a:cubicBezTo>
                  <a:pt x="2437" y="13478"/>
                  <a:pt x="2417" y="14811"/>
                  <a:pt x="2417" y="15882"/>
                </a:cubicBezTo>
                <a:cubicBezTo>
                  <a:pt x="2417" y="17506"/>
                  <a:pt x="2393" y="17898"/>
                  <a:pt x="2277" y="18247"/>
                </a:cubicBezTo>
                <a:cubicBezTo>
                  <a:pt x="2200" y="18478"/>
                  <a:pt x="2126" y="18833"/>
                  <a:pt x="2112" y="19031"/>
                </a:cubicBezTo>
                <a:cubicBezTo>
                  <a:pt x="2065" y="19715"/>
                  <a:pt x="1939" y="19388"/>
                  <a:pt x="1887" y="18445"/>
                </a:cubicBezTo>
                <a:cubicBezTo>
                  <a:pt x="1858" y="17925"/>
                  <a:pt x="1769" y="16313"/>
                  <a:pt x="1687" y="14862"/>
                </a:cubicBezTo>
                <a:cubicBezTo>
                  <a:pt x="1605" y="13411"/>
                  <a:pt x="1538" y="12150"/>
                  <a:pt x="1538" y="12060"/>
                </a:cubicBezTo>
                <a:cubicBezTo>
                  <a:pt x="1538" y="11801"/>
                  <a:pt x="527" y="11865"/>
                  <a:pt x="473" y="12127"/>
                </a:cubicBezTo>
                <a:cubicBezTo>
                  <a:pt x="428" y="12349"/>
                  <a:pt x="2" y="19612"/>
                  <a:pt x="0" y="20194"/>
                </a:cubicBezTo>
                <a:cubicBezTo>
                  <a:pt x="0" y="20373"/>
                  <a:pt x="115" y="20471"/>
                  <a:pt x="330" y="20471"/>
                </a:cubicBezTo>
                <a:cubicBezTo>
                  <a:pt x="598" y="20471"/>
                  <a:pt x="659" y="20392"/>
                  <a:pt x="659" y="20069"/>
                </a:cubicBezTo>
                <a:cubicBezTo>
                  <a:pt x="659" y="19524"/>
                  <a:pt x="801" y="19147"/>
                  <a:pt x="1007" y="19147"/>
                </a:cubicBezTo>
                <a:cubicBezTo>
                  <a:pt x="1132" y="19147"/>
                  <a:pt x="1199" y="19328"/>
                  <a:pt x="1255" y="19809"/>
                </a:cubicBezTo>
                <a:lnTo>
                  <a:pt x="1333" y="20471"/>
                </a:lnTo>
                <a:lnTo>
                  <a:pt x="2039" y="20410"/>
                </a:lnTo>
                <a:lnTo>
                  <a:pt x="2746" y="20357"/>
                </a:lnTo>
                <a:lnTo>
                  <a:pt x="2874" y="19590"/>
                </a:lnTo>
                <a:cubicBezTo>
                  <a:pt x="2966" y="19036"/>
                  <a:pt x="3001" y="18289"/>
                  <a:pt x="3001" y="16911"/>
                </a:cubicBezTo>
                <a:cubicBezTo>
                  <a:pt x="3001" y="14587"/>
                  <a:pt x="3082" y="13814"/>
                  <a:pt x="3313" y="13912"/>
                </a:cubicBezTo>
                <a:cubicBezTo>
                  <a:pt x="3474" y="13981"/>
                  <a:pt x="3477" y="14052"/>
                  <a:pt x="3497" y="17226"/>
                </a:cubicBezTo>
                <a:lnTo>
                  <a:pt x="3519" y="20471"/>
                </a:lnTo>
                <a:lnTo>
                  <a:pt x="3832" y="20471"/>
                </a:lnTo>
                <a:lnTo>
                  <a:pt x="4146" y="20471"/>
                </a:lnTo>
                <a:lnTo>
                  <a:pt x="4147" y="16183"/>
                </a:lnTo>
                <a:lnTo>
                  <a:pt x="4147" y="11894"/>
                </a:lnTo>
                <a:lnTo>
                  <a:pt x="3327" y="11894"/>
                </a:lnTo>
                <a:lnTo>
                  <a:pt x="2509" y="11894"/>
                </a:lnTo>
                <a:close/>
                <a:moveTo>
                  <a:pt x="4466" y="11894"/>
                </a:moveTo>
                <a:lnTo>
                  <a:pt x="4466" y="16183"/>
                </a:lnTo>
                <a:lnTo>
                  <a:pt x="4466" y="20471"/>
                </a:lnTo>
                <a:lnTo>
                  <a:pt x="4792" y="20471"/>
                </a:lnTo>
                <a:lnTo>
                  <a:pt x="5120" y="20471"/>
                </a:lnTo>
                <a:lnTo>
                  <a:pt x="5141" y="18652"/>
                </a:lnTo>
                <a:cubicBezTo>
                  <a:pt x="5153" y="17632"/>
                  <a:pt x="5194" y="16841"/>
                  <a:pt x="5235" y="16841"/>
                </a:cubicBezTo>
                <a:cubicBezTo>
                  <a:pt x="5275" y="16842"/>
                  <a:pt x="5374" y="17216"/>
                  <a:pt x="5455" y="17669"/>
                </a:cubicBezTo>
                <a:cubicBezTo>
                  <a:pt x="5535" y="18121"/>
                  <a:pt x="5639" y="18489"/>
                  <a:pt x="5685" y="18489"/>
                </a:cubicBezTo>
                <a:cubicBezTo>
                  <a:pt x="5731" y="18489"/>
                  <a:pt x="5822" y="18088"/>
                  <a:pt x="5887" y="17599"/>
                </a:cubicBezTo>
                <a:cubicBezTo>
                  <a:pt x="6061" y="16291"/>
                  <a:pt x="6162" y="16716"/>
                  <a:pt x="6142" y="18675"/>
                </a:cubicBezTo>
                <a:lnTo>
                  <a:pt x="6126" y="20357"/>
                </a:lnTo>
                <a:lnTo>
                  <a:pt x="6468" y="20427"/>
                </a:lnTo>
                <a:lnTo>
                  <a:pt x="6810" y="20491"/>
                </a:lnTo>
                <a:lnTo>
                  <a:pt x="6810" y="16191"/>
                </a:lnTo>
                <a:lnTo>
                  <a:pt x="6810" y="11894"/>
                </a:lnTo>
                <a:lnTo>
                  <a:pt x="6480" y="11894"/>
                </a:lnTo>
                <a:lnTo>
                  <a:pt x="6151" y="11894"/>
                </a:lnTo>
                <a:lnTo>
                  <a:pt x="5933" y="13343"/>
                </a:lnTo>
                <a:cubicBezTo>
                  <a:pt x="5806" y="14186"/>
                  <a:pt x="5682" y="14726"/>
                  <a:pt x="5637" y="14643"/>
                </a:cubicBezTo>
                <a:cubicBezTo>
                  <a:pt x="5595" y="14565"/>
                  <a:pt x="5462" y="13916"/>
                  <a:pt x="5341" y="13200"/>
                </a:cubicBezTo>
                <a:cubicBezTo>
                  <a:pt x="5123" y="11900"/>
                  <a:pt x="5122" y="11894"/>
                  <a:pt x="4794" y="11894"/>
                </a:cubicBezTo>
                <a:lnTo>
                  <a:pt x="4466" y="11894"/>
                </a:lnTo>
                <a:close/>
                <a:moveTo>
                  <a:pt x="7552" y="11894"/>
                </a:moveTo>
                <a:lnTo>
                  <a:pt x="7471" y="13052"/>
                </a:lnTo>
                <a:cubicBezTo>
                  <a:pt x="7348" y="14855"/>
                  <a:pt x="7106" y="19424"/>
                  <a:pt x="7104" y="19972"/>
                </a:cubicBezTo>
                <a:cubicBezTo>
                  <a:pt x="7103" y="20412"/>
                  <a:pt x="7138" y="20471"/>
                  <a:pt x="7426" y="20471"/>
                </a:cubicBezTo>
                <a:cubicBezTo>
                  <a:pt x="7726" y="20471"/>
                  <a:pt x="7754" y="20421"/>
                  <a:pt x="7775" y="19862"/>
                </a:cubicBezTo>
                <a:cubicBezTo>
                  <a:pt x="7796" y="19331"/>
                  <a:pt x="7828" y="19261"/>
                  <a:pt x="8054" y="19261"/>
                </a:cubicBezTo>
                <a:cubicBezTo>
                  <a:pt x="8279" y="19261"/>
                  <a:pt x="8312" y="19331"/>
                  <a:pt x="8332" y="19862"/>
                </a:cubicBezTo>
                <a:cubicBezTo>
                  <a:pt x="8354" y="20433"/>
                  <a:pt x="8378" y="20471"/>
                  <a:pt x="8727" y="20471"/>
                </a:cubicBezTo>
                <a:lnTo>
                  <a:pt x="9095" y="20471"/>
                </a:lnTo>
                <a:lnTo>
                  <a:pt x="9044" y="19643"/>
                </a:lnTo>
                <a:cubicBezTo>
                  <a:pt x="9015" y="19190"/>
                  <a:pt x="8963" y="18273"/>
                  <a:pt x="8930" y="17608"/>
                </a:cubicBezTo>
                <a:cubicBezTo>
                  <a:pt x="8823" y="15456"/>
                  <a:pt x="8627" y="12229"/>
                  <a:pt x="8592" y="12060"/>
                </a:cubicBezTo>
                <a:cubicBezTo>
                  <a:pt x="8573" y="11969"/>
                  <a:pt x="8332" y="11894"/>
                  <a:pt x="8055" y="11894"/>
                </a:cubicBezTo>
                <a:lnTo>
                  <a:pt x="7552" y="11894"/>
                </a:lnTo>
                <a:close/>
                <a:moveTo>
                  <a:pt x="9225" y="11894"/>
                </a:moveTo>
                <a:lnTo>
                  <a:pt x="9225" y="12885"/>
                </a:lnTo>
                <a:cubicBezTo>
                  <a:pt x="9225" y="13707"/>
                  <a:pt x="9249" y="13874"/>
                  <a:pt x="9363" y="13874"/>
                </a:cubicBezTo>
                <a:cubicBezTo>
                  <a:pt x="9628" y="13874"/>
                  <a:pt x="9672" y="14382"/>
                  <a:pt x="9664" y="17317"/>
                </a:cubicBezTo>
                <a:cubicBezTo>
                  <a:pt x="9660" y="18868"/>
                  <a:pt x="9658" y="20214"/>
                  <a:pt x="9660" y="20305"/>
                </a:cubicBezTo>
                <a:cubicBezTo>
                  <a:pt x="9662" y="20395"/>
                  <a:pt x="9810" y="20471"/>
                  <a:pt x="9991" y="20471"/>
                </a:cubicBezTo>
                <a:lnTo>
                  <a:pt x="10319" y="20471"/>
                </a:lnTo>
                <a:lnTo>
                  <a:pt x="10340" y="17226"/>
                </a:lnTo>
                <a:cubicBezTo>
                  <a:pt x="10359" y="14051"/>
                  <a:pt x="10363" y="13981"/>
                  <a:pt x="10525" y="13912"/>
                </a:cubicBezTo>
                <a:cubicBezTo>
                  <a:pt x="10667" y="13852"/>
                  <a:pt x="10688" y="13711"/>
                  <a:pt x="10688" y="12868"/>
                </a:cubicBezTo>
                <a:lnTo>
                  <a:pt x="10688" y="11894"/>
                </a:lnTo>
                <a:lnTo>
                  <a:pt x="9957" y="11894"/>
                </a:lnTo>
                <a:lnTo>
                  <a:pt x="9225" y="11894"/>
                </a:lnTo>
                <a:close/>
                <a:moveTo>
                  <a:pt x="10994" y="11894"/>
                </a:moveTo>
                <a:lnTo>
                  <a:pt x="10994" y="16183"/>
                </a:lnTo>
                <a:lnTo>
                  <a:pt x="10996" y="20471"/>
                </a:lnTo>
                <a:lnTo>
                  <a:pt x="11322" y="20471"/>
                </a:lnTo>
                <a:cubicBezTo>
                  <a:pt x="11679" y="20471"/>
                  <a:pt x="11619" y="20693"/>
                  <a:pt x="11981" y="18066"/>
                </a:cubicBezTo>
                <a:cubicBezTo>
                  <a:pt x="12129" y="16994"/>
                  <a:pt x="12251" y="17484"/>
                  <a:pt x="12251" y="19142"/>
                </a:cubicBezTo>
                <a:lnTo>
                  <a:pt x="12251" y="20471"/>
                </a:lnTo>
                <a:lnTo>
                  <a:pt x="12568" y="20471"/>
                </a:lnTo>
                <a:lnTo>
                  <a:pt x="12886" y="20471"/>
                </a:lnTo>
                <a:lnTo>
                  <a:pt x="12886" y="16183"/>
                </a:lnTo>
                <a:lnTo>
                  <a:pt x="12886" y="11894"/>
                </a:lnTo>
                <a:lnTo>
                  <a:pt x="12576" y="11900"/>
                </a:lnTo>
                <a:lnTo>
                  <a:pt x="12264" y="11900"/>
                </a:lnTo>
                <a:lnTo>
                  <a:pt x="12045" y="13658"/>
                </a:lnTo>
                <a:cubicBezTo>
                  <a:pt x="11924" y="14624"/>
                  <a:pt x="11793" y="15415"/>
                  <a:pt x="11752" y="15416"/>
                </a:cubicBezTo>
                <a:cubicBezTo>
                  <a:pt x="11711" y="15416"/>
                  <a:pt x="11669" y="14643"/>
                  <a:pt x="11657" y="13658"/>
                </a:cubicBezTo>
                <a:lnTo>
                  <a:pt x="11635" y="11894"/>
                </a:lnTo>
                <a:lnTo>
                  <a:pt x="11315" y="11894"/>
                </a:lnTo>
                <a:lnTo>
                  <a:pt x="10994" y="11894"/>
                </a:lnTo>
                <a:close/>
                <a:moveTo>
                  <a:pt x="19915" y="11894"/>
                </a:moveTo>
                <a:lnTo>
                  <a:pt x="19915" y="16183"/>
                </a:lnTo>
                <a:lnTo>
                  <a:pt x="19915" y="20471"/>
                </a:lnTo>
                <a:lnTo>
                  <a:pt x="20266" y="20471"/>
                </a:lnTo>
                <a:lnTo>
                  <a:pt x="20617" y="20471"/>
                </a:lnTo>
                <a:lnTo>
                  <a:pt x="20613" y="16183"/>
                </a:lnTo>
                <a:lnTo>
                  <a:pt x="20612" y="11894"/>
                </a:lnTo>
                <a:lnTo>
                  <a:pt x="20263" y="11894"/>
                </a:lnTo>
                <a:lnTo>
                  <a:pt x="19915" y="11894"/>
                </a:lnTo>
                <a:close/>
                <a:moveTo>
                  <a:pt x="21013" y="14530"/>
                </a:moveTo>
                <a:lnTo>
                  <a:pt x="21013" y="15632"/>
                </a:lnTo>
                <a:lnTo>
                  <a:pt x="21013" y="16731"/>
                </a:lnTo>
                <a:lnTo>
                  <a:pt x="21305" y="16731"/>
                </a:lnTo>
                <a:lnTo>
                  <a:pt x="21600" y="16731"/>
                </a:lnTo>
                <a:lnTo>
                  <a:pt x="21600" y="15632"/>
                </a:lnTo>
                <a:lnTo>
                  <a:pt x="21600" y="14530"/>
                </a:lnTo>
                <a:lnTo>
                  <a:pt x="21305" y="14530"/>
                </a:lnTo>
                <a:lnTo>
                  <a:pt x="21013" y="14530"/>
                </a:lnTo>
                <a:close/>
                <a:moveTo>
                  <a:pt x="21315" y="18713"/>
                </a:moveTo>
                <a:cubicBezTo>
                  <a:pt x="21002" y="18713"/>
                  <a:pt x="20935" y="18957"/>
                  <a:pt x="20994" y="19879"/>
                </a:cubicBezTo>
                <a:cubicBezTo>
                  <a:pt x="21027" y="20400"/>
                  <a:pt x="21064" y="20471"/>
                  <a:pt x="21315" y="20471"/>
                </a:cubicBezTo>
                <a:cubicBezTo>
                  <a:pt x="21598" y="20471"/>
                  <a:pt x="21600" y="20465"/>
                  <a:pt x="21600" y="19590"/>
                </a:cubicBezTo>
                <a:cubicBezTo>
                  <a:pt x="21600" y="18715"/>
                  <a:pt x="21599" y="18713"/>
                  <a:pt x="21315" y="1871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7" name="исследование актуальных проблем городской среды и качества диалога администрации, сообщества жителей и НПО"/>
          <p:cNvSpPr txBox="1"/>
          <p:nvPr/>
        </p:nvSpPr>
        <p:spPr>
          <a:xfrm>
            <a:off x="6678745" y="3870165"/>
            <a:ext cx="3752818" cy="109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spAutoFit/>
          </a:bodyPr>
          <a:lstStyle>
            <a:lvl1pPr defTabSz="1049866">
              <a:defRPr sz="3800">
                <a:solidFill>
                  <a:srgbClr val="4072B8"/>
                </a:solidFill>
              </a:defRPr>
            </a:lvl1pPr>
          </a:lstStyle>
          <a:p>
            <a:pPr defTabSz="457217" hangingPunct="0"/>
            <a:r>
              <a:rPr sz="1655" kern="0">
                <a:latin typeface="Helvetica"/>
                <a:cs typeface="Helvetica"/>
                <a:sym typeface="Helvetica"/>
              </a:rPr>
              <a:t>исследование актуальных проблем городской среды и качества диалога администрации, сообщества жителей и НПО</a:t>
            </a:r>
          </a:p>
        </p:txBody>
      </p:sp>
      <p:pic>
        <p:nvPicPr>
          <p:cNvPr id="118" name="soros25logo.jpg" descr="soros25log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4210" y="5080061"/>
            <a:ext cx="488938" cy="60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Screen Shot 2020-10-04 at 12.45.17.png" descr="Screen Shot 2020-10-04 at 12.45.1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2389" y="5280843"/>
            <a:ext cx="1015336" cy="19947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Алматы…"/>
          <p:cNvSpPr txBox="1"/>
          <p:nvPr/>
        </p:nvSpPr>
        <p:spPr>
          <a:xfrm>
            <a:off x="6717561" y="5172753"/>
            <a:ext cx="565587" cy="421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377" tIns="36377" rIns="36377" bIns="36377">
            <a:spAutoFit/>
          </a:bodyPr>
          <a:lstStyle/>
          <a:p>
            <a:pPr defTabSz="457217" hangingPunct="0">
              <a:defRPr sz="2600">
                <a:solidFill>
                  <a:srgbClr val="4072B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132" kern="0">
                <a:solidFill>
                  <a:srgbClr val="4072B8"/>
                </a:solidFill>
                <a:latin typeface="Helvetica Light"/>
                <a:sym typeface="Helvetica Light"/>
              </a:rPr>
              <a:t>Алматы</a:t>
            </a:r>
          </a:p>
          <a:p>
            <a:pPr defTabSz="457217" hangingPunct="0">
              <a:defRPr sz="2600">
                <a:solidFill>
                  <a:srgbClr val="4072B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132" kern="0">
                <a:solidFill>
                  <a:srgbClr val="4072B8"/>
                </a:solidFill>
                <a:latin typeface="Helvetica Light"/>
                <a:sym typeface="Helvetica Light"/>
              </a:rPr>
              <a:t>2020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OPEN ALMATY"/>
          <p:cNvSpPr txBox="1"/>
          <p:nvPr/>
        </p:nvSpPr>
        <p:spPr>
          <a:xfrm>
            <a:off x="2332687" y="7740"/>
            <a:ext cx="6670848" cy="138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377" tIns="36377" rIns="36377" bIns="36377">
            <a:spAutoFit/>
          </a:bodyPr>
          <a:lstStyle>
            <a:lvl1pPr>
              <a:defRPr sz="19600" b="1">
                <a:solidFill>
                  <a:schemeClr val="accent2">
                    <a:lumOff val="21960"/>
                  </a:schemeClr>
                </a:solidFill>
              </a:defRPr>
            </a:lvl1pPr>
          </a:lstStyle>
          <a:p>
            <a:r>
              <a:rPr sz="8536" dirty="0"/>
              <a:t>OPEN ALMATY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04244" y="5801348"/>
            <a:ext cx="1537252" cy="106274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10</a:t>
            </a:fld>
            <a:endParaRPr dirty="0"/>
          </a:p>
        </p:txBody>
      </p:sp>
      <p:pic>
        <p:nvPicPr>
          <p:cNvPr id="258" name="Screen Shot 2020-10-04 at 14.46.40.png" descr="Screen Shot 2020-10-04 at 14.46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626" y="2041323"/>
            <a:ext cx="7077860" cy="383763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Объект 3"/>
          <p:cNvSpPr txBox="1"/>
          <p:nvPr/>
        </p:nvSpPr>
        <p:spPr>
          <a:xfrm>
            <a:off x="8006989" y="2260817"/>
            <a:ext cx="3005568" cy="383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normAutofit/>
          </a:bodyPr>
          <a:lstStyle/>
          <a:p>
            <a:pPr>
              <a:defRPr sz="2400" i="1"/>
            </a:pPr>
            <a:r>
              <a:rPr sz="1200" dirty="0"/>
              <a:t>«</a:t>
            </a:r>
            <a:r>
              <a:rPr sz="1200" dirty="0" err="1"/>
              <a:t>Как</a:t>
            </a:r>
            <a:r>
              <a:rPr sz="1200" dirty="0"/>
              <a:t> </a:t>
            </a:r>
            <a:r>
              <a:rPr sz="1200" dirty="0" err="1"/>
              <a:t>только</a:t>
            </a:r>
            <a:r>
              <a:rPr sz="1200" dirty="0"/>
              <a:t> </a:t>
            </a:r>
            <a:r>
              <a:rPr sz="1200" dirty="0" err="1"/>
              <a:t>поступает</a:t>
            </a:r>
            <a:r>
              <a:rPr sz="1200" dirty="0"/>
              <a:t> </a:t>
            </a:r>
            <a:r>
              <a:rPr sz="1200" dirty="0" err="1"/>
              <a:t>заявление</a:t>
            </a:r>
            <a:r>
              <a:rPr sz="1200" dirty="0"/>
              <a:t> </a:t>
            </a:r>
            <a:r>
              <a:rPr sz="1200" dirty="0" err="1"/>
              <a:t>по</a:t>
            </a:r>
            <a:r>
              <a:rPr sz="1200" dirty="0"/>
              <a:t> </a:t>
            </a:r>
            <a:r>
              <a:rPr sz="1200" dirty="0" err="1"/>
              <a:t>вопросу</a:t>
            </a:r>
            <a:r>
              <a:rPr sz="1200" dirty="0"/>
              <a:t>, </a:t>
            </a:r>
            <a:r>
              <a:rPr sz="1200" dirty="0" err="1"/>
              <a:t>например</a:t>
            </a:r>
            <a:r>
              <a:rPr sz="1200" dirty="0"/>
              <a:t>, </a:t>
            </a:r>
            <a:r>
              <a:rPr sz="1200" dirty="0" err="1"/>
              <a:t>благоустройства</a:t>
            </a:r>
            <a:r>
              <a:rPr sz="1200" dirty="0"/>
              <a:t>, </a:t>
            </a:r>
            <a:r>
              <a:rPr sz="1200" dirty="0" err="1"/>
              <a:t>дороги</a:t>
            </a:r>
            <a:r>
              <a:rPr sz="1200" dirty="0"/>
              <a:t> в </a:t>
            </a:r>
            <a:r>
              <a:rPr sz="1200" dirty="0" err="1"/>
              <a:t>нашем</a:t>
            </a:r>
            <a:r>
              <a:rPr sz="1200" dirty="0"/>
              <a:t>, </a:t>
            </a:r>
            <a:r>
              <a:rPr sz="1200" dirty="0" err="1"/>
              <a:t>Турксибском</a:t>
            </a:r>
            <a:r>
              <a:rPr sz="1200" dirty="0"/>
              <a:t>, </a:t>
            </a:r>
            <a:r>
              <a:rPr sz="1200" dirty="0" err="1"/>
              <a:t>районе</a:t>
            </a:r>
            <a:r>
              <a:rPr sz="1200" dirty="0"/>
              <a:t>, Open Almaty </a:t>
            </a:r>
            <a:r>
              <a:rPr sz="1200" dirty="0" err="1"/>
              <a:t>сразу</a:t>
            </a:r>
            <a:r>
              <a:rPr sz="1200" dirty="0"/>
              <a:t> </a:t>
            </a:r>
            <a:r>
              <a:rPr sz="1200" dirty="0" err="1"/>
              <a:t>направляет</a:t>
            </a:r>
            <a:r>
              <a:rPr sz="1200" dirty="0"/>
              <a:t> </a:t>
            </a:r>
            <a:r>
              <a:rPr sz="1200" dirty="0" err="1"/>
              <a:t>это</a:t>
            </a:r>
            <a:r>
              <a:rPr sz="1200" dirty="0"/>
              <a:t> </a:t>
            </a:r>
            <a:r>
              <a:rPr sz="1200" dirty="0" err="1"/>
              <a:t>заявление</a:t>
            </a:r>
            <a:r>
              <a:rPr sz="1200" dirty="0"/>
              <a:t> к </a:t>
            </a:r>
            <a:r>
              <a:rPr sz="1200" dirty="0" err="1"/>
              <a:t>нам</a:t>
            </a:r>
            <a:r>
              <a:rPr sz="1200" dirty="0"/>
              <a:t>. </a:t>
            </a:r>
            <a:r>
              <a:rPr sz="1200" dirty="0" err="1"/>
              <a:t>Хотя</a:t>
            </a:r>
            <a:r>
              <a:rPr sz="1200" dirty="0"/>
              <a:t> </a:t>
            </a:r>
            <a:r>
              <a:rPr sz="1200" dirty="0" err="1"/>
              <a:t>это</a:t>
            </a:r>
            <a:r>
              <a:rPr sz="1200" dirty="0"/>
              <a:t> </a:t>
            </a:r>
            <a:r>
              <a:rPr sz="1200" dirty="0" err="1"/>
              <a:t>не</a:t>
            </a:r>
            <a:r>
              <a:rPr sz="1200" dirty="0"/>
              <a:t> </a:t>
            </a:r>
            <a:r>
              <a:rPr sz="1200" dirty="0" err="1"/>
              <a:t>относится</a:t>
            </a:r>
            <a:r>
              <a:rPr sz="1200" dirty="0"/>
              <a:t> к </a:t>
            </a:r>
            <a:r>
              <a:rPr sz="1200" dirty="0" err="1"/>
              <a:t>нашей</a:t>
            </a:r>
            <a:r>
              <a:rPr sz="1200" dirty="0"/>
              <a:t> </a:t>
            </a:r>
            <a:r>
              <a:rPr sz="1200" dirty="0" err="1"/>
              <a:t>компетенции</a:t>
            </a:r>
            <a:r>
              <a:rPr sz="1200" dirty="0"/>
              <a:t>. </a:t>
            </a:r>
            <a:r>
              <a:rPr sz="1200" dirty="0" err="1"/>
              <a:t>Нам</a:t>
            </a:r>
            <a:r>
              <a:rPr sz="1200" dirty="0"/>
              <a:t> </a:t>
            </a:r>
            <a:r>
              <a:rPr sz="1200" dirty="0" err="1"/>
              <a:t>приходится</a:t>
            </a:r>
            <a:r>
              <a:rPr sz="1200" dirty="0"/>
              <a:t> </a:t>
            </a:r>
            <a:r>
              <a:rPr sz="1200" dirty="0" err="1"/>
              <a:t>самим</a:t>
            </a:r>
            <a:r>
              <a:rPr sz="1200" dirty="0"/>
              <a:t> </a:t>
            </a:r>
            <a:r>
              <a:rPr sz="1200" dirty="0" err="1"/>
              <a:t>делать</a:t>
            </a:r>
            <a:r>
              <a:rPr sz="1200" dirty="0"/>
              <a:t> </a:t>
            </a:r>
            <a:r>
              <a:rPr sz="1200" dirty="0" err="1"/>
              <a:t>запрос</a:t>
            </a:r>
            <a:r>
              <a:rPr sz="1200" dirty="0"/>
              <a:t> в </a:t>
            </a:r>
            <a:r>
              <a:rPr sz="1200" dirty="0" err="1"/>
              <a:t>соответствующее</a:t>
            </a:r>
            <a:r>
              <a:rPr sz="1200" dirty="0"/>
              <a:t> </a:t>
            </a:r>
            <a:r>
              <a:rPr sz="1200" dirty="0" err="1"/>
              <a:t>управление</a:t>
            </a:r>
            <a:r>
              <a:rPr sz="1200" dirty="0"/>
              <a:t>. </a:t>
            </a:r>
            <a:r>
              <a:rPr sz="1200" dirty="0" err="1"/>
              <a:t>На</a:t>
            </a:r>
            <a:r>
              <a:rPr sz="1200" dirty="0"/>
              <a:t> </a:t>
            </a:r>
            <a:r>
              <a:rPr sz="1200" dirty="0" err="1"/>
              <a:t>нашу</a:t>
            </a:r>
            <a:r>
              <a:rPr sz="1200" dirty="0"/>
              <a:t> </a:t>
            </a:r>
            <a:r>
              <a:rPr sz="1200" dirty="0" err="1"/>
              <a:t>внутреннюю</a:t>
            </a:r>
            <a:r>
              <a:rPr sz="1200" dirty="0"/>
              <a:t> </a:t>
            </a:r>
            <a:r>
              <a:rPr sz="1200" dirty="0" err="1"/>
              <a:t>переписку</a:t>
            </a:r>
            <a:r>
              <a:rPr sz="1200" dirty="0"/>
              <a:t> </a:t>
            </a:r>
            <a:r>
              <a:rPr sz="1200" dirty="0" err="1"/>
              <a:t>требуется</a:t>
            </a:r>
            <a:r>
              <a:rPr sz="1200" dirty="0"/>
              <a:t> </a:t>
            </a:r>
            <a:r>
              <a:rPr sz="1200" dirty="0" err="1"/>
              <a:t>время</a:t>
            </a:r>
            <a:r>
              <a:rPr sz="1200" dirty="0"/>
              <a:t>. </a:t>
            </a:r>
            <a:r>
              <a:rPr sz="1200" dirty="0" err="1"/>
              <a:t>Хотя</a:t>
            </a:r>
            <a:r>
              <a:rPr sz="1200" dirty="0"/>
              <a:t> </a:t>
            </a:r>
            <a:r>
              <a:rPr sz="1200" dirty="0" err="1"/>
              <a:t>сотрудники</a:t>
            </a:r>
            <a:r>
              <a:rPr sz="1200" dirty="0"/>
              <a:t> Open Almaty </a:t>
            </a:r>
            <a:r>
              <a:rPr sz="1200" dirty="0" err="1"/>
              <a:t>могли</a:t>
            </a:r>
            <a:r>
              <a:rPr sz="1200" dirty="0"/>
              <a:t> </a:t>
            </a:r>
            <a:r>
              <a:rPr sz="1200" dirty="0" err="1"/>
              <a:t>бы</a:t>
            </a:r>
            <a:r>
              <a:rPr sz="1200" dirty="0"/>
              <a:t> </a:t>
            </a:r>
            <a:r>
              <a:rPr sz="1200" dirty="0" err="1"/>
              <a:t>ускорить</a:t>
            </a:r>
            <a:r>
              <a:rPr sz="1200" dirty="0"/>
              <a:t> </a:t>
            </a:r>
            <a:r>
              <a:rPr sz="1200" dirty="0" err="1"/>
              <a:t>весь</a:t>
            </a:r>
            <a:r>
              <a:rPr sz="1200" dirty="0"/>
              <a:t> </a:t>
            </a:r>
            <a:r>
              <a:rPr sz="1200" dirty="0" err="1"/>
              <a:t>этот</a:t>
            </a:r>
            <a:r>
              <a:rPr sz="1200" dirty="0"/>
              <a:t> </a:t>
            </a:r>
            <a:r>
              <a:rPr sz="1200" dirty="0" err="1"/>
              <a:t>процесс</a:t>
            </a:r>
            <a:r>
              <a:rPr sz="1200" dirty="0"/>
              <a:t>, </a:t>
            </a:r>
            <a:r>
              <a:rPr sz="1200" dirty="0" err="1"/>
              <a:t>если</a:t>
            </a:r>
            <a:r>
              <a:rPr sz="1200" dirty="0"/>
              <a:t> </a:t>
            </a:r>
            <a:r>
              <a:rPr sz="1200" dirty="0" err="1"/>
              <a:t>бы</a:t>
            </a:r>
            <a:r>
              <a:rPr sz="1200" dirty="0"/>
              <a:t> </a:t>
            </a:r>
            <a:r>
              <a:rPr sz="1200" dirty="0" err="1"/>
              <a:t>сразу</a:t>
            </a:r>
            <a:r>
              <a:rPr sz="1200" dirty="0"/>
              <a:t> </a:t>
            </a:r>
            <a:r>
              <a:rPr sz="1200" dirty="0" err="1"/>
              <a:t>направляли</a:t>
            </a:r>
            <a:r>
              <a:rPr sz="1200" dirty="0"/>
              <a:t> </a:t>
            </a:r>
            <a:r>
              <a:rPr sz="1200" dirty="0" err="1"/>
              <a:t>заявление</a:t>
            </a:r>
            <a:r>
              <a:rPr sz="1200" dirty="0"/>
              <a:t> в </a:t>
            </a:r>
            <a:r>
              <a:rPr sz="1200" dirty="0" err="1"/>
              <a:t>нужный</a:t>
            </a:r>
            <a:r>
              <a:rPr sz="1200" dirty="0"/>
              <a:t> </a:t>
            </a:r>
            <a:r>
              <a:rPr sz="1200" dirty="0" err="1"/>
              <a:t>государственный</a:t>
            </a:r>
            <a:r>
              <a:rPr sz="1200" dirty="0"/>
              <a:t> </a:t>
            </a:r>
            <a:r>
              <a:rPr sz="1200" dirty="0" err="1"/>
              <a:t>орган</a:t>
            </a:r>
            <a:r>
              <a:rPr sz="1200" dirty="0"/>
              <a:t>. </a:t>
            </a:r>
            <a:r>
              <a:rPr sz="1200" dirty="0" err="1"/>
              <a:t>Но</a:t>
            </a:r>
            <a:r>
              <a:rPr sz="1200" dirty="0"/>
              <a:t> </a:t>
            </a:r>
            <a:r>
              <a:rPr sz="1200" dirty="0" err="1"/>
              <a:t>они</a:t>
            </a:r>
            <a:r>
              <a:rPr sz="1200" dirty="0"/>
              <a:t> </a:t>
            </a:r>
            <a:r>
              <a:rPr sz="1200" dirty="0" err="1"/>
              <a:t>не</a:t>
            </a:r>
            <a:r>
              <a:rPr sz="1200" dirty="0"/>
              <a:t> </a:t>
            </a:r>
            <a:r>
              <a:rPr sz="1200" dirty="0" err="1"/>
              <a:t>хотят</a:t>
            </a:r>
            <a:r>
              <a:rPr sz="1200" dirty="0"/>
              <a:t> </a:t>
            </a:r>
            <a:r>
              <a:rPr sz="1200" dirty="0" err="1"/>
              <a:t>или</a:t>
            </a:r>
            <a:r>
              <a:rPr sz="1200" dirty="0"/>
              <a:t> </a:t>
            </a:r>
            <a:r>
              <a:rPr sz="1200" dirty="0" err="1"/>
              <a:t>не</a:t>
            </a:r>
            <a:r>
              <a:rPr sz="1200" dirty="0"/>
              <a:t> </a:t>
            </a:r>
            <a:r>
              <a:rPr sz="1200" dirty="0" err="1"/>
              <a:t>могут</a:t>
            </a:r>
            <a:r>
              <a:rPr sz="1200" dirty="0"/>
              <a:t> </a:t>
            </a:r>
            <a:r>
              <a:rPr sz="1200" dirty="0" err="1"/>
              <a:t>заниматься</a:t>
            </a:r>
            <a:r>
              <a:rPr sz="1200" dirty="0"/>
              <a:t> </a:t>
            </a:r>
            <a:r>
              <a:rPr sz="1200" dirty="0" err="1"/>
              <a:t>этими</a:t>
            </a:r>
            <a:r>
              <a:rPr sz="1200" dirty="0"/>
              <a:t> </a:t>
            </a:r>
            <a:r>
              <a:rPr sz="1200" dirty="0" err="1"/>
              <a:t>вопросами</a:t>
            </a:r>
            <a:r>
              <a:rPr sz="1200" dirty="0"/>
              <a:t>. </a:t>
            </a:r>
            <a:r>
              <a:rPr sz="1200" dirty="0" err="1"/>
              <a:t>Получается</a:t>
            </a:r>
            <a:r>
              <a:rPr sz="1200" dirty="0"/>
              <a:t>, </a:t>
            </a:r>
            <a:r>
              <a:rPr sz="1200" dirty="0" err="1"/>
              <a:t>что</a:t>
            </a:r>
            <a:r>
              <a:rPr sz="1200" dirty="0"/>
              <a:t> </a:t>
            </a:r>
            <a:r>
              <a:rPr sz="1200" dirty="0" err="1"/>
              <a:t>мы</a:t>
            </a:r>
            <a:r>
              <a:rPr sz="1200" dirty="0"/>
              <a:t> </a:t>
            </a:r>
            <a:r>
              <a:rPr sz="1200" dirty="0" err="1"/>
              <a:t>занимаемся</a:t>
            </a:r>
            <a:r>
              <a:rPr sz="1200" dirty="0"/>
              <a:t> </a:t>
            </a:r>
            <a:r>
              <a:rPr sz="1200" dirty="0" err="1"/>
              <a:t>бюрократией</a:t>
            </a:r>
            <a:r>
              <a:rPr sz="1200" dirty="0"/>
              <a:t>». </a:t>
            </a:r>
          </a:p>
          <a:p>
            <a:pPr algn="r">
              <a:defRPr sz="2200"/>
            </a:pPr>
            <a:r>
              <a:rPr sz="1200" i="1" dirty="0" err="1"/>
              <a:t>специалист</a:t>
            </a:r>
            <a:r>
              <a:rPr sz="1200" i="1" dirty="0"/>
              <a:t> </a:t>
            </a:r>
            <a:r>
              <a:rPr sz="1200" i="1" dirty="0" err="1"/>
              <a:t>а</a:t>
            </a:r>
            <a:r>
              <a:rPr sz="1200" dirty="0" err="1"/>
              <a:t>кимата</a:t>
            </a:r>
            <a:r>
              <a:rPr sz="1200" dirty="0"/>
              <a:t>, </a:t>
            </a:r>
            <a:r>
              <a:rPr sz="1200" dirty="0" err="1"/>
              <a:t>Турксибский</a:t>
            </a:r>
            <a:r>
              <a:rPr sz="1200" dirty="0"/>
              <a:t> </a:t>
            </a:r>
            <a:r>
              <a:rPr sz="1200" dirty="0" err="1"/>
              <a:t>район</a:t>
            </a:r>
            <a:endParaRPr sz="1200" dirty="0"/>
          </a:p>
        </p:txBody>
      </p:sp>
      <p:sp>
        <p:nvSpPr>
          <p:cNvPr id="260" name="Quote Bubble"/>
          <p:cNvSpPr/>
          <p:nvPr/>
        </p:nvSpPr>
        <p:spPr>
          <a:xfrm>
            <a:off x="8063804" y="1918802"/>
            <a:ext cx="470529" cy="261266"/>
          </a:xfrm>
          <a:prstGeom prst="wedgeEllipseCallout">
            <a:avLst>
              <a:gd name="adj1" fmla="val -43429"/>
              <a:gd name="adj2" fmla="val 6582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6377" tIns="36377" rIns="36377" bIns="36377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 sz="784"/>
          </a:p>
        </p:txBody>
      </p:sp>
      <p:pic>
        <p:nvPicPr>
          <p:cNvPr id="261" name="e809c73f77330b60ce3e31e3538cc062-slider.jpg" descr="e809c73f77330b60ce3e31e3538cc062-slider.jpg"/>
          <p:cNvPicPr>
            <a:picLocks noChangeAspect="1"/>
          </p:cNvPicPr>
          <p:nvPr/>
        </p:nvPicPr>
        <p:blipFill>
          <a:blip r:embed="rId3">
            <a:extLst/>
          </a:blip>
          <a:srcRect l="12273" t="17742" r="19421" b="2119"/>
          <a:stretch>
            <a:fillRect/>
          </a:stretch>
        </p:blipFill>
        <p:spPr>
          <a:xfrm>
            <a:off x="2986289" y="5723908"/>
            <a:ext cx="1198931" cy="669704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Работа общественной приемной Open Almaty"/>
          <p:cNvSpPr txBox="1">
            <a:spLocks noGrp="1"/>
          </p:cNvSpPr>
          <p:nvPr>
            <p:ph type="title"/>
          </p:nvPr>
        </p:nvSpPr>
        <p:spPr>
          <a:xfrm>
            <a:off x="2257612" y="757325"/>
            <a:ext cx="6157810" cy="1054705"/>
          </a:xfrm>
          <a:prstGeom prst="rect">
            <a:avLst/>
          </a:prstGeom>
        </p:spPr>
        <p:txBody>
          <a:bodyPr>
            <a:noAutofit/>
          </a:bodyPr>
          <a:lstStyle>
            <a:lvl1pPr defTabSz="1931754">
              <a:lnSpc>
                <a:spcPct val="80000"/>
              </a:lnSpc>
              <a:defRPr sz="828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4000" dirty="0">
                <a:latin typeface="Helvetica" panose="020B0604020202020204" pitchFamily="34" charset="0"/>
                <a:cs typeface="Helvetica" panose="020B0604020202020204" pitchFamily="34" charset="0"/>
              </a:rPr>
              <a:t>Работа </a:t>
            </a:r>
            <a:r>
              <a:rPr sz="4000" dirty="0" err="1">
                <a:latin typeface="Helvetica" panose="020B0604020202020204" pitchFamily="34" charset="0"/>
                <a:cs typeface="Helvetica" panose="020B0604020202020204" pitchFamily="34" charset="0"/>
              </a:rPr>
              <a:t>общественной</a:t>
            </a:r>
            <a:r>
              <a:rPr sz="4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4000" dirty="0" err="1">
                <a:latin typeface="Helvetica" panose="020B0604020202020204" pitchFamily="34" charset="0"/>
                <a:cs typeface="Helvetica" panose="020B0604020202020204" pitchFamily="34" charset="0"/>
              </a:rPr>
              <a:t>приемной</a:t>
            </a:r>
            <a:r>
              <a:rPr sz="4000" dirty="0">
                <a:latin typeface="Helvetica" panose="020B0604020202020204" pitchFamily="34" charset="0"/>
                <a:cs typeface="Helvetica" panose="020B0604020202020204" pitchFamily="34" charset="0"/>
              </a:rPr>
              <a:t> Open Almaty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D6BC08-98DF-4AE2-ABB6-4CA2016852B9}"/>
              </a:ext>
            </a:extLst>
          </p:cNvPr>
          <p:cNvSpPr/>
          <p:nvPr/>
        </p:nvSpPr>
        <p:spPr>
          <a:xfrm>
            <a:off x="9621079" y="5750004"/>
            <a:ext cx="21468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6CB4B4D-7CA3-9044-876B-883B54F8677D}" type="slidenum">
              <a:rPr lang="ru-RU" sz="6600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lang="ru-RU" sz="6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3B7C90-50CA-4352-957D-956BFF82074F}"/>
              </a:ext>
            </a:extLst>
          </p:cNvPr>
          <p:cNvSpPr/>
          <p:nvPr/>
        </p:nvSpPr>
        <p:spPr>
          <a:xfrm>
            <a:off x="2358887" y="0"/>
            <a:ext cx="6824870" cy="140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536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ALMATY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4602A5-0B73-4D5C-8E8D-B9CF9D2B9C00}"/>
              </a:ext>
            </a:extLst>
          </p:cNvPr>
          <p:cNvSpPr/>
          <p:nvPr/>
        </p:nvSpPr>
        <p:spPr>
          <a:xfrm>
            <a:off x="1789043" y="702949"/>
            <a:ext cx="783203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Вопросы письменного запроса к  общественной приемной </a:t>
            </a:r>
            <a:r>
              <a:rPr lang="ru-RU" sz="4000" b="1" dirty="0" err="1">
                <a:solidFill>
                  <a:prstClr val="black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Open</a:t>
            </a:r>
            <a:r>
              <a:rPr lang="ru-RU" sz="4000" b="1" dirty="0">
                <a:solidFill>
                  <a:prstClr val="black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 Almaty  </a:t>
            </a:r>
          </a:p>
          <a:p>
            <a:endParaRPr lang="ru-RU" sz="4000" dirty="0">
              <a:solidFill>
                <a:prstClr val="black"/>
              </a:solidFill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-стратегию работы организации за 2019-2020 год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-бюджет организации за 2019-2020 год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-устав организации, или иные документы отражающие основные цели, задачи, миссию, индикаторы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-отчет о деятельности за 2019 и 2020 год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-данные по обращениям за 2019 и 2020 год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-рабочий план за 2019 и на 2020 год 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-положение об организационной структуре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11215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DDD9F-DAF1-470D-8DB3-4B03E7E6F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956" y="14367"/>
            <a:ext cx="9144000" cy="1655762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8536" b="1" dirty="0">
                <a:solidFill>
                  <a:srgbClr val="ED7D31">
                    <a:lumMod val="60000"/>
                    <a:lumOff val="40000"/>
                  </a:srgbClr>
                </a:solidFill>
                <a:latin typeface="Calibri" panose="020F0502020204030204"/>
                <a:ea typeface="+mn-ea"/>
                <a:cs typeface="+mn-cs"/>
              </a:rPr>
              <a:t>OPEN ALMATY</a:t>
            </a:r>
            <a:br>
              <a:rPr lang="en-US" sz="8536" b="1" dirty="0">
                <a:solidFill>
                  <a:srgbClr val="ED7D31">
                    <a:lumMod val="60000"/>
                    <a:lumOff val="40000"/>
                  </a:srgbClr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600" b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Ответ общественной приемной </a:t>
            </a:r>
            <a:r>
              <a:rPr lang="ru-RU" sz="3600" b="1" dirty="0" err="1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Open</a:t>
            </a:r>
            <a:r>
              <a:rPr lang="ru-RU" sz="3600" b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Almaty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1F34F1-C760-46C0-B58F-548A56F89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C6BD18-8FE1-464C-BCD5-5C3D0E885F8D}"/>
              </a:ext>
            </a:extLst>
          </p:cNvPr>
          <p:cNvSpPr/>
          <p:nvPr/>
        </p:nvSpPr>
        <p:spPr>
          <a:xfrm>
            <a:off x="9509957" y="5735637"/>
            <a:ext cx="10438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ru-RU" sz="6600" smtClean="0">
                <a:solidFill>
                  <a:prstClr val="black">
                    <a:tint val="75000"/>
                  </a:prstClr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2A4429-CD53-4C08-89B9-F5813F17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38" y="1670129"/>
            <a:ext cx="5136636" cy="723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15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0DB4D3-8276-4D8F-99E9-B41769A86783}"/>
              </a:ext>
            </a:extLst>
          </p:cNvPr>
          <p:cNvSpPr/>
          <p:nvPr/>
        </p:nvSpPr>
        <p:spPr>
          <a:xfrm>
            <a:off x="2411895" y="0"/>
            <a:ext cx="7089913" cy="140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536" b="1" dirty="0">
                <a:solidFill>
                  <a:srgbClr val="ED7D31">
                    <a:lumMod val="60000"/>
                    <a:lumOff val="40000"/>
                  </a:srgbClr>
                </a:solidFill>
                <a:ea typeface="+mj-ea"/>
                <a:cs typeface="+mj-cs"/>
              </a:rPr>
              <a:t>OPEN ALMATY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92FE6C-522D-4EC4-8089-5E58A75023E2}"/>
              </a:ext>
            </a:extLst>
          </p:cNvPr>
          <p:cNvSpPr/>
          <p:nvPr/>
        </p:nvSpPr>
        <p:spPr>
          <a:xfrm>
            <a:off x="1699903" y="517419"/>
            <a:ext cx="7923003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Сайт ЦРА /</a:t>
            </a:r>
          </a:p>
          <a:p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общественной приемной </a:t>
            </a:r>
            <a:r>
              <a:rPr lang="ru-RU" sz="3200" b="1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</a:t>
            </a:r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Almaty</a:t>
            </a:r>
          </a:p>
          <a:p>
            <a:endParaRPr lang="ru-RU" sz="20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положение об организационной структуре </a:t>
            </a:r>
          </a:p>
          <a:p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C80BB-5740-46B0-8E4D-E067A149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51" y="2358888"/>
            <a:ext cx="6511235" cy="488342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658879-8877-43B2-933B-FED63D870688}"/>
              </a:ext>
            </a:extLst>
          </p:cNvPr>
          <p:cNvSpPr/>
          <p:nvPr/>
        </p:nvSpPr>
        <p:spPr>
          <a:xfrm>
            <a:off x="9422294" y="5750004"/>
            <a:ext cx="10438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ru-RU" sz="6600" smtClean="0">
                <a:solidFill>
                  <a:prstClr val="black">
                    <a:tint val="75000"/>
                  </a:prstClr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87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1485DE-982E-4D95-B9AA-1CAB08801603}"/>
              </a:ext>
            </a:extLst>
          </p:cNvPr>
          <p:cNvSpPr/>
          <p:nvPr/>
        </p:nvSpPr>
        <p:spPr>
          <a:xfrm>
            <a:off x="2710069" y="0"/>
            <a:ext cx="6771861" cy="140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536" b="1" dirty="0">
                <a:solidFill>
                  <a:srgbClr val="ED7D31">
                    <a:lumMod val="60000"/>
                    <a:lumOff val="40000"/>
                  </a:srgbClr>
                </a:solidFill>
              </a:rPr>
              <a:t>OPEN ALMATY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7C78D2-2CB8-4EF9-BDC9-3A6C23F1ECB4}"/>
              </a:ext>
            </a:extLst>
          </p:cNvPr>
          <p:cNvSpPr/>
          <p:nvPr/>
        </p:nvSpPr>
        <p:spPr>
          <a:xfrm>
            <a:off x="755374" y="385106"/>
            <a:ext cx="10137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Сайт ЦРА /</a:t>
            </a:r>
          </a:p>
          <a:p>
            <a:pPr lvl="0"/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общественной приемной </a:t>
            </a:r>
            <a:r>
              <a:rPr lang="ru-RU" sz="3200" b="1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</a:t>
            </a:r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Almaty 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устав организации, или иные документы отражающие основные цели, задачи, миссию, индикаторы</a:t>
            </a:r>
          </a:p>
          <a:p>
            <a:pPr lvl="0"/>
            <a:endParaRPr lang="ru-RU" sz="32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ru-RU" sz="32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F3E306-77F8-4EF5-A973-7BAA83B0E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11" y="1867204"/>
            <a:ext cx="4976193" cy="57911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65D63C-040A-44AA-95BC-4D23FE9E6DD4}"/>
              </a:ext>
            </a:extLst>
          </p:cNvPr>
          <p:cNvSpPr/>
          <p:nvPr/>
        </p:nvSpPr>
        <p:spPr>
          <a:xfrm>
            <a:off x="617749" y="5750004"/>
            <a:ext cx="10438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ru-RU" sz="6600" smtClean="0">
                <a:solidFill>
                  <a:prstClr val="black">
                    <a:tint val="75000"/>
                  </a:prstClr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670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D8A742-DF80-4054-9468-793E1C432B06}"/>
              </a:ext>
            </a:extLst>
          </p:cNvPr>
          <p:cNvSpPr/>
          <p:nvPr/>
        </p:nvSpPr>
        <p:spPr>
          <a:xfrm>
            <a:off x="2332383" y="0"/>
            <a:ext cx="6997148" cy="140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536" b="1" dirty="0">
                <a:solidFill>
                  <a:srgbClr val="ED7D31">
                    <a:lumMod val="60000"/>
                    <a:lumOff val="40000"/>
                  </a:srgbClr>
                </a:solidFill>
              </a:rPr>
              <a:t>OPEN ALMATY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E1DBCD-7D72-4871-9530-45999C08A843}"/>
              </a:ext>
            </a:extLst>
          </p:cNvPr>
          <p:cNvSpPr/>
          <p:nvPr/>
        </p:nvSpPr>
        <p:spPr>
          <a:xfrm>
            <a:off x="1020417" y="510570"/>
            <a:ext cx="88391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Сайт ЦРА /</a:t>
            </a:r>
          </a:p>
          <a:p>
            <a:pPr lvl="0"/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общественной приемной </a:t>
            </a:r>
            <a:r>
              <a:rPr lang="ru-RU" sz="3200" b="1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</a:t>
            </a:r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Almaty </a:t>
            </a:r>
            <a:r>
              <a:rPr lang="ru-RU" sz="2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бюджет организации за 2019-2020 год</a:t>
            </a:r>
          </a:p>
          <a:p>
            <a:pPr lvl="0"/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874F8E-F2AE-4F5C-8B3B-A391992DEB2A}"/>
              </a:ext>
            </a:extLst>
          </p:cNvPr>
          <p:cNvSpPr/>
          <p:nvPr/>
        </p:nvSpPr>
        <p:spPr>
          <a:xfrm>
            <a:off x="10384601" y="5750004"/>
            <a:ext cx="10438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ru-RU" sz="6600" smtClean="0">
                <a:solidFill>
                  <a:prstClr val="black">
                    <a:tint val="75000"/>
                  </a:prstClr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74E7EE-B433-477B-8BE1-DACC01BAC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08" y="2061071"/>
            <a:ext cx="5947584" cy="46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32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160568-1E4F-447F-89FF-F85F15E58FD3}"/>
              </a:ext>
            </a:extLst>
          </p:cNvPr>
          <p:cNvSpPr/>
          <p:nvPr/>
        </p:nvSpPr>
        <p:spPr>
          <a:xfrm>
            <a:off x="10830071" y="5750004"/>
            <a:ext cx="10438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ru-RU" sz="6600" smtClean="0">
                <a:solidFill>
                  <a:prstClr val="black">
                    <a:tint val="75000"/>
                  </a:prstClr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632D17-CDC8-4FDE-929E-003A6C34BAF1}"/>
              </a:ext>
            </a:extLst>
          </p:cNvPr>
          <p:cNvSpPr/>
          <p:nvPr/>
        </p:nvSpPr>
        <p:spPr>
          <a:xfrm>
            <a:off x="2067339" y="0"/>
            <a:ext cx="7779026" cy="140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536" b="1" dirty="0">
                <a:solidFill>
                  <a:srgbClr val="ED7D31">
                    <a:lumMod val="60000"/>
                    <a:lumOff val="40000"/>
                  </a:srgbClr>
                </a:solidFill>
              </a:rPr>
              <a:t>OPEN ALMATY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55D9D-B02C-41D1-88DB-F2CF01FB0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3" y="1649170"/>
            <a:ext cx="6626087" cy="49695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47EC3F-187C-4703-93E4-D9239235010E}"/>
              </a:ext>
            </a:extLst>
          </p:cNvPr>
          <p:cNvSpPr/>
          <p:nvPr/>
        </p:nvSpPr>
        <p:spPr>
          <a:xfrm>
            <a:off x="1192696" y="49731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Сайт ЦРА /</a:t>
            </a:r>
          </a:p>
          <a:p>
            <a:pPr lvl="0"/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общественной приемной </a:t>
            </a:r>
            <a:r>
              <a:rPr lang="ru-RU" sz="3200" b="1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</a:t>
            </a:r>
            <a:r>
              <a:rPr lang="ru-RU" sz="3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Almaty </a:t>
            </a:r>
          </a:p>
        </p:txBody>
      </p:sp>
    </p:spTree>
    <p:extLst>
      <p:ext uri="{BB962C8B-B14F-4D97-AF65-F5344CB8AC3E}">
        <p14:creationId xmlns:p14="http://schemas.microsoft.com/office/powerpoint/2010/main" val="3094611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creen Shot 2020-10-04 at 15.57.29.png" descr="Screen Shot 2020-10-04 at 15.57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6613" y="2448364"/>
            <a:ext cx="3246851" cy="2955859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535264" y="5718931"/>
            <a:ext cx="1149733" cy="12275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4434" hangingPunct="0"/>
            <a:fld id="{86CB4B4D-7CA3-9044-876B-883B54F8677D}" type="slidenum">
              <a:rPr kern="0">
                <a:latin typeface="Helvetica"/>
                <a:cs typeface="Helvetica"/>
              </a:rPr>
              <a:pPr defTabSz="914434" hangingPunct="0"/>
              <a:t>17</a:t>
            </a:fld>
            <a:endParaRPr kern="0">
              <a:latin typeface="Helvetica"/>
              <a:cs typeface="Helvetica"/>
            </a:endParaRPr>
          </a:p>
        </p:txBody>
      </p:sp>
      <p:sp>
        <p:nvSpPr>
          <p:cNvPr id="332" name="V.…"/>
          <p:cNvSpPr txBox="1"/>
          <p:nvPr/>
        </p:nvSpPr>
        <p:spPr>
          <a:xfrm>
            <a:off x="2579076" y="1648870"/>
            <a:ext cx="4536182" cy="2901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spAutoFit/>
          </a:bodyPr>
          <a:lstStyle/>
          <a:p>
            <a:pPr defTabSz="914434" hangingPunct="0">
              <a:defRPr sz="6800" b="1"/>
            </a:pPr>
            <a:r>
              <a:rPr sz="2961" b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V. </a:t>
            </a:r>
          </a:p>
          <a:p>
            <a:pPr defTabSz="914434" hangingPunct="0">
              <a:defRPr sz="3200" b="1"/>
            </a:pPr>
            <a:r>
              <a:rPr sz="1394" b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Эффективность межструктурного административного взаимодействия </a:t>
            </a:r>
          </a:p>
          <a:p>
            <a:pPr defTabSz="914434" hangingPunct="0">
              <a:defRPr sz="2400"/>
            </a:pPr>
            <a:r>
              <a:rPr sz="1045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 ходе экспертных интервью сотрудники районных администраций поделились мнением о том, что взаимодействие между ними и Open Almaty выстроено недостаточно эргономично относительно всех рабочих процессов и затратно по времени. Так, по словам сотрудников акиматов, бОльшую часть своего рабочего времени теперь они должны тратить на перераспределение по адресатам запросов, приходящих из Open Almaty. </a:t>
            </a:r>
          </a:p>
          <a:p>
            <a:pPr defTabSz="914434" hangingPunct="0">
              <a:defRPr sz="2400"/>
            </a:pPr>
            <a:r>
              <a:rPr sz="1045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Предлагаем провести дополнительное исследование данного вопроса и проследить всю цепочку коммуникаций житель – Open Almaty – акимат для выявления сбоев в коммуникативной цепи, понижающих эффективность процессов взаимодействия. </a:t>
            </a:r>
          </a:p>
          <a:p>
            <a:pPr defTabSz="914434" hangingPunct="0">
              <a:defRPr sz="2600"/>
            </a:pPr>
            <a:endParaRPr sz="1132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33" name="А так же обратить внимание и повысить информирование горожан о существовании такой организации как  Open Almaty. При опросе жителей города Алматы 31% ответили, что даже не слышали о существовании таковой, а 41% ни когда туда не обращались."/>
          <p:cNvSpPr txBox="1"/>
          <p:nvPr/>
        </p:nvSpPr>
        <p:spPr>
          <a:xfrm>
            <a:off x="2619852" y="4564157"/>
            <a:ext cx="4035076" cy="1280333"/>
          </a:xfrm>
          <a:prstGeom prst="rect">
            <a:avLst/>
          </a:prstGeom>
          <a:ln w="38100">
            <a:solidFill>
              <a:srgbClr val="535353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spAutoFit/>
          </a:bodyPr>
          <a:lstStyle/>
          <a:p>
            <a:pPr defTabSz="914434" hangingPunct="0">
              <a:defRPr sz="3000" i="1"/>
            </a:pPr>
            <a:r>
              <a:rPr sz="1307" i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 так же обратить внимание и повысить информирование горожан о существовании такой организации как  Open Almaty. При опросе жителей города Алматы 31% ответили, что даже не слышали о существовании таковой, а 41% ни когда туда не обращались. </a:t>
            </a:r>
          </a:p>
        </p:txBody>
      </p:sp>
      <p:sp>
        <p:nvSpPr>
          <p:cNvPr id="334" name="ВЫВОДЫ И РЕКОМЕНДАЦИИ"/>
          <p:cNvSpPr txBox="1"/>
          <p:nvPr/>
        </p:nvSpPr>
        <p:spPr>
          <a:xfrm>
            <a:off x="2227447" y="258376"/>
            <a:ext cx="7307817" cy="1510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377" tIns="36377" rIns="36377" bIns="36377">
            <a:spAutoFit/>
          </a:bodyPr>
          <a:lstStyle>
            <a:lvl1pPr>
              <a:lnSpc>
                <a:spcPct val="70000"/>
              </a:lnSpc>
              <a:defRPr sz="17300" b="1">
                <a:solidFill>
                  <a:srgbClr val="AEDDCF"/>
                </a:solidFill>
              </a:defRPr>
            </a:lvl1pPr>
          </a:lstStyle>
          <a:p>
            <a:pPr defTabSz="914434" hangingPunct="0"/>
            <a:r>
              <a:rPr sz="6600" kern="0" dirty="0">
                <a:latin typeface="Helvetica"/>
                <a:cs typeface="Helvetica"/>
                <a:sym typeface="Helvetica"/>
              </a:rPr>
              <a:t>ВЫВОДЫ И </a:t>
            </a:r>
            <a:endParaRPr lang="ru-RU" sz="6600" kern="0" dirty="0">
              <a:latin typeface="Helvetica"/>
              <a:cs typeface="Helvetica"/>
              <a:sym typeface="Helvetica"/>
            </a:endParaRPr>
          </a:p>
          <a:p>
            <a:pPr defTabSz="914434" hangingPunct="0"/>
            <a:r>
              <a:rPr sz="6600" kern="0" dirty="0">
                <a:latin typeface="Helvetica"/>
                <a:cs typeface="Helvetica"/>
                <a:sym typeface="Helvetica"/>
              </a:rPr>
              <a:t>РЕКОМЕНДАЦИИ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creen Shot 2020-10-04 at 15.55.16.png" descr="Screen Shot 2020-10-04 at 15.55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9068" y="1896351"/>
            <a:ext cx="1049997" cy="108226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ВЫВОДЫ И РЕКОМЕНДАЦИИ"/>
          <p:cNvSpPr txBox="1"/>
          <p:nvPr/>
        </p:nvSpPr>
        <p:spPr>
          <a:xfrm>
            <a:off x="2145082" y="197834"/>
            <a:ext cx="7965048" cy="1640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377" tIns="36377" rIns="36377" bIns="36377">
            <a:spAutoFit/>
          </a:bodyPr>
          <a:lstStyle>
            <a:lvl1pPr>
              <a:lnSpc>
                <a:spcPct val="70000"/>
              </a:lnSpc>
              <a:defRPr sz="17300" b="1">
                <a:solidFill>
                  <a:srgbClr val="AEDDCF"/>
                </a:solidFill>
              </a:defRPr>
            </a:lvl1pPr>
          </a:lstStyle>
          <a:p>
            <a:pPr defTabSz="914434" hangingPunct="0"/>
            <a:r>
              <a:rPr sz="7200" kern="0" dirty="0">
                <a:latin typeface="Helvetica"/>
                <a:cs typeface="Helvetica"/>
                <a:sym typeface="Helvetica"/>
              </a:rPr>
              <a:t>ВЫВОДЫ И </a:t>
            </a:r>
            <a:endParaRPr lang="ru-RU" sz="7200" kern="0" dirty="0">
              <a:latin typeface="Helvetica"/>
              <a:cs typeface="Helvetica"/>
              <a:sym typeface="Helvetica"/>
            </a:endParaRPr>
          </a:p>
          <a:p>
            <a:pPr defTabSz="914434" hangingPunct="0"/>
            <a:r>
              <a:rPr sz="7200" kern="0" dirty="0">
                <a:latin typeface="Helvetica"/>
                <a:cs typeface="Helvetica"/>
                <a:sym typeface="Helvetica"/>
              </a:rPr>
              <a:t>РЕКОМЕНДАЦИИ</a:t>
            </a:r>
          </a:p>
        </p:txBody>
      </p:sp>
      <p:sp>
        <p:nvSpPr>
          <p:cNvPr id="32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535264" y="5734038"/>
            <a:ext cx="1149733" cy="12275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4434" hangingPunct="0"/>
            <a:fld id="{86CB4B4D-7CA3-9044-876B-883B54F8677D}" type="slidenum">
              <a:rPr kern="0">
                <a:latin typeface="Helvetica"/>
                <a:cs typeface="Helvetica"/>
              </a:rPr>
              <a:pPr defTabSz="914434" hangingPunct="0"/>
              <a:t>18</a:t>
            </a:fld>
            <a:endParaRPr kern="0">
              <a:latin typeface="Helvetica"/>
              <a:cs typeface="Helvetica"/>
            </a:endParaRPr>
          </a:p>
        </p:txBody>
      </p:sp>
      <p:sp>
        <p:nvSpPr>
          <p:cNvPr id="326" name="IV.…"/>
          <p:cNvSpPr txBox="1"/>
          <p:nvPr/>
        </p:nvSpPr>
        <p:spPr>
          <a:xfrm>
            <a:off x="2530456" y="1978379"/>
            <a:ext cx="3594944" cy="117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spAutoFit/>
          </a:bodyPr>
          <a:lstStyle/>
          <a:p>
            <a:pPr defTabSz="914434" hangingPunct="0">
              <a:defRPr sz="6800" b="1"/>
            </a:pPr>
            <a:r>
              <a:rPr sz="2961" b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IV. </a:t>
            </a:r>
          </a:p>
          <a:p>
            <a:pPr defTabSz="914434" hangingPunct="0">
              <a:defRPr sz="3200" b="1"/>
            </a:pPr>
            <a:r>
              <a:rPr sz="1394" b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Развитие различных каналов онлайн-коммуникации и информирования</a:t>
            </a:r>
          </a:p>
          <a:p>
            <a:pPr defTabSz="914434" hangingPunct="0">
              <a:defRPr sz="3200" b="1"/>
            </a:pPr>
            <a:endParaRPr sz="1394" b="1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7" name="Это безусловно повышает уровень доверия, качество диалога и потенциал к эффективному решению, так как все решенные задачи администрация предает публичности.…"/>
          <p:cNvSpPr txBox="1"/>
          <p:nvPr/>
        </p:nvSpPr>
        <p:spPr>
          <a:xfrm>
            <a:off x="7502734" y="2218896"/>
            <a:ext cx="3053984" cy="345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spAutoFit/>
          </a:bodyPr>
          <a:lstStyle/>
          <a:p>
            <a:pPr defTabSz="914434" hangingPunct="0">
              <a:defRPr sz="2400"/>
            </a:pPr>
            <a:r>
              <a:rPr sz="1045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Это безусловно повышает уровень доверия, качество диалога и потенциал к эффективному решению, так как все решенные задачи администрация предает публичности. </a:t>
            </a:r>
          </a:p>
          <a:p>
            <a:pPr defTabSz="914434" hangingPunct="0">
              <a:defRPr sz="2400"/>
            </a:pPr>
            <a:endParaRPr sz="104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2400" b="1"/>
            </a:pPr>
            <a:r>
              <a:rPr sz="1045" b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Хотелось бы рекомендовать администрвации, в частности  Open Amaty  использовать данный ресурс не только как отчетный о проделанной работе, но и как информирующий об актуальных, текущих проблемах и вопросах, для формирования объективного видения реальности города у жителей. Пересмотреть стратегию создания контента и ведения диалога с аудиторией. </a:t>
            </a:r>
          </a:p>
          <a:p>
            <a:pPr defTabSz="914434" hangingPunct="0">
              <a:defRPr sz="2400" b="1"/>
            </a:pPr>
            <a:endParaRPr sz="1045" b="1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2400"/>
            </a:pPr>
            <a:r>
              <a:rPr sz="1045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Иначе создается ощущение избирательности подачи информации, что в перспективе может кардинальным образом влиять, в частности, на распределение бюджета в городе по отраслям и как следствие – на решение проблем Алматы. </a:t>
            </a:r>
          </a:p>
        </p:txBody>
      </p:sp>
      <p:sp>
        <p:nvSpPr>
          <p:cNvPr id="328" name="Популярность и высокую эффективность как в скорости реакции, так и в решениях запросов жителей показывают социальные сети, интернет - 48%.…"/>
          <p:cNvSpPr txBox="1"/>
          <p:nvPr/>
        </p:nvSpPr>
        <p:spPr>
          <a:xfrm>
            <a:off x="2524214" y="3036183"/>
            <a:ext cx="4812401" cy="3090637"/>
          </a:xfrm>
          <a:prstGeom prst="rect">
            <a:avLst/>
          </a:prstGeom>
          <a:ln w="38100">
            <a:solidFill>
              <a:srgbClr val="535353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spAutoFit/>
          </a:bodyPr>
          <a:lstStyle/>
          <a:p>
            <a:pPr defTabSz="914434" hangingPunct="0">
              <a:defRPr sz="3000" i="1"/>
            </a:pPr>
            <a:r>
              <a:rPr sz="1307" i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Популярность и высокую эффективность как в скорости реакции, так и в решениях запросов жителей показывают социальные сети, интернет - 48%. </a:t>
            </a:r>
          </a:p>
          <a:p>
            <a:pPr defTabSz="914434" hangingPunct="0">
              <a:defRPr sz="3000" i="1"/>
            </a:pPr>
            <a:r>
              <a:rPr sz="1307" i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Из контент анализа соц сетей районнных администраций за месячный период мы видим направленность постов по основным темам: пандемия, вопросы коммунального хозяйства и носят отчетный не диалоговый характер. При этом комментарии жителей под постами касаются гораздо более широкого сектора проблем и вопросов. Так, например, ни в одной социальной сети районных администраций нет информации об уровне загрязнения воздуха, хотя это объективно острая, насущная проблема, наличие которой подтверждают как экспертные оценки данного исследования, так и многочисленные данные, находящиеся в широком доступе.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"/>
          <p:cNvSpPr/>
          <p:nvPr/>
        </p:nvSpPr>
        <p:spPr>
          <a:xfrm>
            <a:off x="4558748" y="1060174"/>
            <a:ext cx="3939261" cy="1112273"/>
          </a:xfrm>
          <a:prstGeom prst="rect">
            <a:avLst/>
          </a:prstGeom>
          <a:solidFill>
            <a:schemeClr val="accent4">
              <a:lumOff val="12500"/>
            </a:schemeClr>
          </a:solidFill>
          <a:ln w="12700">
            <a:miter lim="400000"/>
          </a:ln>
        </p:spPr>
        <p:txBody>
          <a:bodyPr lIns="36377" tIns="36377" rIns="36377" bIns="36377" anchor="ctr"/>
          <a:lstStyle/>
          <a:p>
            <a:pPr defTabSz="914434" hangingPunct="0"/>
            <a:endParaRPr sz="1742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535264" y="5703823"/>
            <a:ext cx="1149733" cy="12275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4434" hangingPunct="0"/>
            <a:fld id="{86CB4B4D-7CA3-9044-876B-883B54F8677D}" type="slidenum">
              <a:rPr kern="0">
                <a:latin typeface="Helvetica"/>
                <a:cs typeface="Helvetica"/>
              </a:rPr>
              <a:pPr defTabSz="914434" hangingPunct="0"/>
              <a:t>19</a:t>
            </a:fld>
            <a:endParaRPr kern="0">
              <a:latin typeface="Helvetica"/>
              <a:cs typeface="Helvetica"/>
            </a:endParaRPr>
          </a:p>
        </p:txBody>
      </p:sp>
      <p:sp>
        <p:nvSpPr>
          <p:cNvPr id="343" name="Заголовок 1"/>
          <p:cNvSpPr txBox="1"/>
          <p:nvPr/>
        </p:nvSpPr>
        <p:spPr>
          <a:xfrm>
            <a:off x="4853162" y="1618872"/>
            <a:ext cx="2011463" cy="481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 anchor="b">
            <a:noAutofit/>
          </a:bodyPr>
          <a:lstStyle/>
          <a:p>
            <a:pPr defTabSz="914434" hangingPunct="0">
              <a:lnSpc>
                <a:spcPct val="90000"/>
              </a:lnSpc>
              <a:defRPr sz="2600"/>
            </a:pPr>
            <a:r>
              <a:rPr sz="14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+77077008258</a:t>
            </a:r>
            <a:br>
              <a:rPr sz="14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</a:br>
            <a:r>
              <a:rPr sz="14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dvorproject@gmail.com</a:t>
            </a:r>
          </a:p>
        </p:txBody>
      </p:sp>
      <p:sp>
        <p:nvSpPr>
          <p:cNvPr id="344" name="Текст 2"/>
          <p:cNvSpPr txBox="1"/>
          <p:nvPr/>
        </p:nvSpPr>
        <p:spPr>
          <a:xfrm>
            <a:off x="4806475" y="2570922"/>
            <a:ext cx="4728789" cy="2740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normAutofit/>
          </a:bodyPr>
          <a:lstStyle/>
          <a:p>
            <a:pPr defTabSz="694970" hangingPunct="0">
              <a:defRPr sz="2128" u="sng"/>
            </a:pPr>
            <a:r>
              <a:rPr sz="1600" u="sng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Руководитель</a:t>
            </a:r>
            <a:r>
              <a:rPr sz="1600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u="sng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исследования</a:t>
            </a:r>
            <a:r>
              <a:rPr sz="1600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: </a:t>
            </a:r>
          </a:p>
          <a:p>
            <a:pPr defTabSz="694970" hangingPunct="0">
              <a:defRPr sz="2128"/>
            </a:pPr>
            <a:r>
              <a:rPr sz="1600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Алеся</a:t>
            </a:r>
            <a:r>
              <a:rPr sz="16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Нугаева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директор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ОФ «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EcoKultura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»,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социальный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психолог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куратор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социальных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культурных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проектов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урбанист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</a:p>
          <a:p>
            <a:pPr defTabSz="694970" hangingPunct="0">
              <a:defRPr sz="2128" u="sng"/>
            </a:pPr>
            <a:endParaRPr sz="1600" u="sng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694970" hangingPunct="0">
              <a:defRPr sz="2128" u="sng"/>
            </a:pPr>
            <a:r>
              <a:rPr sz="1600" u="sng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Социолог-исследователь</a:t>
            </a:r>
            <a:r>
              <a:rPr sz="1600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: </a:t>
            </a:r>
          </a:p>
          <a:p>
            <a:pPr defTabSz="694970" hangingPunct="0">
              <a:defRPr sz="2128"/>
            </a:pPr>
            <a:r>
              <a:rPr sz="1600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Айгуль</a:t>
            </a:r>
            <a:r>
              <a:rPr sz="16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Беймишева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доктор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философии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(PhD)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по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социологии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ассоциированный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профессор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Университета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Нархоз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</a:p>
          <a:p>
            <a:pPr defTabSz="694970" hangingPunct="0">
              <a:defRPr sz="2128" u="sng"/>
            </a:pPr>
            <a:endParaRPr sz="927" u="sng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0025782" y="5691682"/>
            <a:ext cx="659215" cy="12275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4434" hangingPunct="0"/>
            <a:fld id="{86CB4B4D-7CA3-9044-876B-883B54F8677D}" type="slidenum">
              <a:rPr kern="0">
                <a:latin typeface="Helvetica"/>
                <a:cs typeface="Helvetica"/>
              </a:rPr>
              <a:pPr defTabSz="914434" hangingPunct="0"/>
              <a:t>2</a:t>
            </a:fld>
            <a:endParaRPr kern="0">
              <a:latin typeface="Helvetica"/>
              <a:cs typeface="Helvetica"/>
            </a:endParaRPr>
          </a:p>
        </p:txBody>
      </p:sp>
      <p:pic>
        <p:nvPicPr>
          <p:cNvPr id="123" name="Screen Shot 2020-10-04 at 12.49.23.png" descr="Screen Shot 2020-10-04 at 12.49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570" y="1456304"/>
            <a:ext cx="4528367" cy="378671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Объект 3"/>
          <p:cNvSpPr txBox="1"/>
          <p:nvPr/>
        </p:nvSpPr>
        <p:spPr>
          <a:xfrm>
            <a:off x="6156629" y="450574"/>
            <a:ext cx="4869180" cy="577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normAutofit/>
          </a:bodyPr>
          <a:lstStyle/>
          <a:p>
            <a:pPr defTabSz="777269" hangingPunct="0">
              <a:lnSpc>
                <a:spcPct val="90000"/>
              </a:lnSpc>
              <a:defRPr sz="4590" b="1"/>
            </a:pP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Исследование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актуальных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проблем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города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Алматы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было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проведено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в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марте-августе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2020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года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методом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«Face-to-face» и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включает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в </a:t>
            </a:r>
            <a:r>
              <a:rPr sz="1999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себя</a:t>
            </a:r>
            <a:r>
              <a:rPr sz="1999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:</a:t>
            </a:r>
          </a:p>
          <a:p>
            <a:pPr defTabSz="777269" hangingPunct="0">
              <a:lnSpc>
                <a:spcPct val="90000"/>
              </a:lnSpc>
              <a:defRPr sz="3060"/>
            </a:pPr>
            <a:endParaRPr sz="1600" b="1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777269" hangingPunct="0">
              <a:lnSpc>
                <a:spcPct val="90000"/>
              </a:lnSpc>
              <a:defRPr sz="3060"/>
            </a:pP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-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анализ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урбанистических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проблем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с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точки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зрения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горожан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; </a:t>
            </a:r>
          </a:p>
          <a:p>
            <a:pPr defTabSz="777269" hangingPunct="0">
              <a:lnSpc>
                <a:spcPct val="90000"/>
              </a:lnSpc>
              <a:defRPr sz="3060"/>
            </a:pPr>
            <a:endParaRPr sz="16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777269" hangingPunct="0">
              <a:lnSpc>
                <a:spcPct val="90000"/>
              </a:lnSpc>
              <a:defRPr sz="3060"/>
            </a:pP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-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исследование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их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основе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запросов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алматинцев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в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административные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органы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;</a:t>
            </a:r>
          </a:p>
          <a:p>
            <a:pPr defTabSz="777269" hangingPunct="0">
              <a:lnSpc>
                <a:spcPct val="90000"/>
              </a:lnSpc>
              <a:defRPr sz="3060"/>
            </a:pPr>
            <a:endParaRPr sz="16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777269" hangingPunct="0">
              <a:lnSpc>
                <a:spcPct val="90000"/>
              </a:lnSpc>
              <a:defRPr sz="3060"/>
            </a:pP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-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качество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и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каналы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вертикальных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коммуникаций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между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администрацией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и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жителями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а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так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же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горизонтальных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внутри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городского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сообщества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;</a:t>
            </a:r>
          </a:p>
          <a:p>
            <a:pPr defTabSz="777269" hangingPunct="0">
              <a:lnSpc>
                <a:spcPct val="90000"/>
              </a:lnSpc>
              <a:defRPr sz="3060"/>
            </a:pPr>
            <a:endParaRPr sz="16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777269" hangingPunct="0">
              <a:lnSpc>
                <a:spcPct val="90000"/>
              </a:lnSpc>
              <a:defRPr sz="3060"/>
            </a:pP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-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экспертное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мнение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служащих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районных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администраций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и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представителей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НПО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по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данным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6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вопросам</a:t>
            </a:r>
            <a:r>
              <a:rPr sz="16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"/>
          <p:cNvSpPr/>
          <p:nvPr/>
        </p:nvSpPr>
        <p:spPr>
          <a:xfrm>
            <a:off x="2186609" y="444226"/>
            <a:ext cx="8498388" cy="2012870"/>
          </a:xfrm>
          <a:prstGeom prst="rect">
            <a:avLst/>
          </a:prstGeom>
          <a:solidFill>
            <a:schemeClr val="accent4">
              <a:lumOff val="12500"/>
            </a:schemeClr>
          </a:solidFill>
          <a:ln w="12700">
            <a:miter lim="400000"/>
          </a:ln>
        </p:spPr>
        <p:txBody>
          <a:bodyPr lIns="36377" tIns="36377" rIns="36377" bIns="36377" anchor="ctr"/>
          <a:lstStyle/>
          <a:p>
            <a:pPr defTabSz="914434" hangingPunct="0"/>
            <a:endParaRPr sz="1742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27" name="Заголовок 1"/>
          <p:cNvSpPr txBox="1">
            <a:spLocks noGrp="1"/>
          </p:cNvSpPr>
          <p:nvPr>
            <p:ph type="title"/>
          </p:nvPr>
        </p:nvSpPr>
        <p:spPr>
          <a:xfrm>
            <a:off x="3777032" y="923463"/>
            <a:ext cx="5459063" cy="12927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86935">
              <a:defRPr sz="3900" b="1" i="1">
                <a:latin typeface="+mj-lt"/>
                <a:ea typeface="+mj-ea"/>
                <a:cs typeface="+mj-cs"/>
                <a:sym typeface="Helvetica"/>
              </a:defRPr>
            </a:pPr>
            <a:r>
              <a:rPr sz="2200" dirty="0"/>
              <a:t>«</a:t>
            </a:r>
            <a:r>
              <a:rPr sz="2200" dirty="0" err="1"/>
              <a:t>Конструктивный</a:t>
            </a:r>
            <a:r>
              <a:rPr sz="2200" dirty="0"/>
              <a:t> </a:t>
            </a:r>
            <a:r>
              <a:rPr sz="2200" dirty="0" err="1"/>
              <a:t>общественный</a:t>
            </a:r>
            <a:r>
              <a:rPr sz="2200" dirty="0"/>
              <a:t> </a:t>
            </a:r>
            <a:r>
              <a:rPr sz="2200" dirty="0" err="1"/>
              <a:t>диалог</a:t>
            </a:r>
            <a:r>
              <a:rPr sz="2200" dirty="0"/>
              <a:t>- </a:t>
            </a:r>
            <a:r>
              <a:rPr sz="2200" dirty="0" err="1"/>
              <a:t>основа</a:t>
            </a:r>
            <a:r>
              <a:rPr sz="2200" dirty="0"/>
              <a:t> </a:t>
            </a:r>
            <a:r>
              <a:rPr sz="2200" dirty="0" err="1"/>
              <a:t>стабильности</a:t>
            </a:r>
            <a:r>
              <a:rPr sz="2200" dirty="0"/>
              <a:t> и </a:t>
            </a:r>
            <a:r>
              <a:rPr sz="2200" dirty="0" err="1"/>
              <a:t>процветания</a:t>
            </a:r>
            <a:r>
              <a:rPr sz="2200" dirty="0"/>
              <a:t> </a:t>
            </a:r>
            <a:r>
              <a:rPr sz="2200" dirty="0" err="1"/>
              <a:t>Казахстана</a:t>
            </a:r>
            <a:r>
              <a:rPr sz="2200" dirty="0"/>
              <a:t>». </a:t>
            </a:r>
            <a:br>
              <a:rPr sz="2200" dirty="0"/>
            </a:br>
            <a:r>
              <a:rPr sz="2200" dirty="0" err="1"/>
              <a:t>Концепция</a:t>
            </a:r>
            <a:r>
              <a:rPr sz="2200" dirty="0"/>
              <a:t> «</a:t>
            </a:r>
            <a:r>
              <a:rPr sz="2200" dirty="0" err="1"/>
              <a:t>Слышащего</a:t>
            </a:r>
            <a:r>
              <a:rPr sz="2200" dirty="0"/>
              <a:t> </a:t>
            </a:r>
            <a:r>
              <a:rPr sz="2200" dirty="0" err="1"/>
              <a:t>государства</a:t>
            </a:r>
            <a:r>
              <a:rPr sz="2200" dirty="0"/>
              <a:t>» </a:t>
            </a:r>
          </a:p>
          <a:p>
            <a:pPr defTabSz="486935">
              <a:defRPr sz="315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algn="r" defTabSz="486935">
              <a:defRPr sz="3150">
                <a:latin typeface="+mj-lt"/>
                <a:ea typeface="+mj-ea"/>
                <a:cs typeface="+mj-cs"/>
                <a:sym typeface="Helvetica"/>
              </a:defRPr>
            </a:pPr>
            <a:r>
              <a:rPr sz="2200" dirty="0"/>
              <a:t>К.-Ж. </a:t>
            </a:r>
            <a:r>
              <a:rPr sz="2200" dirty="0" err="1"/>
              <a:t>Токаев</a:t>
            </a:r>
            <a:endParaRPr sz="2200" dirty="0"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0025782" y="5755174"/>
            <a:ext cx="659215" cy="12275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4434" hangingPunct="0"/>
            <a:fld id="{86CB4B4D-7CA3-9044-876B-883B54F8677D}" type="slidenum">
              <a:rPr kern="0">
                <a:latin typeface="Helvetica"/>
                <a:cs typeface="Helvetica"/>
              </a:rPr>
              <a:pPr defTabSz="914434" hangingPunct="0"/>
              <a:t>3</a:t>
            </a:fld>
            <a:endParaRPr kern="0">
              <a:latin typeface="Helvetica"/>
              <a:cs typeface="Helvetica"/>
            </a:endParaRPr>
          </a:p>
        </p:txBody>
      </p:sp>
      <p:sp>
        <p:nvSpPr>
          <p:cNvPr id="12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2595818" y="2216254"/>
            <a:ext cx="2790859" cy="4197519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«Алматы-2020» 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1) </a:t>
            </a:r>
            <a:r>
              <a:rPr dirty="0" err="1"/>
              <a:t>комфортный</a:t>
            </a:r>
            <a:r>
              <a:rPr dirty="0"/>
              <a:t> </a:t>
            </a:r>
            <a:r>
              <a:rPr dirty="0" err="1"/>
              <a:t>город</a:t>
            </a:r>
            <a:r>
              <a:rPr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2) </a:t>
            </a:r>
            <a:r>
              <a:rPr dirty="0" err="1"/>
              <a:t>безопасный</a:t>
            </a:r>
            <a:r>
              <a:rPr dirty="0"/>
              <a:t> </a:t>
            </a:r>
            <a:r>
              <a:rPr dirty="0" err="1"/>
              <a:t>город</a:t>
            </a:r>
            <a:r>
              <a:rPr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3) </a:t>
            </a:r>
            <a:r>
              <a:rPr dirty="0" err="1"/>
              <a:t>социально-ориентированный</a:t>
            </a:r>
            <a:r>
              <a:rPr dirty="0"/>
              <a:t> </a:t>
            </a:r>
            <a:r>
              <a:rPr dirty="0" err="1"/>
              <a:t>город</a:t>
            </a:r>
            <a:r>
              <a:rPr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4) </a:t>
            </a:r>
            <a:r>
              <a:rPr dirty="0" err="1"/>
              <a:t>экономически</a:t>
            </a:r>
            <a:r>
              <a:rPr dirty="0"/>
              <a:t> </a:t>
            </a:r>
            <a:r>
              <a:rPr dirty="0" err="1"/>
              <a:t>устойчивый</a:t>
            </a:r>
            <a:r>
              <a:rPr dirty="0"/>
              <a:t> </a:t>
            </a:r>
            <a:r>
              <a:rPr dirty="0" err="1"/>
              <a:t>город</a:t>
            </a:r>
            <a:r>
              <a:rPr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5) </a:t>
            </a:r>
            <a:r>
              <a:rPr dirty="0" err="1"/>
              <a:t>город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бизнеса</a:t>
            </a:r>
            <a:r>
              <a:rPr dirty="0"/>
              <a:t> и </a:t>
            </a:r>
            <a:r>
              <a:rPr dirty="0" err="1"/>
              <a:t>частного</a:t>
            </a:r>
            <a:r>
              <a:rPr dirty="0"/>
              <a:t> </a:t>
            </a:r>
            <a:r>
              <a:rPr dirty="0" err="1"/>
              <a:t>капитала</a:t>
            </a:r>
            <a:r>
              <a:rPr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6) </a:t>
            </a:r>
            <a:r>
              <a:rPr dirty="0" err="1"/>
              <a:t>интегрированный</a:t>
            </a:r>
            <a:r>
              <a:rPr dirty="0"/>
              <a:t> </a:t>
            </a:r>
            <a:r>
              <a:rPr dirty="0" err="1"/>
              <a:t>город</a:t>
            </a:r>
            <a:r>
              <a:rPr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7) </a:t>
            </a:r>
            <a:r>
              <a:rPr dirty="0" err="1"/>
              <a:t>город</a:t>
            </a:r>
            <a:r>
              <a:rPr dirty="0"/>
              <a:t> </a:t>
            </a:r>
            <a:r>
              <a:rPr dirty="0" err="1"/>
              <a:t>активных</a:t>
            </a:r>
            <a:r>
              <a:rPr dirty="0"/>
              <a:t> </a:t>
            </a:r>
            <a:r>
              <a:rPr dirty="0" err="1"/>
              <a:t>граждан</a:t>
            </a:r>
            <a:r>
              <a:rPr dirty="0"/>
              <a:t>.</a:t>
            </a:r>
          </a:p>
        </p:txBody>
      </p:sp>
      <p:sp>
        <p:nvSpPr>
          <p:cNvPr id="130" name="Объект 3"/>
          <p:cNvSpPr txBox="1"/>
          <p:nvPr/>
        </p:nvSpPr>
        <p:spPr>
          <a:xfrm>
            <a:off x="5869390" y="2695492"/>
            <a:ext cx="4697918" cy="4081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377" tIns="36377" rIns="36377" bIns="36377">
            <a:normAutofit/>
          </a:bodyPr>
          <a:lstStyle/>
          <a:p>
            <a:pPr defTabSz="914434" hangingPunct="0">
              <a:defRPr sz="3200" b="1"/>
            </a:pPr>
            <a:r>
              <a:rPr sz="1394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«Алматы-2050» – </a:t>
            </a:r>
            <a:r>
              <a:rPr sz="1394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формирование</a:t>
            </a:r>
            <a:r>
              <a:rPr sz="1394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качественной</a:t>
            </a:r>
            <a:r>
              <a:rPr sz="1394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городской</a:t>
            </a:r>
            <a:r>
              <a:rPr sz="1394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b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среды</a:t>
            </a:r>
            <a:r>
              <a:rPr sz="1394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: </a:t>
            </a:r>
          </a:p>
          <a:p>
            <a:pPr defTabSz="914434" hangingPunct="0">
              <a:defRPr sz="3200"/>
            </a:pPr>
            <a:endParaRPr sz="1394" b="1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3200"/>
            </a:pP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1)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повышение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уровня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обеспеченности</a:t>
            </a:r>
            <a:endParaRPr sz="1394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3200"/>
            </a:pP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населения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жильем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и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качественными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жилищно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-</a:t>
            </a:r>
          </a:p>
          <a:p>
            <a:pPr defTabSz="914434" hangingPunct="0">
              <a:defRPr sz="3200"/>
            </a:pP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коммунальными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услугами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;</a:t>
            </a:r>
          </a:p>
          <a:p>
            <a:pPr defTabSz="914434" hangingPunct="0">
              <a:defRPr sz="3200"/>
            </a:pPr>
            <a:endParaRPr sz="1394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3200"/>
            </a:pP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2)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улучшение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состояния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окружающей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среды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;</a:t>
            </a:r>
          </a:p>
          <a:p>
            <a:pPr defTabSz="914434" hangingPunct="0">
              <a:defRPr sz="3200"/>
            </a:pPr>
            <a:endParaRPr sz="1394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3200"/>
            </a:pP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3)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благоустройство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и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озеленение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города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;</a:t>
            </a:r>
          </a:p>
          <a:p>
            <a:pPr defTabSz="914434" hangingPunct="0">
              <a:defRPr sz="3200"/>
            </a:pPr>
            <a:endParaRPr sz="1394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3200"/>
            </a:pP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4)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обеспечение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эффективной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городской</a:t>
            </a:r>
            <a:endParaRPr sz="1394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3200"/>
            </a:pP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мобильности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;</a:t>
            </a:r>
          </a:p>
          <a:p>
            <a:pPr defTabSz="914434" hangingPunct="0">
              <a:defRPr sz="3200"/>
            </a:pPr>
            <a:endParaRPr sz="1394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3200"/>
            </a:pP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5)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повышение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уровня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общественной</a:t>
            </a:r>
            <a:endParaRPr sz="1394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defTabSz="914434" hangingPunct="0">
              <a:defRPr sz="3200"/>
            </a:pPr>
            <a:r>
              <a:rPr sz="1394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безопасности</a:t>
            </a:r>
            <a:r>
              <a:rPr sz="1394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131" name="Quote Bubble"/>
          <p:cNvSpPr/>
          <p:nvPr/>
        </p:nvSpPr>
        <p:spPr>
          <a:xfrm>
            <a:off x="3301981" y="979698"/>
            <a:ext cx="470529" cy="261267"/>
          </a:xfrm>
          <a:prstGeom prst="wedgeEllipseCallout">
            <a:avLst>
              <a:gd name="adj1" fmla="val -43429"/>
              <a:gd name="adj2" fmla="val 6582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6377" tIns="36377" rIns="36377" bIns="36377" anchor="ctr"/>
          <a:lstStyle/>
          <a:p>
            <a:pPr defTabSz="914434" hangingPunct="0">
              <a:defRPr>
                <a:latin typeface="+mn-lt"/>
                <a:ea typeface="+mn-ea"/>
                <a:cs typeface="+mn-cs"/>
                <a:sym typeface="Calibri"/>
              </a:defRPr>
            </a:pPr>
            <a:endParaRPr sz="1742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60722E-46A1-4D45-AE6A-542F3B17E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662639"/>
            <a:ext cx="10654748" cy="75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9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5D7EE2-35F3-41B0-A007-A590EB12A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08" y="-106017"/>
            <a:ext cx="9856140" cy="69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9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КОММУНИКАЦИИ"/>
          <p:cNvSpPr txBox="1"/>
          <p:nvPr/>
        </p:nvSpPr>
        <p:spPr>
          <a:xfrm>
            <a:off x="2332687" y="281390"/>
            <a:ext cx="8162217" cy="119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377" tIns="36377" rIns="36377" bIns="36377">
            <a:spAutoFit/>
          </a:bodyPr>
          <a:lstStyle>
            <a:lvl1pPr>
              <a:defRPr sz="16800" b="1">
                <a:solidFill>
                  <a:schemeClr val="accent6">
                    <a:satOff val="-3457"/>
                    <a:lumOff val="26078"/>
                  </a:schemeClr>
                </a:solidFill>
              </a:defRPr>
            </a:lvl1pPr>
          </a:lstStyle>
          <a:p>
            <a:pPr defTabSz="914434" hangingPunct="0"/>
            <a:r>
              <a:rPr sz="7316" kern="0">
                <a:solidFill>
                  <a:srgbClr val="70AD47">
                    <a:satOff val="-3457"/>
                    <a:lumOff val="26078"/>
                  </a:srgbClr>
                </a:solidFill>
                <a:latin typeface="Helvetica"/>
                <a:cs typeface="Helvetica"/>
                <a:sym typeface="Helvetica"/>
              </a:rPr>
              <a:t>КОММУНИКАЦИИ</a:t>
            </a:r>
          </a:p>
        </p:txBody>
      </p:sp>
      <p:sp>
        <p:nvSpPr>
          <p:cNvPr id="198" name="Заголовок 1"/>
          <p:cNvSpPr txBox="1">
            <a:spLocks noGrp="1"/>
          </p:cNvSpPr>
          <p:nvPr>
            <p:ph type="title"/>
          </p:nvPr>
        </p:nvSpPr>
        <p:spPr>
          <a:xfrm>
            <a:off x="2419810" y="941944"/>
            <a:ext cx="8366899" cy="1054706"/>
          </a:xfrm>
          <a:prstGeom prst="rect">
            <a:avLst/>
          </a:prstGeom>
        </p:spPr>
        <p:txBody>
          <a:bodyPr>
            <a:normAutofit/>
          </a:bodyPr>
          <a:lstStyle>
            <a:lvl1pPr defTabSz="1931754">
              <a:lnSpc>
                <a:spcPct val="80000"/>
              </a:lnSpc>
              <a:defRPr sz="828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3600" dirty="0" err="1"/>
              <a:t>Поиск</a:t>
            </a:r>
            <a:r>
              <a:rPr sz="3600" dirty="0"/>
              <a:t> </a:t>
            </a:r>
            <a:r>
              <a:rPr sz="3600" dirty="0" err="1"/>
              <a:t>ответственных</a:t>
            </a:r>
            <a:r>
              <a:rPr sz="3600" dirty="0"/>
              <a:t> </a:t>
            </a:r>
            <a:r>
              <a:rPr sz="3600" dirty="0" err="1"/>
              <a:t>за</a:t>
            </a:r>
            <a:r>
              <a:rPr sz="3600" dirty="0"/>
              <a:t> </a:t>
            </a:r>
            <a:r>
              <a:rPr sz="3600" dirty="0" err="1"/>
              <a:t>решение</a:t>
            </a:r>
            <a:r>
              <a:rPr sz="3600" dirty="0"/>
              <a:t> </a:t>
            </a:r>
            <a:r>
              <a:rPr sz="3600" dirty="0" err="1"/>
              <a:t>городских</a:t>
            </a:r>
            <a:r>
              <a:rPr sz="3600" dirty="0"/>
              <a:t> </a:t>
            </a:r>
            <a:r>
              <a:rPr sz="3600" dirty="0" err="1"/>
              <a:t>проблем</a:t>
            </a:r>
            <a:r>
              <a:rPr sz="3600" dirty="0"/>
              <a:t> / </a:t>
            </a:r>
            <a:r>
              <a:rPr sz="3600" dirty="0" err="1"/>
              <a:t>Районы</a:t>
            </a:r>
            <a:r>
              <a:rPr sz="3600" dirty="0"/>
              <a:t> 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535264" y="5717861"/>
            <a:ext cx="1149733" cy="12275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4434" hangingPunct="0"/>
            <a:fld id="{86CB4B4D-7CA3-9044-876B-883B54F8677D}" type="slidenum">
              <a:rPr kern="0">
                <a:latin typeface="Helvetica"/>
                <a:cs typeface="Helvetica"/>
              </a:rPr>
              <a:pPr defTabSz="914434" hangingPunct="0"/>
              <a:t>6</a:t>
            </a:fld>
            <a:endParaRPr kern="0">
              <a:latin typeface="Helvetica"/>
              <a:cs typeface="Helvetica"/>
            </a:endParaRPr>
          </a:p>
        </p:txBody>
      </p:sp>
      <p:sp>
        <p:nvSpPr>
          <p:cNvPr id="200" name="Прямоугольник 4"/>
          <p:cNvSpPr txBox="1"/>
          <p:nvPr/>
        </p:nvSpPr>
        <p:spPr>
          <a:xfrm>
            <a:off x="2160104" y="5180869"/>
            <a:ext cx="7330137" cy="1181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377" tIns="36377" rIns="36377" bIns="36377">
            <a:spAutoFit/>
          </a:bodyPr>
          <a:lstStyle/>
          <a:p>
            <a:pPr defTabSz="914434" hangingPunct="0">
              <a:defRPr sz="3200" i="1"/>
            </a:pP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«У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меня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был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спортивный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интерес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найти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общественную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приемную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по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своему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Наурызбайскому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району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Найти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своего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депутата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маслихата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Я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его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нашла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Это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молодой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актер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который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никоим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образом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нигде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и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ничем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не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занят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И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не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представлен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нигде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кроме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себя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красивого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в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социальных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сетях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Эта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часть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диалога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вообще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больная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тема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Хотя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именно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это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и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есть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связка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диалога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с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государственным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сектором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Совершенно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нет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механизма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отчета</a:t>
            </a:r>
            <a:r>
              <a:rPr sz="12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». </a:t>
            </a:r>
          </a:p>
          <a:p>
            <a:pPr algn="r" defTabSz="914434" hangingPunct="0">
              <a:defRPr sz="2200"/>
            </a:pPr>
            <a:r>
              <a:rPr sz="12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Елена</a:t>
            </a:r>
            <a:r>
              <a:rPr sz="12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2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Ерзакович</a:t>
            </a:r>
            <a:endParaRPr sz="12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201" name="Screen Shot 2020-10-04 at 14.34.09.png" descr="Screen Shot 2020-10-04 at 14.34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5864" y="2081238"/>
            <a:ext cx="6155435" cy="301504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Quote Bubble"/>
          <p:cNvSpPr/>
          <p:nvPr/>
        </p:nvSpPr>
        <p:spPr>
          <a:xfrm>
            <a:off x="3159751" y="4933784"/>
            <a:ext cx="470513" cy="320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7" y="0"/>
                  <a:pt x="21600" y="4179"/>
                  <a:pt x="21600" y="9330"/>
                </a:cubicBezTo>
                <a:cubicBezTo>
                  <a:pt x="21600" y="12050"/>
                  <a:pt x="20229" y="14463"/>
                  <a:pt x="18077" y="16168"/>
                </a:cubicBezTo>
                <a:lnTo>
                  <a:pt x="20092" y="21600"/>
                </a:lnTo>
                <a:lnTo>
                  <a:pt x="14323" y="18107"/>
                </a:lnTo>
                <a:cubicBezTo>
                  <a:pt x="13213" y="18439"/>
                  <a:pt x="12041" y="18660"/>
                  <a:pt x="10800" y="18660"/>
                </a:cubicBezTo>
                <a:cubicBezTo>
                  <a:pt x="4833" y="18660"/>
                  <a:pt x="0" y="14481"/>
                  <a:pt x="0" y="9330"/>
                </a:cubicBezTo>
                <a:cubicBezTo>
                  <a:pt x="0" y="4179"/>
                  <a:pt x="4833" y="0"/>
                  <a:pt x="10800" y="0"/>
                </a:cubicBezTo>
                <a:close/>
              </a:path>
            </a:pathLst>
          </a:custGeom>
          <a:solidFill>
            <a:schemeClr val="accent6">
              <a:satOff val="-3457"/>
              <a:lumOff val="13039"/>
            </a:schemeClr>
          </a:solidFill>
          <a:ln w="12700">
            <a:miter lim="400000"/>
          </a:ln>
        </p:spPr>
        <p:txBody>
          <a:bodyPr lIns="36377" tIns="36377" rIns="36377" bIns="36377" anchor="ctr"/>
          <a:lstStyle/>
          <a:p>
            <a:pPr defTabSz="914434" hangingPunct="0">
              <a:defRPr>
                <a:latin typeface="+mn-lt"/>
                <a:ea typeface="+mn-ea"/>
                <a:cs typeface="+mn-cs"/>
                <a:sym typeface="Calibri"/>
              </a:defRPr>
            </a:pPr>
            <a:endParaRPr sz="1742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КОММУНИКАЦИИ"/>
          <p:cNvSpPr txBox="1"/>
          <p:nvPr/>
        </p:nvSpPr>
        <p:spPr>
          <a:xfrm>
            <a:off x="2332687" y="281390"/>
            <a:ext cx="8162217" cy="119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377" tIns="36377" rIns="36377" bIns="36377">
            <a:spAutoFit/>
          </a:bodyPr>
          <a:lstStyle>
            <a:lvl1pPr>
              <a:defRPr sz="16800" b="1">
                <a:solidFill>
                  <a:schemeClr val="accent6">
                    <a:satOff val="-3457"/>
                    <a:lumOff val="26078"/>
                  </a:schemeClr>
                </a:solidFill>
              </a:defRPr>
            </a:lvl1pPr>
          </a:lstStyle>
          <a:p>
            <a:pPr defTabSz="914434" hangingPunct="0"/>
            <a:r>
              <a:rPr sz="7316" kern="0">
                <a:solidFill>
                  <a:srgbClr val="70AD47">
                    <a:satOff val="-3457"/>
                    <a:lumOff val="26078"/>
                  </a:srgbClr>
                </a:solidFill>
                <a:latin typeface="Helvetica"/>
                <a:cs typeface="Helvetica"/>
                <a:sym typeface="Helvetica"/>
              </a:rPr>
              <a:t>КОММУНИКАЦИИ</a:t>
            </a:r>
          </a:p>
        </p:txBody>
      </p:sp>
      <p:pic>
        <p:nvPicPr>
          <p:cNvPr id="205" name="Screen Shot 2020-10-04 at 14.36.31.png" descr="Screen Shot 2020-10-04 at 14.36.31.png"/>
          <p:cNvPicPr>
            <a:picLocks noChangeAspect="1"/>
          </p:cNvPicPr>
          <p:nvPr/>
        </p:nvPicPr>
        <p:blipFill>
          <a:blip r:embed="rId2">
            <a:extLst/>
          </a:blip>
          <a:srcRect t="2394" b="14601"/>
          <a:stretch>
            <a:fillRect/>
          </a:stretch>
        </p:blipFill>
        <p:spPr>
          <a:xfrm>
            <a:off x="5966920" y="1473282"/>
            <a:ext cx="4718077" cy="242649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Заголовок 1"/>
          <p:cNvSpPr txBox="1">
            <a:spLocks noGrp="1"/>
          </p:cNvSpPr>
          <p:nvPr>
            <p:ph type="title"/>
          </p:nvPr>
        </p:nvSpPr>
        <p:spPr>
          <a:xfrm>
            <a:off x="2451481" y="891254"/>
            <a:ext cx="3722465" cy="1484061"/>
          </a:xfrm>
          <a:prstGeom prst="rect">
            <a:avLst/>
          </a:prstGeom>
        </p:spPr>
        <p:txBody>
          <a:bodyPr>
            <a:normAutofit/>
          </a:bodyPr>
          <a:lstStyle>
            <a:lvl1pPr defTabSz="1931754">
              <a:lnSpc>
                <a:spcPct val="80000"/>
              </a:lnSpc>
              <a:defRPr sz="828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3600" dirty="0" err="1"/>
              <a:t>Источник</a:t>
            </a:r>
            <a:r>
              <a:rPr sz="3600" dirty="0"/>
              <a:t> </a:t>
            </a:r>
            <a:r>
              <a:rPr sz="3600" dirty="0" err="1"/>
              <a:t>информации</a:t>
            </a:r>
            <a:r>
              <a:rPr sz="3600" dirty="0"/>
              <a:t> / </a:t>
            </a:r>
            <a:r>
              <a:rPr sz="3600" dirty="0" err="1"/>
              <a:t>районы</a:t>
            </a:r>
            <a:r>
              <a:rPr sz="3600" dirty="0"/>
              <a:t> 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535264" y="5671723"/>
            <a:ext cx="1149733" cy="12275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4434" hangingPunct="0"/>
            <a:fld id="{86CB4B4D-7CA3-9044-876B-883B54F8677D}" type="slidenum">
              <a:rPr kern="0">
                <a:latin typeface="Helvetica"/>
                <a:cs typeface="Helvetica"/>
              </a:rPr>
              <a:pPr defTabSz="914434" hangingPunct="0"/>
              <a:t>7</a:t>
            </a:fld>
            <a:endParaRPr kern="0">
              <a:latin typeface="Helvetica"/>
              <a:cs typeface="Helvetica"/>
            </a:endParaRPr>
          </a:p>
        </p:txBody>
      </p:sp>
      <p:sp>
        <p:nvSpPr>
          <p:cNvPr id="208" name="Прямоугольник 4"/>
          <p:cNvSpPr txBox="1"/>
          <p:nvPr/>
        </p:nvSpPr>
        <p:spPr>
          <a:xfrm>
            <a:off x="1868557" y="3089527"/>
            <a:ext cx="3599306" cy="222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377" tIns="36377" rIns="36377" bIns="36377">
            <a:spAutoFit/>
          </a:bodyPr>
          <a:lstStyle/>
          <a:p>
            <a:pPr defTabSz="914434" hangingPunct="0">
              <a:defRPr sz="2400" i="1"/>
            </a:pP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«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Очень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много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стало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так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называемых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блогеров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задача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которых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заключается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в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фиксации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всевозможных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нарушений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Вот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пишут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почему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у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вас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автобус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грязный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А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может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водитель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отработал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две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смены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и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попросту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не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успел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помыть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его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вечером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А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нет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сразу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жалобу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пишут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в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социальные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сети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Мы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должны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на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нее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i="1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отреагировать</a:t>
            </a:r>
            <a:r>
              <a:rPr sz="1400" i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».</a:t>
            </a:r>
          </a:p>
          <a:p>
            <a:pPr algn="r" defTabSz="914434" hangingPunct="0">
              <a:defRPr sz="2200"/>
            </a:pPr>
            <a:r>
              <a:rPr sz="14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специалист</a:t>
            </a:r>
            <a:r>
              <a:rPr sz="14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акимата</a:t>
            </a:r>
            <a:r>
              <a:rPr sz="14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</a:t>
            </a:r>
            <a:r>
              <a:rPr sz="14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Алмалинский</a:t>
            </a:r>
            <a:r>
              <a:rPr sz="14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sz="1400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район</a:t>
            </a:r>
            <a:endParaRPr sz="14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209" name="Screen Shot 2020-10-04 at 14.37.04.png" descr="Screen Shot 2020-10-04 at 14.37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6920" y="3942993"/>
            <a:ext cx="4918187" cy="202375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Quote Bubble"/>
          <p:cNvSpPr/>
          <p:nvPr/>
        </p:nvSpPr>
        <p:spPr>
          <a:xfrm>
            <a:off x="3173522" y="2805523"/>
            <a:ext cx="470529" cy="261266"/>
          </a:xfrm>
          <a:prstGeom prst="wedgeEllipseCallout">
            <a:avLst>
              <a:gd name="adj1" fmla="val -43429"/>
              <a:gd name="adj2" fmla="val 6582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6377" tIns="36377" rIns="36377" bIns="36377" anchor="ctr"/>
          <a:lstStyle/>
          <a:p>
            <a:pPr defTabSz="914434" hangingPunct="0">
              <a:defRPr>
                <a:latin typeface="+mn-lt"/>
                <a:ea typeface="+mn-ea"/>
                <a:cs typeface="+mn-cs"/>
                <a:sym typeface="Calibri"/>
              </a:defRPr>
            </a:pPr>
            <a:endParaRPr sz="1742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creen Shot 2020-10-04 at 15.17.46.png" descr="Screen Shot 2020-10-04 at 15.17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24943" y="1497151"/>
            <a:ext cx="3788994" cy="429521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535264" y="5735767"/>
            <a:ext cx="1149733" cy="12275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4434" hangingPunct="0"/>
            <a:fld id="{86CB4B4D-7CA3-9044-876B-883B54F8677D}" type="slidenum">
              <a:rPr kern="0">
                <a:latin typeface="Helvetica"/>
                <a:cs typeface="Helvetica"/>
              </a:rPr>
              <a:pPr defTabSz="914434" hangingPunct="0"/>
              <a:t>8</a:t>
            </a:fld>
            <a:endParaRPr kern="0">
              <a:latin typeface="Helvetica"/>
              <a:cs typeface="Helvetica"/>
            </a:endParaRPr>
          </a:p>
        </p:txBody>
      </p:sp>
      <p:pic>
        <p:nvPicPr>
          <p:cNvPr id="214" name="Screen Shot 2020-10-04 at 15.16.51.png" descr="Screen Shot 2020-10-04 at 15.16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5273" y="4193500"/>
            <a:ext cx="5456555" cy="2169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creen Shot 2020-10-04 at 15.17.18.png" descr="Screen Shot 2020-10-04 at 15.17.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7552" y="1497151"/>
            <a:ext cx="1616998" cy="1828407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КОММУНИКАЦИИ"/>
          <p:cNvSpPr txBox="1"/>
          <p:nvPr/>
        </p:nvSpPr>
        <p:spPr>
          <a:xfrm>
            <a:off x="2332687" y="281390"/>
            <a:ext cx="8162217" cy="119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377" tIns="36377" rIns="36377" bIns="36377">
            <a:spAutoFit/>
          </a:bodyPr>
          <a:lstStyle>
            <a:lvl1pPr>
              <a:defRPr sz="16800" b="1">
                <a:solidFill>
                  <a:schemeClr val="accent6">
                    <a:satOff val="-3457"/>
                    <a:lumOff val="26078"/>
                  </a:schemeClr>
                </a:solidFill>
              </a:defRPr>
            </a:lvl1pPr>
          </a:lstStyle>
          <a:p>
            <a:pPr defTabSz="914434" hangingPunct="0"/>
            <a:r>
              <a:rPr sz="7316" kern="0" dirty="0">
                <a:solidFill>
                  <a:srgbClr val="70AD47">
                    <a:satOff val="-3457"/>
                    <a:lumOff val="26078"/>
                  </a:srgbClr>
                </a:solidFill>
                <a:latin typeface="Helvetica"/>
                <a:cs typeface="Helvetica"/>
                <a:sym typeface="Helvetica"/>
              </a:rPr>
              <a:t>КОММУНИКАЦИИ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OPEN ALMATY"/>
          <p:cNvSpPr txBox="1"/>
          <p:nvPr/>
        </p:nvSpPr>
        <p:spPr>
          <a:xfrm>
            <a:off x="2332687" y="7740"/>
            <a:ext cx="6670848" cy="138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377" tIns="36377" rIns="36377" bIns="36377">
            <a:spAutoFit/>
          </a:bodyPr>
          <a:lstStyle>
            <a:lvl1pPr>
              <a:defRPr sz="19600" b="1">
                <a:solidFill>
                  <a:schemeClr val="accent2">
                    <a:lumOff val="21960"/>
                  </a:schemeClr>
                </a:solidFill>
              </a:defRPr>
            </a:lvl1pPr>
          </a:lstStyle>
          <a:p>
            <a:r>
              <a:rPr sz="8536"/>
              <a:t>OPEN ALMATY</a:t>
            </a:r>
          </a:p>
        </p:txBody>
      </p:sp>
      <p:pic>
        <p:nvPicPr>
          <p:cNvPr id="248" name="Screen Shot 2020-10-04 at 14.46.31.png" descr="Screen Shot 2020-10-04 at 14.46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6021" y="1833199"/>
            <a:ext cx="4118976" cy="2807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Screen Shot 2020-10-04 at 14.48.12.png" descr="Screen Shot 2020-10-04 at 14.48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5461" y="1900872"/>
            <a:ext cx="4776998" cy="408707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Заголовок 1"/>
          <p:cNvSpPr txBox="1">
            <a:spLocks noGrp="1"/>
          </p:cNvSpPr>
          <p:nvPr>
            <p:ph type="title"/>
          </p:nvPr>
        </p:nvSpPr>
        <p:spPr>
          <a:xfrm>
            <a:off x="2257613" y="757325"/>
            <a:ext cx="6157810" cy="1054705"/>
          </a:xfrm>
          <a:prstGeom prst="rect">
            <a:avLst/>
          </a:prstGeom>
        </p:spPr>
        <p:txBody>
          <a:bodyPr>
            <a:noAutofit/>
          </a:bodyPr>
          <a:lstStyle>
            <a:lvl1pPr defTabSz="1931754">
              <a:lnSpc>
                <a:spcPct val="80000"/>
              </a:lnSpc>
              <a:defRPr sz="828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4000" dirty="0" err="1">
                <a:latin typeface="Helvetica" panose="020B0604020202020204" pitchFamily="34" charset="0"/>
                <a:cs typeface="Helvetica" panose="020B0604020202020204" pitchFamily="34" charset="0"/>
              </a:rPr>
              <a:t>Работа</a:t>
            </a:r>
            <a:r>
              <a:rPr sz="4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4000" dirty="0" err="1">
                <a:latin typeface="Helvetica" panose="020B0604020202020204" pitchFamily="34" charset="0"/>
                <a:cs typeface="Helvetica" panose="020B0604020202020204" pitchFamily="34" charset="0"/>
              </a:rPr>
              <a:t>общественной</a:t>
            </a:r>
            <a:r>
              <a:rPr sz="4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4000" dirty="0" err="1">
                <a:latin typeface="Helvetica" panose="020B0604020202020204" pitchFamily="34" charset="0"/>
                <a:cs typeface="Helvetica" panose="020B0604020202020204" pitchFamily="34" charset="0"/>
              </a:rPr>
              <a:t>приемной</a:t>
            </a:r>
            <a:r>
              <a:rPr sz="4000" dirty="0">
                <a:latin typeface="Helvetica" panose="020B0604020202020204" pitchFamily="34" charset="0"/>
                <a:cs typeface="Helvetica" panose="020B0604020202020204" pitchFamily="34" charset="0"/>
              </a:rPr>
              <a:t> Open Almaty </a:t>
            </a:r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635000" y="5816456"/>
            <a:ext cx="1049997" cy="106274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6881" b="1"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9</a:t>
            </a:fld>
            <a:endParaRPr dirty="0"/>
          </a:p>
        </p:txBody>
      </p:sp>
      <p:sp>
        <p:nvSpPr>
          <p:cNvPr id="252" name="Прямоугольник 5"/>
          <p:cNvSpPr txBox="1"/>
          <p:nvPr/>
        </p:nvSpPr>
        <p:spPr>
          <a:xfrm>
            <a:off x="5973021" y="4713236"/>
            <a:ext cx="4118975" cy="192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377" tIns="36377" rIns="36377" bIns="36377">
            <a:spAutoFit/>
          </a:bodyPr>
          <a:lstStyle/>
          <a:p>
            <a:pPr>
              <a:defRPr sz="2400" i="1"/>
            </a:pPr>
            <a:r>
              <a:rPr sz="1200" dirty="0"/>
              <a:t>«</a:t>
            </a:r>
            <a:r>
              <a:rPr sz="1200" dirty="0" err="1"/>
              <a:t>Мне</a:t>
            </a:r>
            <a:r>
              <a:rPr sz="1200" dirty="0"/>
              <a:t> </a:t>
            </a:r>
            <a:r>
              <a:rPr sz="1200" dirty="0" err="1"/>
              <a:t>кажется</a:t>
            </a:r>
            <a:r>
              <a:rPr sz="1200" dirty="0"/>
              <a:t>, </a:t>
            </a:r>
            <a:r>
              <a:rPr sz="1200" dirty="0" err="1"/>
              <a:t>что</a:t>
            </a:r>
            <a:r>
              <a:rPr sz="1200" dirty="0"/>
              <a:t> Open Almaty </a:t>
            </a:r>
            <a:r>
              <a:rPr sz="1200" dirty="0" err="1"/>
              <a:t>могли</a:t>
            </a:r>
            <a:r>
              <a:rPr sz="1200" dirty="0"/>
              <a:t> </a:t>
            </a:r>
            <a:r>
              <a:rPr sz="1200" dirty="0" err="1"/>
              <a:t>бы</a:t>
            </a:r>
            <a:r>
              <a:rPr sz="1200" dirty="0"/>
              <a:t> </a:t>
            </a:r>
            <a:r>
              <a:rPr sz="1200" dirty="0" err="1"/>
              <a:t>сделать</a:t>
            </a:r>
            <a:r>
              <a:rPr sz="1200" dirty="0"/>
              <a:t> </a:t>
            </a:r>
            <a:r>
              <a:rPr sz="1200" dirty="0" err="1"/>
              <a:t>чуть</a:t>
            </a:r>
            <a:r>
              <a:rPr sz="1200" dirty="0"/>
              <a:t> </a:t>
            </a:r>
            <a:r>
              <a:rPr sz="1200" dirty="0" err="1"/>
              <a:t>больше</a:t>
            </a:r>
            <a:r>
              <a:rPr sz="1200" dirty="0"/>
              <a:t>. </a:t>
            </a:r>
            <a:r>
              <a:rPr sz="1200" dirty="0" err="1"/>
              <a:t>Было</a:t>
            </a:r>
            <a:r>
              <a:rPr sz="1200" dirty="0"/>
              <a:t> </a:t>
            </a:r>
            <a:r>
              <a:rPr sz="1200" dirty="0" err="1"/>
              <a:t>бы</a:t>
            </a:r>
            <a:r>
              <a:rPr sz="1200" dirty="0"/>
              <a:t> </a:t>
            </a:r>
            <a:r>
              <a:rPr sz="1200" dirty="0" err="1"/>
              <a:t>интересно</a:t>
            </a:r>
            <a:r>
              <a:rPr sz="1200" dirty="0"/>
              <a:t>, </a:t>
            </a:r>
            <a:r>
              <a:rPr sz="1200" dirty="0" err="1"/>
              <a:t>чтобы</a:t>
            </a:r>
            <a:r>
              <a:rPr sz="1200" dirty="0"/>
              <a:t> </a:t>
            </a:r>
            <a:r>
              <a:rPr sz="1200" dirty="0" err="1"/>
              <a:t>статистика</a:t>
            </a:r>
            <a:r>
              <a:rPr sz="1200" dirty="0"/>
              <a:t> </a:t>
            </a:r>
            <a:r>
              <a:rPr sz="1200" dirty="0" err="1"/>
              <a:t>по</a:t>
            </a:r>
            <a:r>
              <a:rPr sz="1200" dirty="0"/>
              <a:t> </a:t>
            </a:r>
            <a:r>
              <a:rPr sz="1200" dirty="0" err="1"/>
              <a:t>обращениям</a:t>
            </a:r>
            <a:r>
              <a:rPr sz="1200" dirty="0"/>
              <a:t> </a:t>
            </a:r>
            <a:r>
              <a:rPr sz="1200" dirty="0" err="1"/>
              <a:t>была</a:t>
            </a:r>
            <a:r>
              <a:rPr sz="1200" dirty="0"/>
              <a:t> </a:t>
            </a:r>
            <a:r>
              <a:rPr sz="1200" dirty="0" err="1"/>
              <a:t>бы</a:t>
            </a:r>
            <a:r>
              <a:rPr sz="1200" dirty="0"/>
              <a:t> </a:t>
            </a:r>
            <a:r>
              <a:rPr sz="1200" dirty="0" err="1"/>
              <a:t>доступной</a:t>
            </a:r>
            <a:r>
              <a:rPr sz="1200" dirty="0"/>
              <a:t> и </a:t>
            </a:r>
            <a:r>
              <a:rPr sz="1200" dirty="0" err="1"/>
              <a:t>открытой</a:t>
            </a:r>
            <a:r>
              <a:rPr sz="1200" dirty="0"/>
              <a:t>. </a:t>
            </a:r>
            <a:r>
              <a:rPr sz="1200" dirty="0" err="1"/>
              <a:t>Сколько</a:t>
            </a:r>
            <a:r>
              <a:rPr sz="1200" dirty="0"/>
              <a:t> </a:t>
            </a:r>
            <a:r>
              <a:rPr sz="1200" dirty="0" err="1"/>
              <a:t>проходит</a:t>
            </a:r>
            <a:r>
              <a:rPr sz="1200" dirty="0"/>
              <a:t> </a:t>
            </a:r>
            <a:r>
              <a:rPr sz="1200" dirty="0" err="1"/>
              <a:t>этапов</a:t>
            </a:r>
            <a:r>
              <a:rPr sz="1200" dirty="0"/>
              <a:t>. </a:t>
            </a:r>
            <a:r>
              <a:rPr sz="1200" dirty="0" err="1"/>
              <a:t>Какое</a:t>
            </a:r>
            <a:r>
              <a:rPr sz="1200" dirty="0"/>
              <a:t> </a:t>
            </a:r>
            <a:r>
              <a:rPr sz="1200" dirty="0" err="1"/>
              <a:t>именно</a:t>
            </a:r>
            <a:r>
              <a:rPr sz="1200" dirty="0"/>
              <a:t> </a:t>
            </a:r>
            <a:r>
              <a:rPr sz="1200" dirty="0" err="1"/>
              <a:t>управление</a:t>
            </a:r>
            <a:r>
              <a:rPr sz="1200" dirty="0"/>
              <a:t> </a:t>
            </a:r>
            <a:r>
              <a:rPr sz="1200" dirty="0" err="1"/>
              <a:t>отвечает</a:t>
            </a:r>
            <a:r>
              <a:rPr sz="1200" dirty="0"/>
              <a:t>. </a:t>
            </a:r>
            <a:r>
              <a:rPr sz="1200" dirty="0" err="1"/>
              <a:t>Ну</a:t>
            </a:r>
            <a:r>
              <a:rPr sz="1200" dirty="0"/>
              <a:t>, </a:t>
            </a:r>
            <a:r>
              <a:rPr sz="1200" dirty="0" err="1"/>
              <a:t>конечно</a:t>
            </a:r>
            <a:r>
              <a:rPr sz="1200" dirty="0"/>
              <a:t>, </a:t>
            </a:r>
            <a:r>
              <a:rPr sz="1200" dirty="0" err="1"/>
              <a:t>общая</a:t>
            </a:r>
            <a:r>
              <a:rPr sz="1200" dirty="0"/>
              <a:t> </a:t>
            </a:r>
            <a:r>
              <a:rPr sz="1200" dirty="0" err="1"/>
              <a:t>картина</a:t>
            </a:r>
            <a:r>
              <a:rPr sz="1200" dirty="0"/>
              <a:t>. Я </a:t>
            </a:r>
            <a:r>
              <a:rPr sz="1200" dirty="0" err="1"/>
              <a:t>думаю</a:t>
            </a:r>
            <a:r>
              <a:rPr sz="1200" dirty="0"/>
              <a:t>, </a:t>
            </a:r>
            <a:r>
              <a:rPr sz="1200" dirty="0" err="1"/>
              <a:t>что</a:t>
            </a:r>
            <a:r>
              <a:rPr sz="1200" dirty="0"/>
              <a:t> </a:t>
            </a:r>
            <a:r>
              <a:rPr sz="1200" dirty="0" err="1"/>
              <a:t>все</a:t>
            </a:r>
            <a:r>
              <a:rPr sz="1200" dirty="0"/>
              <a:t> </a:t>
            </a:r>
            <a:r>
              <a:rPr sz="1200" dirty="0" err="1"/>
              <a:t>эти</a:t>
            </a:r>
            <a:r>
              <a:rPr sz="1200" dirty="0"/>
              <a:t> </a:t>
            </a:r>
            <a:r>
              <a:rPr sz="1200" dirty="0" err="1"/>
              <a:t>данные</a:t>
            </a:r>
            <a:r>
              <a:rPr sz="1200" dirty="0"/>
              <a:t> у </a:t>
            </a:r>
            <a:r>
              <a:rPr sz="1200" dirty="0" err="1"/>
              <a:t>них</a:t>
            </a:r>
            <a:r>
              <a:rPr sz="1200" dirty="0"/>
              <a:t> </a:t>
            </a:r>
            <a:r>
              <a:rPr sz="1200" dirty="0" err="1"/>
              <a:t>есть</a:t>
            </a:r>
            <a:r>
              <a:rPr sz="1200" dirty="0"/>
              <a:t>. </a:t>
            </a:r>
            <a:r>
              <a:rPr sz="1200" dirty="0" err="1"/>
              <a:t>Эти</a:t>
            </a:r>
            <a:r>
              <a:rPr sz="1200" dirty="0"/>
              <a:t> </a:t>
            </a:r>
            <a:r>
              <a:rPr sz="1200" dirty="0" err="1"/>
              <a:t>данные</a:t>
            </a:r>
            <a:r>
              <a:rPr sz="1200" dirty="0"/>
              <a:t> у </a:t>
            </a:r>
            <a:r>
              <a:rPr sz="1200" dirty="0" err="1"/>
              <a:t>них</a:t>
            </a:r>
            <a:r>
              <a:rPr sz="1200" dirty="0"/>
              <a:t> </a:t>
            </a:r>
            <a:r>
              <a:rPr sz="1200" dirty="0" err="1"/>
              <a:t>аккумулируются</a:t>
            </a:r>
            <a:r>
              <a:rPr sz="1200" dirty="0"/>
              <a:t>. </a:t>
            </a:r>
            <a:r>
              <a:rPr sz="1200" dirty="0" err="1"/>
              <a:t>Точно</a:t>
            </a:r>
            <a:r>
              <a:rPr sz="1200" dirty="0"/>
              <a:t> </a:t>
            </a:r>
            <a:r>
              <a:rPr sz="1200" dirty="0" err="1"/>
              <a:t>знаю</a:t>
            </a:r>
            <a:r>
              <a:rPr sz="1200" dirty="0"/>
              <a:t>, </a:t>
            </a:r>
            <a:r>
              <a:rPr sz="1200" dirty="0" err="1"/>
              <a:t>что</a:t>
            </a:r>
            <a:r>
              <a:rPr sz="1200" dirty="0"/>
              <a:t> </a:t>
            </a:r>
            <a:r>
              <a:rPr sz="1200" dirty="0" err="1"/>
              <a:t>список</a:t>
            </a:r>
            <a:r>
              <a:rPr sz="1200" dirty="0"/>
              <a:t> </a:t>
            </a:r>
            <a:r>
              <a:rPr sz="1200" dirty="0" err="1"/>
              <a:t>тем</a:t>
            </a:r>
            <a:r>
              <a:rPr sz="1200" dirty="0"/>
              <a:t> </a:t>
            </a:r>
            <a:r>
              <a:rPr sz="1200" dirty="0" err="1"/>
              <a:t>для</a:t>
            </a:r>
            <a:r>
              <a:rPr sz="1200" dirty="0"/>
              <a:t> </a:t>
            </a:r>
            <a:r>
              <a:rPr sz="1200" dirty="0" err="1"/>
              <a:t>бюджета</a:t>
            </a:r>
            <a:r>
              <a:rPr sz="1200" dirty="0"/>
              <a:t> </a:t>
            </a:r>
            <a:r>
              <a:rPr sz="1200" dirty="0" err="1"/>
              <a:t>участия</a:t>
            </a:r>
            <a:r>
              <a:rPr sz="1200" dirty="0"/>
              <a:t> </a:t>
            </a:r>
            <a:r>
              <a:rPr sz="1200" dirty="0" err="1"/>
              <a:t>был</a:t>
            </a:r>
            <a:r>
              <a:rPr sz="1200" dirty="0"/>
              <a:t> </a:t>
            </a:r>
            <a:r>
              <a:rPr sz="1200" dirty="0" err="1"/>
              <a:t>выбран</a:t>
            </a:r>
            <a:r>
              <a:rPr sz="1200" dirty="0"/>
              <a:t> </a:t>
            </a:r>
            <a:r>
              <a:rPr sz="1200" dirty="0" err="1"/>
              <a:t>на</a:t>
            </a:r>
            <a:r>
              <a:rPr sz="1200" dirty="0"/>
              <a:t> </a:t>
            </a:r>
            <a:r>
              <a:rPr sz="1200" dirty="0" err="1"/>
              <a:t>основе</a:t>
            </a:r>
            <a:r>
              <a:rPr sz="1200" dirty="0"/>
              <a:t> </a:t>
            </a:r>
            <a:r>
              <a:rPr sz="1200" dirty="0" err="1"/>
              <a:t>запросов</a:t>
            </a:r>
            <a:r>
              <a:rPr sz="1200" dirty="0"/>
              <a:t> в Open Almaty. </a:t>
            </a:r>
            <a:r>
              <a:rPr sz="1200" dirty="0" err="1"/>
              <a:t>То</a:t>
            </a:r>
            <a:r>
              <a:rPr sz="1200" dirty="0"/>
              <a:t> </a:t>
            </a:r>
            <a:r>
              <a:rPr sz="1200" dirty="0" err="1"/>
              <a:t>есть</a:t>
            </a:r>
            <a:r>
              <a:rPr sz="1200" dirty="0"/>
              <a:t> у </a:t>
            </a:r>
            <a:r>
              <a:rPr sz="1200" dirty="0" err="1"/>
              <a:t>них</a:t>
            </a:r>
            <a:r>
              <a:rPr sz="1200" dirty="0"/>
              <a:t> </a:t>
            </a:r>
            <a:r>
              <a:rPr sz="1200" dirty="0" err="1"/>
              <a:t>есть</a:t>
            </a:r>
            <a:r>
              <a:rPr sz="1200" dirty="0"/>
              <a:t> </a:t>
            </a:r>
            <a:r>
              <a:rPr sz="1200" dirty="0" err="1"/>
              <a:t>такие</a:t>
            </a:r>
            <a:r>
              <a:rPr sz="1200" dirty="0"/>
              <a:t> </a:t>
            </a:r>
            <a:r>
              <a:rPr sz="1200" dirty="0" err="1"/>
              <a:t>данные</a:t>
            </a:r>
            <a:r>
              <a:rPr sz="1200" dirty="0"/>
              <a:t>. </a:t>
            </a:r>
            <a:r>
              <a:rPr sz="1200" dirty="0" err="1"/>
              <a:t>Нужно</a:t>
            </a:r>
            <a:r>
              <a:rPr sz="1200" dirty="0"/>
              <a:t>, </a:t>
            </a:r>
            <a:r>
              <a:rPr sz="1200" dirty="0" err="1"/>
              <a:t>чтобы</a:t>
            </a:r>
            <a:r>
              <a:rPr sz="1200" dirty="0"/>
              <a:t> </a:t>
            </a:r>
            <a:r>
              <a:rPr sz="1200" dirty="0" err="1"/>
              <a:t>эти</a:t>
            </a:r>
            <a:r>
              <a:rPr sz="1200" dirty="0"/>
              <a:t> </a:t>
            </a:r>
            <a:r>
              <a:rPr sz="1200" dirty="0" err="1"/>
              <a:t>данные</a:t>
            </a:r>
            <a:r>
              <a:rPr sz="1200" dirty="0"/>
              <a:t> </a:t>
            </a:r>
            <a:r>
              <a:rPr sz="1200" dirty="0" err="1"/>
              <a:t>были</a:t>
            </a:r>
            <a:r>
              <a:rPr sz="1200" dirty="0"/>
              <a:t> </a:t>
            </a:r>
            <a:r>
              <a:rPr sz="1200" dirty="0" err="1"/>
              <a:t>открытыми</a:t>
            </a:r>
            <a:r>
              <a:rPr sz="1200" dirty="0"/>
              <a:t>». </a:t>
            </a:r>
          </a:p>
          <a:p>
            <a:pPr algn="r">
              <a:defRPr sz="2200"/>
            </a:pPr>
            <a:r>
              <a:rPr sz="1200" dirty="0" err="1"/>
              <a:t>Адиль</a:t>
            </a:r>
            <a:r>
              <a:rPr sz="1200" dirty="0"/>
              <a:t> </a:t>
            </a:r>
            <a:r>
              <a:rPr sz="1200" dirty="0" err="1"/>
              <a:t>Нурмаков</a:t>
            </a:r>
            <a:endParaRPr sz="1200" dirty="0"/>
          </a:p>
        </p:txBody>
      </p:sp>
      <p:sp>
        <p:nvSpPr>
          <p:cNvPr id="253" name="Quote Bubble"/>
          <p:cNvSpPr/>
          <p:nvPr/>
        </p:nvSpPr>
        <p:spPr>
          <a:xfrm>
            <a:off x="6021370" y="4383715"/>
            <a:ext cx="470513" cy="320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7" y="0"/>
                  <a:pt x="21600" y="4179"/>
                  <a:pt x="21600" y="9330"/>
                </a:cubicBezTo>
                <a:cubicBezTo>
                  <a:pt x="21600" y="12050"/>
                  <a:pt x="20229" y="14463"/>
                  <a:pt x="18077" y="16168"/>
                </a:cubicBezTo>
                <a:lnTo>
                  <a:pt x="20092" y="21600"/>
                </a:lnTo>
                <a:lnTo>
                  <a:pt x="14323" y="18107"/>
                </a:lnTo>
                <a:cubicBezTo>
                  <a:pt x="13213" y="18439"/>
                  <a:pt x="12041" y="18660"/>
                  <a:pt x="10800" y="18660"/>
                </a:cubicBezTo>
                <a:cubicBezTo>
                  <a:pt x="4833" y="18660"/>
                  <a:pt x="0" y="14481"/>
                  <a:pt x="0" y="9330"/>
                </a:cubicBezTo>
                <a:cubicBezTo>
                  <a:pt x="0" y="4179"/>
                  <a:pt x="4833" y="0"/>
                  <a:pt x="10800" y="0"/>
                </a:cubicBezTo>
                <a:close/>
              </a:path>
            </a:pathLst>
          </a:custGeom>
          <a:solidFill>
            <a:schemeClr val="accent6">
              <a:satOff val="-3457"/>
              <a:lumOff val="13039"/>
            </a:schemeClr>
          </a:solidFill>
          <a:ln w="12700">
            <a:miter lim="400000"/>
          </a:ln>
        </p:spPr>
        <p:txBody>
          <a:bodyPr lIns="36377" tIns="36377" rIns="36377" bIns="36377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 sz="784"/>
          </a:p>
        </p:txBody>
      </p:sp>
      <p:pic>
        <p:nvPicPr>
          <p:cNvPr id="254" name="e809c73f77330b60ce3e31e3538cc062-slider.jpg" descr="e809c73f77330b60ce3e31e3538cc062-slider.jpg"/>
          <p:cNvPicPr>
            <a:picLocks noChangeAspect="1"/>
          </p:cNvPicPr>
          <p:nvPr/>
        </p:nvPicPr>
        <p:blipFill>
          <a:blip r:embed="rId4">
            <a:extLst/>
          </a:blip>
          <a:srcRect l="12273" t="17742" r="19421" b="2119"/>
          <a:stretch>
            <a:fillRect/>
          </a:stretch>
        </p:blipFill>
        <p:spPr>
          <a:xfrm>
            <a:off x="9165418" y="3684342"/>
            <a:ext cx="1198930" cy="669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83532" tIns="83532" rIns="83532" bIns="83532" numCol="1" spcCol="38100" rtlCol="0" anchor="ctr">
        <a:spAutoFit/>
      </a:bodyPr>
      <a:lstStyle>
        <a:defPPr marL="0" marR="0" indent="0" algn="l" defTabSz="20997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3532" tIns="83532" rIns="83532" bIns="83532" numCol="1" spcCol="38100" rtlCol="0" anchor="t">
        <a:spAutoFit/>
      </a:bodyPr>
      <a:lstStyle>
        <a:defPPr marL="0" marR="0" indent="0" algn="l" defTabSz="20997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1116</Words>
  <Application>Microsoft Office PowerPoint</Application>
  <PresentationFormat>Широкоэкранный</PresentationFormat>
  <Paragraphs>126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Helvetica Light</vt:lpstr>
      <vt:lpstr>Тема Office</vt:lpstr>
      <vt:lpstr>1_Тема Office</vt:lpstr>
      <vt:lpstr>Презентация PowerPoint</vt:lpstr>
      <vt:lpstr>Презентация PowerPoint</vt:lpstr>
      <vt:lpstr>«Конструктивный общественный диалог- основа стабильности и процветания Казахстана».  Концепция «Слышащего государства»   К.-Ж. Токаев</vt:lpstr>
      <vt:lpstr>Презентация PowerPoint</vt:lpstr>
      <vt:lpstr>Презентация PowerPoint</vt:lpstr>
      <vt:lpstr>Поиск ответственных за решение городских проблем / Районы </vt:lpstr>
      <vt:lpstr>Источник информации / районы </vt:lpstr>
      <vt:lpstr>Презентация PowerPoint</vt:lpstr>
      <vt:lpstr>Работа общественной приемной Open Almaty </vt:lpstr>
      <vt:lpstr>Работа общественной приемной Open Almaty </vt:lpstr>
      <vt:lpstr>Презентация PowerPoint</vt:lpstr>
      <vt:lpstr>OPEN ALMATY Ответ общественной приемной Open Almaty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Azimut</dc:creator>
  <cp:lastModifiedBy>Azimut</cp:lastModifiedBy>
  <cp:revision>10</cp:revision>
  <dcterms:created xsi:type="dcterms:W3CDTF">2020-12-07T10:13:26Z</dcterms:created>
  <dcterms:modified xsi:type="dcterms:W3CDTF">2020-12-07T12:24:28Z</dcterms:modified>
</cp:coreProperties>
</file>