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User\&#1056;&#1072;&#1073;&#1086;&#1095;&#1080;&#1081;%20&#1089;&#1090;&#1086;&#1083;\&#1051;&#1080;&#1089;&#1090;%20Microsoft%20Office%20Exce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53089020479276"/>
          <c:y val="4.0722661937935223E-2"/>
          <c:w val="0.75258104156230066"/>
          <c:h val="0.88763274473805287"/>
        </c:manualLayout>
      </c:layout>
      <c:lineChart>
        <c:grouping val="standard"/>
        <c:varyColors val="0"/>
        <c:ser>
          <c:idx val="0"/>
          <c:order val="0"/>
          <c:cat>
            <c:numRef>
              <c:f>Лист1!$A$2:$A$6</c:f>
              <c:numCache>
                <c:formatCode>General</c:formatCode>
                <c:ptCount val="5"/>
                <c:pt idx="0">
                  <c:v>2014</c:v>
                </c:pt>
                <c:pt idx="1">
                  <c:v>2015</c:v>
                </c:pt>
                <c:pt idx="2">
                  <c:v>2016</c:v>
                </c:pt>
                <c:pt idx="3">
                  <c:v>2017</c:v>
                </c:pt>
                <c:pt idx="4">
                  <c:v>2018</c:v>
                </c:pt>
              </c:numCache>
            </c:numRef>
          </c:cat>
          <c:val>
            <c:numRef>
              <c:f>Лист1!$A$2:$A$6</c:f>
              <c:numCache>
                <c:formatCode>General</c:formatCode>
                <c:ptCount val="5"/>
                <c:pt idx="0">
                  <c:v>2014</c:v>
                </c:pt>
                <c:pt idx="1">
                  <c:v>2015</c:v>
                </c:pt>
                <c:pt idx="2">
                  <c:v>2016</c:v>
                </c:pt>
                <c:pt idx="3">
                  <c:v>2017</c:v>
                </c:pt>
                <c:pt idx="4">
                  <c:v>2018</c:v>
                </c:pt>
              </c:numCache>
            </c:numRef>
          </c:val>
          <c:smooth val="0"/>
        </c:ser>
        <c:ser>
          <c:idx val="1"/>
          <c:order val="1"/>
          <c:cat>
            <c:numRef>
              <c:f>Лист1!$A$2:$A$6</c:f>
              <c:numCache>
                <c:formatCode>General</c:formatCode>
                <c:ptCount val="5"/>
                <c:pt idx="0">
                  <c:v>2014</c:v>
                </c:pt>
                <c:pt idx="1">
                  <c:v>2015</c:v>
                </c:pt>
                <c:pt idx="2">
                  <c:v>2016</c:v>
                </c:pt>
                <c:pt idx="3">
                  <c:v>2017</c:v>
                </c:pt>
                <c:pt idx="4">
                  <c:v>2018</c:v>
                </c:pt>
              </c:numCache>
            </c:numRef>
          </c:cat>
          <c:val>
            <c:numRef>
              <c:f>Лист1!$B$2:$B$6</c:f>
              <c:numCache>
                <c:formatCode>#,##0.00</c:formatCode>
                <c:ptCount val="5"/>
                <c:pt idx="0">
                  <c:v>390504.5</c:v>
                </c:pt>
                <c:pt idx="1">
                  <c:v>518324</c:v>
                </c:pt>
                <c:pt idx="2">
                  <c:v>537302.4</c:v>
                </c:pt>
                <c:pt idx="3">
                  <c:v>460403.8</c:v>
                </c:pt>
                <c:pt idx="4">
                  <c:v>207701</c:v>
                </c:pt>
              </c:numCache>
            </c:numRef>
          </c:val>
          <c:smooth val="0"/>
        </c:ser>
        <c:dLbls>
          <c:showLegendKey val="0"/>
          <c:showVal val="0"/>
          <c:showCatName val="0"/>
          <c:showSerName val="0"/>
          <c:showPercent val="0"/>
          <c:showBubbleSize val="0"/>
        </c:dLbls>
        <c:marker val="1"/>
        <c:smooth val="0"/>
        <c:axId val="203232096"/>
        <c:axId val="126945640"/>
      </c:lineChart>
      <c:catAx>
        <c:axId val="203232096"/>
        <c:scaling>
          <c:orientation val="minMax"/>
        </c:scaling>
        <c:delete val="0"/>
        <c:axPos val="b"/>
        <c:majorGridlines/>
        <c:numFmt formatCode="General" sourceLinked="1"/>
        <c:majorTickMark val="out"/>
        <c:minorTickMark val="none"/>
        <c:tickLblPos val="nextTo"/>
        <c:crossAx val="126945640"/>
        <c:crosses val="autoZero"/>
        <c:auto val="1"/>
        <c:lblAlgn val="ctr"/>
        <c:lblOffset val="100"/>
        <c:noMultiLvlLbl val="0"/>
      </c:catAx>
      <c:valAx>
        <c:axId val="126945640"/>
        <c:scaling>
          <c:orientation val="minMax"/>
        </c:scaling>
        <c:delete val="0"/>
        <c:axPos val="l"/>
        <c:majorGridlines/>
        <c:numFmt formatCode="General" sourceLinked="1"/>
        <c:majorTickMark val="out"/>
        <c:minorTickMark val="none"/>
        <c:tickLblPos val="nextTo"/>
        <c:crossAx val="203232096"/>
        <c:crosses val="autoZero"/>
        <c:crossBetween val="between"/>
      </c:valAx>
    </c:plotArea>
    <c:legend>
      <c:legendPos val="r"/>
      <c:overlay val="0"/>
    </c:legend>
    <c:plotVisOnly val="1"/>
    <c:dispBlanksAs val="gap"/>
    <c:showDLblsOverMax val="0"/>
  </c:chart>
  <c:txPr>
    <a:bodyPr/>
    <a:lstStyle/>
    <a:p>
      <a:pPr>
        <a:defRPr sz="1600" b="1"/>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89BC4-9DAF-4622-8B45-1E5C1116D28A}" type="datetimeFigureOut">
              <a:rPr lang="ru-RU" smtClean="0"/>
              <a:t>13.07.2018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D34A1-07CC-4F90-ABAE-FEA0A2A95722}" type="slidenum">
              <a:rPr lang="ru-RU" smtClean="0"/>
              <a:t>‹#›</a:t>
            </a:fld>
            <a:endParaRPr lang="ru-RU"/>
          </a:p>
        </p:txBody>
      </p:sp>
    </p:spTree>
    <p:extLst>
      <p:ext uri="{BB962C8B-B14F-4D97-AF65-F5344CB8AC3E}">
        <p14:creationId xmlns:p14="http://schemas.microsoft.com/office/powerpoint/2010/main" val="186146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06400" y="698500"/>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smtClean="0"/>
              <a:t>Almaty Garden 108 hectares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13D50-09CF-4705-A838-7D7062DB1088}" type="slidenum">
              <a:rPr lang="en-US">
                <a:latin typeface="Calibri" panose="020F0502020204030204" pitchFamily="34" charset="0"/>
              </a:rPr>
              <a:pPr/>
              <a:t>3</a:t>
            </a:fld>
            <a:endParaRPr lang="en-US">
              <a:latin typeface="Calibri" panose="020F0502020204030204" pitchFamily="34" charset="0"/>
            </a:endParaRPr>
          </a:p>
        </p:txBody>
      </p:sp>
    </p:spTree>
    <p:extLst>
      <p:ext uri="{BB962C8B-B14F-4D97-AF65-F5344CB8AC3E}">
        <p14:creationId xmlns:p14="http://schemas.microsoft.com/office/powerpoint/2010/main" val="329045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197726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70379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95392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366249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182749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31DA20-8BAC-474B-99A3-88AB1F1A3C9A}" type="datetimeFigureOut">
              <a:rPr lang="ru-RU" smtClean="0"/>
              <a:t>13.07.2018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26754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31DA20-8BAC-474B-99A3-88AB1F1A3C9A}" type="datetimeFigureOut">
              <a:rPr lang="ru-RU" smtClean="0"/>
              <a:t>13.07.2018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248445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31DA20-8BAC-474B-99A3-88AB1F1A3C9A}" type="datetimeFigureOut">
              <a:rPr lang="ru-RU" smtClean="0"/>
              <a:t>13.07.2018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294027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31DA20-8BAC-474B-99A3-88AB1F1A3C9A}" type="datetimeFigureOut">
              <a:rPr lang="ru-RU" smtClean="0"/>
              <a:t>13.07.2018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340574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31DA20-8BAC-474B-99A3-88AB1F1A3C9A}" type="datetimeFigureOut">
              <a:rPr lang="ru-RU" smtClean="0"/>
              <a:t>13.07.2018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40377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31DA20-8BAC-474B-99A3-88AB1F1A3C9A}" type="datetimeFigureOut">
              <a:rPr lang="ru-RU" smtClean="0"/>
              <a:t>13.07.2018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985B5-1AED-4B29-8004-7A6F6B830983}" type="slidenum">
              <a:rPr lang="ru-RU" smtClean="0"/>
              <a:t>‹#›</a:t>
            </a:fld>
            <a:endParaRPr lang="ru-RU"/>
          </a:p>
        </p:txBody>
      </p:sp>
    </p:spTree>
    <p:extLst>
      <p:ext uri="{BB962C8B-B14F-4D97-AF65-F5344CB8AC3E}">
        <p14:creationId xmlns:p14="http://schemas.microsoft.com/office/powerpoint/2010/main" val="163918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1DA20-8BAC-474B-99A3-88AB1F1A3C9A}" type="datetimeFigureOut">
              <a:rPr lang="ru-RU" smtClean="0"/>
              <a:t>13.07.2018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985B5-1AED-4B29-8004-7A6F6B830983}" type="slidenum">
              <a:rPr lang="ru-RU" smtClean="0"/>
              <a:t>‹#›</a:t>
            </a:fld>
            <a:endParaRPr lang="ru-RU"/>
          </a:p>
        </p:txBody>
      </p:sp>
    </p:spTree>
    <p:extLst>
      <p:ext uri="{BB962C8B-B14F-4D97-AF65-F5344CB8AC3E}">
        <p14:creationId xmlns:p14="http://schemas.microsoft.com/office/powerpoint/2010/main" val="841954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0"/>
            <a:ext cx="12192000" cy="620184"/>
          </a:xfrm>
        </p:spPr>
        <p:txBody>
          <a:bodyPr/>
          <a:lstStyle/>
          <a:p>
            <a:pPr eaLnBrk="1" hangingPunct="1"/>
            <a:r>
              <a:rPr lang="ru-RU" sz="2667" b="1"/>
              <a:t>ПРОБЛЕМНЫЕ ВОПРОСЫ</a:t>
            </a:r>
          </a:p>
        </p:txBody>
      </p:sp>
      <p:sp>
        <p:nvSpPr>
          <p:cNvPr id="13315" name="Содержимое 2"/>
          <p:cNvSpPr>
            <a:spLocks noGrp="1"/>
          </p:cNvSpPr>
          <p:nvPr>
            <p:ph idx="1"/>
          </p:nvPr>
        </p:nvSpPr>
        <p:spPr>
          <a:xfrm>
            <a:off x="239184" y="548218"/>
            <a:ext cx="11808883" cy="5905500"/>
          </a:xfrm>
        </p:spPr>
        <p:txBody>
          <a:bodyPr/>
          <a:lstStyle/>
          <a:p>
            <a:pPr eaLnBrk="1" hangingPunct="1">
              <a:buFont typeface="Arial" panose="020B0604020202020204" pitchFamily="34" charset="0"/>
              <a:buNone/>
            </a:pPr>
            <a:r>
              <a:rPr lang="ru-RU" sz="2400"/>
              <a:t>Кроме этого к проблемным вопросам относятся:</a:t>
            </a:r>
          </a:p>
          <a:p>
            <a:pPr eaLnBrk="1" hangingPunct="1">
              <a:buFont typeface="Arial" panose="020B0604020202020204" pitchFamily="34" charset="0"/>
              <a:buNone/>
            </a:pPr>
            <a:r>
              <a:rPr lang="ru-RU" sz="2400"/>
              <a:t>1. Необходимость в капитальном ремонте фондовой оранжереи</a:t>
            </a:r>
          </a:p>
          <a:p>
            <a:pPr eaLnBrk="1" hangingPunct="1">
              <a:buFont typeface="Arial" panose="020B0604020202020204" pitchFamily="34" charset="0"/>
              <a:buNone/>
            </a:pPr>
            <a:r>
              <a:rPr lang="ru-RU" sz="2400"/>
              <a:t>и ее отопительной системы, а также подводящих к ней</a:t>
            </a:r>
          </a:p>
          <a:p>
            <a:pPr eaLnBrk="1" hangingPunct="1">
              <a:buFont typeface="Arial" panose="020B0604020202020204" pitchFamily="34" charset="0"/>
              <a:buNone/>
            </a:pPr>
            <a:r>
              <a:rPr lang="ru-RU" sz="2400"/>
              <a:t>коммуникаций горячей воды.</a:t>
            </a:r>
          </a:p>
          <a:p>
            <a:pPr eaLnBrk="1" hangingPunct="1">
              <a:buFont typeface="Arial" panose="020B0604020202020204" pitchFamily="34" charset="0"/>
              <a:buNone/>
            </a:pPr>
            <a:r>
              <a:rPr lang="ru-RU" sz="2400"/>
              <a:t>2. Необходима реконструкция систем ограждения и дорожно-тропиночной сети ГБС. </a:t>
            </a:r>
          </a:p>
          <a:p>
            <a:pPr eaLnBrk="1" hangingPunct="1">
              <a:buFont typeface="Arial" panose="020B0604020202020204" pitchFamily="34" charset="0"/>
              <a:buNone/>
            </a:pPr>
            <a:r>
              <a:rPr lang="ru-RU" sz="2400"/>
              <a:t>3. Недостаточность входных групп.</a:t>
            </a:r>
          </a:p>
          <a:p>
            <a:pPr eaLnBrk="1" hangingPunct="1">
              <a:buFont typeface="Arial" panose="020B0604020202020204" pitchFamily="34" charset="0"/>
              <a:buNone/>
            </a:pPr>
            <a:r>
              <a:rPr lang="ru-RU" sz="2400"/>
              <a:t>4. Требует ремонта не функционирующие в настоящее время водные бассейны, которые могут использоваться и для ведения коллекций гидрофитных растений.</a:t>
            </a:r>
          </a:p>
          <a:p>
            <a:pPr eaLnBrk="1" hangingPunct="1">
              <a:buFont typeface="Arial" panose="020B0604020202020204" pitchFamily="34" charset="0"/>
              <a:buNone/>
            </a:pPr>
            <a:r>
              <a:rPr lang="ru-RU" sz="2400"/>
              <a:t>5. Для эффективного внедрения в зеленое строительство Юго-Восточного и Южного Казахстана сортового разнообразия древесных растений необходимо создание участка: «Сортовые декоративные деревья и кустарники мировой селекции». растений, и для улучшения микроклимата на территории ботсада.</a:t>
            </a:r>
          </a:p>
          <a:p>
            <a:pPr eaLnBrk="1" hangingPunct="1"/>
            <a:endParaRPr lang="ru-RU" sz="2400"/>
          </a:p>
        </p:txBody>
      </p:sp>
      <p:pic>
        <p:nvPicPr>
          <p:cNvPr id="13316" name="Рисунок 4" descr="Оранжерея1.jpg"/>
          <p:cNvPicPr>
            <a:picLocks noChangeAspect="1"/>
          </p:cNvPicPr>
          <p:nvPr/>
        </p:nvPicPr>
        <p:blipFill>
          <a:blip r:embed="rId2">
            <a:extLst>
              <a:ext uri="{28A0092B-C50C-407E-A947-70E740481C1C}">
                <a14:useLocalDpi xmlns:a14="http://schemas.microsoft.com/office/drawing/2010/main" val="0"/>
              </a:ext>
            </a:extLst>
          </a:blip>
          <a:srcRect l="5099"/>
          <a:stretch>
            <a:fillRect/>
          </a:stretch>
        </p:blipFill>
        <p:spPr bwMode="auto">
          <a:xfrm>
            <a:off x="9264651" y="357718"/>
            <a:ext cx="266488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Заголовок 1"/>
          <p:cNvSpPr>
            <a:spLocks noGrp="1"/>
          </p:cNvSpPr>
          <p:nvPr>
            <p:ph type="ctrTitle"/>
          </p:nvPr>
        </p:nvSpPr>
        <p:spPr>
          <a:xfrm>
            <a:off x="914400" y="2880784"/>
            <a:ext cx="5181600" cy="1631949"/>
          </a:xfrm>
        </p:spPr>
        <p:txBody>
          <a:bodyPr anchor="t"/>
          <a:lstStyle/>
          <a:p>
            <a:pPr algn="l">
              <a:lnSpc>
                <a:spcPts val="4000"/>
              </a:lnSpc>
            </a:pPr>
            <a:r>
              <a:rPr lang="ru-RU" altLang="ru-RU" sz="4000" b="1">
                <a:solidFill>
                  <a:schemeClr val="bg1"/>
                </a:solidFill>
                <a:latin typeface="Museo Sans Cyrillic"/>
              </a:rPr>
              <a:t>Спасибо</a:t>
            </a:r>
            <a:br>
              <a:rPr lang="ru-RU" altLang="ru-RU" sz="4000" b="1">
                <a:solidFill>
                  <a:schemeClr val="bg1"/>
                </a:solidFill>
                <a:latin typeface="Museo Sans Cyrillic"/>
              </a:rPr>
            </a:br>
            <a:r>
              <a:rPr lang="ru-RU" altLang="ru-RU" sz="4000" b="1">
                <a:solidFill>
                  <a:schemeClr val="bg1"/>
                </a:solidFill>
                <a:latin typeface="Museo Sans Cyrillic"/>
              </a:rPr>
              <a:t>за внимание</a:t>
            </a:r>
          </a:p>
        </p:txBody>
      </p:sp>
      <p:pic>
        <p:nvPicPr>
          <p:cNvPr id="2253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284" y="548218"/>
            <a:ext cx="2446867" cy="7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Подзаголовок 2"/>
          <p:cNvSpPr>
            <a:spLocks noGrp="1"/>
          </p:cNvSpPr>
          <p:nvPr>
            <p:ph type="subTitle" idx="1"/>
          </p:nvPr>
        </p:nvSpPr>
        <p:spPr>
          <a:xfrm>
            <a:off x="912285" y="5681134"/>
            <a:ext cx="5183716" cy="357717"/>
          </a:xfrm>
        </p:spPr>
        <p:txBody>
          <a:bodyPr/>
          <a:lstStyle/>
          <a:p>
            <a:pPr algn="l" eaLnBrk="1" hangingPunct="1"/>
            <a:r>
              <a:rPr lang="ru-RU" altLang="ru-RU" sz="1333">
                <a:solidFill>
                  <a:schemeClr val="bg1"/>
                </a:solidFill>
                <a:latin typeface="Museo Sans Cyrillic"/>
              </a:rPr>
              <a:t>17 августа 2017 г.</a:t>
            </a:r>
          </a:p>
        </p:txBody>
      </p:sp>
      <p:pic>
        <p:nvPicPr>
          <p:cNvPr id="6" name="Рисунок 6" descr="_MG_9872.jpg"/>
          <p:cNvPicPr>
            <a:picLocks noChangeAspect="1"/>
          </p:cNvPicPr>
          <p:nvPr/>
        </p:nvPicPr>
        <p:blipFill>
          <a:blip r:embed="rId4" cstate="print"/>
          <a:srcRect/>
          <a:stretch>
            <a:fillRect/>
          </a:stretch>
        </p:blipFill>
        <p:spPr bwMode="auto">
          <a:xfrm>
            <a:off x="4559830" y="1220755"/>
            <a:ext cx="6330501" cy="422446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4088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295467" y="1316766"/>
          <a:ext cx="9985108" cy="3595909"/>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Прямоугольник 4"/>
          <p:cNvSpPr>
            <a:spLocks noChangeArrowheads="1"/>
          </p:cNvSpPr>
          <p:nvPr/>
        </p:nvSpPr>
        <p:spPr bwMode="auto">
          <a:xfrm>
            <a:off x="0" y="45296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sz="2400" b="1">
                <a:solidFill>
                  <a:srgbClr val="C00000"/>
                </a:solidFill>
                <a:latin typeface="Calibri" panose="020F0502020204030204" pitchFamily="34" charset="0"/>
              </a:rPr>
              <a:t>Финансирование РГП "Институт ботаники и фитоинтродукции" КН МОН РК </a:t>
            </a:r>
          </a:p>
          <a:p>
            <a:pPr algn="ctr"/>
            <a:r>
              <a:rPr lang="ru-RU" sz="2400" b="1">
                <a:solidFill>
                  <a:srgbClr val="C00000"/>
                </a:solidFill>
                <a:latin typeface="Calibri" panose="020F0502020204030204" pitchFamily="34" charset="0"/>
              </a:rPr>
              <a:t>2014 - 2018</a:t>
            </a:r>
            <a:endParaRPr lang="ru-RU" sz="2400">
              <a:solidFill>
                <a:srgbClr val="C00000"/>
              </a:solidFill>
              <a:latin typeface="Calibri" panose="020F0502020204030204" pitchFamily="34" charset="0"/>
            </a:endParaRPr>
          </a:p>
        </p:txBody>
      </p:sp>
      <p:sp>
        <p:nvSpPr>
          <p:cNvPr id="14340" name="Прямоугольник 4"/>
          <p:cNvSpPr>
            <a:spLocks noChangeArrowheads="1"/>
          </p:cNvSpPr>
          <p:nvPr/>
        </p:nvSpPr>
        <p:spPr bwMode="auto">
          <a:xfrm>
            <a:off x="719667" y="4965700"/>
            <a:ext cx="109452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sz="2400" b="1">
                <a:latin typeface="Calibri" panose="020F0502020204030204" pitchFamily="34" charset="0"/>
              </a:rPr>
              <a:t>Согласно закона «О науке» Институт ботаники и фитоинтродукции имеет три источника бюджетного финансировантия: базовое,</a:t>
            </a:r>
          </a:p>
          <a:p>
            <a:r>
              <a:rPr lang="ru-RU" sz="2400" b="1">
                <a:latin typeface="Calibri" panose="020F0502020204030204" pitchFamily="34" charset="0"/>
              </a:rPr>
              <a:t>                                                                                  программно-целевое,</a:t>
            </a:r>
          </a:p>
          <a:p>
            <a:r>
              <a:rPr lang="ru-RU" sz="2400" b="1">
                <a:latin typeface="Calibri" panose="020F0502020204030204" pitchFamily="34" charset="0"/>
              </a:rPr>
              <a:t>                                                                                  грантовое</a:t>
            </a:r>
            <a:endParaRPr lang="ru-RU" sz="2400"/>
          </a:p>
        </p:txBody>
      </p:sp>
    </p:spTree>
    <p:extLst>
      <p:ext uri="{BB962C8B-B14F-4D97-AF65-F5344CB8AC3E}">
        <p14:creationId xmlns:p14="http://schemas.microsoft.com/office/powerpoint/2010/main" val="176804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918"/>
            <a:ext cx="12192000" cy="552451"/>
          </a:xfrm>
        </p:spPr>
        <p:txBody>
          <a:bodyPr rtlCol="0">
            <a:normAutofit/>
          </a:bodyPr>
          <a:lstStyle/>
          <a:p>
            <a:pPr>
              <a:defRPr/>
            </a:pPr>
            <a:r>
              <a:rPr lang="ru-RU" sz="2667" b="1" dirty="0">
                <a:latin typeface="+mn-lt"/>
              </a:rPr>
              <a:t>Типовые образцы ботанических садов</a:t>
            </a:r>
            <a:endParaRPr lang="en-CA" sz="2667" b="1" dirty="0">
              <a:latin typeface="+mn-lt"/>
            </a:endParaRPr>
          </a:p>
        </p:txBody>
      </p:sp>
      <p:graphicFrame>
        <p:nvGraphicFramePr>
          <p:cNvPr id="5" name="Table 4"/>
          <p:cNvGraphicFramePr>
            <a:graphicFrameLocks noGrp="1"/>
          </p:cNvGraphicFramePr>
          <p:nvPr/>
        </p:nvGraphicFramePr>
        <p:xfrm>
          <a:off x="1" y="374651"/>
          <a:ext cx="12192001" cy="7154332"/>
        </p:xfrm>
        <a:graphic>
          <a:graphicData uri="http://schemas.openxmlformats.org/drawingml/2006/table">
            <a:tbl>
              <a:tblPr/>
              <a:tblGrid>
                <a:gridCol w="761559"/>
                <a:gridCol w="3325431"/>
                <a:gridCol w="1769875"/>
                <a:gridCol w="1789928"/>
                <a:gridCol w="2175931"/>
                <a:gridCol w="2369279"/>
              </a:tblGrid>
              <a:tr h="987539">
                <a:tc>
                  <a:txBody>
                    <a:bodyPr/>
                    <a:lstStyle/>
                    <a:p>
                      <a:pPr algn="ctr" fontAlgn="b"/>
                      <a:r>
                        <a:rPr lang="ru-RU" sz="1600" b="1" i="0" u="none" strike="noStrike" dirty="0" smtClean="0">
                          <a:solidFill>
                            <a:srgbClr val="FFFFFF"/>
                          </a:solidFill>
                          <a:latin typeface="+mn-lt"/>
                        </a:rPr>
                        <a:t>№</a:t>
                      </a:r>
                      <a:endParaRPr lang="en-CA" sz="1600" b="1" i="0" u="none" strike="noStrike" dirty="0">
                        <a:solidFill>
                          <a:srgbClr val="FFFFFF"/>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fontAlgn="b"/>
                      <a:r>
                        <a:rPr lang="en-CA" sz="1600" b="1" i="0" u="none" strike="noStrike" dirty="0">
                          <a:solidFill>
                            <a:srgbClr val="FFFFFF"/>
                          </a:solidFill>
                          <a:latin typeface="+mn-lt"/>
                        </a:rPr>
                        <a:t> </a:t>
                      </a: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fontAlgn="b"/>
                      <a:r>
                        <a:rPr lang="ru-RU" sz="1600" b="0" i="0" u="none" strike="noStrike" dirty="0" smtClean="0">
                          <a:solidFill>
                            <a:srgbClr val="FFFFFF"/>
                          </a:solidFill>
                          <a:latin typeface="+mn-lt"/>
                        </a:rPr>
                        <a:t>Сады у Залива, Сингапур</a:t>
                      </a:r>
                      <a:endParaRPr lang="en-CA" sz="1600" b="0" i="0" u="none" strike="noStrike" dirty="0">
                        <a:solidFill>
                          <a:srgbClr val="FFFFFF"/>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fontAlgn="b"/>
                      <a:r>
                        <a:rPr lang="ru-RU" sz="1600" b="0" i="0" u="none" strike="noStrike" dirty="0" smtClean="0">
                          <a:solidFill>
                            <a:srgbClr val="FFFFFF"/>
                          </a:solidFill>
                          <a:latin typeface="+mn-lt"/>
                        </a:rPr>
                        <a:t>Сад </a:t>
                      </a:r>
                      <a:r>
                        <a:rPr lang="ru-RU" sz="1600" b="0" i="0" u="none" strike="noStrike" dirty="0" err="1" smtClean="0">
                          <a:solidFill>
                            <a:srgbClr val="FFFFFF"/>
                          </a:solidFill>
                          <a:latin typeface="+mn-lt"/>
                        </a:rPr>
                        <a:t>Лонгвуд</a:t>
                      </a:r>
                      <a:r>
                        <a:rPr lang="en-CA" sz="1600" b="0" i="0" u="none" strike="noStrike" dirty="0" smtClean="0">
                          <a:solidFill>
                            <a:srgbClr val="FFFFFF"/>
                          </a:solidFill>
                          <a:latin typeface="+mn-lt"/>
                        </a:rPr>
                        <a:t>, </a:t>
                      </a:r>
                      <a:br>
                        <a:rPr lang="en-CA" sz="1600" b="0" i="0" u="none" strike="noStrike" dirty="0" smtClean="0">
                          <a:solidFill>
                            <a:srgbClr val="FFFFFF"/>
                          </a:solidFill>
                          <a:latin typeface="+mn-lt"/>
                        </a:rPr>
                      </a:br>
                      <a:r>
                        <a:rPr lang="ru-RU" sz="1600" b="0" i="0" u="none" strike="noStrike" dirty="0" smtClean="0">
                          <a:solidFill>
                            <a:srgbClr val="FFFFFF"/>
                          </a:solidFill>
                          <a:latin typeface="+mn-lt"/>
                        </a:rPr>
                        <a:t>США</a:t>
                      </a:r>
                      <a:endParaRPr lang="en-CA" sz="1600" b="0" i="0" u="none" strike="noStrike" dirty="0">
                        <a:solidFill>
                          <a:srgbClr val="FFFFFF"/>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fontAlgn="b"/>
                      <a:r>
                        <a:rPr lang="ru-RU" sz="1600" b="0" i="0" u="none" strike="noStrike" dirty="0" smtClean="0">
                          <a:solidFill>
                            <a:srgbClr val="FFFFFF"/>
                          </a:solidFill>
                          <a:latin typeface="+mn-lt"/>
                        </a:rPr>
                        <a:t>Королевские ботанические</a:t>
                      </a:r>
                      <a:r>
                        <a:rPr lang="ru-RU" sz="1600" b="0" i="0" u="none" strike="noStrike" baseline="0" dirty="0" smtClean="0">
                          <a:solidFill>
                            <a:srgbClr val="FFFFFF"/>
                          </a:solidFill>
                          <a:latin typeface="+mn-lt"/>
                        </a:rPr>
                        <a:t> сады Кью</a:t>
                      </a:r>
                      <a:r>
                        <a:rPr lang="en-CA" sz="1600" b="0" i="0" u="none" strike="noStrike" dirty="0" smtClean="0">
                          <a:solidFill>
                            <a:srgbClr val="FFFFFF"/>
                          </a:solidFill>
                          <a:latin typeface="+mn-lt"/>
                        </a:rPr>
                        <a:t>, </a:t>
                      </a:r>
                      <a:r>
                        <a:rPr lang="ru-RU" sz="1600" b="0" i="0" u="none" strike="noStrike" dirty="0" smtClean="0">
                          <a:solidFill>
                            <a:srgbClr val="FFFFFF"/>
                          </a:solidFill>
                          <a:latin typeface="+mn-lt"/>
                        </a:rPr>
                        <a:t>Великобритания</a:t>
                      </a:r>
                      <a:endParaRPr lang="en-CA" sz="1600" b="0" i="0" u="none" strike="noStrike" dirty="0">
                        <a:solidFill>
                          <a:srgbClr val="FFFFFF"/>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fontAlgn="b"/>
                      <a:r>
                        <a:rPr lang="ru-RU" sz="1600" b="0" i="0" u="none" strike="noStrike" dirty="0" smtClean="0">
                          <a:solidFill>
                            <a:srgbClr val="FFFFFF"/>
                          </a:solidFill>
                          <a:latin typeface="+mn-lt"/>
                        </a:rPr>
                        <a:t>Королевские ботанические</a:t>
                      </a:r>
                      <a:r>
                        <a:rPr lang="ru-RU" sz="1600" b="0" i="0" u="none" strike="noStrike" baseline="0" dirty="0" smtClean="0">
                          <a:solidFill>
                            <a:srgbClr val="FFFFFF"/>
                          </a:solidFill>
                          <a:latin typeface="+mn-lt"/>
                        </a:rPr>
                        <a:t> сады </a:t>
                      </a:r>
                      <a:r>
                        <a:rPr lang="en-CA" sz="1600" b="0" i="0" u="none" strike="noStrike" dirty="0" smtClean="0">
                          <a:solidFill>
                            <a:srgbClr val="FFFFFF"/>
                          </a:solidFill>
                          <a:latin typeface="+mn-lt"/>
                        </a:rPr>
                        <a:t>, </a:t>
                      </a:r>
                      <a:r>
                        <a:rPr lang="ru-RU" sz="1600" b="0" i="0" u="none" strike="noStrike" dirty="0" smtClean="0">
                          <a:solidFill>
                            <a:srgbClr val="FFFFFF"/>
                          </a:solidFill>
                          <a:latin typeface="+mn-lt"/>
                        </a:rPr>
                        <a:t>Канада</a:t>
                      </a:r>
                      <a:endParaRPr lang="en-CA" sz="1600" b="0" i="0" u="none" strike="noStrike" dirty="0">
                        <a:solidFill>
                          <a:srgbClr val="FFFFFF"/>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r>
              <a:tr h="1066693">
                <a:tc>
                  <a:txBody>
                    <a:bodyPr/>
                    <a:lstStyle/>
                    <a:p>
                      <a:pPr algn="ctr" fontAlgn="b"/>
                      <a:r>
                        <a:rPr lang="ru-RU" sz="1600" b="0" i="0" u="none" strike="noStrike" dirty="0" smtClean="0">
                          <a:solidFill>
                            <a:srgbClr val="000000"/>
                          </a:solidFill>
                          <a:latin typeface="+mn-lt"/>
                        </a:rPr>
                        <a:t>1</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Площадь </a:t>
                      </a:r>
                      <a:r>
                        <a:rPr lang="en-CA" sz="1600" b="0" i="0" u="none" strike="noStrike" dirty="0" smtClean="0">
                          <a:solidFill>
                            <a:srgbClr val="000000"/>
                          </a:solidFill>
                          <a:latin typeface="+mn-lt"/>
                        </a:rPr>
                        <a:t>(</a:t>
                      </a:r>
                      <a:r>
                        <a:rPr lang="ru-RU" sz="1600" b="0" i="0" u="none" strike="noStrike" dirty="0" smtClean="0">
                          <a:solidFill>
                            <a:srgbClr val="000000"/>
                          </a:solidFill>
                          <a:latin typeface="+mn-lt"/>
                        </a:rPr>
                        <a:t>гектары</a:t>
                      </a:r>
                      <a:r>
                        <a:rPr lang="en-CA" sz="1600" b="0" i="0" u="none" strike="noStrike" dirty="0" smtClean="0">
                          <a:solidFill>
                            <a:srgbClr val="000000"/>
                          </a:solidFill>
                          <a:latin typeface="+mn-lt"/>
                        </a:rPr>
                        <a:t>)</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101</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436</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130</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smtClean="0">
                          <a:solidFill>
                            <a:srgbClr val="000000"/>
                          </a:solidFill>
                          <a:latin typeface="+mn-lt"/>
                        </a:rPr>
                        <a:t>121 (</a:t>
                      </a:r>
                      <a:r>
                        <a:rPr lang="ru-RU" sz="1600" b="0" i="0" u="none" strike="noStrike" dirty="0" smtClean="0">
                          <a:solidFill>
                            <a:srgbClr val="000000"/>
                          </a:solidFill>
                          <a:latin typeface="+mn-lt"/>
                        </a:rPr>
                        <a:t>Культивированные Сады</a:t>
                      </a:r>
                      <a:r>
                        <a:rPr lang="en-CA" sz="1600" b="0" i="0" u="none" strike="noStrike" dirty="0" smtClean="0">
                          <a:solidFill>
                            <a:srgbClr val="000000"/>
                          </a:solidFill>
                          <a:latin typeface="+mn-lt"/>
                        </a:rPr>
                        <a:t>)</a:t>
                      </a:r>
                    </a:p>
                    <a:p>
                      <a:pPr algn="ctr" fontAlgn="b"/>
                      <a:r>
                        <a:rPr lang="en-CA" sz="1600" b="0" i="0" u="none" strike="noStrike" dirty="0" smtClean="0">
                          <a:solidFill>
                            <a:srgbClr val="000000"/>
                          </a:solidFill>
                          <a:latin typeface="+mn-lt"/>
                        </a:rPr>
                        <a:t>971</a:t>
                      </a:r>
                      <a:r>
                        <a:rPr lang="en-CA" sz="1600" b="0" i="0" u="none" strike="noStrike" baseline="0" dirty="0" smtClean="0">
                          <a:solidFill>
                            <a:srgbClr val="000000"/>
                          </a:solidFill>
                          <a:latin typeface="+mn-lt"/>
                        </a:rPr>
                        <a:t> (</a:t>
                      </a:r>
                      <a:r>
                        <a:rPr lang="ru-RU" sz="1600" b="0" i="0" u="none" strike="noStrike" baseline="0" dirty="0" smtClean="0">
                          <a:solidFill>
                            <a:srgbClr val="000000"/>
                          </a:solidFill>
                          <a:latin typeface="+mn-lt"/>
                        </a:rPr>
                        <a:t>природные</a:t>
                      </a:r>
                      <a:r>
                        <a:rPr lang="en-CA" sz="1600" b="0" i="0" u="none" strike="noStrike" baseline="0" dirty="0" smtClean="0">
                          <a:solidFill>
                            <a:srgbClr val="000000"/>
                          </a:solidFill>
                          <a:latin typeface="+mn-lt"/>
                        </a:rPr>
                        <a:t>)</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r h="355963">
                <a:tc>
                  <a:txBody>
                    <a:bodyPr/>
                    <a:lstStyle/>
                    <a:p>
                      <a:pPr algn="ctr" fontAlgn="b"/>
                      <a:r>
                        <a:rPr lang="ru-RU" sz="1600" b="0" i="0" u="none" strike="noStrike" dirty="0" smtClean="0">
                          <a:solidFill>
                            <a:srgbClr val="000000"/>
                          </a:solidFill>
                          <a:latin typeface="+mn-lt"/>
                        </a:rPr>
                        <a:t>2</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600" b="0" i="0" u="none" strike="noStrike" dirty="0" smtClean="0">
                          <a:solidFill>
                            <a:srgbClr val="000000"/>
                          </a:solidFill>
                          <a:latin typeface="+mn-lt"/>
                        </a:rPr>
                        <a:t>Посещаемость </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1,500,000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1,024,000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 </a:t>
                      </a:r>
                      <a:r>
                        <a:rPr lang="en-CA" sz="1600" b="0" i="0" u="none" strike="noStrike" dirty="0">
                          <a:solidFill>
                            <a:srgbClr val="000000"/>
                          </a:solidFill>
                          <a:latin typeface="+mn-lt"/>
                        </a:rPr>
                        <a:t>1,325,917 </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221,468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1310508">
                <a:tc>
                  <a:txBody>
                    <a:bodyPr/>
                    <a:lstStyle/>
                    <a:p>
                      <a:pPr algn="ctr" fontAlgn="b"/>
                      <a:r>
                        <a:rPr lang="ru-RU" sz="1600" b="0" i="0" u="none" strike="noStrike" dirty="0" smtClean="0">
                          <a:solidFill>
                            <a:srgbClr val="000000"/>
                          </a:solidFill>
                          <a:latin typeface="+mn-lt"/>
                        </a:rPr>
                        <a:t>3</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Плата за вход</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ctr"/>
                      <a:r>
                        <a:rPr lang="ru-RU" sz="1600" b="0" i="0" u="none" strike="noStrike" dirty="0" smtClean="0">
                          <a:solidFill>
                            <a:srgbClr val="000000"/>
                          </a:solidFill>
                          <a:latin typeface="+mn-lt"/>
                        </a:rPr>
                        <a:t>Открытые</a:t>
                      </a:r>
                      <a:r>
                        <a:rPr lang="ru-RU" sz="1600" b="0" i="0" u="none" strike="noStrike" baseline="0" dirty="0" smtClean="0">
                          <a:solidFill>
                            <a:srgbClr val="000000"/>
                          </a:solidFill>
                          <a:latin typeface="+mn-lt"/>
                        </a:rPr>
                        <a:t> сады</a:t>
                      </a:r>
                      <a:r>
                        <a:rPr lang="en-CA" sz="1600" b="0" i="0" u="none" strike="noStrike" dirty="0" smtClean="0">
                          <a:solidFill>
                            <a:srgbClr val="000000"/>
                          </a:solidFill>
                          <a:latin typeface="+mn-lt"/>
                        </a:rPr>
                        <a:t>: </a:t>
                      </a:r>
                      <a:r>
                        <a:rPr lang="ru-RU" sz="1600" b="0" i="0" u="none" strike="noStrike" dirty="0" smtClean="0">
                          <a:solidFill>
                            <a:srgbClr val="000000"/>
                          </a:solidFill>
                          <a:latin typeface="+mn-lt"/>
                        </a:rPr>
                        <a:t>Бесплатно</a:t>
                      </a:r>
                      <a:r>
                        <a:rPr lang="en-CA" sz="1600" b="0" i="0" u="none" strike="noStrike" dirty="0">
                          <a:solidFill>
                            <a:srgbClr val="000000"/>
                          </a:solidFill>
                          <a:latin typeface="+mn-lt"/>
                        </a:rPr>
                        <a:t/>
                      </a:r>
                      <a:br>
                        <a:rPr lang="en-CA" sz="1600" b="0" i="0" u="none" strike="noStrike" dirty="0">
                          <a:solidFill>
                            <a:srgbClr val="000000"/>
                          </a:solidFill>
                          <a:latin typeface="+mn-lt"/>
                        </a:rPr>
                      </a:br>
                      <a:r>
                        <a:rPr lang="ru-RU" sz="1600" b="0" i="0" u="none" strike="noStrike" dirty="0" smtClean="0">
                          <a:solidFill>
                            <a:srgbClr val="000000"/>
                          </a:solidFill>
                          <a:latin typeface="+mn-lt"/>
                        </a:rPr>
                        <a:t>Оранжереи</a:t>
                      </a:r>
                      <a:r>
                        <a:rPr lang="en-CA" sz="1600" b="0" i="0" u="none" strike="noStrike" dirty="0" smtClean="0">
                          <a:solidFill>
                            <a:srgbClr val="000000"/>
                          </a:solidFill>
                          <a:latin typeface="+mn-lt"/>
                        </a:rPr>
                        <a:t>: </a:t>
                      </a:r>
                      <a:r>
                        <a:rPr lang="en-CA" sz="1600" b="0" i="0" u="none" strike="noStrike" dirty="0">
                          <a:solidFill>
                            <a:srgbClr val="000000"/>
                          </a:solidFill>
                          <a:latin typeface="+mn-lt"/>
                        </a:rPr>
                        <a:t>$</a:t>
                      </a:r>
                      <a:r>
                        <a:rPr lang="en-CA" sz="1600" b="0" i="0" u="none" strike="noStrike" dirty="0" smtClean="0">
                          <a:solidFill>
                            <a:srgbClr val="000000"/>
                          </a:solidFill>
                          <a:latin typeface="+mn-lt"/>
                        </a:rPr>
                        <a:t>8.90/</a:t>
                      </a:r>
                      <a:r>
                        <a:rPr lang="ru-RU" sz="1600" b="0" i="0" u="none" strike="noStrike" dirty="0" smtClean="0">
                          <a:solidFill>
                            <a:srgbClr val="000000"/>
                          </a:solidFill>
                          <a:latin typeface="+mn-lt"/>
                        </a:rPr>
                        <a:t>каждая</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ctr"/>
                      <a:r>
                        <a:rPr lang="en-CA" sz="1600" b="0" i="0" u="none" strike="noStrike" dirty="0">
                          <a:solidFill>
                            <a:srgbClr val="000000"/>
                          </a:solidFill>
                          <a:latin typeface="+mn-lt"/>
                        </a:rPr>
                        <a:t>$20 to $27</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ctr"/>
                      <a:r>
                        <a:rPr lang="en-CA" sz="1600" b="0" i="0" u="none" strike="noStrike" dirty="0">
                          <a:solidFill>
                            <a:srgbClr val="000000"/>
                          </a:solidFill>
                          <a:latin typeface="+mn-lt"/>
                        </a:rPr>
                        <a:t>$22</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ctr"/>
                      <a:r>
                        <a:rPr lang="en-CA" sz="1600" b="0" i="0" u="none" strike="noStrike" dirty="0" smtClean="0">
                          <a:solidFill>
                            <a:srgbClr val="000000"/>
                          </a:solidFill>
                          <a:latin typeface="+mn-lt"/>
                        </a:rPr>
                        <a:t>$9.60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r h="499907">
                <a:tc>
                  <a:txBody>
                    <a:bodyPr/>
                    <a:lstStyle/>
                    <a:p>
                      <a:pPr algn="ctr" fontAlgn="b"/>
                      <a:r>
                        <a:rPr lang="ru-RU" sz="1600" b="0" i="0" u="none" strike="noStrike" dirty="0" smtClean="0">
                          <a:solidFill>
                            <a:srgbClr val="000000"/>
                          </a:solidFill>
                          <a:latin typeface="+mn-lt"/>
                        </a:rPr>
                        <a:t>4</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600" b="0" i="0" u="none" strike="noStrike" dirty="0" smtClean="0">
                          <a:solidFill>
                            <a:srgbClr val="000000"/>
                          </a:solidFill>
                          <a:latin typeface="+mn-lt"/>
                        </a:rPr>
                        <a:t>Штат </a:t>
                      </a:r>
                      <a:r>
                        <a:rPr lang="en-CA" sz="1600" b="0" i="0" u="none" strike="noStrike" dirty="0" smtClean="0">
                          <a:solidFill>
                            <a:srgbClr val="000000"/>
                          </a:solidFill>
                          <a:latin typeface="+mn-lt"/>
                        </a:rPr>
                        <a:t>(</a:t>
                      </a:r>
                      <a:r>
                        <a:rPr lang="ru-RU" sz="1600" b="0" i="0" u="none" strike="noStrike" dirty="0" smtClean="0">
                          <a:solidFill>
                            <a:srgbClr val="000000"/>
                          </a:solidFill>
                          <a:latin typeface="+mn-lt"/>
                        </a:rPr>
                        <a:t>основные/внештатные</a:t>
                      </a:r>
                      <a:r>
                        <a:rPr lang="en-CA" sz="1600" b="0" i="0" u="none" strike="noStrike" dirty="0" smtClean="0">
                          <a:solidFill>
                            <a:srgbClr val="000000"/>
                          </a:solidFill>
                          <a:latin typeface="+mn-lt"/>
                        </a:rPr>
                        <a:t>)</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CA" sz="1600" b="0" i="0" u="none" strike="noStrike" dirty="0">
                          <a:solidFill>
                            <a:srgbClr val="000000"/>
                          </a:solidFill>
                          <a:latin typeface="+mn-lt"/>
                        </a:rPr>
                        <a:t>300/100</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a:solidFill>
                            <a:srgbClr val="000000"/>
                          </a:solidFill>
                          <a:latin typeface="+mn-lt"/>
                        </a:rPr>
                        <a:t>200/229</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a:solidFill>
                            <a:srgbClr val="000000"/>
                          </a:solidFill>
                          <a:latin typeface="+mn-lt"/>
                        </a:rPr>
                        <a:t>800</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86/115</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55963">
                <a:tc>
                  <a:txBody>
                    <a:bodyPr/>
                    <a:lstStyle/>
                    <a:p>
                      <a:pPr algn="ctr" fontAlgn="b"/>
                      <a:r>
                        <a:rPr lang="ru-RU" sz="1600" b="0" i="0" u="none" strike="noStrike" dirty="0" smtClean="0">
                          <a:solidFill>
                            <a:srgbClr val="000000"/>
                          </a:solidFill>
                          <a:latin typeface="+mn-lt"/>
                        </a:rPr>
                        <a:t>5</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Волонтеры</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500</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727</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550</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smtClean="0">
                          <a:solidFill>
                            <a:srgbClr val="000000"/>
                          </a:solidFill>
                          <a:latin typeface="+mn-lt"/>
                        </a:rPr>
                        <a:t>320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r h="490537">
                <a:tc>
                  <a:txBody>
                    <a:bodyPr/>
                    <a:lstStyle/>
                    <a:p>
                      <a:pPr algn="ctr" fontAlgn="b"/>
                      <a:r>
                        <a:rPr lang="ru-RU" sz="1600" b="0" i="0" u="none" strike="noStrike" dirty="0" smtClean="0">
                          <a:solidFill>
                            <a:srgbClr val="000000"/>
                          </a:solidFill>
                          <a:latin typeface="+mn-lt"/>
                        </a:rPr>
                        <a:t>6</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600" b="0" i="0" u="none" strike="noStrike" dirty="0" smtClean="0">
                          <a:solidFill>
                            <a:srgbClr val="000000"/>
                          </a:solidFill>
                          <a:latin typeface="+mn-lt"/>
                        </a:rPr>
                        <a:t>Годовой бюджет </a:t>
                      </a:r>
                      <a:r>
                        <a:rPr lang="en-CA" sz="1600" b="0" i="0" u="none" strike="noStrike" dirty="0" smtClean="0">
                          <a:solidFill>
                            <a:srgbClr val="000000"/>
                          </a:solidFill>
                          <a:latin typeface="+mn-lt"/>
                        </a:rPr>
                        <a:t>(USD)</a:t>
                      </a:r>
                      <a:endParaRPr lang="en-CA" sz="1600" b="0" i="0" u="none" strike="noStrike" dirty="0">
                        <a:solidFill>
                          <a:srgbClr val="000000"/>
                        </a:solidFill>
                        <a:latin typeface="+mn-lt"/>
                      </a:endParaRPr>
                    </a:p>
                  </a:txBody>
                  <a:tcPr marL="13300"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63,000,000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43,500,000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93,000,000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CA" sz="1600" b="0" i="0" u="none" strike="noStrike" dirty="0" smtClean="0">
                          <a:solidFill>
                            <a:srgbClr val="000000"/>
                          </a:solidFill>
                          <a:latin typeface="+mn-lt"/>
                        </a:rPr>
                        <a:t>9,925,000                    </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499907">
                <a:tc>
                  <a:txBody>
                    <a:bodyPr/>
                    <a:lstStyle/>
                    <a:p>
                      <a:pPr algn="ctr" fontAlgn="b"/>
                      <a:r>
                        <a:rPr lang="ru-RU" sz="1600" b="0" i="0" u="none" strike="noStrike" dirty="0" smtClean="0">
                          <a:solidFill>
                            <a:srgbClr val="000000"/>
                          </a:solidFill>
                          <a:latin typeface="+mn-lt"/>
                        </a:rPr>
                        <a:t>6.1</a:t>
                      </a:r>
                      <a:endParaRPr lang="en-CA" sz="1600" b="0"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000000"/>
                          </a:solidFill>
                          <a:latin typeface="+mn-lt"/>
                        </a:rPr>
                        <a:t>Государственное финансирование</a:t>
                      </a:r>
                      <a:endParaRPr lang="en-CA" sz="1600" b="1"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000000"/>
                          </a:solidFill>
                          <a:latin typeface="+mn-lt"/>
                        </a:rPr>
                        <a:t>27,</a:t>
                      </a:r>
                      <a:r>
                        <a:rPr lang="ru-RU" sz="1600" b="1" i="0" u="none" strike="noStrike" baseline="0" dirty="0" smtClean="0">
                          <a:solidFill>
                            <a:srgbClr val="000000"/>
                          </a:solidFill>
                          <a:latin typeface="+mn-lt"/>
                        </a:rPr>
                        <a:t>720,000</a:t>
                      </a:r>
                      <a:endParaRPr lang="en-CA" sz="1600" b="1"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000000"/>
                          </a:solidFill>
                          <a:latin typeface="+mn-lt"/>
                        </a:rPr>
                        <a:t>41,850,000</a:t>
                      </a:r>
                      <a:endParaRPr lang="en-CA" sz="1600" b="1"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000000"/>
                          </a:solidFill>
                          <a:latin typeface="+mn-lt"/>
                        </a:rPr>
                        <a:t>4,069,250</a:t>
                      </a:r>
                      <a:endParaRPr lang="en-CA" sz="1600" b="1"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r h="1231353">
                <a:tc>
                  <a:txBody>
                    <a:bodyPr/>
                    <a:lstStyle/>
                    <a:p>
                      <a:pPr algn="ctr" fontAlgn="b"/>
                      <a:r>
                        <a:rPr lang="ru-RU" sz="1600" b="0" i="0" u="none" strike="noStrike" dirty="0" smtClean="0">
                          <a:solidFill>
                            <a:srgbClr val="000000"/>
                          </a:solidFill>
                          <a:latin typeface="+mn-lt"/>
                        </a:rPr>
                        <a:t>6.2</a:t>
                      </a:r>
                      <a:endParaRPr lang="en-CA" sz="1600" b="0"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Поступления от коммерческой деятельности (фестивали, мероприятия,</a:t>
                      </a:r>
                      <a:r>
                        <a:rPr lang="ru-RU" sz="1600" b="0" i="0" u="none" strike="noStrike" baseline="0" dirty="0" smtClean="0">
                          <a:solidFill>
                            <a:srgbClr val="000000"/>
                          </a:solidFill>
                          <a:latin typeface="+mn-lt"/>
                        </a:rPr>
                        <a:t> аренда, продажа билетов и </a:t>
                      </a:r>
                      <a:r>
                        <a:rPr lang="ru-RU" sz="1600" b="0" i="0" u="none" strike="noStrike" baseline="0" dirty="0" err="1" smtClean="0">
                          <a:solidFill>
                            <a:srgbClr val="000000"/>
                          </a:solidFill>
                          <a:latin typeface="+mn-lt"/>
                        </a:rPr>
                        <a:t>тп</a:t>
                      </a:r>
                      <a:r>
                        <a:rPr lang="ru-RU" sz="1600" b="0" i="0" u="none" strike="noStrike" baseline="0" dirty="0" smtClean="0">
                          <a:solidFill>
                            <a:srgbClr val="000000"/>
                          </a:solidFill>
                          <a:latin typeface="+mn-lt"/>
                        </a:rPr>
                        <a:t>) </a:t>
                      </a:r>
                      <a:endParaRPr lang="en-CA" sz="1600" b="0"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30,555,000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21,750,</a:t>
                      </a:r>
                      <a:r>
                        <a:rPr lang="ru-RU" sz="1600" b="0" i="0" u="none" strike="noStrike" baseline="0" dirty="0" smtClean="0">
                          <a:solidFill>
                            <a:srgbClr val="000000"/>
                          </a:solidFill>
                          <a:latin typeface="+mn-lt"/>
                        </a:rPr>
                        <a:t>000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13,950,000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0" i="0" u="none" strike="noStrike" dirty="0" smtClean="0">
                          <a:solidFill>
                            <a:srgbClr val="000000"/>
                          </a:solidFill>
                          <a:latin typeface="+mn-lt"/>
                        </a:rPr>
                        <a:t>2,282,750</a:t>
                      </a:r>
                      <a:endParaRPr lang="en-CA" sz="1600" b="0" i="0" u="none" strike="noStrike" dirty="0">
                        <a:solidFill>
                          <a:srgbClr val="0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r h="355963">
                <a:tc>
                  <a:txBody>
                    <a:bodyPr/>
                    <a:lstStyle/>
                    <a:p>
                      <a:pPr algn="ctr" fontAlgn="b"/>
                      <a:r>
                        <a:rPr lang="ru-RU" sz="1600" b="0" i="0" u="none" strike="noStrike" dirty="0" smtClean="0">
                          <a:solidFill>
                            <a:srgbClr val="000000"/>
                          </a:solidFill>
                          <a:latin typeface="+mn-lt"/>
                        </a:rPr>
                        <a:t>6.3</a:t>
                      </a:r>
                      <a:endParaRPr lang="en-CA" sz="1600" b="0"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000000"/>
                          </a:solidFill>
                          <a:latin typeface="+mn-lt"/>
                        </a:rPr>
                        <a:t>Благотворительность</a:t>
                      </a:r>
                      <a:endParaRPr lang="en-CA" sz="1600" b="1" i="0" u="none" strike="noStrike" dirty="0">
                        <a:solidFill>
                          <a:srgbClr val="000000"/>
                        </a:solidFill>
                        <a:latin typeface="+mn-lt"/>
                      </a:endParaRPr>
                    </a:p>
                  </a:txBody>
                  <a:tcPr marL="239395" marR="13300" marT="1227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0" i="0" u="none" strike="noStrike" dirty="0">
                          <a:solidFill>
                            <a:srgbClr val="000000"/>
                          </a:solidFill>
                          <a:latin typeface="+mn-lt"/>
                        </a:rPr>
                        <a:t> </a:t>
                      </a:r>
                      <a:r>
                        <a:rPr lang="ru-RU" sz="1600" b="1" i="0" u="none" strike="noStrike" dirty="0" smtClean="0">
                          <a:solidFill>
                            <a:srgbClr val="C00000"/>
                          </a:solidFill>
                          <a:latin typeface="+mn-lt"/>
                        </a:rPr>
                        <a:t>4,725,000</a:t>
                      </a:r>
                      <a:endParaRPr lang="en-CA" sz="1600" b="1" i="0" u="none" strike="noStrike" dirty="0">
                        <a:solidFill>
                          <a:srgbClr val="C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C00000"/>
                          </a:solidFill>
                          <a:latin typeface="+mn-lt"/>
                        </a:rPr>
                        <a:t>21,750,000</a:t>
                      </a:r>
                      <a:endParaRPr lang="en-CA" sz="1600" b="1" i="0" u="none" strike="noStrike" dirty="0">
                        <a:solidFill>
                          <a:srgbClr val="C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en-CA" sz="1600" b="1" i="0" u="none" strike="noStrike" dirty="0">
                          <a:solidFill>
                            <a:srgbClr val="C00000"/>
                          </a:solidFill>
                          <a:latin typeface="+mn-lt"/>
                        </a:rPr>
                        <a:t> </a:t>
                      </a:r>
                      <a:r>
                        <a:rPr lang="ru-RU" sz="1600" b="1" i="0" u="none" strike="noStrike" dirty="0" smtClean="0">
                          <a:solidFill>
                            <a:srgbClr val="C00000"/>
                          </a:solidFill>
                          <a:latin typeface="+mn-lt"/>
                        </a:rPr>
                        <a:t>37,200,000</a:t>
                      </a:r>
                      <a:endParaRPr lang="en-CA" sz="1600" b="1" i="0" u="none" strike="noStrike" dirty="0">
                        <a:solidFill>
                          <a:srgbClr val="C00000"/>
                        </a:solidFill>
                        <a:latin typeface="+mn-lt"/>
                      </a:endParaRP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c>
                  <a:txBody>
                    <a:bodyPr/>
                    <a:lstStyle/>
                    <a:p>
                      <a:pPr algn="ctr" fontAlgn="b"/>
                      <a:r>
                        <a:rPr lang="ru-RU" sz="1600" b="1" i="0" u="none" strike="noStrike" dirty="0" smtClean="0">
                          <a:solidFill>
                            <a:srgbClr val="C00000"/>
                          </a:solidFill>
                          <a:latin typeface="+mn-lt"/>
                        </a:rPr>
                        <a:t>3,573,000</a:t>
                      </a:r>
                      <a:r>
                        <a:rPr lang="en-CA" sz="1600" b="1" i="0" u="none" strike="noStrike" dirty="0">
                          <a:solidFill>
                            <a:srgbClr val="C00000"/>
                          </a:solidFill>
                          <a:latin typeface="+mn-lt"/>
                        </a:rPr>
                        <a:t> </a:t>
                      </a:r>
                    </a:p>
                  </a:txBody>
                  <a:tcPr marL="99060" marR="99060" marT="45716" marB="457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EEC"/>
                    </a:solidFill>
                  </a:tcPr>
                </a:tc>
              </a:tr>
            </a:tbl>
          </a:graphicData>
        </a:graphic>
      </p:graphicFrame>
    </p:spTree>
    <p:extLst>
      <p:ext uri="{BB962C8B-B14F-4D97-AF65-F5344CB8AC3E}">
        <p14:creationId xmlns:p14="http://schemas.microsoft.com/office/powerpoint/2010/main" val="2021000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34434" y="116418"/>
            <a:ext cx="11523133" cy="3888316"/>
          </a:xfrm>
        </p:spPr>
        <p:txBody>
          <a:bodyPr>
            <a:normAutofit fontScale="55000" lnSpcReduction="20000"/>
          </a:bodyPr>
          <a:lstStyle/>
          <a:p>
            <a:pPr algn="just">
              <a:defRPr/>
            </a:pPr>
            <a:r>
              <a:rPr lang="ru-RU" sz="4400" dirty="0">
                <a:cs typeface="Times New Roman" pitchFamily="18" charset="0"/>
              </a:rPr>
              <a:t>Последний </a:t>
            </a:r>
            <a:r>
              <a:rPr lang="ru-RU" sz="4400" b="1" dirty="0">
                <a:cs typeface="Times New Roman" pitchFamily="18" charset="0"/>
              </a:rPr>
              <a:t>Генеральный план реконструкции Главного ботанического сада</a:t>
            </a:r>
            <a:r>
              <a:rPr lang="ru-RU" sz="4400" dirty="0">
                <a:cs typeface="Times New Roman" pitchFamily="18" charset="0"/>
              </a:rPr>
              <a:t> </a:t>
            </a:r>
            <a:r>
              <a:rPr lang="ru-RU" sz="4400" b="1" dirty="0">
                <a:cs typeface="Times New Roman" pitchFamily="18" charset="0"/>
              </a:rPr>
              <a:t>был разработан в 1955 году,</a:t>
            </a:r>
            <a:r>
              <a:rPr lang="ru-RU" sz="4400" dirty="0">
                <a:cs typeface="Times New Roman" pitchFamily="18" charset="0"/>
              </a:rPr>
              <a:t> который  включал: </a:t>
            </a:r>
          </a:p>
          <a:p>
            <a:pPr algn="just">
              <a:buFont typeface="Wingdings" pitchFamily="2" charset="2"/>
              <a:buChar char="ü"/>
              <a:defRPr/>
            </a:pPr>
            <a:r>
              <a:rPr lang="ru-RU" sz="4400" dirty="0">
                <a:cs typeface="Times New Roman" pitchFamily="18" charset="0"/>
              </a:rPr>
              <a:t>новые экспозиционные участки; </a:t>
            </a:r>
          </a:p>
          <a:p>
            <a:pPr algn="just">
              <a:buFont typeface="Wingdings" pitchFamily="2" charset="2"/>
              <a:buChar char="ü"/>
              <a:defRPr/>
            </a:pPr>
            <a:r>
              <a:rPr lang="ru-RU" sz="4400" dirty="0">
                <a:cs typeface="Times New Roman" pitchFamily="18" charset="0"/>
              </a:rPr>
              <a:t>административно-лабораторный корпус, </a:t>
            </a:r>
          </a:p>
          <a:p>
            <a:pPr algn="just">
              <a:buFont typeface="Wingdings" pitchFamily="2" charset="2"/>
              <a:buChar char="ü"/>
              <a:defRPr/>
            </a:pPr>
            <a:r>
              <a:rPr lang="ru-RU" sz="4400" dirty="0">
                <a:cs typeface="Times New Roman" pitchFamily="18" charset="0"/>
              </a:rPr>
              <a:t>фондовую оранжерею для выращивания тропических и субтропических растений. </a:t>
            </a:r>
          </a:p>
          <a:p>
            <a:pPr algn="just">
              <a:defRPr/>
            </a:pPr>
            <a:r>
              <a:rPr lang="ru-RU" sz="4400" dirty="0">
                <a:cs typeface="Times New Roman" pitchFamily="18" charset="0"/>
              </a:rPr>
              <a:t>Этот Генеральный план реконструкции сослужил добрую службу в развитии ботанического сада, он </a:t>
            </a:r>
            <a:r>
              <a:rPr lang="ru-RU" sz="4400" b="1" i="1" dirty="0">
                <a:cs typeface="Times New Roman" pitchFamily="18" charset="0"/>
              </a:rPr>
              <a:t>является основой и современного состояния</a:t>
            </a:r>
            <a:r>
              <a:rPr lang="ru-RU" sz="4400" dirty="0">
                <a:cs typeface="Times New Roman" pitchFamily="18" charset="0"/>
              </a:rPr>
              <a:t>. </a:t>
            </a:r>
          </a:p>
          <a:p>
            <a:pPr algn="just">
              <a:buFont typeface="Wingdings" pitchFamily="2" charset="2"/>
              <a:buChar char="q"/>
              <a:defRPr/>
            </a:pPr>
            <a:r>
              <a:rPr lang="ru-RU" sz="4400" b="1" dirty="0">
                <a:solidFill>
                  <a:srgbClr val="C00000"/>
                </a:solidFill>
                <a:cs typeface="Times New Roman" pitchFamily="18" charset="0"/>
              </a:rPr>
              <a:t>Однако сейчас назрела необходимость генеральной реконструкции ГБС, направленную на ее модернизацию и соответствующую международным трендам.</a:t>
            </a:r>
          </a:p>
          <a:p>
            <a:pPr>
              <a:defRPr/>
            </a:pPr>
            <a:endParaRPr lang="ru-RU" dirty="0"/>
          </a:p>
        </p:txBody>
      </p:sp>
      <p:pic>
        <p:nvPicPr>
          <p:cNvPr id="16387" name="Рисунок 4" descr="ФОТО Институт1.jpg"/>
          <p:cNvPicPr>
            <a:picLocks noChangeAspect="1"/>
          </p:cNvPicPr>
          <p:nvPr/>
        </p:nvPicPr>
        <p:blipFill>
          <a:blip r:embed="rId2">
            <a:lum bright="10000"/>
          </a:blip>
          <a:srcRect/>
          <a:stretch>
            <a:fillRect/>
          </a:stretch>
        </p:blipFill>
        <p:spPr bwMode="auto">
          <a:xfrm>
            <a:off x="624418" y="3621618"/>
            <a:ext cx="4703233" cy="2789767"/>
          </a:xfrm>
          <a:prstGeom prst="rect">
            <a:avLst/>
          </a:prstGeom>
          <a:ln>
            <a:noFill/>
          </a:ln>
          <a:effectLst>
            <a:outerShdw blurRad="292100" dist="139700" dir="2700000" algn="tl" rotWithShape="0">
              <a:srgbClr val="333333">
                <a:alpha val="65000"/>
              </a:srgbClr>
            </a:outerShdw>
          </a:effectLst>
        </p:spPr>
      </p:pic>
      <p:pic>
        <p:nvPicPr>
          <p:cNvPr id="16388" name="Рисунок 6" descr="партер3.jpg"/>
          <p:cNvPicPr>
            <a:picLocks noChangeAspect="1"/>
          </p:cNvPicPr>
          <p:nvPr/>
        </p:nvPicPr>
        <p:blipFill>
          <a:blip r:embed="rId3">
            <a:lum bright="10000"/>
          </a:blip>
          <a:srcRect/>
          <a:stretch>
            <a:fillRect/>
          </a:stretch>
        </p:blipFill>
        <p:spPr bwMode="auto">
          <a:xfrm>
            <a:off x="6434667" y="3333751"/>
            <a:ext cx="4269317" cy="2495549"/>
          </a:xfrm>
          <a:prstGeom prst="rect">
            <a:avLst/>
          </a:prstGeom>
          <a:ln>
            <a:noFill/>
          </a:ln>
          <a:effectLst>
            <a:outerShdw blurRad="292100" dist="139700" dir="2700000" algn="tl" rotWithShape="0">
              <a:srgbClr val="333333">
                <a:alpha val="65000"/>
              </a:srgbClr>
            </a:outerShdw>
          </a:effectLst>
        </p:spPr>
      </p:pic>
      <p:sp>
        <p:nvSpPr>
          <p:cNvPr id="16389" name="Прямоугольник 8"/>
          <p:cNvSpPr>
            <a:spLocks noChangeArrowheads="1"/>
          </p:cNvSpPr>
          <p:nvPr/>
        </p:nvSpPr>
        <p:spPr bwMode="auto">
          <a:xfrm>
            <a:off x="7632700" y="5829300"/>
            <a:ext cx="4224867" cy="748795"/>
          </a:xfrm>
          <a:prstGeom prst="rect">
            <a:avLst/>
          </a:prstGeom>
          <a:noFill/>
          <a:ln w="9525">
            <a:noFill/>
            <a:miter lim="800000"/>
            <a:headEnd/>
            <a:tailEnd/>
          </a:ln>
        </p:spPr>
        <p:txBody>
          <a:bodyPr>
            <a:spAutoFit/>
          </a:bodyPr>
          <a:lstStyle/>
          <a:p>
            <a:pPr marL="457189" indent="-457189">
              <a:buFontTx/>
              <a:buAutoNum type="arabicPeriod"/>
              <a:defRPr/>
            </a:pPr>
            <a:r>
              <a:rPr lang="ru-RU" sz="2133" dirty="0">
                <a:cs typeface="Times New Roman" pitchFamily="18" charset="0"/>
              </a:rPr>
              <a:t>Административное здание</a:t>
            </a:r>
          </a:p>
          <a:p>
            <a:pPr marL="457189" indent="-457189">
              <a:buFontTx/>
              <a:buAutoNum type="arabicPeriod"/>
              <a:defRPr/>
            </a:pPr>
            <a:r>
              <a:rPr lang="ru-RU" sz="2133" dirty="0">
                <a:cs typeface="Times New Roman" pitchFamily="18" charset="0"/>
              </a:rPr>
              <a:t>Внешний вид партера ГБС </a:t>
            </a:r>
            <a:endParaRPr lang="ru-RU" sz="2133" dirty="0"/>
          </a:p>
        </p:txBody>
      </p:sp>
    </p:spTree>
    <p:extLst>
      <p:ext uri="{BB962C8B-B14F-4D97-AF65-F5344CB8AC3E}">
        <p14:creationId xmlns:p14="http://schemas.microsoft.com/office/powerpoint/2010/main" val="351154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2"/>
          <p:cNvSpPr>
            <a:spLocks noGrp="1"/>
          </p:cNvSpPr>
          <p:nvPr>
            <p:ph type="title"/>
          </p:nvPr>
        </p:nvSpPr>
        <p:spPr>
          <a:xfrm>
            <a:off x="0" y="19051"/>
            <a:ext cx="12192000" cy="960967"/>
          </a:xfrm>
        </p:spPr>
        <p:txBody>
          <a:bodyPr>
            <a:normAutofit fontScale="90000"/>
          </a:bodyPr>
          <a:lstStyle/>
          <a:p>
            <a:r>
              <a:rPr lang="ru-RU" sz="2400" b="1">
                <a:solidFill>
                  <a:srgbClr val="7030A0"/>
                </a:solidFill>
                <a:cs typeface="Times New Roman" panose="02020603050405020304" pitchFamily="18" charset="0"/>
              </a:rPr>
              <a:t>Анализ деятельности ведущих ботанических садов США, Франции, Китая показывает необходимость коренного преобразования инфраструктуры и имиджа ГБС для соответствия современным мировым стандартам</a:t>
            </a:r>
            <a:endParaRPr lang="ru-RU" sz="2400">
              <a:cs typeface="Times New Roman" panose="02020603050405020304" pitchFamily="18" charset="0"/>
            </a:endParaRPr>
          </a:p>
        </p:txBody>
      </p:sp>
      <p:sp>
        <p:nvSpPr>
          <p:cNvPr id="17411" name="Объект 3"/>
          <p:cNvSpPr>
            <a:spLocks noGrp="1"/>
          </p:cNvSpPr>
          <p:nvPr>
            <p:ph sz="half" idx="1"/>
          </p:nvPr>
        </p:nvSpPr>
        <p:spPr>
          <a:xfrm>
            <a:off x="143933" y="914401"/>
            <a:ext cx="6815667" cy="5947833"/>
          </a:xfrm>
        </p:spPr>
        <p:txBody>
          <a:bodyPr>
            <a:normAutofit fontScale="85000" lnSpcReduction="20000"/>
          </a:bodyPr>
          <a:lstStyle/>
          <a:p>
            <a:pPr marL="0" indent="0">
              <a:buNone/>
            </a:pPr>
            <a:endParaRPr lang="ru-RU" sz="1867" b="1">
              <a:latin typeface="Times New Roman" panose="02020603050405020304" pitchFamily="18" charset="0"/>
              <a:cs typeface="Times New Roman" panose="02020603050405020304" pitchFamily="18" charset="0"/>
            </a:endParaRPr>
          </a:p>
          <a:p>
            <a:pPr marL="0" indent="0">
              <a:buNone/>
            </a:pPr>
            <a:r>
              <a:rPr lang="ru-RU" sz="2133" b="1">
                <a:solidFill>
                  <a:srgbClr val="008000"/>
                </a:solidFill>
                <a:cs typeface="Times New Roman" panose="02020603050405020304" pitchFamily="18" charset="0"/>
              </a:rPr>
              <a:t>От ботанических садов </a:t>
            </a:r>
            <a:r>
              <a:rPr lang="ru-RU" sz="2133" b="1" u="sng">
                <a:solidFill>
                  <a:srgbClr val="008000"/>
                </a:solidFill>
                <a:cs typeface="Times New Roman" panose="02020603050405020304" pitchFamily="18" charset="0"/>
              </a:rPr>
              <a:t>Китая</a:t>
            </a:r>
            <a:endParaRPr lang="ru-RU" sz="2133" b="1">
              <a:solidFill>
                <a:srgbClr val="008000"/>
              </a:solidFill>
              <a:cs typeface="Times New Roman" panose="02020603050405020304" pitchFamily="18" charset="0"/>
            </a:endParaRPr>
          </a:p>
          <a:p>
            <a:pPr marL="0" indent="0">
              <a:buNone/>
            </a:pPr>
            <a:r>
              <a:rPr lang="ru-RU" sz="2133">
                <a:cs typeface="Times New Roman" panose="02020603050405020304" pitchFamily="18" charset="0"/>
              </a:rPr>
              <a:t>необходимо перенять</a:t>
            </a:r>
          </a:p>
          <a:p>
            <a:pPr marL="0" indent="0">
              <a:buNone/>
            </a:pPr>
            <a:r>
              <a:rPr lang="ru-RU" sz="2133">
                <a:cs typeface="Times New Roman" panose="02020603050405020304" pitchFamily="18" charset="0"/>
              </a:rPr>
              <a:t>специфический уровень</a:t>
            </a:r>
          </a:p>
          <a:p>
            <a:pPr marL="0" indent="0">
              <a:buNone/>
            </a:pPr>
            <a:r>
              <a:rPr lang="ru-RU" sz="2133">
                <a:cs typeface="Times New Roman" panose="02020603050405020304" pitchFamily="18" charset="0"/>
              </a:rPr>
              <a:t>ландшафтного дизайна,</a:t>
            </a:r>
          </a:p>
          <a:p>
            <a:pPr marL="0" indent="0">
              <a:buNone/>
            </a:pPr>
            <a:r>
              <a:rPr lang="ru-RU" sz="2133">
                <a:cs typeface="Times New Roman" panose="02020603050405020304" pitchFamily="18" charset="0"/>
              </a:rPr>
              <a:t>с органичным включением</a:t>
            </a:r>
          </a:p>
          <a:p>
            <a:pPr marL="0" indent="0">
              <a:buNone/>
            </a:pPr>
            <a:r>
              <a:rPr lang="ru-RU" sz="2133">
                <a:cs typeface="Times New Roman" panose="02020603050405020304" pitchFamily="18" charset="0"/>
              </a:rPr>
              <a:t>в него малых архитектурных форм.</a:t>
            </a:r>
          </a:p>
          <a:p>
            <a:pPr marL="0" indent="0">
              <a:buNone/>
            </a:pPr>
            <a:r>
              <a:rPr lang="ru-RU" sz="2133" b="1">
                <a:solidFill>
                  <a:srgbClr val="008000"/>
                </a:solidFill>
                <a:cs typeface="Times New Roman" panose="02020603050405020304" pitchFamily="18" charset="0"/>
              </a:rPr>
              <a:t>Позитивным опытом ботанических садов</a:t>
            </a:r>
          </a:p>
          <a:p>
            <a:pPr marL="0" indent="0">
              <a:buNone/>
            </a:pPr>
            <a:r>
              <a:rPr lang="ru-RU" sz="2133" b="1" u="sng">
                <a:solidFill>
                  <a:srgbClr val="008000"/>
                </a:solidFill>
                <a:cs typeface="Times New Roman" panose="02020603050405020304" pitchFamily="18" charset="0"/>
              </a:rPr>
              <a:t>Франции </a:t>
            </a:r>
            <a:r>
              <a:rPr lang="ru-RU" sz="2133">
                <a:cs typeface="Times New Roman" panose="02020603050405020304" pitchFamily="18" charset="0"/>
              </a:rPr>
              <a:t>являются: создание «растительного</a:t>
            </a:r>
          </a:p>
          <a:p>
            <a:pPr marL="0" indent="0">
              <a:buNone/>
            </a:pPr>
            <a:r>
              <a:rPr lang="ru-RU" sz="2133">
                <a:cs typeface="Times New Roman" panose="02020603050405020304" pitchFamily="18" charset="0"/>
              </a:rPr>
              <a:t>кластера», включающего в себя научные</a:t>
            </a:r>
          </a:p>
          <a:p>
            <a:pPr marL="0" indent="0">
              <a:buNone/>
            </a:pPr>
            <a:r>
              <a:rPr lang="ru-RU" sz="2133">
                <a:cs typeface="Times New Roman" panose="02020603050405020304" pitchFamily="18" charset="0"/>
              </a:rPr>
              <a:t>исследования, образование и коммерческие</a:t>
            </a:r>
          </a:p>
          <a:p>
            <a:pPr marL="0" indent="0">
              <a:buNone/>
            </a:pPr>
            <a:r>
              <a:rPr lang="ru-RU" sz="2133">
                <a:cs typeface="Times New Roman" panose="02020603050405020304" pitchFamily="18" charset="0"/>
              </a:rPr>
              <a:t>компании; тренинговые площадки и</a:t>
            </a:r>
          </a:p>
          <a:p>
            <a:pPr marL="0" indent="0">
              <a:buNone/>
            </a:pPr>
            <a:r>
              <a:rPr lang="ru-RU" sz="2133">
                <a:cs typeface="Times New Roman" panose="02020603050405020304" pitchFamily="18" charset="0"/>
              </a:rPr>
              <a:t>дифференцированные экскурсионные маршруты</a:t>
            </a:r>
          </a:p>
          <a:p>
            <a:pPr marL="0" indent="0">
              <a:buNone/>
            </a:pPr>
            <a:r>
              <a:rPr lang="ru-RU" sz="2133">
                <a:cs typeface="Times New Roman" panose="02020603050405020304" pitchFamily="18" charset="0"/>
              </a:rPr>
              <a:t>с применением новых технологий культурно-просветительской и экскурсионной работы. </a:t>
            </a:r>
          </a:p>
          <a:p>
            <a:pPr marL="0" indent="0">
              <a:buNone/>
            </a:pPr>
            <a:endParaRPr lang="ru-RU" sz="1867" b="1">
              <a:latin typeface="Times New Roman" panose="02020603050405020304" pitchFamily="18" charset="0"/>
              <a:cs typeface="Times New Roman" panose="02020603050405020304" pitchFamily="18" charset="0"/>
            </a:endParaRPr>
          </a:p>
          <a:p>
            <a:pPr marL="0" indent="0">
              <a:buNone/>
            </a:pPr>
            <a:r>
              <a:rPr lang="ru-RU" sz="2133">
                <a:latin typeface="Times New Roman" panose="02020603050405020304" pitchFamily="18" charset="0"/>
                <a:cs typeface="Times New Roman" panose="02020603050405020304" pitchFamily="18" charset="0"/>
              </a:rPr>
              <a:t>Важными аспектами деятельности ботанических садов </a:t>
            </a:r>
            <a:r>
              <a:rPr lang="ru-RU" sz="2133" u="sng">
                <a:latin typeface="Times New Roman" panose="02020603050405020304" pitchFamily="18" charset="0"/>
                <a:cs typeface="Times New Roman" panose="02020603050405020304" pitchFamily="18" charset="0"/>
              </a:rPr>
              <a:t>США</a:t>
            </a:r>
            <a:r>
              <a:rPr lang="ru-RU" sz="2133">
                <a:latin typeface="Times New Roman" panose="02020603050405020304" pitchFamily="18" charset="0"/>
                <a:cs typeface="Times New Roman" panose="02020603050405020304" pitchFamily="18" charset="0"/>
              </a:rPr>
              <a:t> являются современные климатроны и участие в их деятельности спонсорских фондов и волонтерского движения.</a:t>
            </a:r>
          </a:p>
        </p:txBody>
      </p:sp>
      <p:pic>
        <p:nvPicPr>
          <p:cNvPr id="17412" name="Picture 2" descr="C:\Documents and Settings\User\Рабочий стол\Китайский-сад.jpeg"/>
          <p:cNvPicPr>
            <a:picLocks noGrp="1" noChangeAspect="1" noChangeArrowheads="1"/>
          </p:cNvPicPr>
          <p:nvPr>
            <p:ph sz="half" idx="2"/>
          </p:nvPr>
        </p:nvPicPr>
        <p:blipFill>
          <a:blip r:embed="rId2" cstate="print"/>
          <a:srcRect t="16010"/>
          <a:stretch>
            <a:fillRect/>
          </a:stretch>
        </p:blipFill>
        <p:spPr>
          <a:xfrm>
            <a:off x="8208235" y="1124744"/>
            <a:ext cx="3456384" cy="17272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413" name="Рисунок 1"/>
          <p:cNvPicPr>
            <a:picLocks noChangeAspect="1"/>
          </p:cNvPicPr>
          <p:nvPr/>
        </p:nvPicPr>
        <p:blipFill>
          <a:blip r:embed="rId3" cstate="print"/>
          <a:srcRect/>
          <a:stretch>
            <a:fillRect/>
          </a:stretch>
        </p:blipFill>
        <p:spPr bwMode="auto">
          <a:xfrm>
            <a:off x="4175787" y="1124744"/>
            <a:ext cx="3073400" cy="1727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414" name="Picture 3" descr="C:\Documents and Settings\User\Рабочий стол\Для альбома\Терра ботаника 29.04.2013 260.JPG"/>
          <p:cNvPicPr>
            <a:picLocks noChangeAspect="1" noChangeArrowheads="1"/>
          </p:cNvPicPr>
          <p:nvPr/>
        </p:nvPicPr>
        <p:blipFill>
          <a:blip r:embed="rId4" cstate="print"/>
          <a:srcRect b="9840"/>
          <a:stretch>
            <a:fillRect/>
          </a:stretch>
        </p:blipFill>
        <p:spPr bwMode="auto">
          <a:xfrm>
            <a:off x="5903979" y="2852936"/>
            <a:ext cx="3794189" cy="21122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415" name="Picture 4" descr="C:\Documents and Settings\User\Рабочий стол\Климатрон.jpg"/>
          <p:cNvPicPr>
            <a:picLocks noChangeAspect="1" noChangeArrowheads="1"/>
          </p:cNvPicPr>
          <p:nvPr/>
        </p:nvPicPr>
        <p:blipFill>
          <a:blip r:embed="rId5" cstate="print">
            <a:lum bright="10000"/>
          </a:blip>
          <a:srcRect t="28683"/>
          <a:stretch>
            <a:fillRect/>
          </a:stretch>
        </p:blipFill>
        <p:spPr bwMode="auto">
          <a:xfrm>
            <a:off x="8016214" y="4965171"/>
            <a:ext cx="3794647" cy="18928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7294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43933" y="260352"/>
            <a:ext cx="11616267" cy="2112433"/>
          </a:xfrm>
        </p:spPr>
        <p:txBody>
          <a:bodyPr>
            <a:normAutofit fontScale="90000"/>
          </a:bodyPr>
          <a:lstStyle/>
          <a:p>
            <a:pPr algn="l"/>
            <a:r>
              <a:rPr lang="ru-RU" sz="1867">
                <a:latin typeface="Times New Roman" panose="02020603050405020304" pitchFamily="18" charset="0"/>
                <a:cs typeface="Times New Roman" panose="02020603050405020304" pitchFamily="18" charset="0"/>
              </a:rPr>
              <a:t>В 2009 году нами была предпринята первая попытка привлечения общественности к деятельности ГБС, была создана</a:t>
            </a:r>
            <a:br>
              <a:rPr lang="ru-RU" sz="1867">
                <a:latin typeface="Times New Roman" panose="02020603050405020304" pitchFamily="18" charset="0"/>
                <a:cs typeface="Times New Roman" panose="02020603050405020304" pitchFamily="18" charset="0"/>
              </a:rPr>
            </a:br>
            <a:r>
              <a:rPr lang="ru-RU" sz="1867" b="1">
                <a:latin typeface="Times New Roman" panose="02020603050405020304" pitchFamily="18" charset="0"/>
                <a:cs typeface="Times New Roman" panose="02020603050405020304" pitchFamily="18" charset="0"/>
              </a:rPr>
              <a:t>«Группа друзей ботанического сада»</a:t>
            </a:r>
            <a:r>
              <a:rPr lang="ru-RU" sz="1867">
                <a:latin typeface="Times New Roman" panose="02020603050405020304" pitchFamily="18" charset="0"/>
                <a:cs typeface="Times New Roman" panose="02020603050405020304" pitchFamily="18" charset="0"/>
              </a:rPr>
              <a:t>,</a:t>
            </a:r>
            <a:br>
              <a:rPr lang="ru-RU" sz="1867">
                <a:latin typeface="Times New Roman" panose="02020603050405020304" pitchFamily="18" charset="0"/>
                <a:cs typeface="Times New Roman" panose="02020603050405020304" pitchFamily="18" charset="0"/>
              </a:rPr>
            </a:br>
            <a:r>
              <a:rPr lang="ru-RU" sz="1867">
                <a:latin typeface="Times New Roman" panose="02020603050405020304" pitchFamily="18" charset="0"/>
                <a:cs typeface="Times New Roman" panose="02020603050405020304" pitchFamily="18" charset="0"/>
              </a:rPr>
              <a:t>куда вошли представители прессы, частные питомники, представители Акимата г.Алматы, экологический общественный фонд г. Алматы, который привлек волонтеров на территорию ботанического сада. Благодаря спонсорской поддержке компании</a:t>
            </a:r>
            <a:r>
              <a:rPr lang="en-US" sz="1867">
                <a:latin typeface="Times New Roman" panose="02020603050405020304" pitchFamily="18" charset="0"/>
                <a:cs typeface="Times New Roman" panose="02020603050405020304" pitchFamily="18" charset="0"/>
              </a:rPr>
              <a:t> JTI</a:t>
            </a:r>
            <a:r>
              <a:rPr lang="ru-RU" sz="1867">
                <a:latin typeface="Times New Roman" panose="02020603050405020304" pitchFamily="18" charset="0"/>
                <a:cs typeface="Times New Roman" panose="02020603050405020304" pitchFamily="18" charset="0"/>
              </a:rPr>
              <a:t> был выполнен проект «Японского сада» и закуплено качественное садовое оборудование и посадочный материал для развития питомника ГБС.</a:t>
            </a:r>
            <a:r>
              <a:rPr lang="ru-RU" sz="2400">
                <a:latin typeface="Times New Roman" panose="02020603050405020304" pitchFamily="18" charset="0"/>
                <a:cs typeface="Times New Roman" panose="02020603050405020304" pitchFamily="18" charset="0"/>
              </a:rPr>
              <a:t/>
            </a:r>
            <a:br>
              <a:rPr lang="ru-RU" sz="2400">
                <a:latin typeface="Times New Roman" panose="02020603050405020304" pitchFamily="18" charset="0"/>
                <a:cs typeface="Times New Roman" panose="02020603050405020304" pitchFamily="18" charset="0"/>
              </a:rPr>
            </a:br>
            <a:endParaRPr lang="ru-RU" sz="2400">
              <a:latin typeface="Times New Roman" panose="02020603050405020304" pitchFamily="18" charset="0"/>
              <a:cs typeface="Times New Roman" panose="02020603050405020304" pitchFamily="18" charset="0"/>
            </a:endParaRPr>
          </a:p>
        </p:txBody>
      </p:sp>
      <p:pic>
        <p:nvPicPr>
          <p:cNvPr id="18435" name="Рисунок 7" descr="IMG_32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1" y="2660651"/>
            <a:ext cx="5856817" cy="292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Рисунок 9" descr="IMG_33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4351" y="2468033"/>
            <a:ext cx="214418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10" descr="IMG_33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7267" y="2565401"/>
            <a:ext cx="2142067" cy="241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Прямоугольник 11"/>
          <p:cNvSpPr>
            <a:spLocks noChangeArrowheads="1"/>
          </p:cNvSpPr>
          <p:nvPr/>
        </p:nvSpPr>
        <p:spPr bwMode="auto">
          <a:xfrm>
            <a:off x="431801" y="5662085"/>
            <a:ext cx="585681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sz="1867" b="1">
                <a:latin typeface="Times New Roman" panose="02020603050405020304" pitchFamily="18" charset="0"/>
                <a:cs typeface="Times New Roman" panose="02020603050405020304" pitchFamily="18" charset="0"/>
              </a:rPr>
              <a:t>Экспозиционный участок «Японский сад», заложенный в 2010 г..</a:t>
            </a:r>
            <a:endParaRPr lang="ru-RU" sz="1867" b="1"/>
          </a:p>
        </p:txBody>
      </p:sp>
      <p:pic>
        <p:nvPicPr>
          <p:cNvPr id="18439" name="Рисунок 12" descr="IMG_331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5333" y="4984752"/>
            <a:ext cx="3744384" cy="18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0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4"/>
          <p:cNvSpPr>
            <a:spLocks noGrp="1"/>
          </p:cNvSpPr>
          <p:nvPr>
            <p:ph type="title"/>
          </p:nvPr>
        </p:nvSpPr>
        <p:spPr>
          <a:xfrm>
            <a:off x="624417" y="1773767"/>
            <a:ext cx="10972800" cy="4438651"/>
          </a:xfrm>
        </p:spPr>
        <p:txBody>
          <a:bodyPr/>
          <a:lstStyle/>
          <a:p>
            <a:pPr>
              <a:defRPr/>
            </a:pPr>
            <a:r>
              <a:rPr lang="ru-RU" sz="2400" b="1" dirty="0">
                <a:latin typeface="+mn-lt"/>
                <a:cs typeface="Times New Roman" pitchFamily="18" charset="0"/>
              </a:rPr>
              <a:t>Данная концепция разработана на основе </a:t>
            </a:r>
            <a:r>
              <a:rPr lang="ru-RU" sz="2400" b="1" u="sng" dirty="0">
                <a:latin typeface="+mn-lt"/>
                <a:cs typeface="Times New Roman" pitchFamily="18" charset="0"/>
              </a:rPr>
              <a:t>законодательства Республики Казахстан</a:t>
            </a:r>
            <a:r>
              <a:rPr lang="ru-RU" sz="2400" b="1" dirty="0">
                <a:latin typeface="+mn-lt"/>
                <a:cs typeface="Times New Roman" pitchFamily="18" charset="0"/>
              </a:rPr>
              <a:t> и передового мирового опыта деятельности ботанических садов. За счет этого она обеспечивает традиционно эффективную научную и природоохранную деятельности в сочетании с новым качеством культурно-просветительской и обучающей функций</a:t>
            </a:r>
            <a:br>
              <a:rPr lang="ru-RU" sz="2400" b="1" dirty="0">
                <a:latin typeface="+mn-lt"/>
                <a:cs typeface="Times New Roman" pitchFamily="18" charset="0"/>
              </a:rPr>
            </a:br>
            <a:r>
              <a:rPr lang="ru-RU" sz="2400" b="1" dirty="0">
                <a:latin typeface="+mn-lt"/>
                <a:cs typeface="Times New Roman" pitchFamily="18" charset="0"/>
              </a:rPr>
              <a:t/>
            </a:r>
            <a:br>
              <a:rPr lang="ru-RU" sz="2400" b="1" dirty="0">
                <a:latin typeface="+mn-lt"/>
                <a:cs typeface="Times New Roman" pitchFamily="18" charset="0"/>
              </a:rPr>
            </a:br>
            <a:r>
              <a:rPr lang="ru-RU" sz="2400" b="1" dirty="0">
                <a:solidFill>
                  <a:srgbClr val="FF0000"/>
                </a:solidFill>
                <a:latin typeface="+mn-lt"/>
                <a:cs typeface="Times New Roman" pitchFamily="18" charset="0"/>
              </a:rPr>
              <a:t>Согласно данной концепции, Ботанический сад должен стать полигоном испытания и </a:t>
            </a:r>
            <a:r>
              <a:rPr lang="ru-RU" sz="2400" b="1" u="sng" dirty="0">
                <a:solidFill>
                  <a:srgbClr val="FF0000"/>
                </a:solidFill>
                <a:latin typeface="+mn-lt"/>
                <a:cs typeface="Times New Roman" pitchFamily="18" charset="0"/>
              </a:rPr>
              <a:t>демонстрации  «зеленых технологий»</a:t>
            </a:r>
            <a:r>
              <a:rPr lang="ru-RU" sz="2400" b="1" dirty="0">
                <a:solidFill>
                  <a:srgbClr val="FF0000"/>
                </a:solidFill>
                <a:latin typeface="+mn-lt"/>
                <a:cs typeface="Times New Roman" pitchFamily="18" charset="0"/>
              </a:rPr>
              <a:t>, </a:t>
            </a:r>
            <a:r>
              <a:rPr lang="ru-RU" sz="2400" b="1" dirty="0" err="1">
                <a:solidFill>
                  <a:srgbClr val="FF0000"/>
                </a:solidFill>
                <a:latin typeface="+mn-lt"/>
                <a:cs typeface="Times New Roman" pitchFamily="18" charset="0"/>
              </a:rPr>
              <a:t>технологий</a:t>
            </a:r>
            <a:r>
              <a:rPr lang="ru-RU" sz="2400" b="1" dirty="0">
                <a:solidFill>
                  <a:srgbClr val="FF0000"/>
                </a:solidFill>
                <a:latin typeface="+mn-lt"/>
                <a:cs typeface="Times New Roman" pitchFamily="18" charset="0"/>
              </a:rPr>
              <a:t> сохранения генетического фонда растений,  современных </a:t>
            </a:r>
            <a:r>
              <a:rPr lang="ru-RU" sz="2400" b="1" dirty="0" err="1">
                <a:solidFill>
                  <a:srgbClr val="FF0000"/>
                </a:solidFill>
                <a:latin typeface="+mn-lt"/>
                <a:cs typeface="Times New Roman" pitchFamily="18" charset="0"/>
              </a:rPr>
              <a:t>агротехнологий</a:t>
            </a:r>
            <a:r>
              <a:rPr lang="ru-RU" sz="2400" b="1" dirty="0">
                <a:solidFill>
                  <a:srgbClr val="FF0000"/>
                </a:solidFill>
                <a:latin typeface="+mn-lt"/>
                <a:cs typeface="Times New Roman" pitchFamily="18" charset="0"/>
              </a:rPr>
              <a:t>, технологий обучения и «</a:t>
            </a:r>
            <a:r>
              <a:rPr lang="ru-RU" sz="2400" b="1" dirty="0" err="1">
                <a:solidFill>
                  <a:srgbClr val="FF0000"/>
                </a:solidFill>
                <a:latin typeface="+mn-lt"/>
                <a:cs typeface="Times New Roman" pitchFamily="18" charset="0"/>
              </a:rPr>
              <a:t>масс-медиа</a:t>
            </a:r>
            <a:r>
              <a:rPr lang="ru-RU" sz="2400" b="1" dirty="0">
                <a:solidFill>
                  <a:srgbClr val="FF0000"/>
                </a:solidFill>
                <a:latin typeface="+mn-lt"/>
                <a:cs typeface="Times New Roman" pitchFamily="18" charset="0"/>
              </a:rPr>
              <a:t>»</a:t>
            </a:r>
            <a:r>
              <a:rPr lang="ru-RU" sz="2667" b="1" dirty="0">
                <a:latin typeface="Times New Roman" pitchFamily="18" charset="0"/>
                <a:cs typeface="Times New Roman" pitchFamily="18" charset="0"/>
              </a:rPr>
              <a:t/>
            </a:r>
            <a:br>
              <a:rPr lang="ru-RU" sz="2667" b="1" dirty="0">
                <a:latin typeface="Times New Roman" pitchFamily="18" charset="0"/>
                <a:cs typeface="Times New Roman" pitchFamily="18" charset="0"/>
              </a:rPr>
            </a:br>
            <a:endParaRPr lang="ru-RU" sz="2667" b="1" dirty="0">
              <a:latin typeface="Times New Roman" pitchFamily="18" charset="0"/>
              <a:cs typeface="Times New Roman" pitchFamily="18" charset="0"/>
            </a:endParaRPr>
          </a:p>
        </p:txBody>
      </p:sp>
      <p:sp>
        <p:nvSpPr>
          <p:cNvPr id="19459" name="Прямоугольник 2"/>
          <p:cNvSpPr>
            <a:spLocks noChangeArrowheads="1"/>
          </p:cNvSpPr>
          <p:nvPr/>
        </p:nvSpPr>
        <p:spPr bwMode="auto">
          <a:xfrm>
            <a:off x="431801" y="404285"/>
            <a:ext cx="11425767" cy="1898084"/>
          </a:xfrm>
          <a:prstGeom prst="rect">
            <a:avLst/>
          </a:prstGeom>
          <a:noFill/>
          <a:ln w="9525">
            <a:noFill/>
            <a:miter lim="800000"/>
            <a:headEnd/>
            <a:tailEnd/>
          </a:ln>
        </p:spPr>
        <p:txBody>
          <a:bodyPr>
            <a:spAutoFit/>
          </a:bodyPr>
          <a:lstStyle/>
          <a:p>
            <a:pPr algn="ctr">
              <a:defRPr/>
            </a:pPr>
            <a:r>
              <a:rPr lang="ru-RU" sz="2667" b="1" dirty="0">
                <a:cs typeface="Times New Roman" pitchFamily="18" charset="0"/>
              </a:rPr>
              <a:t>В 2014 году коллективом Института была разработана собственная концепция развития и модернизации Главного ботанического сада</a:t>
            </a:r>
          </a:p>
          <a:p>
            <a:pPr algn="ctr">
              <a:defRPr/>
            </a:pPr>
            <a:r>
              <a:rPr lang="ru-RU" sz="3200" b="1" dirty="0">
                <a:solidFill>
                  <a:srgbClr val="00B050"/>
                </a:solidFill>
                <a:cs typeface="Times New Roman" pitchFamily="18" charset="0"/>
              </a:rPr>
              <a:t>«БОТАНИЧЕСКИЙ  САД XXI  ВЕКА»</a:t>
            </a:r>
          </a:p>
          <a:p>
            <a:pPr algn="ctr">
              <a:defRPr/>
            </a:pPr>
            <a:endParaRPr lang="ru-RU" sz="3200" b="1" dirty="0">
              <a:cs typeface="Times New Roman" pitchFamily="18" charset="0"/>
            </a:endParaRPr>
          </a:p>
        </p:txBody>
      </p:sp>
    </p:spTree>
    <p:extLst>
      <p:ext uri="{BB962C8B-B14F-4D97-AF65-F5344CB8AC3E}">
        <p14:creationId xmlns:p14="http://schemas.microsoft.com/office/powerpoint/2010/main" val="264222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0" y="0"/>
            <a:ext cx="12192000" cy="645584"/>
          </a:xfrm>
        </p:spPr>
        <p:txBody>
          <a:bodyPr/>
          <a:lstStyle/>
          <a:p>
            <a:r>
              <a:rPr lang="ru-RU" sz="2667" b="1">
                <a:solidFill>
                  <a:srgbClr val="00B050"/>
                </a:solidFill>
              </a:rPr>
              <a:t>Спонсорская помощь</a:t>
            </a:r>
          </a:p>
        </p:txBody>
      </p:sp>
      <p:sp>
        <p:nvSpPr>
          <p:cNvPr id="20483" name="Содержимое 2"/>
          <p:cNvSpPr>
            <a:spLocks noGrp="1"/>
          </p:cNvSpPr>
          <p:nvPr>
            <p:ph sz="half" idx="1"/>
          </p:nvPr>
        </p:nvSpPr>
        <p:spPr>
          <a:xfrm>
            <a:off x="143933" y="548217"/>
            <a:ext cx="5088467" cy="480483"/>
          </a:xfrm>
        </p:spPr>
        <p:txBody>
          <a:bodyPr>
            <a:normAutofit fontScale="25000" lnSpcReduction="20000"/>
          </a:bodyPr>
          <a:lstStyle/>
          <a:p>
            <a:r>
              <a:rPr lang="ru-RU" sz="2133">
                <a:cs typeface="Times New Roman" panose="02020603050405020304" pitchFamily="18" charset="0"/>
              </a:rPr>
              <a:t>28.05.2015 г. был создан ОФ «Развития Главного ботанического сада» и зарегистрирован его Устав.  </a:t>
            </a:r>
          </a:p>
          <a:p>
            <a:r>
              <a:rPr lang="ru-RU" sz="2133">
                <a:cs typeface="Times New Roman" panose="02020603050405020304" pitchFamily="18" charset="0"/>
              </a:rPr>
              <a:t>К настоящему моменту за счет фонда в ГБС:</a:t>
            </a:r>
          </a:p>
          <a:p>
            <a:r>
              <a:rPr lang="ru-RU" sz="2133">
                <a:cs typeface="Times New Roman" panose="02020603050405020304" pitchFamily="18" charset="0"/>
              </a:rPr>
              <a:t>Выложена новая дорожно-тропиночная сеть на экспозиции «Восточная Азия» и «Кленовой алеи» (общий метраж 905 погонных метров).</a:t>
            </a:r>
          </a:p>
          <a:p>
            <a:r>
              <a:rPr lang="ru-RU" sz="2133">
                <a:cs typeface="Times New Roman" panose="02020603050405020304" pitchFamily="18" charset="0"/>
              </a:rPr>
              <a:t>В настоящее время фонд  «Булата Утемуратова» предложил поддержку в решении накопившихся проблем ГБС.</a:t>
            </a:r>
          </a:p>
          <a:p>
            <a:r>
              <a:rPr lang="ru-RU" sz="2133">
                <a:cs typeface="Times New Roman" panose="02020603050405020304" pitchFamily="18" charset="0"/>
              </a:rPr>
              <a:t>Совместно подготовлен Меморандум, в котором устанавливается безвозмездный характер спонсорской помощи.</a:t>
            </a:r>
          </a:p>
        </p:txBody>
      </p:sp>
      <p:pic>
        <p:nvPicPr>
          <p:cNvPr id="5" name="Содержимое 4" descr="tJhWbuonrtc.jpg"/>
          <p:cNvPicPr>
            <a:picLocks noGrp="1" noChangeAspect="1"/>
          </p:cNvPicPr>
          <p:nvPr>
            <p:ph sz="half" idx="2"/>
          </p:nvPr>
        </p:nvPicPr>
        <p:blipFill>
          <a:blip r:embed="rId2" cstate="print">
            <a:lum bright="20000"/>
          </a:blip>
          <a:stretch>
            <a:fillRect/>
          </a:stretch>
        </p:blipFill>
        <p:spPr>
          <a:xfrm>
            <a:off x="9072331" y="2948949"/>
            <a:ext cx="2304256" cy="3456383"/>
          </a:xfrm>
          <a:effectLst>
            <a:softEdge rad="112500"/>
          </a:effectLst>
        </p:spPr>
      </p:pic>
      <p:pic>
        <p:nvPicPr>
          <p:cNvPr id="6" name="Рисунок 5" descr="CWr0_4EaCIc.jpg"/>
          <p:cNvPicPr>
            <a:picLocks noChangeAspect="1"/>
          </p:cNvPicPr>
          <p:nvPr/>
        </p:nvPicPr>
        <p:blipFill>
          <a:blip r:embed="rId3" cstate="print"/>
          <a:stretch>
            <a:fillRect/>
          </a:stretch>
        </p:blipFill>
        <p:spPr>
          <a:xfrm>
            <a:off x="8784299" y="644691"/>
            <a:ext cx="2880320" cy="1920588"/>
          </a:xfrm>
          <a:prstGeom prst="rect">
            <a:avLst/>
          </a:prstGeom>
          <a:ln>
            <a:noFill/>
          </a:ln>
          <a:effectLst>
            <a:softEdge rad="112500"/>
          </a:effectLst>
        </p:spPr>
      </p:pic>
      <p:pic>
        <p:nvPicPr>
          <p:cNvPr id="7" name="Рисунок 6" descr="Xk8iocX08ww.jpg"/>
          <p:cNvPicPr>
            <a:picLocks noChangeAspect="1"/>
          </p:cNvPicPr>
          <p:nvPr/>
        </p:nvPicPr>
        <p:blipFill>
          <a:blip r:embed="rId4" cstate="print">
            <a:lum bright="10000" contrast="20000"/>
          </a:blip>
          <a:stretch>
            <a:fillRect/>
          </a:stretch>
        </p:blipFill>
        <p:spPr>
          <a:xfrm>
            <a:off x="5231904" y="1124744"/>
            <a:ext cx="3264363" cy="4896544"/>
          </a:xfrm>
          <a:prstGeom prst="rect">
            <a:avLst/>
          </a:prstGeom>
          <a:ln>
            <a:noFill/>
          </a:ln>
          <a:effectLst>
            <a:softEdge rad="112500"/>
          </a:effectLst>
        </p:spPr>
      </p:pic>
    </p:spTree>
    <p:extLst>
      <p:ext uri="{BB962C8B-B14F-4D97-AF65-F5344CB8AC3E}">
        <p14:creationId xmlns:p14="http://schemas.microsoft.com/office/powerpoint/2010/main" val="319988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4"/>
          <p:cNvSpPr>
            <a:spLocks noGrp="1"/>
          </p:cNvSpPr>
          <p:nvPr>
            <p:ph type="title"/>
          </p:nvPr>
        </p:nvSpPr>
        <p:spPr>
          <a:xfrm>
            <a:off x="624418" y="260351"/>
            <a:ext cx="10943167" cy="1056216"/>
          </a:xfrm>
        </p:spPr>
        <p:txBody>
          <a:bodyPr>
            <a:normAutofit fontScale="90000"/>
          </a:bodyPr>
          <a:lstStyle/>
          <a:p>
            <a:pPr>
              <a:defRPr/>
            </a:pPr>
            <a:r>
              <a:rPr lang="kk-KZ" sz="2667" b="1" dirty="0">
                <a:solidFill>
                  <a:srgbClr val="C00000"/>
                </a:solidFill>
                <a:latin typeface="+mn-lt"/>
                <a:cs typeface="Times New Roman" pitchFamily="18" charset="0"/>
              </a:rPr>
              <a:t>Ожидаемый результат нового концепта Реконструкции ГБС</a:t>
            </a:r>
            <a:br>
              <a:rPr lang="kk-KZ" sz="2667" b="1" dirty="0">
                <a:solidFill>
                  <a:srgbClr val="C00000"/>
                </a:solidFill>
                <a:latin typeface="+mn-lt"/>
                <a:cs typeface="Times New Roman" pitchFamily="18" charset="0"/>
              </a:rPr>
            </a:br>
            <a:r>
              <a:rPr lang="ru-RU" sz="2667" b="1" dirty="0">
                <a:solidFill>
                  <a:srgbClr val="C00000"/>
                </a:solidFill>
                <a:latin typeface="Times New Roman" pitchFamily="18" charset="0"/>
                <a:cs typeface="Times New Roman" pitchFamily="18" charset="0"/>
              </a:rPr>
              <a:t/>
            </a:r>
            <a:br>
              <a:rPr lang="ru-RU" sz="2667" b="1" dirty="0">
                <a:solidFill>
                  <a:srgbClr val="C00000"/>
                </a:solidFill>
                <a:latin typeface="Times New Roman" pitchFamily="18" charset="0"/>
                <a:cs typeface="Times New Roman" pitchFamily="18" charset="0"/>
              </a:rPr>
            </a:br>
            <a:endParaRPr lang="ru-RU" sz="2667" b="1" dirty="0">
              <a:solidFill>
                <a:srgbClr val="C00000"/>
              </a:solidFill>
              <a:latin typeface="Times New Roman" pitchFamily="18" charset="0"/>
              <a:cs typeface="Times New Roman" pitchFamily="18" charset="0"/>
            </a:endParaRPr>
          </a:p>
        </p:txBody>
      </p:sp>
      <p:sp>
        <p:nvSpPr>
          <p:cNvPr id="21507" name="Прямоугольник 5"/>
          <p:cNvSpPr>
            <a:spLocks noChangeArrowheads="1"/>
          </p:cNvSpPr>
          <p:nvPr/>
        </p:nvSpPr>
        <p:spPr bwMode="auto">
          <a:xfrm>
            <a:off x="719667" y="933451"/>
            <a:ext cx="9408584" cy="5262979"/>
          </a:xfrm>
          <a:prstGeom prst="rect">
            <a:avLst/>
          </a:prstGeom>
          <a:noFill/>
          <a:ln w="9525">
            <a:noFill/>
            <a:miter lim="800000"/>
            <a:headEnd/>
            <a:tailEnd/>
          </a:ln>
        </p:spPr>
        <p:txBody>
          <a:bodyPr>
            <a:spAutoFit/>
          </a:bodyPr>
          <a:lstStyle/>
          <a:p>
            <a:pPr>
              <a:buFont typeface="Wingdings" pitchFamily="2" charset="2"/>
              <a:buChar char="ü"/>
              <a:defRPr/>
            </a:pPr>
            <a:r>
              <a:rPr lang="kk-KZ" sz="2400" b="1" dirty="0">
                <a:cs typeface="Times New Roman" pitchFamily="18" charset="0"/>
              </a:rPr>
              <a:t>обеспечит новый качественный уровень исполнения Главным ботаническим садом всех его </a:t>
            </a:r>
            <a:r>
              <a:rPr lang="kk-KZ" sz="2400" b="1">
                <a:cs typeface="Times New Roman" pitchFamily="18" charset="0"/>
              </a:rPr>
              <a:t>основных функций с повышением устойчивости жизнеспособности коллекционных фондов;</a:t>
            </a:r>
            <a:endParaRPr lang="kk-KZ" sz="2400" b="1" dirty="0">
              <a:cs typeface="Times New Roman" pitchFamily="18" charset="0"/>
            </a:endParaRPr>
          </a:p>
          <a:p>
            <a:pPr>
              <a:defRPr/>
            </a:pPr>
            <a:endParaRPr lang="kk-KZ" sz="2400" b="1" dirty="0">
              <a:cs typeface="Times New Roman" pitchFamily="18" charset="0"/>
            </a:endParaRPr>
          </a:p>
          <a:p>
            <a:pPr>
              <a:buFont typeface="Wingdings" pitchFamily="2" charset="2"/>
              <a:buChar char="ü"/>
              <a:defRPr/>
            </a:pPr>
            <a:r>
              <a:rPr lang="kk-KZ" sz="2400" b="1" dirty="0">
                <a:cs typeface="Times New Roman" pitchFamily="18" charset="0"/>
              </a:rPr>
              <a:t>позволит комплексно решить задачи сохранения, развития и изучения коллекционных фондов ГБС;</a:t>
            </a:r>
          </a:p>
          <a:p>
            <a:pPr>
              <a:defRPr/>
            </a:pPr>
            <a:endParaRPr lang="kk-KZ" sz="2400" b="1" dirty="0">
              <a:cs typeface="Times New Roman" pitchFamily="18" charset="0"/>
            </a:endParaRPr>
          </a:p>
          <a:p>
            <a:pPr>
              <a:buFont typeface="Wingdings" pitchFamily="2" charset="2"/>
              <a:buChar char="ü"/>
              <a:defRPr/>
            </a:pPr>
            <a:r>
              <a:rPr lang="kk-KZ" sz="2400" b="1" dirty="0">
                <a:cs typeface="Times New Roman" pitchFamily="18" charset="0"/>
              </a:rPr>
              <a:t>повысит его привлекательность для алматинцев и гостей Южной столицы, его культурно-просветительскую значимость по вопросам природоохранного и экологического воспитания;</a:t>
            </a:r>
          </a:p>
          <a:p>
            <a:pPr>
              <a:defRPr/>
            </a:pPr>
            <a:endParaRPr lang="kk-KZ" sz="2400" b="1" dirty="0">
              <a:cs typeface="Times New Roman" pitchFamily="18" charset="0"/>
            </a:endParaRPr>
          </a:p>
          <a:p>
            <a:pPr>
              <a:buFont typeface="Wingdings" pitchFamily="2" charset="2"/>
              <a:buChar char="ü"/>
              <a:defRPr/>
            </a:pPr>
            <a:r>
              <a:rPr lang="kk-KZ" sz="2400" b="1" dirty="0">
                <a:cs typeface="Times New Roman" pitchFamily="18" charset="0"/>
              </a:rPr>
              <a:t>обеспечит подготовку высококвалифицированных специалистов ботаников для  эффективного решения проблемы сохранения биологического разнообразия.</a:t>
            </a:r>
            <a:endParaRPr lang="ru-RU" sz="2400" dirty="0"/>
          </a:p>
        </p:txBody>
      </p:sp>
    </p:spTree>
    <p:extLst>
      <p:ext uri="{BB962C8B-B14F-4D97-AF65-F5344CB8AC3E}">
        <p14:creationId xmlns:p14="http://schemas.microsoft.com/office/powerpoint/2010/main" val="20364034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Широкоэкранный</PresentationFormat>
  <Paragraphs>124</Paragraphs>
  <Slides>10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Museo Sans Cyrillic</vt:lpstr>
      <vt:lpstr>Times New Roman</vt:lpstr>
      <vt:lpstr>Wingdings</vt:lpstr>
      <vt:lpstr>Тема Office</vt:lpstr>
      <vt:lpstr>ПРОБЛЕМНЫЕ ВОПРОСЫ</vt:lpstr>
      <vt:lpstr>Презентация PowerPoint</vt:lpstr>
      <vt:lpstr>Типовые образцы ботанических садов</vt:lpstr>
      <vt:lpstr>Презентация PowerPoint</vt:lpstr>
      <vt:lpstr>Анализ деятельности ведущих ботанических садов США, Франции, Китая показывает необходимость коренного преобразования инфраструктуры и имиджа ГБС для соответствия современным мировым стандартам</vt:lpstr>
      <vt:lpstr>В 2009 году нами была предпринята первая попытка привлечения общественности к деятельности ГБС, была создана «Группа друзей ботанического сада», куда вошли представители прессы, частные питомники, представители Акимата г.Алматы, экологический общественный фонд г. Алматы, который привлек волонтеров на территорию ботанического сада. Благодаря спонсорской поддержке компании JTI был выполнен проект «Японского сада» и закуплено качественное садовое оборудование и посадочный материал для развития питомника ГБС. </vt:lpstr>
      <vt:lpstr>Данная концепция разработана на основе законодательства Республики Казахстан и передового мирового опыта деятельности ботанических садов. За счет этого она обеспечивает традиционно эффективную научную и природоохранную деятельности в сочетании с новым качеством культурно-просветительской и обучающей функций  Согласно данной концепции, Ботанический сад должен стать полигоном испытания и демонстрации  «зеленых технологий», технологий сохранения генетического фонда растений,  современных агротехнологий, технологий обучения и «масс-медиа» </vt:lpstr>
      <vt:lpstr>Спонсорская помощь</vt:lpstr>
      <vt:lpstr>Ожидаемый результат нового концепта Реконструкции ГБС  </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ПРОБЛЕМНЫЕ ВОПРОСЫ</dc:title>
  <dc:creator>ADMIN</dc:creator>
  <cp:lastModifiedBy>ADMIN</cp:lastModifiedBy>
  <cp:revision>1</cp:revision>
  <dcterms:created xsi:type="dcterms:W3CDTF">2018-07-13T05:15:20Z</dcterms:created>
  <dcterms:modified xsi:type="dcterms:W3CDTF">2018-07-13T05:15:54Z</dcterms:modified>
</cp:coreProperties>
</file>