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9" d="100"/>
          <a:sy n="109" d="100"/>
        </p:scale>
        <p:origin x="612" y="108"/>
      </p:cViewPr>
      <p:guideLst>
        <p:guide pos="2160" orient="horz"/>
        <p:guide pos="384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5879EA7-519B-44BB-890B-D70AA030FA8F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D53CB0-5C8D-47D5-B0F9-FCC1192BF4AB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 bwMode="auto">
          <a:xfrm>
            <a:off x="5353398" y="556953"/>
            <a:ext cx="1479663" cy="23275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2725">
              <a:lnSpc>
                <a:spcPct val="100000"/>
              </a:lnSpc>
              <a:spcBef>
                <a:spcPts val="100"/>
              </a:spcBef>
              <a:defRPr/>
            </a:pPr>
            <a:r>
              <a:rPr lang="kk-KZ" sz="1100" spc="-5">
                <a:solidFill>
                  <a:srgbClr val="FFFFFF"/>
                </a:solidFill>
                <a:cs typeface="Calibri"/>
              </a:rPr>
              <a:t>АҚК отырысы</a:t>
            </a:r>
            <a:endParaRPr lang="ru-RU" sz="1100">
              <a:cs typeface="Calibri"/>
            </a:endParaRPr>
          </a:p>
        </p:txBody>
      </p:sp>
      <p:cxnSp>
        <p:nvCxnSpPr>
          <p:cNvPr id="7" name="Прямая соединительная линия 6"/>
          <p:cNvCxnSpPr>
            <a:cxnSpLocks/>
            <a:stCxn id="3" idx="2"/>
          </p:cNvCxnSpPr>
          <p:nvPr/>
        </p:nvCxnSpPr>
        <p:spPr bwMode="auto">
          <a:xfrm flipH="1">
            <a:off x="6093229" y="789710"/>
            <a:ext cx="1" cy="224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 bwMode="auto">
          <a:xfrm>
            <a:off x="5353398" y="1022468"/>
            <a:ext cx="1479663" cy="34081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16510" algn="ctr">
              <a:lnSpc>
                <a:spcPct val="101800"/>
              </a:lnSpc>
              <a:spcBef>
                <a:spcPts val="80"/>
              </a:spcBef>
              <a:defRPr/>
            </a:pPr>
            <a:r>
              <a:rPr lang="kk-KZ" sz="1100" spc="-5">
                <a:solidFill>
                  <a:srgbClr val="FFFFFF"/>
                </a:solidFill>
                <a:cs typeface="Calibri"/>
              </a:rPr>
              <a:t>Төрайым</a:t>
            </a:r>
            <a:endParaRPr lang="ru-RU" sz="1100" spc="-5">
              <a:solidFill>
                <a:srgbClr val="FFFFFF"/>
              </a:solidFill>
              <a:cs typeface="Calibri"/>
            </a:endParaRPr>
          </a:p>
          <a:p>
            <a:pPr marL="12700" marR="5080" indent="16510" algn="ctr">
              <a:lnSpc>
                <a:spcPct val="101800"/>
              </a:lnSpc>
              <a:spcBef>
                <a:spcPts val="80"/>
              </a:spcBef>
              <a:defRPr/>
            </a:pPr>
            <a:r>
              <a:rPr lang="ru-RU" sz="1100" spc="-5">
                <a:solidFill>
                  <a:srgbClr val="FFFFFF"/>
                </a:solidFill>
                <a:cs typeface="Calibri"/>
              </a:rPr>
              <a:t>КОБЕЕВА А.О. </a:t>
            </a:r>
            <a:r>
              <a:rPr lang="ru-RU" sz="1100" spc="-235">
                <a:solidFill>
                  <a:srgbClr val="FFFFFF"/>
                </a:solidFill>
                <a:cs typeface="Calibri"/>
              </a:rPr>
              <a:t> </a:t>
            </a:r>
            <a:endParaRPr lang="ru-RU" sz="1100">
              <a:cs typeface="Calibri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5353397" y="1596045"/>
            <a:ext cx="1479663" cy="61236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905" algn="ctr">
              <a:lnSpc>
                <a:spcPct val="101400"/>
              </a:lnSpc>
              <a:spcBef>
                <a:spcPts val="85"/>
              </a:spcBef>
              <a:defRPr/>
            </a:pPr>
            <a:r>
              <a:rPr lang="ru-RU" sz="1100" spc="-5">
                <a:solidFill>
                  <a:srgbClr val="FFFFFF"/>
                </a:solidFill>
                <a:cs typeface="Calibri"/>
              </a:rPr>
              <a:t>Төралқа</a:t>
            </a:r>
            <a:r>
              <a:rPr lang="ru-RU" sz="1100" spc="-5">
                <a:solidFill>
                  <a:srgbClr val="FFFFFF"/>
                </a:solidFill>
                <a:cs typeface="Calibri"/>
              </a:rPr>
              <a:t> - Комиссия </a:t>
            </a:r>
            <a:r>
              <a:rPr lang="ru-RU" sz="1100" spc="-5">
                <a:solidFill>
                  <a:srgbClr val="FFFFFF"/>
                </a:solidFill>
                <a:cs typeface="Calibri"/>
              </a:rPr>
              <a:t>Төрағалары</a:t>
            </a:r>
            <a:endParaRPr lang="ru-RU" sz="1100" spc="-5">
              <a:solidFill>
                <a:srgbClr val="FFFFFF"/>
              </a:solidFill>
              <a:cs typeface="Calibri"/>
            </a:endParaRPr>
          </a:p>
          <a:p>
            <a:pPr marL="12700" marR="5080" indent="-1905" algn="ctr">
              <a:lnSpc>
                <a:spcPct val="101400"/>
              </a:lnSpc>
              <a:spcBef>
                <a:spcPts val="85"/>
              </a:spcBef>
              <a:defRPr/>
            </a:pPr>
            <a:r>
              <a:rPr lang="ru-RU" sz="1100" spc="-5">
                <a:solidFill>
                  <a:srgbClr val="FFFFFF"/>
                </a:solidFill>
                <a:cs typeface="Calibri"/>
              </a:rPr>
              <a:t>(</a:t>
            </a:r>
            <a:r>
              <a:rPr lang="ru-RU" sz="1100" spc="-5">
                <a:solidFill>
                  <a:srgbClr val="FFFFFF"/>
                </a:solidFill>
                <a:cs typeface="Calibri"/>
              </a:rPr>
              <a:t>Төрайымдары</a:t>
            </a:r>
            <a:r>
              <a:rPr lang="ru-RU" sz="1100" spc="-5">
                <a:solidFill>
                  <a:srgbClr val="FFFFFF"/>
                </a:solidFill>
                <a:cs typeface="Calibri"/>
              </a:rPr>
              <a:t>)</a:t>
            </a:r>
            <a:endParaRPr lang="ru-RU" sz="1100">
              <a:cs typeface="Calibri"/>
            </a:endParaRPr>
          </a:p>
        </p:txBody>
      </p:sp>
      <p:cxnSp>
        <p:nvCxnSpPr>
          <p:cNvPr id="11" name="Прямая соединительная линия 10"/>
          <p:cNvCxnSpPr>
            <a:cxnSpLocks/>
            <a:stCxn id="9" idx="2"/>
            <a:endCxn id="10" idx="0"/>
          </p:cNvCxnSpPr>
          <p:nvPr/>
        </p:nvCxnSpPr>
        <p:spPr bwMode="auto">
          <a:xfrm flipH="1">
            <a:off x="6093229" y="1363287"/>
            <a:ext cx="1" cy="232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 bwMode="auto">
          <a:xfrm>
            <a:off x="7908175" y="712127"/>
            <a:ext cx="1385454" cy="65116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algn="ctr">
              <a:lnSpc>
                <a:spcPct val="101800"/>
              </a:lnSpc>
              <a:spcBef>
                <a:spcPts val="80"/>
              </a:spcBef>
              <a:defRPr/>
            </a:pPr>
            <a:r>
              <a:rPr lang="ru-RU" sz="1100" spc="-5">
                <a:solidFill>
                  <a:srgbClr val="FFFFFF"/>
                </a:solidFill>
                <a:cs typeface="Calibri"/>
              </a:rPr>
              <a:t>АҚК </a:t>
            </a:r>
            <a:r>
              <a:rPr lang="ru-RU" sz="1100" spc="-5">
                <a:solidFill>
                  <a:srgbClr val="FFFFFF"/>
                </a:solidFill>
                <a:cs typeface="Calibri"/>
              </a:rPr>
              <a:t>Хатшысы</a:t>
            </a:r>
            <a:r>
              <a:rPr lang="ru-RU" sz="1100" spc="-35">
                <a:solidFill>
                  <a:srgbClr val="FFFFFF"/>
                </a:solidFill>
                <a:cs typeface="Calibri"/>
              </a:rPr>
              <a:t> </a:t>
            </a:r>
            <a:r>
              <a:rPr lang="ru-RU" sz="1100">
                <a:solidFill>
                  <a:srgbClr val="FFFFFF"/>
                </a:solidFill>
                <a:cs typeface="Calibri"/>
              </a:rPr>
              <a:t>–</a:t>
            </a:r>
            <a:endParaRPr/>
          </a:p>
          <a:p>
            <a:pPr marL="12700" marR="5080" algn="ctr">
              <a:lnSpc>
                <a:spcPct val="101800"/>
              </a:lnSpc>
              <a:spcBef>
                <a:spcPts val="80"/>
              </a:spcBef>
              <a:defRPr/>
            </a:pPr>
            <a:r>
              <a:rPr lang="ru-RU" sz="1100">
                <a:solidFill>
                  <a:srgbClr val="FFFFFF"/>
                </a:solidFill>
                <a:cs typeface="Calibri"/>
              </a:rPr>
              <a:t>Сапронова Г.А.</a:t>
            </a:r>
            <a:endParaRPr lang="ru-RU" sz="1100">
              <a:cs typeface="Calibri"/>
            </a:endParaRPr>
          </a:p>
        </p:txBody>
      </p:sp>
      <p:cxnSp>
        <p:nvCxnSpPr>
          <p:cNvPr id="17" name="Прямая со стрелкой 16"/>
          <p:cNvCxnSpPr>
            <a:cxnSpLocks/>
            <a:stCxn id="9" idx="3"/>
            <a:endCxn id="15" idx="1"/>
          </p:cNvCxnSpPr>
          <p:nvPr/>
        </p:nvCxnSpPr>
        <p:spPr bwMode="auto">
          <a:xfrm flipV="1">
            <a:off x="6833061" y="1037707"/>
            <a:ext cx="1075114" cy="1551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 bwMode="auto">
          <a:xfrm>
            <a:off x="586047" y="2441171"/>
            <a:ext cx="1565220" cy="130786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indent="-1905" algn="ctr">
              <a:lnSpc>
                <a:spcPct val="101400"/>
              </a:lnSpc>
              <a:spcBef>
                <a:spcPts val="85"/>
              </a:spcBef>
              <a:defRPr/>
            </a:pPr>
            <a:r>
              <a:rPr lang="ru-RU" sz="900" b="1"/>
              <a:t>Коммуналдық</a:t>
            </a:r>
            <a:r>
              <a:rPr lang="ru-RU" sz="900" b="1"/>
              <a:t> </a:t>
            </a:r>
            <a:r>
              <a:rPr lang="ru-RU" sz="900" b="1"/>
              <a:t>инфрақұрылым</a:t>
            </a:r>
            <a:r>
              <a:rPr lang="ru-RU" sz="900" b="1"/>
              <a:t>, </a:t>
            </a:r>
            <a:r>
              <a:rPr lang="ru-RU" sz="900" b="1"/>
              <a:t>ұтқырлық</a:t>
            </a:r>
            <a:r>
              <a:rPr lang="ru-RU" sz="900" b="1"/>
              <a:t>, экология, </a:t>
            </a:r>
            <a:r>
              <a:rPr lang="ru-RU" sz="900" b="1"/>
              <a:t>қаржы</a:t>
            </a:r>
            <a:r>
              <a:rPr lang="ru-RU" sz="900" b="1"/>
              <a:t>, </a:t>
            </a:r>
            <a:r>
              <a:rPr lang="ru-RU" sz="900" b="1"/>
              <a:t>активтер</a:t>
            </a:r>
            <a:r>
              <a:rPr lang="ru-RU" sz="900" b="1"/>
              <a:t> </a:t>
            </a:r>
            <a:r>
              <a:rPr lang="ru-RU" sz="900" b="1"/>
              <a:t>және</a:t>
            </a:r>
            <a:r>
              <a:rPr lang="ru-RU" sz="900" b="1"/>
              <a:t> </a:t>
            </a:r>
            <a:r>
              <a:rPr lang="ru-RU" sz="900" b="1"/>
              <a:t>қауіпсіздік</a:t>
            </a:r>
            <a:r>
              <a:rPr lang="ru-RU" sz="900" b="1"/>
              <a:t> </a:t>
            </a:r>
            <a:r>
              <a:rPr lang="ru-RU" sz="900" b="1"/>
              <a:t>жөніндегі</a:t>
            </a:r>
            <a:r>
              <a:rPr lang="ru-RU" sz="900" b="1"/>
              <a:t> №1 Комиссия .</a:t>
            </a:r>
            <a:endParaRPr/>
          </a:p>
          <a:p>
            <a:pPr marL="12700" marR="5080" indent="-1905" algn="ctr">
              <a:lnSpc>
                <a:spcPct val="101400"/>
              </a:lnSpc>
              <a:spcBef>
                <a:spcPts val="85"/>
              </a:spcBef>
              <a:defRPr/>
            </a:pPr>
            <a:r>
              <a:rPr lang="ru-RU" sz="900" b="1"/>
              <a:t>Төраға-ДЖАПАРОВ</a:t>
            </a:r>
            <a:r>
              <a:rPr lang="ru-RU" sz="900" b="1"/>
              <a:t> Б.А.</a:t>
            </a:r>
            <a:endParaRPr lang="ru-RU" sz="900">
              <a:cs typeface="Calibri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2891443" y="2441173"/>
            <a:ext cx="1600898" cy="130786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800" b="1" spc="-5">
                <a:solidFill>
                  <a:srgbClr val="FFFFFF"/>
                </a:solidFill>
                <a:cs typeface="Calibri"/>
              </a:rPr>
              <a:t>Құрылыс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,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жер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қатынастары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,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урбанистика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, энергетика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және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сумен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жабдықтау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жөніндегі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 №2 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Комиссия.Төраға</a:t>
            </a:r>
            <a:r>
              <a:rPr lang="ru-RU" sz="800" b="1" spc="-5">
                <a:solidFill>
                  <a:srgbClr val="FFFFFF"/>
                </a:solidFill>
                <a:cs typeface="Calibri"/>
              </a:rPr>
              <a:t> –ШИБУТОВ М. М.</a:t>
            </a:r>
            <a:endParaRPr lang="ru-RU" sz="800" b="1">
              <a:cs typeface="Calibri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5196838" y="2441171"/>
            <a:ext cx="1444339" cy="130786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65" marR="5080" indent="-3175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900" b="1"/>
              <a:t>Қоғамдық</a:t>
            </a:r>
            <a:r>
              <a:rPr lang="ru-RU" sz="900" b="1"/>
              <a:t> даму, </a:t>
            </a:r>
            <a:r>
              <a:rPr lang="ru-RU" sz="900" b="1"/>
              <a:t>дін</a:t>
            </a:r>
            <a:r>
              <a:rPr lang="ru-RU" sz="900" b="1"/>
              <a:t>, </a:t>
            </a:r>
            <a:r>
              <a:rPr lang="ru-RU" sz="900" b="1"/>
              <a:t>мәдениет</a:t>
            </a:r>
            <a:r>
              <a:rPr lang="ru-RU" sz="900" b="1"/>
              <a:t>, </a:t>
            </a:r>
            <a:r>
              <a:rPr lang="ru-RU" sz="900" b="1"/>
              <a:t>жастар</a:t>
            </a:r>
            <a:r>
              <a:rPr lang="ru-RU" sz="900" b="1"/>
              <a:t> </a:t>
            </a:r>
            <a:r>
              <a:rPr lang="ru-RU" sz="900" b="1"/>
              <a:t>және</a:t>
            </a:r>
            <a:r>
              <a:rPr lang="ru-RU" sz="900" b="1"/>
              <a:t> спорт </a:t>
            </a:r>
            <a:r>
              <a:rPr lang="ru-RU" sz="900" b="1"/>
              <a:t>жөніндегі</a:t>
            </a:r>
            <a:r>
              <a:rPr lang="ru-RU" sz="900" b="1"/>
              <a:t> №3 </a:t>
            </a:r>
            <a:r>
              <a:rPr lang="ru-RU" sz="900" b="1"/>
              <a:t>Комиссия.Төраға</a:t>
            </a:r>
            <a:r>
              <a:rPr lang="ru-RU" sz="900" b="1"/>
              <a:t> – </a:t>
            </a:r>
            <a:r>
              <a:rPr lang="ru-RU" sz="900" b="1"/>
              <a:t>КИСИКОВ </a:t>
            </a:r>
            <a:r>
              <a:rPr lang="ru-RU" sz="900" b="1"/>
              <a:t>Б.С.</a:t>
            </a:r>
            <a:endParaRPr lang="ru-RU" sz="900" b="1">
              <a:cs typeface="Calibri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7502234" y="2441171"/>
            <a:ext cx="1425633" cy="130786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800" b="1"/>
              <a:t>Экономика, </a:t>
            </a:r>
            <a:r>
              <a:rPr lang="ru-RU" sz="800" b="1"/>
              <a:t>кәсіпкерлік</a:t>
            </a:r>
            <a:r>
              <a:rPr lang="ru-RU" sz="800" b="1"/>
              <a:t>, </a:t>
            </a:r>
            <a:r>
              <a:rPr lang="ru-RU" sz="800" b="1"/>
              <a:t>Инвестициялар</a:t>
            </a:r>
            <a:r>
              <a:rPr lang="ru-RU" sz="800" b="1"/>
              <a:t>, </a:t>
            </a:r>
            <a:r>
              <a:rPr lang="ru-RU" sz="800" b="1"/>
              <a:t>цифрландыру</a:t>
            </a:r>
            <a:r>
              <a:rPr lang="ru-RU" sz="800" b="1"/>
              <a:t> </a:t>
            </a:r>
            <a:r>
              <a:rPr lang="ru-RU" sz="800" b="1"/>
              <a:t>және</a:t>
            </a:r>
            <a:r>
              <a:rPr lang="ru-RU" sz="800" b="1"/>
              <a:t> туризм </a:t>
            </a:r>
            <a:r>
              <a:rPr lang="ru-RU" sz="800" b="1"/>
              <a:t>жөніндегі</a:t>
            </a:r>
            <a:r>
              <a:rPr lang="ru-RU" sz="800" b="1"/>
              <a:t> № 4 Комиссия.</a:t>
            </a:r>
            <a:endParaRPr/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800" b="1"/>
              <a:t>Төраға</a:t>
            </a:r>
            <a:r>
              <a:rPr lang="ru-RU" sz="800" b="1"/>
              <a:t>- </a:t>
            </a:r>
            <a:endParaRPr lang="ru-RU" sz="800" b="1"/>
          </a:p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800" b="1"/>
              <a:t>ЖАКУПОВ Н.Б.</a:t>
            </a:r>
            <a:endParaRPr lang="ru-RU" sz="800" b="1">
              <a:cs typeface="Calibri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9813170" y="2441170"/>
            <a:ext cx="1792781" cy="169856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" marR="31115" indent="-22860" algn="ctr">
              <a:lnSpc>
                <a:spcPct val="109700"/>
              </a:lnSpc>
              <a:spcBef>
                <a:spcPts val="90"/>
              </a:spcBef>
              <a:defRPr/>
            </a:pPr>
            <a:r>
              <a:rPr lang="ru-RU" sz="1100" b="1"/>
              <a:t>Денсаулық</a:t>
            </a:r>
            <a:r>
              <a:rPr lang="ru-RU" sz="1100" b="1"/>
              <a:t> </a:t>
            </a:r>
            <a:r>
              <a:rPr lang="ru-RU" sz="1100" b="1"/>
              <a:t>сақтау</a:t>
            </a:r>
            <a:r>
              <a:rPr lang="ru-RU" sz="1100" b="1"/>
              <a:t>, </a:t>
            </a:r>
            <a:r>
              <a:rPr lang="ru-RU" sz="1100" b="1"/>
              <a:t>білім</a:t>
            </a:r>
            <a:r>
              <a:rPr lang="ru-RU" sz="1100" b="1"/>
              <a:t> беру </a:t>
            </a:r>
            <a:r>
              <a:rPr lang="ru-RU" sz="1100" b="1"/>
              <a:t>және</a:t>
            </a:r>
            <a:r>
              <a:rPr lang="ru-RU" sz="1100" b="1"/>
              <a:t> </a:t>
            </a:r>
            <a:r>
              <a:rPr lang="ru-RU" sz="1100" b="1"/>
              <a:t>жұмыспен</a:t>
            </a:r>
            <a:r>
              <a:rPr lang="ru-RU" sz="1100" b="1"/>
              <a:t> </a:t>
            </a:r>
            <a:r>
              <a:rPr lang="ru-RU" sz="1100" b="1"/>
              <a:t>қамту</a:t>
            </a:r>
            <a:r>
              <a:rPr lang="ru-RU" sz="1100" b="1"/>
              <a:t> </a:t>
            </a:r>
            <a:r>
              <a:rPr lang="ru-RU" sz="1100" b="1"/>
              <a:t>жөніндегі</a:t>
            </a:r>
            <a:r>
              <a:rPr lang="ru-RU" sz="1100" b="1"/>
              <a:t> №5 </a:t>
            </a:r>
            <a:r>
              <a:rPr lang="ru-RU" sz="1100" b="1"/>
              <a:t>Комиссия.Төрайым-Байсақова</a:t>
            </a:r>
            <a:r>
              <a:rPr lang="ru-RU" sz="1100" b="1"/>
              <a:t> З. М.</a:t>
            </a:r>
            <a:endParaRPr/>
          </a:p>
        </p:txBody>
      </p:sp>
      <p:cxnSp>
        <p:nvCxnSpPr>
          <p:cNvPr id="49" name="Прямая со стрелкой 48"/>
          <p:cNvCxnSpPr>
            <a:cxnSpLocks/>
            <a:stCxn id="10" idx="2"/>
            <a:endCxn id="30" idx="0"/>
          </p:cNvCxnSpPr>
          <p:nvPr/>
        </p:nvCxnSpPr>
        <p:spPr bwMode="auto">
          <a:xfrm flipH="1">
            <a:off x="5919008" y="2208413"/>
            <a:ext cx="174221" cy="2327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cxnSpLocks/>
            <a:stCxn id="10" idx="1"/>
            <a:endCxn id="20" idx="0"/>
          </p:cNvCxnSpPr>
          <p:nvPr/>
        </p:nvCxnSpPr>
        <p:spPr bwMode="auto">
          <a:xfrm flipH="1">
            <a:off x="1368657" y="1902229"/>
            <a:ext cx="3984740" cy="538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cxnSpLocks/>
            <a:endCxn id="29" idx="0"/>
          </p:cNvCxnSpPr>
          <p:nvPr/>
        </p:nvCxnSpPr>
        <p:spPr bwMode="auto">
          <a:xfrm flipH="1">
            <a:off x="3691892" y="2111433"/>
            <a:ext cx="1661506" cy="3297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cxnSpLocks/>
            <a:endCxn id="31" idx="0"/>
          </p:cNvCxnSpPr>
          <p:nvPr/>
        </p:nvCxnSpPr>
        <p:spPr bwMode="auto">
          <a:xfrm>
            <a:off x="6754780" y="2169622"/>
            <a:ext cx="1460271" cy="2715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cxnSpLocks/>
            <a:stCxn id="10" idx="3"/>
            <a:endCxn id="32" idx="0"/>
          </p:cNvCxnSpPr>
          <p:nvPr/>
        </p:nvCxnSpPr>
        <p:spPr bwMode="auto">
          <a:xfrm>
            <a:off x="6833059" y="1902229"/>
            <a:ext cx="3876501" cy="5389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 bwMode="auto">
          <a:xfrm>
            <a:off x="113434" y="4505495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Қалалық</a:t>
            </a:r>
            <a:r>
              <a:rPr lang="ru-RU" sz="800"/>
              <a:t> </a:t>
            </a:r>
            <a:r>
              <a:rPr lang="ru-RU" sz="800"/>
              <a:t>ұтқырлық</a:t>
            </a:r>
            <a:r>
              <a:rPr lang="ru-RU" sz="800"/>
              <a:t> </a:t>
            </a:r>
            <a:r>
              <a:rPr lang="ru-RU" sz="800"/>
              <a:t>мәселелері</a:t>
            </a:r>
            <a:r>
              <a:rPr lang="ru-RU" sz="800"/>
              <a:t> </a:t>
            </a:r>
            <a:r>
              <a:rPr lang="ru-RU" sz="800"/>
              <a:t>бойынша</a:t>
            </a:r>
            <a:endParaRPr lang="ru-RU" sz="800"/>
          </a:p>
        </p:txBody>
      </p:sp>
      <p:sp>
        <p:nvSpPr>
          <p:cNvPr id="63" name="Скругленный прямоугольник 62"/>
          <p:cNvSpPr/>
          <p:nvPr/>
        </p:nvSpPr>
        <p:spPr bwMode="auto">
          <a:xfrm>
            <a:off x="1304925" y="4505495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Экология </a:t>
            </a:r>
            <a:r>
              <a:rPr lang="ru-RU" sz="700"/>
              <a:t>және</a:t>
            </a:r>
            <a:r>
              <a:rPr lang="ru-RU" sz="700"/>
              <a:t> </a:t>
            </a:r>
            <a:r>
              <a:rPr lang="ru-RU" sz="700"/>
              <a:t>қоршаған</a:t>
            </a:r>
            <a:r>
              <a:rPr lang="ru-RU" sz="700"/>
              <a:t> орта </a:t>
            </a:r>
            <a:r>
              <a:rPr lang="ru-RU" sz="700"/>
              <a:t>мәселелері</a:t>
            </a:r>
            <a:r>
              <a:rPr lang="ru-RU" sz="700"/>
              <a:t> </a:t>
            </a:r>
            <a:r>
              <a:rPr lang="ru-RU" sz="700"/>
              <a:t>бойынша</a:t>
            </a:r>
            <a:endParaRPr lang="ru-RU" sz="700"/>
          </a:p>
        </p:txBody>
      </p:sp>
      <p:sp>
        <p:nvSpPr>
          <p:cNvPr id="65" name="Скругленный прямоугольник 64"/>
          <p:cNvSpPr/>
          <p:nvPr/>
        </p:nvSpPr>
        <p:spPr bwMode="auto">
          <a:xfrm>
            <a:off x="2598939" y="4505495"/>
            <a:ext cx="1069924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Қауіпсіздік</a:t>
            </a:r>
            <a:r>
              <a:rPr lang="ru-RU" sz="700"/>
              <a:t> </a:t>
            </a:r>
            <a:r>
              <a:rPr lang="ru-RU" sz="700"/>
              <a:t>және</a:t>
            </a:r>
            <a:r>
              <a:rPr lang="ru-RU" sz="700"/>
              <a:t> </a:t>
            </a:r>
            <a:r>
              <a:rPr lang="ru-RU" sz="700"/>
              <a:t>сыбайлас</a:t>
            </a:r>
            <a:r>
              <a:rPr lang="ru-RU" sz="700"/>
              <a:t> </a:t>
            </a:r>
            <a:r>
              <a:rPr lang="ru-RU" sz="700"/>
              <a:t>жемқорлыққа</a:t>
            </a:r>
            <a:r>
              <a:rPr lang="ru-RU" sz="700"/>
              <a:t> </a:t>
            </a:r>
            <a:r>
              <a:rPr lang="ru-RU" sz="700"/>
              <a:t>қарсы</a:t>
            </a:r>
            <a:r>
              <a:rPr lang="ru-RU" sz="700"/>
              <a:t> </a:t>
            </a:r>
            <a:r>
              <a:rPr lang="ru-RU" sz="700"/>
              <a:t>іс-қимыл</a:t>
            </a:r>
            <a:r>
              <a:rPr lang="ru-RU" sz="700"/>
              <a:t> </a:t>
            </a:r>
            <a:r>
              <a:rPr lang="ru-RU" sz="700"/>
              <a:t>мәселелері</a:t>
            </a:r>
            <a:r>
              <a:rPr lang="ru-RU" sz="700"/>
              <a:t> </a:t>
            </a:r>
            <a:r>
              <a:rPr lang="ru-RU" sz="700"/>
              <a:t>бойынша</a:t>
            </a:r>
            <a:endParaRPr lang="ru-RU" sz="700"/>
          </a:p>
        </p:txBody>
      </p:sp>
      <p:sp>
        <p:nvSpPr>
          <p:cNvPr id="70" name="Скругленный прямоугольник 69"/>
          <p:cNvSpPr/>
          <p:nvPr/>
        </p:nvSpPr>
        <p:spPr bwMode="auto">
          <a:xfrm>
            <a:off x="943321" y="3924294"/>
            <a:ext cx="893792" cy="34706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№1 комиссия </a:t>
            </a:r>
            <a:r>
              <a:rPr lang="ru-RU" sz="700"/>
              <a:t>жанындағы</a:t>
            </a:r>
            <a:r>
              <a:rPr lang="ru-RU" sz="700"/>
              <a:t> </a:t>
            </a:r>
            <a:r>
              <a:rPr lang="ru-RU" sz="700"/>
              <a:t>комитеттер</a:t>
            </a:r>
            <a:endParaRPr lang="ru-RU" sz="700"/>
          </a:p>
        </p:txBody>
      </p:sp>
      <p:cxnSp>
        <p:nvCxnSpPr>
          <p:cNvPr id="74" name="Прямая соединительная линия 73"/>
          <p:cNvCxnSpPr>
            <a:cxnSpLocks/>
            <a:stCxn id="20" idx="2"/>
            <a:endCxn id="70" idx="0"/>
          </p:cNvCxnSpPr>
          <p:nvPr/>
        </p:nvCxnSpPr>
        <p:spPr bwMode="auto">
          <a:xfrm>
            <a:off x="1368657" y="3749040"/>
            <a:ext cx="21560" cy="175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cxnSpLocks/>
            <a:stCxn id="70" idx="2"/>
          </p:cNvCxnSpPr>
          <p:nvPr/>
        </p:nvCxnSpPr>
        <p:spPr bwMode="auto">
          <a:xfrm flipH="1">
            <a:off x="533231" y="4271356"/>
            <a:ext cx="856986" cy="234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cxnSpLocks/>
            <a:stCxn id="70" idx="2"/>
            <a:endCxn id="63" idx="0"/>
          </p:cNvCxnSpPr>
          <p:nvPr/>
        </p:nvCxnSpPr>
        <p:spPr bwMode="auto">
          <a:xfrm>
            <a:off x="1390217" y="4271356"/>
            <a:ext cx="334502" cy="234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cxnSpLocks/>
            <a:stCxn id="70" idx="2"/>
            <a:endCxn id="65" idx="0"/>
          </p:cNvCxnSpPr>
          <p:nvPr/>
        </p:nvCxnSpPr>
        <p:spPr bwMode="auto">
          <a:xfrm>
            <a:off x="1390217" y="4271356"/>
            <a:ext cx="1743684" cy="2341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Скругленный прямоугольник 81"/>
          <p:cNvSpPr/>
          <p:nvPr/>
        </p:nvSpPr>
        <p:spPr bwMode="auto">
          <a:xfrm>
            <a:off x="5485351" y="4271355"/>
            <a:ext cx="860539" cy="436416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№3 комиссия </a:t>
            </a:r>
            <a:r>
              <a:rPr lang="ru-RU" sz="700"/>
              <a:t>жанындағы</a:t>
            </a:r>
            <a:r>
              <a:rPr lang="ru-RU" sz="700"/>
              <a:t> </a:t>
            </a:r>
            <a:r>
              <a:rPr lang="ru-RU" sz="700"/>
              <a:t>комитеттер</a:t>
            </a:r>
            <a:endParaRPr lang="ru-RU" sz="700"/>
          </a:p>
        </p:txBody>
      </p:sp>
      <p:cxnSp>
        <p:nvCxnSpPr>
          <p:cNvPr id="84" name="Прямая соединительная линия 83"/>
          <p:cNvCxnSpPr>
            <a:cxnSpLocks/>
            <a:stCxn id="30" idx="2"/>
            <a:endCxn id="82" idx="0"/>
          </p:cNvCxnSpPr>
          <p:nvPr/>
        </p:nvCxnSpPr>
        <p:spPr bwMode="auto">
          <a:xfrm flipH="1">
            <a:off x="5915621" y="3749040"/>
            <a:ext cx="3387" cy="522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кругленный прямоугольник 84"/>
          <p:cNvSpPr/>
          <p:nvPr/>
        </p:nvSpPr>
        <p:spPr bwMode="auto">
          <a:xfrm>
            <a:off x="4359322" y="4671748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sz="800"/>
              <a:t>Дін</a:t>
            </a:r>
            <a:endParaRPr lang="ru-RU" sz="800"/>
          </a:p>
        </p:txBody>
      </p:sp>
      <p:sp>
        <p:nvSpPr>
          <p:cNvPr id="86" name="Скругленный прямоугольник 85"/>
          <p:cNvSpPr/>
          <p:nvPr/>
        </p:nvSpPr>
        <p:spPr bwMode="auto">
          <a:xfrm>
            <a:off x="6650864" y="3753195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Мәдениет</a:t>
            </a:r>
            <a:endParaRPr lang="ru-RU" sz="800"/>
          </a:p>
        </p:txBody>
      </p:sp>
      <p:sp>
        <p:nvSpPr>
          <p:cNvPr id="87" name="Скругленный прямоугольник 86"/>
          <p:cNvSpPr/>
          <p:nvPr/>
        </p:nvSpPr>
        <p:spPr bwMode="auto">
          <a:xfrm>
            <a:off x="6650173" y="4671748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Спорт</a:t>
            </a:r>
            <a:endParaRPr lang="ru-RU" sz="800"/>
          </a:p>
        </p:txBody>
      </p:sp>
      <p:sp>
        <p:nvSpPr>
          <p:cNvPr id="88" name="Скругленный прямоугольник 87"/>
          <p:cNvSpPr/>
          <p:nvPr/>
        </p:nvSpPr>
        <p:spPr bwMode="auto">
          <a:xfrm>
            <a:off x="4330923" y="3803761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Қоғам</a:t>
            </a:r>
            <a:endParaRPr lang="ru-RU" sz="800"/>
          </a:p>
        </p:txBody>
      </p:sp>
      <p:cxnSp>
        <p:nvCxnSpPr>
          <p:cNvPr id="92" name="Прямая со стрелкой 91"/>
          <p:cNvCxnSpPr>
            <a:cxnSpLocks/>
            <a:stCxn id="82" idx="1"/>
            <a:endCxn id="88" idx="3"/>
          </p:cNvCxnSpPr>
          <p:nvPr/>
        </p:nvCxnSpPr>
        <p:spPr bwMode="auto">
          <a:xfrm flipH="1" flipV="1">
            <a:off x="5170510" y="4136270"/>
            <a:ext cx="314841" cy="3532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cxnSpLocks/>
            <a:stCxn id="82" idx="1"/>
            <a:endCxn id="85" idx="3"/>
          </p:cNvCxnSpPr>
          <p:nvPr/>
        </p:nvCxnSpPr>
        <p:spPr bwMode="auto">
          <a:xfrm flipH="1">
            <a:off x="5198909" y="4489563"/>
            <a:ext cx="286442" cy="514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cxnSpLocks/>
            <a:stCxn id="82" idx="3"/>
          </p:cNvCxnSpPr>
          <p:nvPr/>
        </p:nvCxnSpPr>
        <p:spPr bwMode="auto">
          <a:xfrm flipV="1">
            <a:off x="6345889" y="4085705"/>
            <a:ext cx="304974" cy="4038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cxnSpLocks/>
            <a:stCxn id="82" idx="3"/>
          </p:cNvCxnSpPr>
          <p:nvPr/>
        </p:nvCxnSpPr>
        <p:spPr bwMode="auto">
          <a:xfrm>
            <a:off x="6345889" y="4489563"/>
            <a:ext cx="304283" cy="5146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Скругленный прямоугольник 101"/>
          <p:cNvSpPr/>
          <p:nvPr/>
        </p:nvSpPr>
        <p:spPr bwMode="auto">
          <a:xfrm>
            <a:off x="8588775" y="3872339"/>
            <a:ext cx="929108" cy="399015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№4 комиссия </a:t>
            </a:r>
            <a:r>
              <a:rPr lang="ru-RU" sz="700"/>
              <a:t>жанындағы</a:t>
            </a:r>
            <a:r>
              <a:rPr lang="ru-RU" sz="700"/>
              <a:t> </a:t>
            </a:r>
            <a:r>
              <a:rPr lang="ru-RU" sz="700"/>
              <a:t>комитеттер</a:t>
            </a:r>
            <a:endParaRPr lang="ru-RU" sz="700"/>
          </a:p>
        </p:txBody>
      </p:sp>
      <p:sp>
        <p:nvSpPr>
          <p:cNvPr id="117" name="Скругленный прямоугольник 116"/>
          <p:cNvSpPr/>
          <p:nvPr/>
        </p:nvSpPr>
        <p:spPr bwMode="auto">
          <a:xfrm>
            <a:off x="7642678" y="4447999"/>
            <a:ext cx="1246048" cy="33251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Кәсіпкерлік</a:t>
            </a:r>
            <a:r>
              <a:rPr lang="ru-RU" sz="700"/>
              <a:t> </a:t>
            </a:r>
            <a:r>
              <a:rPr lang="ru-RU" sz="700"/>
              <a:t>және</a:t>
            </a:r>
            <a:r>
              <a:rPr lang="ru-RU" sz="700"/>
              <a:t> </a:t>
            </a:r>
            <a:r>
              <a:rPr lang="ru-RU" sz="700"/>
              <a:t>инвестициялау</a:t>
            </a:r>
            <a:endParaRPr lang="ru-RU" sz="700"/>
          </a:p>
        </p:txBody>
      </p:sp>
      <p:sp>
        <p:nvSpPr>
          <p:cNvPr id="118" name="Скругленный прямоугольник 117"/>
          <p:cNvSpPr/>
          <p:nvPr/>
        </p:nvSpPr>
        <p:spPr bwMode="auto">
          <a:xfrm>
            <a:off x="8569031" y="4950222"/>
            <a:ext cx="1050179" cy="20297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Цифрландыру</a:t>
            </a:r>
            <a:endParaRPr lang="ru-RU" sz="800"/>
          </a:p>
        </p:txBody>
      </p:sp>
      <p:sp>
        <p:nvSpPr>
          <p:cNvPr id="119" name="Скругленный прямоугольник 118"/>
          <p:cNvSpPr/>
          <p:nvPr/>
        </p:nvSpPr>
        <p:spPr bwMode="auto">
          <a:xfrm>
            <a:off x="9203569" y="4444533"/>
            <a:ext cx="650644" cy="335976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Туризм</a:t>
            </a:r>
            <a:endParaRPr lang="ru-RU" sz="800"/>
          </a:p>
        </p:txBody>
      </p:sp>
      <p:cxnSp>
        <p:nvCxnSpPr>
          <p:cNvPr id="121" name="Прямая соединительная линия 120"/>
          <p:cNvCxnSpPr>
            <a:cxnSpLocks/>
            <a:stCxn id="31" idx="2"/>
            <a:endCxn id="102" idx="0"/>
          </p:cNvCxnSpPr>
          <p:nvPr/>
        </p:nvCxnSpPr>
        <p:spPr bwMode="auto">
          <a:xfrm>
            <a:off x="8215051" y="3749040"/>
            <a:ext cx="838278" cy="123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>
            <a:cxnSpLocks/>
            <a:stCxn id="102" idx="1"/>
            <a:endCxn id="117" idx="0"/>
          </p:cNvCxnSpPr>
          <p:nvPr/>
        </p:nvCxnSpPr>
        <p:spPr bwMode="auto">
          <a:xfrm flipH="1">
            <a:off x="8265702" y="4071847"/>
            <a:ext cx="323073" cy="376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>
            <a:cxnSpLocks/>
            <a:stCxn id="102" idx="3"/>
            <a:endCxn id="119" idx="0"/>
          </p:cNvCxnSpPr>
          <p:nvPr/>
        </p:nvCxnSpPr>
        <p:spPr bwMode="auto">
          <a:xfrm>
            <a:off x="9517883" y="4071847"/>
            <a:ext cx="11008" cy="3726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>
            <a:cxnSpLocks/>
            <a:stCxn id="102" idx="2"/>
            <a:endCxn id="118" idx="0"/>
          </p:cNvCxnSpPr>
          <p:nvPr/>
        </p:nvCxnSpPr>
        <p:spPr bwMode="auto">
          <a:xfrm>
            <a:off x="9053329" y="4271354"/>
            <a:ext cx="40792" cy="6788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Скругленный прямоугольник 127"/>
          <p:cNvSpPr/>
          <p:nvPr/>
        </p:nvSpPr>
        <p:spPr bwMode="auto">
          <a:xfrm>
            <a:off x="10284224" y="4780509"/>
            <a:ext cx="898555" cy="372683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№5 комиссия </a:t>
            </a:r>
            <a:r>
              <a:rPr lang="ru-RU" sz="700"/>
              <a:t>жанындағы</a:t>
            </a:r>
            <a:r>
              <a:rPr lang="ru-RU" sz="700"/>
              <a:t> </a:t>
            </a:r>
            <a:r>
              <a:rPr lang="ru-RU" sz="700"/>
              <a:t>комитеттер</a:t>
            </a:r>
            <a:endParaRPr lang="ru-RU" sz="700"/>
          </a:p>
        </p:txBody>
      </p:sp>
      <p:cxnSp>
        <p:nvCxnSpPr>
          <p:cNvPr id="130" name="Прямая соединительная линия 129"/>
          <p:cNvCxnSpPr>
            <a:cxnSpLocks/>
            <a:stCxn id="32" idx="2"/>
            <a:endCxn id="128" idx="0"/>
          </p:cNvCxnSpPr>
          <p:nvPr/>
        </p:nvCxnSpPr>
        <p:spPr bwMode="auto">
          <a:xfrm>
            <a:off x="10709561" y="4139737"/>
            <a:ext cx="23941" cy="6407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Скругленный прямоугольник 130"/>
          <p:cNvSpPr/>
          <p:nvPr/>
        </p:nvSpPr>
        <p:spPr bwMode="auto">
          <a:xfrm>
            <a:off x="9360295" y="5322223"/>
            <a:ext cx="987836" cy="332509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sz="800"/>
              <a:t>Білім</a:t>
            </a:r>
            <a:endParaRPr lang="ru-RU" sz="800"/>
          </a:p>
        </p:txBody>
      </p:sp>
      <p:sp>
        <p:nvSpPr>
          <p:cNvPr id="132" name="Скругленный прямоугольник 131"/>
          <p:cNvSpPr/>
          <p:nvPr/>
        </p:nvSpPr>
        <p:spPr bwMode="auto">
          <a:xfrm>
            <a:off x="10109652" y="5838304"/>
            <a:ext cx="1199815" cy="436420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Әлеуметтік</a:t>
            </a:r>
            <a:r>
              <a:rPr lang="ru-RU" sz="800"/>
              <a:t> </a:t>
            </a:r>
            <a:r>
              <a:rPr lang="ru-RU" sz="800"/>
              <a:t>әл-ауқат</a:t>
            </a:r>
            <a:r>
              <a:rPr lang="ru-RU" sz="800"/>
              <a:t> </a:t>
            </a:r>
            <a:r>
              <a:rPr lang="ru-RU" sz="800"/>
              <a:t>мәселелері</a:t>
            </a:r>
            <a:r>
              <a:rPr lang="ru-RU" sz="800"/>
              <a:t> </a:t>
            </a:r>
            <a:r>
              <a:rPr lang="ru-RU" sz="800"/>
              <a:t>бойынша</a:t>
            </a:r>
            <a:endParaRPr lang="ru-RU" sz="800"/>
          </a:p>
        </p:txBody>
      </p:sp>
      <p:sp>
        <p:nvSpPr>
          <p:cNvPr id="133" name="Скругленный прямоугольник 132"/>
          <p:cNvSpPr/>
          <p:nvPr/>
        </p:nvSpPr>
        <p:spPr bwMode="auto">
          <a:xfrm>
            <a:off x="11184248" y="5322221"/>
            <a:ext cx="1007751" cy="218901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Денсаулық</a:t>
            </a:r>
            <a:r>
              <a:rPr lang="ru-RU" sz="800"/>
              <a:t> </a:t>
            </a:r>
            <a:r>
              <a:rPr lang="ru-RU" sz="800"/>
              <a:t>сақтау</a:t>
            </a:r>
            <a:endParaRPr lang="ru-RU" sz="800"/>
          </a:p>
        </p:txBody>
      </p:sp>
      <p:cxnSp>
        <p:nvCxnSpPr>
          <p:cNvPr id="137" name="Прямая со стрелкой 136"/>
          <p:cNvCxnSpPr>
            <a:cxnSpLocks/>
            <a:stCxn id="128" idx="1"/>
            <a:endCxn id="131" idx="0"/>
          </p:cNvCxnSpPr>
          <p:nvPr/>
        </p:nvCxnSpPr>
        <p:spPr bwMode="auto">
          <a:xfrm flipH="1">
            <a:off x="9854213" y="4966851"/>
            <a:ext cx="430011" cy="3553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>
            <a:cxnSpLocks/>
            <a:stCxn id="128" idx="3"/>
            <a:endCxn id="133" idx="0"/>
          </p:cNvCxnSpPr>
          <p:nvPr/>
        </p:nvCxnSpPr>
        <p:spPr bwMode="auto">
          <a:xfrm>
            <a:off x="11182779" y="4966851"/>
            <a:ext cx="505344" cy="3553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cxnSpLocks/>
            <a:stCxn id="128" idx="2"/>
            <a:endCxn id="132" idx="0"/>
          </p:cNvCxnSpPr>
          <p:nvPr/>
        </p:nvCxnSpPr>
        <p:spPr bwMode="auto">
          <a:xfrm flipH="1">
            <a:off x="10709559" y="5153192"/>
            <a:ext cx="23942" cy="685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Скругленный прямоугольник 145"/>
          <p:cNvSpPr/>
          <p:nvPr/>
        </p:nvSpPr>
        <p:spPr bwMode="auto">
          <a:xfrm>
            <a:off x="510193" y="5488476"/>
            <a:ext cx="850671" cy="26323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Сараптамалық</a:t>
            </a:r>
            <a:r>
              <a:rPr lang="ru-RU" sz="700"/>
              <a:t> </a:t>
            </a:r>
            <a:r>
              <a:rPr lang="ru-RU" sz="700"/>
              <a:t>топтар</a:t>
            </a:r>
            <a:endParaRPr lang="ru-RU" sz="700"/>
          </a:p>
        </p:txBody>
      </p:sp>
      <p:cxnSp>
        <p:nvCxnSpPr>
          <p:cNvPr id="148" name="Прямая соединительная линия 147"/>
          <p:cNvCxnSpPr>
            <a:cxnSpLocks/>
            <a:stCxn id="70" idx="2"/>
            <a:endCxn id="146" idx="0"/>
          </p:cNvCxnSpPr>
          <p:nvPr/>
        </p:nvCxnSpPr>
        <p:spPr bwMode="auto">
          <a:xfrm flipH="1">
            <a:off x="935529" y="4271356"/>
            <a:ext cx="454688" cy="1217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Скругленный прямоугольник 148"/>
          <p:cNvSpPr/>
          <p:nvPr/>
        </p:nvSpPr>
        <p:spPr bwMode="auto">
          <a:xfrm>
            <a:off x="103734" y="6010791"/>
            <a:ext cx="951982" cy="58120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700"/>
              <a:t>Қаржы</a:t>
            </a:r>
            <a:r>
              <a:rPr lang="ru-RU" sz="700"/>
              <a:t> </a:t>
            </a:r>
            <a:r>
              <a:rPr lang="ru-RU" sz="700"/>
              <a:t>және</a:t>
            </a:r>
            <a:r>
              <a:rPr lang="ru-RU" sz="700"/>
              <a:t> </a:t>
            </a:r>
            <a:r>
              <a:rPr lang="ru-RU" sz="700"/>
              <a:t>мемлекеттік</a:t>
            </a:r>
            <a:r>
              <a:rPr lang="ru-RU" sz="700"/>
              <a:t> </a:t>
            </a:r>
            <a:r>
              <a:rPr lang="ru-RU" sz="700"/>
              <a:t>активтер</a:t>
            </a:r>
            <a:r>
              <a:rPr lang="ru-RU" sz="700"/>
              <a:t> </a:t>
            </a:r>
            <a:r>
              <a:rPr lang="ru-RU" sz="700"/>
              <a:t>мәселелері</a:t>
            </a:r>
            <a:r>
              <a:rPr lang="ru-RU" sz="700"/>
              <a:t> </a:t>
            </a:r>
            <a:r>
              <a:rPr lang="ru-RU" sz="700"/>
              <a:t>бойынша</a:t>
            </a:r>
            <a:endParaRPr lang="ru-RU" sz="700"/>
          </a:p>
        </p:txBody>
      </p:sp>
      <p:sp>
        <p:nvSpPr>
          <p:cNvPr id="150" name="Скругленный прямоугольник 149"/>
          <p:cNvSpPr/>
          <p:nvPr/>
        </p:nvSpPr>
        <p:spPr bwMode="auto">
          <a:xfrm>
            <a:off x="1477936" y="6010791"/>
            <a:ext cx="1032508" cy="581202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800"/>
              <a:t>Коммуналдық</a:t>
            </a:r>
            <a:r>
              <a:rPr lang="ru-RU" sz="800"/>
              <a:t> </a:t>
            </a:r>
            <a:r>
              <a:rPr lang="ru-RU" sz="800"/>
              <a:t>инфрақұрылым</a:t>
            </a:r>
            <a:r>
              <a:rPr lang="ru-RU" sz="800"/>
              <a:t> </a:t>
            </a:r>
            <a:r>
              <a:rPr lang="ru-RU" sz="800"/>
              <a:t>мәселелері</a:t>
            </a:r>
            <a:r>
              <a:rPr lang="ru-RU" sz="800"/>
              <a:t> </a:t>
            </a:r>
            <a:r>
              <a:rPr lang="ru-RU" sz="800"/>
              <a:t>бойынша</a:t>
            </a:r>
            <a:endParaRPr lang="ru-RU" sz="800"/>
          </a:p>
        </p:txBody>
      </p:sp>
      <p:cxnSp>
        <p:nvCxnSpPr>
          <p:cNvPr id="152" name="Прямая со стрелкой 151"/>
          <p:cNvCxnSpPr>
            <a:cxnSpLocks/>
            <a:stCxn id="146" idx="2"/>
            <a:endCxn id="149" idx="0"/>
          </p:cNvCxnSpPr>
          <p:nvPr/>
        </p:nvCxnSpPr>
        <p:spPr bwMode="auto">
          <a:xfrm flipH="1">
            <a:off x="579725" y="5751713"/>
            <a:ext cx="355804" cy="259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>
            <a:cxnSpLocks/>
            <a:stCxn id="146" idx="2"/>
            <a:endCxn id="150" idx="0"/>
          </p:cNvCxnSpPr>
          <p:nvPr/>
        </p:nvCxnSpPr>
        <p:spPr bwMode="auto">
          <a:xfrm>
            <a:off x="935529" y="5751713"/>
            <a:ext cx="1058661" cy="259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Скругленный прямоугольник 155"/>
          <p:cNvSpPr/>
          <p:nvPr/>
        </p:nvSpPr>
        <p:spPr bwMode="auto">
          <a:xfrm>
            <a:off x="5559996" y="5494705"/>
            <a:ext cx="839587" cy="6650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sz="800"/>
              <a:t>Жастар</a:t>
            </a:r>
            <a:endParaRPr lang="ru-RU" sz="800"/>
          </a:p>
        </p:txBody>
      </p:sp>
      <p:cxnSp>
        <p:nvCxnSpPr>
          <p:cNvPr id="161" name="Прямая со стрелкой 160"/>
          <p:cNvCxnSpPr>
            <a:cxnSpLocks/>
            <a:stCxn id="82" idx="2"/>
            <a:endCxn id="156" idx="0"/>
          </p:cNvCxnSpPr>
          <p:nvPr/>
        </p:nvCxnSpPr>
        <p:spPr bwMode="auto">
          <a:xfrm>
            <a:off x="5915621" y="4707770"/>
            <a:ext cx="64169" cy="7869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R7-Office/7.4.0.112</Application>
  <DocSecurity>0</DocSecurity>
  <PresentationFormat>Широкоэкранный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>SPecialiST RePack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Томирис</dc:creator>
  <cp:keywords/>
  <dc:description/>
  <dc:identifier/>
  <dc:language/>
  <cp:lastModifiedBy>Сраман Уна</cp:lastModifiedBy>
  <cp:revision>15</cp:revision>
  <dcterms:created xsi:type="dcterms:W3CDTF">2023-05-19T09:52:20Z</dcterms:created>
  <dcterms:modified xsi:type="dcterms:W3CDTF">2024-02-16T10:20:51Z</dcterms:modified>
  <cp:category/>
  <cp:contentStatus/>
  <cp:version/>
</cp:coreProperties>
</file>