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677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16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40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38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93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5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250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90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047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40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1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79EA7-519B-44BB-890B-D70AA030FA8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3CB0-5C8D-47D5-B0F9-FCC1192BF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79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5353398" y="556953"/>
            <a:ext cx="1479663" cy="2327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2725">
              <a:lnSpc>
                <a:spcPct val="100000"/>
              </a:lnSpc>
              <a:spcBef>
                <a:spcPts val="100"/>
              </a:spcBef>
            </a:pPr>
            <a:r>
              <a:rPr lang="kk-KZ" sz="1100" spc="-5" dirty="0" smtClean="0">
                <a:solidFill>
                  <a:srgbClr val="FFFFFF"/>
                </a:solidFill>
                <a:cs typeface="Calibri"/>
              </a:rPr>
              <a:t>АҚК отырысы</a:t>
            </a:r>
            <a:endParaRPr lang="ru-RU" sz="1100" dirty="0">
              <a:cs typeface="Calibri"/>
            </a:endParaRPr>
          </a:p>
        </p:txBody>
      </p:sp>
      <p:cxnSp>
        <p:nvCxnSpPr>
          <p:cNvPr id="7" name="Прямая соединительная линия 6"/>
          <p:cNvCxnSpPr>
            <a:stCxn id="3" idx="2"/>
          </p:cNvCxnSpPr>
          <p:nvPr/>
        </p:nvCxnSpPr>
        <p:spPr>
          <a:xfrm flipH="1">
            <a:off x="6093229" y="789710"/>
            <a:ext cx="1" cy="2244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5353398" y="1022468"/>
            <a:ext cx="1479663" cy="3408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indent="16510" algn="ctr">
              <a:lnSpc>
                <a:spcPct val="101800"/>
              </a:lnSpc>
              <a:spcBef>
                <a:spcPts val="80"/>
              </a:spcBef>
            </a:pPr>
            <a:r>
              <a:rPr lang="kk-KZ" sz="1100" spc="-5" dirty="0" smtClean="0">
                <a:solidFill>
                  <a:srgbClr val="FFFFFF"/>
                </a:solidFill>
                <a:cs typeface="Calibri"/>
              </a:rPr>
              <a:t>Төрайым</a:t>
            </a:r>
            <a:endParaRPr lang="ru-RU" sz="1100" spc="-5" dirty="0">
              <a:solidFill>
                <a:srgbClr val="FFFFFF"/>
              </a:solidFill>
              <a:cs typeface="Calibri"/>
            </a:endParaRPr>
          </a:p>
          <a:p>
            <a:pPr marL="12700" marR="5080" indent="16510" algn="ctr">
              <a:lnSpc>
                <a:spcPct val="101800"/>
              </a:lnSpc>
              <a:spcBef>
                <a:spcPts val="80"/>
              </a:spcBef>
            </a:pPr>
            <a:r>
              <a:rPr lang="ru-RU" sz="1100" spc="-5" dirty="0">
                <a:solidFill>
                  <a:srgbClr val="FFFFFF"/>
                </a:solidFill>
                <a:cs typeface="Calibri"/>
              </a:rPr>
              <a:t>КОБЕЕВА А.О. </a:t>
            </a:r>
            <a:r>
              <a:rPr lang="ru-RU" sz="1100" spc="-235" dirty="0">
                <a:solidFill>
                  <a:srgbClr val="FFFFFF"/>
                </a:solidFill>
                <a:cs typeface="Calibri"/>
              </a:rPr>
              <a:t> </a:t>
            </a:r>
            <a:endParaRPr lang="ru-RU" sz="1100" dirty="0">
              <a:cs typeface="Calibri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53397" y="1596045"/>
            <a:ext cx="1479663" cy="612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indent="-1905" algn="ctr">
              <a:lnSpc>
                <a:spcPct val="101400"/>
              </a:lnSpc>
              <a:spcBef>
                <a:spcPts val="85"/>
              </a:spcBef>
            </a:pPr>
            <a:r>
              <a:rPr lang="ru-RU" sz="1100" spc="-5" dirty="0" err="1" smtClean="0">
                <a:solidFill>
                  <a:srgbClr val="FFFFFF"/>
                </a:solidFill>
                <a:cs typeface="Calibri"/>
              </a:rPr>
              <a:t>Төралқа</a:t>
            </a:r>
            <a:r>
              <a:rPr lang="ru-RU" sz="1100" spc="-5" dirty="0" smtClean="0">
                <a:solidFill>
                  <a:srgbClr val="FFFFFF"/>
                </a:solidFill>
                <a:cs typeface="Calibri"/>
              </a:rPr>
              <a:t> - Комиссия </a:t>
            </a:r>
            <a:r>
              <a:rPr lang="ru-RU" sz="1100" spc="-5" dirty="0" err="1" smtClean="0">
                <a:solidFill>
                  <a:srgbClr val="FFFFFF"/>
                </a:solidFill>
                <a:cs typeface="Calibri"/>
              </a:rPr>
              <a:t>Төрағалары</a:t>
            </a:r>
            <a:endParaRPr lang="ru-RU" sz="1100" spc="-5" dirty="0" smtClean="0">
              <a:solidFill>
                <a:srgbClr val="FFFFFF"/>
              </a:solidFill>
              <a:cs typeface="Calibri"/>
            </a:endParaRPr>
          </a:p>
          <a:p>
            <a:pPr marL="12700" marR="5080" indent="-1905" algn="ctr">
              <a:lnSpc>
                <a:spcPct val="101400"/>
              </a:lnSpc>
              <a:spcBef>
                <a:spcPts val="85"/>
              </a:spcBef>
            </a:pPr>
            <a:r>
              <a:rPr lang="ru-RU" sz="1100" spc="-5" dirty="0" smtClean="0">
                <a:solidFill>
                  <a:srgbClr val="FFFFFF"/>
                </a:solidFill>
                <a:cs typeface="Calibri"/>
              </a:rPr>
              <a:t>(</a:t>
            </a:r>
            <a:r>
              <a:rPr lang="ru-RU" sz="1100" spc="-5" dirty="0" err="1" smtClean="0">
                <a:solidFill>
                  <a:srgbClr val="FFFFFF"/>
                </a:solidFill>
                <a:cs typeface="Calibri"/>
              </a:rPr>
              <a:t>Төрайымдары</a:t>
            </a:r>
            <a:r>
              <a:rPr lang="ru-RU" sz="1100" spc="-5" dirty="0" smtClean="0">
                <a:solidFill>
                  <a:srgbClr val="FFFFFF"/>
                </a:solidFill>
                <a:cs typeface="Calibri"/>
              </a:rPr>
              <a:t>)</a:t>
            </a:r>
            <a:endParaRPr lang="ru-RU" sz="1100" dirty="0">
              <a:cs typeface="Calibri"/>
            </a:endParaRPr>
          </a:p>
        </p:txBody>
      </p:sp>
      <p:cxnSp>
        <p:nvCxnSpPr>
          <p:cNvPr id="11" name="Прямая соединительная линия 10"/>
          <p:cNvCxnSpPr>
            <a:stCxn id="9" idx="2"/>
            <a:endCxn id="10" idx="0"/>
          </p:cNvCxnSpPr>
          <p:nvPr/>
        </p:nvCxnSpPr>
        <p:spPr>
          <a:xfrm flipH="1">
            <a:off x="6093229" y="1363287"/>
            <a:ext cx="1" cy="2327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7908175" y="712127"/>
            <a:ext cx="1385454" cy="651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algn="ctr">
              <a:lnSpc>
                <a:spcPct val="101800"/>
              </a:lnSpc>
              <a:spcBef>
                <a:spcPts val="80"/>
              </a:spcBef>
            </a:pPr>
            <a:r>
              <a:rPr lang="ru-RU" sz="1100" spc="-5" dirty="0" smtClean="0">
                <a:solidFill>
                  <a:srgbClr val="FFFFFF"/>
                </a:solidFill>
                <a:cs typeface="Calibri"/>
              </a:rPr>
              <a:t>АҚК </a:t>
            </a:r>
            <a:r>
              <a:rPr lang="ru-RU" sz="1100" spc="-5" dirty="0" err="1" smtClean="0">
                <a:solidFill>
                  <a:srgbClr val="FFFFFF"/>
                </a:solidFill>
                <a:cs typeface="Calibri"/>
              </a:rPr>
              <a:t>Хатшысы</a:t>
            </a:r>
            <a:r>
              <a:rPr lang="ru-RU" sz="1100" spc="-35" dirty="0" smtClean="0">
                <a:solidFill>
                  <a:srgbClr val="FFFFFF"/>
                </a:solidFill>
                <a:cs typeface="Calibri"/>
              </a:rPr>
              <a:t> </a:t>
            </a:r>
            <a:r>
              <a:rPr lang="ru-RU" sz="1100" dirty="0">
                <a:solidFill>
                  <a:srgbClr val="FFFFFF"/>
                </a:solidFill>
                <a:cs typeface="Calibri"/>
              </a:rPr>
              <a:t>–</a:t>
            </a:r>
          </a:p>
          <a:p>
            <a:pPr marL="12700" marR="5080" algn="ctr">
              <a:lnSpc>
                <a:spcPct val="101800"/>
              </a:lnSpc>
              <a:spcBef>
                <a:spcPts val="80"/>
              </a:spcBef>
            </a:pPr>
            <a:r>
              <a:rPr lang="ru-RU" sz="1100" dirty="0" smtClean="0">
                <a:solidFill>
                  <a:srgbClr val="FFFFFF"/>
                </a:solidFill>
                <a:cs typeface="Calibri"/>
              </a:rPr>
              <a:t>Сапронова Г.А.</a:t>
            </a:r>
            <a:endParaRPr lang="ru-RU" sz="1100" dirty="0">
              <a:cs typeface="Calibri"/>
            </a:endParaRPr>
          </a:p>
        </p:txBody>
      </p:sp>
      <p:cxnSp>
        <p:nvCxnSpPr>
          <p:cNvPr id="17" name="Прямая со стрелкой 16"/>
          <p:cNvCxnSpPr>
            <a:stCxn id="9" idx="3"/>
            <a:endCxn id="15" idx="1"/>
          </p:cNvCxnSpPr>
          <p:nvPr/>
        </p:nvCxnSpPr>
        <p:spPr>
          <a:xfrm flipV="1">
            <a:off x="6833061" y="1037707"/>
            <a:ext cx="1075114" cy="1551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586047" y="2441171"/>
            <a:ext cx="1565220" cy="13078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indent="-1905" algn="ctr">
              <a:lnSpc>
                <a:spcPct val="101400"/>
              </a:lnSpc>
              <a:spcBef>
                <a:spcPts val="85"/>
              </a:spcBef>
            </a:pPr>
            <a:r>
              <a:rPr lang="ru-RU" sz="900" b="1" dirty="0" err="1" smtClean="0"/>
              <a:t>Коммуналдық</a:t>
            </a:r>
            <a:r>
              <a:rPr lang="ru-RU" sz="900" b="1" dirty="0" smtClean="0"/>
              <a:t> </a:t>
            </a:r>
            <a:r>
              <a:rPr lang="ru-RU" sz="900" b="1" dirty="0" err="1" smtClean="0"/>
              <a:t>инфрақұрылым</a:t>
            </a:r>
            <a:r>
              <a:rPr lang="ru-RU" sz="900" b="1" dirty="0" smtClean="0"/>
              <a:t>, </a:t>
            </a:r>
            <a:r>
              <a:rPr lang="ru-RU" sz="900" b="1" dirty="0" err="1" smtClean="0"/>
              <a:t>ұтқырлық</a:t>
            </a:r>
            <a:r>
              <a:rPr lang="ru-RU" sz="900" b="1" dirty="0" smtClean="0"/>
              <a:t>, экология, </a:t>
            </a:r>
            <a:r>
              <a:rPr lang="ru-RU" sz="900" b="1" dirty="0" err="1" smtClean="0"/>
              <a:t>қаржы</a:t>
            </a:r>
            <a:r>
              <a:rPr lang="ru-RU" sz="900" b="1" dirty="0" smtClean="0"/>
              <a:t>, </a:t>
            </a:r>
            <a:r>
              <a:rPr lang="ru-RU" sz="900" b="1" dirty="0" err="1" smtClean="0"/>
              <a:t>активтер</a:t>
            </a:r>
            <a:r>
              <a:rPr lang="ru-RU" sz="900" b="1" dirty="0" smtClean="0"/>
              <a:t> </a:t>
            </a:r>
            <a:r>
              <a:rPr lang="ru-RU" sz="900" b="1" dirty="0" err="1" smtClean="0"/>
              <a:t>және</a:t>
            </a:r>
            <a:r>
              <a:rPr lang="ru-RU" sz="900" b="1" dirty="0" smtClean="0"/>
              <a:t> </a:t>
            </a:r>
            <a:r>
              <a:rPr lang="ru-RU" sz="900" b="1" dirty="0" err="1" smtClean="0"/>
              <a:t>қауіпсіздік</a:t>
            </a:r>
            <a:r>
              <a:rPr lang="ru-RU" sz="900" b="1" dirty="0" smtClean="0"/>
              <a:t> </a:t>
            </a:r>
            <a:r>
              <a:rPr lang="ru-RU" sz="900" b="1" dirty="0" err="1" smtClean="0"/>
              <a:t>жөніндегі</a:t>
            </a:r>
            <a:r>
              <a:rPr lang="ru-RU" sz="900" b="1" dirty="0" smtClean="0"/>
              <a:t> №1 Комиссия .</a:t>
            </a:r>
          </a:p>
          <a:p>
            <a:pPr marL="12700" marR="5080" indent="-1905" algn="ctr">
              <a:lnSpc>
                <a:spcPct val="101400"/>
              </a:lnSpc>
              <a:spcBef>
                <a:spcPts val="85"/>
              </a:spcBef>
            </a:pPr>
            <a:r>
              <a:rPr lang="ru-RU" sz="900" b="1" dirty="0" err="1" smtClean="0"/>
              <a:t>Төраға-Жапаров</a:t>
            </a:r>
            <a:r>
              <a:rPr lang="ru-RU" sz="900" b="1" dirty="0" smtClean="0"/>
              <a:t> Б.А.</a:t>
            </a:r>
            <a:endParaRPr lang="ru-RU" sz="900" dirty="0">
              <a:cs typeface="Calibri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891443" y="2441173"/>
            <a:ext cx="1600898" cy="13078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" marR="31115" indent="-22860" algn="ctr">
              <a:lnSpc>
                <a:spcPct val="109700"/>
              </a:lnSpc>
              <a:spcBef>
                <a:spcPts val="90"/>
              </a:spcBef>
            </a:pPr>
            <a:r>
              <a:rPr lang="ru-RU" sz="800" b="1" spc="-5" dirty="0" err="1" smtClean="0">
                <a:solidFill>
                  <a:srgbClr val="FFFFFF"/>
                </a:solidFill>
                <a:cs typeface="Calibri"/>
              </a:rPr>
              <a:t>Құрылыс</a:t>
            </a:r>
            <a:r>
              <a:rPr lang="ru-RU" sz="800" b="1" spc="-5" dirty="0" smtClean="0">
                <a:solidFill>
                  <a:srgbClr val="FFFFFF"/>
                </a:solidFill>
                <a:cs typeface="Calibri"/>
              </a:rPr>
              <a:t>, </a:t>
            </a:r>
            <a:r>
              <a:rPr lang="ru-RU" sz="800" b="1" spc="-5" dirty="0" err="1" smtClean="0">
                <a:solidFill>
                  <a:srgbClr val="FFFFFF"/>
                </a:solidFill>
                <a:cs typeface="Calibri"/>
              </a:rPr>
              <a:t>жер</a:t>
            </a:r>
            <a:r>
              <a:rPr lang="ru-RU" sz="800" b="1" spc="-5" dirty="0" smtClean="0">
                <a:solidFill>
                  <a:srgbClr val="FFFFFF"/>
                </a:solidFill>
                <a:cs typeface="Calibri"/>
              </a:rPr>
              <a:t> </a:t>
            </a:r>
            <a:r>
              <a:rPr lang="ru-RU" sz="800" b="1" spc="-5" dirty="0" err="1" smtClean="0">
                <a:solidFill>
                  <a:srgbClr val="FFFFFF"/>
                </a:solidFill>
                <a:cs typeface="Calibri"/>
              </a:rPr>
              <a:t>қатынастары</a:t>
            </a:r>
            <a:r>
              <a:rPr lang="ru-RU" sz="800" b="1" spc="-5" dirty="0" smtClean="0">
                <a:solidFill>
                  <a:srgbClr val="FFFFFF"/>
                </a:solidFill>
                <a:cs typeface="Calibri"/>
              </a:rPr>
              <a:t>, </a:t>
            </a:r>
            <a:r>
              <a:rPr lang="ru-RU" sz="800" b="1" spc="-5" dirty="0" err="1" smtClean="0">
                <a:solidFill>
                  <a:srgbClr val="FFFFFF"/>
                </a:solidFill>
                <a:cs typeface="Calibri"/>
              </a:rPr>
              <a:t>урбанистика</a:t>
            </a:r>
            <a:r>
              <a:rPr lang="ru-RU" sz="800" b="1" spc="-5" dirty="0" smtClean="0">
                <a:solidFill>
                  <a:srgbClr val="FFFFFF"/>
                </a:solidFill>
                <a:cs typeface="Calibri"/>
              </a:rPr>
              <a:t>, энергетика </a:t>
            </a:r>
            <a:r>
              <a:rPr lang="ru-RU" sz="800" b="1" spc="-5" dirty="0" err="1" smtClean="0">
                <a:solidFill>
                  <a:srgbClr val="FFFFFF"/>
                </a:solidFill>
                <a:cs typeface="Calibri"/>
              </a:rPr>
              <a:t>және</a:t>
            </a:r>
            <a:r>
              <a:rPr lang="ru-RU" sz="800" b="1" spc="-5" dirty="0" smtClean="0">
                <a:solidFill>
                  <a:srgbClr val="FFFFFF"/>
                </a:solidFill>
                <a:cs typeface="Calibri"/>
              </a:rPr>
              <a:t> </a:t>
            </a:r>
            <a:r>
              <a:rPr lang="ru-RU" sz="800" b="1" spc="-5" dirty="0" err="1" smtClean="0">
                <a:solidFill>
                  <a:srgbClr val="FFFFFF"/>
                </a:solidFill>
                <a:cs typeface="Calibri"/>
              </a:rPr>
              <a:t>сумен</a:t>
            </a:r>
            <a:r>
              <a:rPr lang="ru-RU" sz="800" b="1" spc="-5" dirty="0" smtClean="0">
                <a:solidFill>
                  <a:srgbClr val="FFFFFF"/>
                </a:solidFill>
                <a:cs typeface="Calibri"/>
              </a:rPr>
              <a:t> </a:t>
            </a:r>
            <a:r>
              <a:rPr lang="ru-RU" sz="800" b="1" spc="-5" dirty="0" err="1" smtClean="0">
                <a:solidFill>
                  <a:srgbClr val="FFFFFF"/>
                </a:solidFill>
                <a:cs typeface="Calibri"/>
              </a:rPr>
              <a:t>жабдықтау</a:t>
            </a:r>
            <a:r>
              <a:rPr lang="ru-RU" sz="800" b="1" spc="-5" dirty="0" smtClean="0">
                <a:solidFill>
                  <a:srgbClr val="FFFFFF"/>
                </a:solidFill>
                <a:cs typeface="Calibri"/>
              </a:rPr>
              <a:t> </a:t>
            </a:r>
            <a:r>
              <a:rPr lang="ru-RU" sz="800" b="1" spc="-5" dirty="0" err="1" smtClean="0">
                <a:solidFill>
                  <a:srgbClr val="FFFFFF"/>
                </a:solidFill>
                <a:cs typeface="Calibri"/>
              </a:rPr>
              <a:t>жөніндегі</a:t>
            </a:r>
            <a:r>
              <a:rPr lang="ru-RU" sz="800" b="1" spc="-5" dirty="0" smtClean="0">
                <a:solidFill>
                  <a:srgbClr val="FFFFFF"/>
                </a:solidFill>
                <a:cs typeface="Calibri"/>
              </a:rPr>
              <a:t> №2 </a:t>
            </a:r>
            <a:r>
              <a:rPr lang="ru-RU" sz="800" b="1" spc="-5" dirty="0" err="1" smtClean="0">
                <a:solidFill>
                  <a:srgbClr val="FFFFFF"/>
                </a:solidFill>
                <a:cs typeface="Calibri"/>
              </a:rPr>
              <a:t>Комиссия.Төраға</a:t>
            </a:r>
            <a:r>
              <a:rPr lang="ru-RU" sz="800" b="1" spc="-5" dirty="0" smtClean="0">
                <a:solidFill>
                  <a:srgbClr val="FFFFFF"/>
                </a:solidFill>
                <a:cs typeface="Calibri"/>
              </a:rPr>
              <a:t> –ШИБУТОВ М. М.</a:t>
            </a:r>
            <a:endParaRPr lang="ru-RU" sz="800" b="1" dirty="0">
              <a:cs typeface="Calibri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196838" y="2441171"/>
            <a:ext cx="1444339" cy="13078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065" marR="5080" indent="-3175" algn="ctr">
              <a:lnSpc>
                <a:spcPct val="109700"/>
              </a:lnSpc>
              <a:spcBef>
                <a:spcPts val="90"/>
              </a:spcBef>
            </a:pPr>
            <a:r>
              <a:rPr lang="ru-RU" sz="900" b="1" dirty="0" err="1" smtClean="0"/>
              <a:t>Қоғамдық</a:t>
            </a:r>
            <a:r>
              <a:rPr lang="ru-RU" sz="900" b="1" dirty="0" smtClean="0"/>
              <a:t> даму, </a:t>
            </a:r>
            <a:r>
              <a:rPr lang="ru-RU" sz="900" b="1" dirty="0" err="1" smtClean="0"/>
              <a:t>дін</a:t>
            </a:r>
            <a:r>
              <a:rPr lang="ru-RU" sz="900" b="1" dirty="0" smtClean="0"/>
              <a:t>, </a:t>
            </a:r>
            <a:r>
              <a:rPr lang="ru-RU" sz="900" b="1" dirty="0" err="1" smtClean="0"/>
              <a:t>мәдениет</a:t>
            </a:r>
            <a:r>
              <a:rPr lang="ru-RU" sz="900" b="1" dirty="0" smtClean="0"/>
              <a:t>, </a:t>
            </a:r>
            <a:r>
              <a:rPr lang="ru-RU" sz="900" b="1" dirty="0" err="1" smtClean="0"/>
              <a:t>жастар</a:t>
            </a:r>
            <a:r>
              <a:rPr lang="ru-RU" sz="900" b="1" dirty="0" smtClean="0"/>
              <a:t> </a:t>
            </a:r>
            <a:r>
              <a:rPr lang="ru-RU" sz="900" b="1" dirty="0" err="1" smtClean="0"/>
              <a:t>және</a:t>
            </a:r>
            <a:r>
              <a:rPr lang="ru-RU" sz="900" b="1" dirty="0" smtClean="0"/>
              <a:t> спорт </a:t>
            </a:r>
            <a:r>
              <a:rPr lang="ru-RU" sz="900" b="1" dirty="0" err="1" smtClean="0"/>
              <a:t>жөніндегі</a:t>
            </a:r>
            <a:r>
              <a:rPr lang="ru-RU" sz="900" b="1" dirty="0" smtClean="0"/>
              <a:t> №3 </a:t>
            </a:r>
            <a:r>
              <a:rPr lang="ru-RU" sz="900" b="1" dirty="0" err="1" smtClean="0"/>
              <a:t>Комиссия.Төраға</a:t>
            </a:r>
            <a:r>
              <a:rPr lang="ru-RU" sz="900" b="1" dirty="0" smtClean="0"/>
              <a:t> – </a:t>
            </a:r>
            <a:r>
              <a:rPr lang="ru-RU" sz="900" b="1" dirty="0" err="1" smtClean="0"/>
              <a:t>Жақыпов</a:t>
            </a:r>
            <a:r>
              <a:rPr lang="ru-RU" sz="900" b="1" dirty="0" smtClean="0"/>
              <a:t> Н.Б.</a:t>
            </a:r>
            <a:endParaRPr lang="ru-RU" sz="900" b="1" dirty="0">
              <a:cs typeface="Calibri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502234" y="2441171"/>
            <a:ext cx="1425633" cy="13078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" marR="31115" indent="-22860" algn="ctr">
              <a:lnSpc>
                <a:spcPct val="109700"/>
              </a:lnSpc>
              <a:spcBef>
                <a:spcPts val="90"/>
              </a:spcBef>
            </a:pPr>
            <a:r>
              <a:rPr lang="ru-RU" sz="800" b="1" dirty="0" smtClean="0"/>
              <a:t>Экономика, </a:t>
            </a:r>
            <a:r>
              <a:rPr lang="ru-RU" sz="800" b="1" dirty="0" err="1" smtClean="0"/>
              <a:t>кәсіпкерлік</a:t>
            </a:r>
            <a:r>
              <a:rPr lang="ru-RU" sz="800" b="1" dirty="0" smtClean="0"/>
              <a:t>, </a:t>
            </a:r>
            <a:r>
              <a:rPr lang="ru-RU" sz="800" b="1" dirty="0" err="1" smtClean="0"/>
              <a:t>Инвестициялар</a:t>
            </a:r>
            <a:r>
              <a:rPr lang="ru-RU" sz="800" b="1" dirty="0" smtClean="0"/>
              <a:t>, </a:t>
            </a:r>
            <a:r>
              <a:rPr lang="ru-RU" sz="800" b="1" dirty="0" err="1" smtClean="0"/>
              <a:t>цифрландыру</a:t>
            </a:r>
            <a:r>
              <a:rPr lang="ru-RU" sz="800" b="1" dirty="0" smtClean="0"/>
              <a:t> </a:t>
            </a:r>
            <a:r>
              <a:rPr lang="ru-RU" sz="800" b="1" dirty="0" err="1" smtClean="0"/>
              <a:t>және</a:t>
            </a:r>
            <a:r>
              <a:rPr lang="ru-RU" sz="800" b="1" dirty="0" smtClean="0"/>
              <a:t> туризм </a:t>
            </a:r>
            <a:r>
              <a:rPr lang="ru-RU" sz="800" b="1" dirty="0" err="1" smtClean="0"/>
              <a:t>жөніндегі</a:t>
            </a:r>
            <a:r>
              <a:rPr lang="ru-RU" sz="800" b="1" dirty="0" smtClean="0"/>
              <a:t> № 4 Комиссия.</a:t>
            </a:r>
          </a:p>
          <a:p>
            <a:pPr marL="60960" marR="31115" indent="-22860" algn="ctr">
              <a:lnSpc>
                <a:spcPct val="109700"/>
              </a:lnSpc>
              <a:spcBef>
                <a:spcPts val="90"/>
              </a:spcBef>
            </a:pPr>
            <a:r>
              <a:rPr lang="ru-RU" sz="800" b="1" dirty="0" err="1" smtClean="0"/>
              <a:t>Төрайым</a:t>
            </a:r>
            <a:r>
              <a:rPr lang="ru-RU" sz="800" b="1" dirty="0" smtClean="0"/>
              <a:t>- </a:t>
            </a:r>
            <a:r>
              <a:rPr lang="ru-RU" sz="800" b="1" dirty="0" err="1" smtClean="0"/>
              <a:t>Батаева</a:t>
            </a:r>
            <a:r>
              <a:rPr lang="ru-RU" sz="800" b="1" dirty="0" smtClean="0"/>
              <a:t> А.Ж.</a:t>
            </a:r>
            <a:endParaRPr lang="ru-RU" sz="800" b="1" dirty="0">
              <a:cs typeface="Calibri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9813170" y="2441170"/>
            <a:ext cx="1792781" cy="16985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" marR="31115" indent="-22860" algn="ctr">
              <a:lnSpc>
                <a:spcPct val="109700"/>
              </a:lnSpc>
              <a:spcBef>
                <a:spcPts val="90"/>
              </a:spcBef>
            </a:pPr>
            <a:r>
              <a:rPr lang="ru-RU" sz="1100" b="1" dirty="0" err="1" smtClean="0"/>
              <a:t>Денсаулық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сақтау</a:t>
            </a:r>
            <a:r>
              <a:rPr lang="ru-RU" sz="1100" b="1" dirty="0" smtClean="0"/>
              <a:t>, </a:t>
            </a:r>
            <a:r>
              <a:rPr lang="ru-RU" sz="1100" b="1" dirty="0" err="1" smtClean="0"/>
              <a:t>білім</a:t>
            </a:r>
            <a:r>
              <a:rPr lang="ru-RU" sz="1100" b="1" dirty="0" smtClean="0"/>
              <a:t> беру </a:t>
            </a:r>
            <a:r>
              <a:rPr lang="ru-RU" sz="1100" b="1" dirty="0" err="1" smtClean="0"/>
              <a:t>және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жұмыспен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қамту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жөніндегі</a:t>
            </a:r>
            <a:r>
              <a:rPr lang="ru-RU" sz="1100" b="1" dirty="0" smtClean="0"/>
              <a:t> №5 </a:t>
            </a:r>
            <a:r>
              <a:rPr lang="ru-RU" sz="1100" b="1" dirty="0" err="1" smtClean="0"/>
              <a:t>Комиссия.Төрайым-Байсақова</a:t>
            </a:r>
            <a:r>
              <a:rPr lang="ru-RU" sz="1100" b="1" dirty="0" smtClean="0"/>
              <a:t> З. М.</a:t>
            </a:r>
          </a:p>
        </p:txBody>
      </p:sp>
      <p:cxnSp>
        <p:nvCxnSpPr>
          <p:cNvPr id="49" name="Прямая со стрелкой 48"/>
          <p:cNvCxnSpPr>
            <a:stCxn id="10" idx="2"/>
            <a:endCxn id="30" idx="0"/>
          </p:cNvCxnSpPr>
          <p:nvPr/>
        </p:nvCxnSpPr>
        <p:spPr>
          <a:xfrm flipH="1">
            <a:off x="5919008" y="2208413"/>
            <a:ext cx="174221" cy="2327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10" idx="1"/>
            <a:endCxn id="20" idx="0"/>
          </p:cNvCxnSpPr>
          <p:nvPr/>
        </p:nvCxnSpPr>
        <p:spPr>
          <a:xfrm flipH="1">
            <a:off x="1368657" y="1902229"/>
            <a:ext cx="3984740" cy="5389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endCxn id="29" idx="0"/>
          </p:cNvCxnSpPr>
          <p:nvPr/>
        </p:nvCxnSpPr>
        <p:spPr>
          <a:xfrm flipH="1">
            <a:off x="3691892" y="2111433"/>
            <a:ext cx="1661506" cy="3297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endCxn id="31" idx="0"/>
          </p:cNvCxnSpPr>
          <p:nvPr/>
        </p:nvCxnSpPr>
        <p:spPr>
          <a:xfrm>
            <a:off x="6754780" y="2169622"/>
            <a:ext cx="1460271" cy="2715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10" idx="3"/>
            <a:endCxn id="32" idx="0"/>
          </p:cNvCxnSpPr>
          <p:nvPr/>
        </p:nvCxnSpPr>
        <p:spPr>
          <a:xfrm>
            <a:off x="6833060" y="1902229"/>
            <a:ext cx="3876501" cy="5389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Скругленный прямоугольник 61"/>
          <p:cNvSpPr/>
          <p:nvPr/>
        </p:nvSpPr>
        <p:spPr>
          <a:xfrm>
            <a:off x="113434" y="4505495"/>
            <a:ext cx="839587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err="1" smtClean="0"/>
              <a:t>Қалалық</a:t>
            </a:r>
            <a:r>
              <a:rPr lang="ru-RU" sz="800" dirty="0" smtClean="0"/>
              <a:t> </a:t>
            </a:r>
            <a:r>
              <a:rPr lang="ru-RU" sz="800" dirty="0" err="1" smtClean="0"/>
              <a:t>ұтқырлық</a:t>
            </a:r>
            <a:r>
              <a:rPr lang="ru-RU" sz="800" dirty="0" smtClean="0"/>
              <a:t> </a:t>
            </a:r>
            <a:r>
              <a:rPr lang="ru-RU" sz="800" dirty="0" err="1" smtClean="0"/>
              <a:t>мәселелері</a:t>
            </a:r>
            <a:r>
              <a:rPr lang="ru-RU" sz="800" dirty="0" smtClean="0"/>
              <a:t> </a:t>
            </a:r>
            <a:r>
              <a:rPr lang="ru-RU" sz="800" dirty="0" err="1" smtClean="0"/>
              <a:t>бойынша</a:t>
            </a:r>
            <a:endParaRPr lang="ru-RU" sz="800" dirty="0"/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1304925" y="4505495"/>
            <a:ext cx="839587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Экология </a:t>
            </a:r>
            <a:r>
              <a:rPr lang="ru-RU" sz="700" dirty="0" err="1" smtClean="0"/>
              <a:t>және</a:t>
            </a:r>
            <a:r>
              <a:rPr lang="ru-RU" sz="700" dirty="0" smtClean="0"/>
              <a:t> </a:t>
            </a:r>
            <a:r>
              <a:rPr lang="ru-RU" sz="700" dirty="0" err="1" smtClean="0"/>
              <a:t>қоршаған</a:t>
            </a:r>
            <a:r>
              <a:rPr lang="ru-RU" sz="700" dirty="0" smtClean="0"/>
              <a:t> орта </a:t>
            </a:r>
            <a:r>
              <a:rPr lang="ru-RU" sz="700" dirty="0" err="1" smtClean="0"/>
              <a:t>мәселелері</a:t>
            </a:r>
            <a:r>
              <a:rPr lang="ru-RU" sz="700" dirty="0" smtClean="0"/>
              <a:t> </a:t>
            </a:r>
            <a:r>
              <a:rPr lang="ru-RU" sz="700" dirty="0" err="1" smtClean="0"/>
              <a:t>бойынша</a:t>
            </a:r>
            <a:endParaRPr lang="ru-RU" sz="700" dirty="0"/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2598939" y="4505495"/>
            <a:ext cx="1069924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err="1" smtClean="0"/>
              <a:t>Қауіпсіздік</a:t>
            </a:r>
            <a:r>
              <a:rPr lang="ru-RU" sz="700" dirty="0" smtClean="0"/>
              <a:t> </a:t>
            </a:r>
            <a:r>
              <a:rPr lang="ru-RU" sz="700" dirty="0" err="1" smtClean="0"/>
              <a:t>және</a:t>
            </a:r>
            <a:r>
              <a:rPr lang="ru-RU" sz="700" dirty="0" smtClean="0"/>
              <a:t> </a:t>
            </a:r>
            <a:r>
              <a:rPr lang="ru-RU" sz="700" dirty="0" err="1" smtClean="0"/>
              <a:t>сыбайлас</a:t>
            </a:r>
            <a:r>
              <a:rPr lang="ru-RU" sz="700" dirty="0" smtClean="0"/>
              <a:t> </a:t>
            </a:r>
            <a:r>
              <a:rPr lang="ru-RU" sz="700" dirty="0" err="1" smtClean="0"/>
              <a:t>жемқорлыққа</a:t>
            </a:r>
            <a:r>
              <a:rPr lang="ru-RU" sz="700" dirty="0" smtClean="0"/>
              <a:t> </a:t>
            </a:r>
            <a:r>
              <a:rPr lang="ru-RU" sz="700" dirty="0" err="1" smtClean="0"/>
              <a:t>қарсы</a:t>
            </a:r>
            <a:r>
              <a:rPr lang="ru-RU" sz="700" dirty="0" smtClean="0"/>
              <a:t> </a:t>
            </a:r>
            <a:r>
              <a:rPr lang="ru-RU" sz="700" dirty="0" err="1" smtClean="0"/>
              <a:t>іс-қимыл</a:t>
            </a:r>
            <a:r>
              <a:rPr lang="ru-RU" sz="700" dirty="0" smtClean="0"/>
              <a:t> </a:t>
            </a:r>
            <a:r>
              <a:rPr lang="ru-RU" sz="700" dirty="0" err="1" smtClean="0"/>
              <a:t>мәселелері</a:t>
            </a:r>
            <a:r>
              <a:rPr lang="ru-RU" sz="700" dirty="0" smtClean="0"/>
              <a:t> </a:t>
            </a:r>
            <a:r>
              <a:rPr lang="ru-RU" sz="700" dirty="0" err="1" smtClean="0"/>
              <a:t>бойынша</a:t>
            </a:r>
            <a:endParaRPr lang="ru-RU" sz="700" dirty="0"/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943321" y="3924294"/>
            <a:ext cx="893792" cy="347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№1 комиссия </a:t>
            </a:r>
            <a:r>
              <a:rPr lang="ru-RU" sz="700" dirty="0" err="1" smtClean="0"/>
              <a:t>жанындағы</a:t>
            </a:r>
            <a:r>
              <a:rPr lang="ru-RU" sz="700" dirty="0" smtClean="0"/>
              <a:t> </a:t>
            </a:r>
            <a:r>
              <a:rPr lang="ru-RU" sz="700" dirty="0" err="1" smtClean="0"/>
              <a:t>комитеттер</a:t>
            </a:r>
            <a:endParaRPr lang="ru-RU" sz="700" dirty="0"/>
          </a:p>
        </p:txBody>
      </p:sp>
      <p:cxnSp>
        <p:nvCxnSpPr>
          <p:cNvPr id="74" name="Прямая соединительная линия 73"/>
          <p:cNvCxnSpPr>
            <a:stCxn id="20" idx="2"/>
            <a:endCxn id="70" idx="0"/>
          </p:cNvCxnSpPr>
          <p:nvPr/>
        </p:nvCxnSpPr>
        <p:spPr>
          <a:xfrm>
            <a:off x="1368657" y="3749040"/>
            <a:ext cx="21560" cy="1752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stCxn id="70" idx="2"/>
          </p:cNvCxnSpPr>
          <p:nvPr/>
        </p:nvCxnSpPr>
        <p:spPr>
          <a:xfrm flipH="1">
            <a:off x="533231" y="4271356"/>
            <a:ext cx="856986" cy="2341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stCxn id="70" idx="2"/>
            <a:endCxn id="63" idx="0"/>
          </p:cNvCxnSpPr>
          <p:nvPr/>
        </p:nvCxnSpPr>
        <p:spPr>
          <a:xfrm>
            <a:off x="1390217" y="4271356"/>
            <a:ext cx="334502" cy="2341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>
            <a:stCxn id="70" idx="2"/>
            <a:endCxn id="65" idx="0"/>
          </p:cNvCxnSpPr>
          <p:nvPr/>
        </p:nvCxnSpPr>
        <p:spPr>
          <a:xfrm>
            <a:off x="1390217" y="4271356"/>
            <a:ext cx="1743684" cy="2341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Скругленный прямоугольник 81"/>
          <p:cNvSpPr/>
          <p:nvPr/>
        </p:nvSpPr>
        <p:spPr>
          <a:xfrm>
            <a:off x="5485351" y="4271355"/>
            <a:ext cx="860539" cy="436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№3 комиссия </a:t>
            </a:r>
            <a:r>
              <a:rPr lang="ru-RU" sz="700" dirty="0" err="1" smtClean="0"/>
              <a:t>жанындағы</a:t>
            </a:r>
            <a:r>
              <a:rPr lang="ru-RU" sz="700" dirty="0" smtClean="0"/>
              <a:t> </a:t>
            </a:r>
            <a:r>
              <a:rPr lang="ru-RU" sz="700" dirty="0" err="1" smtClean="0"/>
              <a:t>комитеттер</a:t>
            </a:r>
            <a:endParaRPr lang="ru-RU" sz="700" dirty="0"/>
          </a:p>
        </p:txBody>
      </p:sp>
      <p:cxnSp>
        <p:nvCxnSpPr>
          <p:cNvPr id="84" name="Прямая соединительная линия 83"/>
          <p:cNvCxnSpPr>
            <a:stCxn id="30" idx="2"/>
            <a:endCxn id="82" idx="0"/>
          </p:cNvCxnSpPr>
          <p:nvPr/>
        </p:nvCxnSpPr>
        <p:spPr>
          <a:xfrm flipH="1">
            <a:off x="5915621" y="3749040"/>
            <a:ext cx="3387" cy="5223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Скругленный прямоугольник 84"/>
          <p:cNvSpPr/>
          <p:nvPr/>
        </p:nvSpPr>
        <p:spPr>
          <a:xfrm>
            <a:off x="4359322" y="4671748"/>
            <a:ext cx="839587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dirty="0" smtClean="0"/>
              <a:t>Дін</a:t>
            </a:r>
            <a:endParaRPr lang="ru-RU" sz="800" dirty="0"/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6650864" y="3753195"/>
            <a:ext cx="839587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err="1" smtClean="0"/>
              <a:t>Мәдениет</a:t>
            </a:r>
            <a:endParaRPr lang="ru-RU" sz="800" dirty="0"/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6650173" y="4671748"/>
            <a:ext cx="839587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Спорт</a:t>
            </a:r>
            <a:endParaRPr lang="ru-RU" sz="800" dirty="0"/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4330923" y="3803761"/>
            <a:ext cx="839587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err="1" smtClean="0"/>
              <a:t>Қоғам</a:t>
            </a:r>
            <a:endParaRPr lang="ru-RU" sz="800" dirty="0"/>
          </a:p>
        </p:txBody>
      </p:sp>
      <p:cxnSp>
        <p:nvCxnSpPr>
          <p:cNvPr id="92" name="Прямая со стрелкой 91"/>
          <p:cNvCxnSpPr>
            <a:stCxn id="82" idx="1"/>
            <a:endCxn id="88" idx="3"/>
          </p:cNvCxnSpPr>
          <p:nvPr/>
        </p:nvCxnSpPr>
        <p:spPr>
          <a:xfrm flipH="1" flipV="1">
            <a:off x="5170510" y="4136270"/>
            <a:ext cx="314841" cy="3532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>
            <a:stCxn id="82" idx="1"/>
            <a:endCxn id="85" idx="3"/>
          </p:cNvCxnSpPr>
          <p:nvPr/>
        </p:nvCxnSpPr>
        <p:spPr>
          <a:xfrm flipH="1">
            <a:off x="5198909" y="4489563"/>
            <a:ext cx="286442" cy="5146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>
            <a:stCxn id="82" idx="3"/>
          </p:cNvCxnSpPr>
          <p:nvPr/>
        </p:nvCxnSpPr>
        <p:spPr>
          <a:xfrm flipV="1">
            <a:off x="6345890" y="4085705"/>
            <a:ext cx="304974" cy="4038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>
            <a:stCxn id="82" idx="3"/>
          </p:cNvCxnSpPr>
          <p:nvPr/>
        </p:nvCxnSpPr>
        <p:spPr>
          <a:xfrm>
            <a:off x="6345890" y="4489563"/>
            <a:ext cx="304283" cy="5146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Скругленный прямоугольник 101"/>
          <p:cNvSpPr/>
          <p:nvPr/>
        </p:nvSpPr>
        <p:spPr>
          <a:xfrm>
            <a:off x="8588775" y="3872339"/>
            <a:ext cx="929108" cy="3990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№4 комиссия </a:t>
            </a:r>
            <a:r>
              <a:rPr lang="ru-RU" sz="700" dirty="0" err="1" smtClean="0"/>
              <a:t>жанындағы</a:t>
            </a:r>
            <a:r>
              <a:rPr lang="ru-RU" sz="700" dirty="0" smtClean="0"/>
              <a:t> </a:t>
            </a:r>
            <a:r>
              <a:rPr lang="ru-RU" sz="700" dirty="0" err="1" smtClean="0"/>
              <a:t>комитеттер</a:t>
            </a:r>
            <a:endParaRPr lang="ru-RU" sz="700" dirty="0"/>
          </a:p>
        </p:txBody>
      </p:sp>
      <p:sp>
        <p:nvSpPr>
          <p:cNvPr id="117" name="Скругленный прямоугольник 116"/>
          <p:cNvSpPr/>
          <p:nvPr/>
        </p:nvSpPr>
        <p:spPr>
          <a:xfrm>
            <a:off x="7642678" y="4447999"/>
            <a:ext cx="1246048" cy="3325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err="1" smtClean="0"/>
              <a:t>Кәсіпкерлік</a:t>
            </a:r>
            <a:r>
              <a:rPr lang="ru-RU" sz="700" dirty="0" smtClean="0"/>
              <a:t> </a:t>
            </a:r>
            <a:r>
              <a:rPr lang="ru-RU" sz="700" dirty="0" err="1" smtClean="0"/>
              <a:t>және</a:t>
            </a:r>
            <a:r>
              <a:rPr lang="ru-RU" sz="700" dirty="0" smtClean="0"/>
              <a:t> </a:t>
            </a:r>
            <a:r>
              <a:rPr lang="ru-RU" sz="700" dirty="0" err="1" smtClean="0"/>
              <a:t>инвестициялау</a:t>
            </a:r>
            <a:endParaRPr lang="ru-RU" sz="700" dirty="0"/>
          </a:p>
        </p:txBody>
      </p:sp>
      <p:sp>
        <p:nvSpPr>
          <p:cNvPr id="118" name="Скругленный прямоугольник 117"/>
          <p:cNvSpPr/>
          <p:nvPr/>
        </p:nvSpPr>
        <p:spPr>
          <a:xfrm>
            <a:off x="8569031" y="4950222"/>
            <a:ext cx="1050179" cy="2029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err="1" smtClean="0"/>
              <a:t>Цифрландыру</a:t>
            </a:r>
            <a:endParaRPr lang="ru-RU" sz="800" dirty="0"/>
          </a:p>
        </p:txBody>
      </p:sp>
      <p:sp>
        <p:nvSpPr>
          <p:cNvPr id="119" name="Скругленный прямоугольник 118"/>
          <p:cNvSpPr/>
          <p:nvPr/>
        </p:nvSpPr>
        <p:spPr>
          <a:xfrm>
            <a:off x="9203569" y="4444533"/>
            <a:ext cx="650644" cy="335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Туризм</a:t>
            </a:r>
            <a:endParaRPr lang="ru-RU" sz="800" dirty="0"/>
          </a:p>
        </p:txBody>
      </p:sp>
      <p:cxnSp>
        <p:nvCxnSpPr>
          <p:cNvPr id="121" name="Прямая соединительная линия 120"/>
          <p:cNvCxnSpPr>
            <a:stCxn id="31" idx="2"/>
            <a:endCxn id="102" idx="0"/>
          </p:cNvCxnSpPr>
          <p:nvPr/>
        </p:nvCxnSpPr>
        <p:spPr>
          <a:xfrm>
            <a:off x="8215051" y="3749040"/>
            <a:ext cx="838278" cy="1232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 стрелкой 122"/>
          <p:cNvCxnSpPr>
            <a:stCxn id="102" idx="1"/>
            <a:endCxn id="117" idx="0"/>
          </p:cNvCxnSpPr>
          <p:nvPr/>
        </p:nvCxnSpPr>
        <p:spPr>
          <a:xfrm flipH="1">
            <a:off x="8265702" y="4071847"/>
            <a:ext cx="323073" cy="376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5" name="Прямая со стрелкой 124"/>
          <p:cNvCxnSpPr>
            <a:stCxn id="102" idx="3"/>
            <a:endCxn id="119" idx="0"/>
          </p:cNvCxnSpPr>
          <p:nvPr/>
        </p:nvCxnSpPr>
        <p:spPr>
          <a:xfrm>
            <a:off x="9517883" y="4071847"/>
            <a:ext cx="11008" cy="3726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 стрелкой 126"/>
          <p:cNvCxnSpPr>
            <a:stCxn id="102" idx="2"/>
            <a:endCxn id="118" idx="0"/>
          </p:cNvCxnSpPr>
          <p:nvPr/>
        </p:nvCxnSpPr>
        <p:spPr>
          <a:xfrm>
            <a:off x="9053329" y="4271354"/>
            <a:ext cx="40792" cy="6788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Скругленный прямоугольник 127"/>
          <p:cNvSpPr/>
          <p:nvPr/>
        </p:nvSpPr>
        <p:spPr>
          <a:xfrm>
            <a:off x="10284224" y="4780509"/>
            <a:ext cx="898555" cy="3726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№5 комиссия </a:t>
            </a:r>
            <a:r>
              <a:rPr lang="ru-RU" sz="700" dirty="0" err="1" smtClean="0"/>
              <a:t>жанындағы</a:t>
            </a:r>
            <a:r>
              <a:rPr lang="ru-RU" sz="700" dirty="0" smtClean="0"/>
              <a:t> </a:t>
            </a:r>
            <a:r>
              <a:rPr lang="ru-RU" sz="700" dirty="0" err="1" smtClean="0"/>
              <a:t>комитеттер</a:t>
            </a:r>
            <a:endParaRPr lang="ru-RU" sz="700" dirty="0"/>
          </a:p>
        </p:txBody>
      </p:sp>
      <p:cxnSp>
        <p:nvCxnSpPr>
          <p:cNvPr id="130" name="Прямая соединительная линия 129"/>
          <p:cNvCxnSpPr>
            <a:stCxn id="32" idx="2"/>
            <a:endCxn id="128" idx="0"/>
          </p:cNvCxnSpPr>
          <p:nvPr/>
        </p:nvCxnSpPr>
        <p:spPr>
          <a:xfrm>
            <a:off x="10709561" y="4139737"/>
            <a:ext cx="23941" cy="6407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Скругленный прямоугольник 130"/>
          <p:cNvSpPr/>
          <p:nvPr/>
        </p:nvSpPr>
        <p:spPr>
          <a:xfrm>
            <a:off x="9360295" y="5322223"/>
            <a:ext cx="987836" cy="3325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dirty="0" smtClean="0"/>
              <a:t>Білім</a:t>
            </a:r>
            <a:endParaRPr lang="ru-RU" sz="800" dirty="0"/>
          </a:p>
        </p:txBody>
      </p:sp>
      <p:sp>
        <p:nvSpPr>
          <p:cNvPr id="132" name="Скругленный прямоугольник 131"/>
          <p:cNvSpPr/>
          <p:nvPr/>
        </p:nvSpPr>
        <p:spPr>
          <a:xfrm>
            <a:off x="10109652" y="5838304"/>
            <a:ext cx="1199815" cy="4364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err="1" smtClean="0"/>
              <a:t>Әлеуметтік</a:t>
            </a:r>
            <a:r>
              <a:rPr lang="ru-RU" sz="800" dirty="0" smtClean="0"/>
              <a:t> </a:t>
            </a:r>
            <a:r>
              <a:rPr lang="ru-RU" sz="800" dirty="0" err="1" smtClean="0"/>
              <a:t>әл-ауқат</a:t>
            </a:r>
            <a:r>
              <a:rPr lang="ru-RU" sz="800" dirty="0" smtClean="0"/>
              <a:t> </a:t>
            </a:r>
            <a:r>
              <a:rPr lang="ru-RU" sz="800" dirty="0" err="1" smtClean="0"/>
              <a:t>мәселелері</a:t>
            </a:r>
            <a:r>
              <a:rPr lang="ru-RU" sz="800" dirty="0" smtClean="0"/>
              <a:t> </a:t>
            </a:r>
            <a:r>
              <a:rPr lang="ru-RU" sz="800" dirty="0" err="1" smtClean="0"/>
              <a:t>бойынша</a:t>
            </a:r>
            <a:endParaRPr lang="ru-RU" sz="800" dirty="0"/>
          </a:p>
        </p:txBody>
      </p:sp>
      <p:sp>
        <p:nvSpPr>
          <p:cNvPr id="133" name="Скругленный прямоугольник 132"/>
          <p:cNvSpPr/>
          <p:nvPr/>
        </p:nvSpPr>
        <p:spPr>
          <a:xfrm>
            <a:off x="11184248" y="5322222"/>
            <a:ext cx="1007751" cy="2189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err="1" smtClean="0"/>
              <a:t>Денсаулық</a:t>
            </a:r>
            <a:r>
              <a:rPr lang="ru-RU" sz="800" dirty="0" smtClean="0"/>
              <a:t> </a:t>
            </a:r>
            <a:r>
              <a:rPr lang="ru-RU" sz="800" dirty="0" err="1" smtClean="0"/>
              <a:t>сақтау</a:t>
            </a:r>
            <a:endParaRPr lang="ru-RU" sz="800" dirty="0"/>
          </a:p>
        </p:txBody>
      </p:sp>
      <p:cxnSp>
        <p:nvCxnSpPr>
          <p:cNvPr id="137" name="Прямая со стрелкой 136"/>
          <p:cNvCxnSpPr>
            <a:stCxn id="128" idx="1"/>
            <a:endCxn id="131" idx="0"/>
          </p:cNvCxnSpPr>
          <p:nvPr/>
        </p:nvCxnSpPr>
        <p:spPr>
          <a:xfrm flipH="1">
            <a:off x="9854213" y="4966851"/>
            <a:ext cx="430011" cy="3553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 стрелкой 138"/>
          <p:cNvCxnSpPr>
            <a:stCxn id="128" idx="3"/>
            <a:endCxn id="133" idx="0"/>
          </p:cNvCxnSpPr>
          <p:nvPr/>
        </p:nvCxnSpPr>
        <p:spPr>
          <a:xfrm>
            <a:off x="11182779" y="4966851"/>
            <a:ext cx="505345" cy="3553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 стрелкой 142"/>
          <p:cNvCxnSpPr>
            <a:stCxn id="128" idx="2"/>
            <a:endCxn id="132" idx="0"/>
          </p:cNvCxnSpPr>
          <p:nvPr/>
        </p:nvCxnSpPr>
        <p:spPr>
          <a:xfrm flipH="1">
            <a:off x="10709560" y="5153192"/>
            <a:ext cx="23942" cy="6851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Скругленный прямоугольник 145"/>
          <p:cNvSpPr/>
          <p:nvPr/>
        </p:nvSpPr>
        <p:spPr>
          <a:xfrm>
            <a:off x="510193" y="5488476"/>
            <a:ext cx="850671" cy="263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err="1" smtClean="0"/>
              <a:t>Сараптамалық</a:t>
            </a:r>
            <a:r>
              <a:rPr lang="ru-RU" sz="700" dirty="0" smtClean="0"/>
              <a:t> </a:t>
            </a:r>
            <a:r>
              <a:rPr lang="ru-RU" sz="700" dirty="0" err="1" smtClean="0"/>
              <a:t>топтар</a:t>
            </a:r>
            <a:endParaRPr lang="ru-RU" sz="700" dirty="0"/>
          </a:p>
        </p:txBody>
      </p:sp>
      <p:cxnSp>
        <p:nvCxnSpPr>
          <p:cNvPr id="148" name="Прямая соединительная линия 147"/>
          <p:cNvCxnSpPr>
            <a:stCxn id="70" idx="2"/>
            <a:endCxn id="146" idx="0"/>
          </p:cNvCxnSpPr>
          <p:nvPr/>
        </p:nvCxnSpPr>
        <p:spPr>
          <a:xfrm flipH="1">
            <a:off x="935529" y="4271356"/>
            <a:ext cx="454688" cy="1217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Скругленный прямоугольник 148"/>
          <p:cNvSpPr/>
          <p:nvPr/>
        </p:nvSpPr>
        <p:spPr>
          <a:xfrm>
            <a:off x="103734" y="6010791"/>
            <a:ext cx="951982" cy="5812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err="1" smtClean="0"/>
              <a:t>Қаржы</a:t>
            </a:r>
            <a:r>
              <a:rPr lang="ru-RU" sz="700" dirty="0" smtClean="0"/>
              <a:t> </a:t>
            </a:r>
            <a:r>
              <a:rPr lang="ru-RU" sz="700" dirty="0" err="1" smtClean="0"/>
              <a:t>және</a:t>
            </a:r>
            <a:r>
              <a:rPr lang="ru-RU" sz="700" dirty="0" smtClean="0"/>
              <a:t> </a:t>
            </a:r>
            <a:r>
              <a:rPr lang="ru-RU" sz="700" dirty="0" err="1" smtClean="0"/>
              <a:t>мемлекеттік</a:t>
            </a:r>
            <a:r>
              <a:rPr lang="ru-RU" sz="700" dirty="0" smtClean="0"/>
              <a:t> </a:t>
            </a:r>
            <a:r>
              <a:rPr lang="ru-RU" sz="700" dirty="0" err="1" smtClean="0"/>
              <a:t>активтер</a:t>
            </a:r>
            <a:r>
              <a:rPr lang="ru-RU" sz="700" dirty="0" smtClean="0"/>
              <a:t> </a:t>
            </a:r>
            <a:r>
              <a:rPr lang="ru-RU" sz="700" dirty="0" err="1" smtClean="0"/>
              <a:t>мәселелері</a:t>
            </a:r>
            <a:r>
              <a:rPr lang="ru-RU" sz="700" dirty="0" smtClean="0"/>
              <a:t> </a:t>
            </a:r>
            <a:r>
              <a:rPr lang="ru-RU" sz="700" dirty="0" err="1" smtClean="0"/>
              <a:t>бойынша</a:t>
            </a:r>
            <a:endParaRPr lang="ru-RU" sz="700" dirty="0"/>
          </a:p>
        </p:txBody>
      </p:sp>
      <p:sp>
        <p:nvSpPr>
          <p:cNvPr id="150" name="Скругленный прямоугольник 149"/>
          <p:cNvSpPr/>
          <p:nvPr/>
        </p:nvSpPr>
        <p:spPr>
          <a:xfrm>
            <a:off x="1477936" y="6010791"/>
            <a:ext cx="1032508" cy="5812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err="1" smtClean="0"/>
              <a:t>Коммуналдық</a:t>
            </a:r>
            <a:r>
              <a:rPr lang="ru-RU" sz="800" dirty="0" smtClean="0"/>
              <a:t> </a:t>
            </a:r>
            <a:r>
              <a:rPr lang="ru-RU" sz="800" dirty="0" err="1" smtClean="0"/>
              <a:t>инфрақұрылым</a:t>
            </a:r>
            <a:r>
              <a:rPr lang="ru-RU" sz="800" dirty="0" smtClean="0"/>
              <a:t> </a:t>
            </a:r>
            <a:r>
              <a:rPr lang="ru-RU" sz="800" dirty="0" err="1" smtClean="0"/>
              <a:t>мәселелері</a:t>
            </a:r>
            <a:r>
              <a:rPr lang="ru-RU" sz="800" dirty="0" smtClean="0"/>
              <a:t> </a:t>
            </a:r>
            <a:r>
              <a:rPr lang="ru-RU" sz="800" dirty="0" err="1" smtClean="0"/>
              <a:t>бойынша</a:t>
            </a:r>
            <a:endParaRPr lang="ru-RU" sz="800" dirty="0"/>
          </a:p>
        </p:txBody>
      </p:sp>
      <p:cxnSp>
        <p:nvCxnSpPr>
          <p:cNvPr id="152" name="Прямая со стрелкой 151"/>
          <p:cNvCxnSpPr>
            <a:stCxn id="146" idx="2"/>
            <a:endCxn id="149" idx="0"/>
          </p:cNvCxnSpPr>
          <p:nvPr/>
        </p:nvCxnSpPr>
        <p:spPr>
          <a:xfrm flipH="1">
            <a:off x="579725" y="5751713"/>
            <a:ext cx="355804" cy="2590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 стрелкой 153"/>
          <p:cNvCxnSpPr>
            <a:stCxn id="146" idx="2"/>
            <a:endCxn id="150" idx="0"/>
          </p:cNvCxnSpPr>
          <p:nvPr/>
        </p:nvCxnSpPr>
        <p:spPr>
          <a:xfrm>
            <a:off x="935529" y="5751713"/>
            <a:ext cx="1058661" cy="2590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Скругленный прямоугольник 155"/>
          <p:cNvSpPr/>
          <p:nvPr/>
        </p:nvSpPr>
        <p:spPr>
          <a:xfrm>
            <a:off x="5559996" y="5494705"/>
            <a:ext cx="839587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dirty="0" smtClean="0"/>
              <a:t>Жастар</a:t>
            </a:r>
            <a:endParaRPr lang="ru-RU" sz="800" dirty="0"/>
          </a:p>
        </p:txBody>
      </p:sp>
      <p:cxnSp>
        <p:nvCxnSpPr>
          <p:cNvPr id="161" name="Прямая со стрелкой 160"/>
          <p:cNvCxnSpPr>
            <a:stCxn id="82" idx="2"/>
            <a:endCxn id="156" idx="0"/>
          </p:cNvCxnSpPr>
          <p:nvPr/>
        </p:nvCxnSpPr>
        <p:spPr>
          <a:xfrm>
            <a:off x="5915621" y="4707771"/>
            <a:ext cx="64169" cy="7869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17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179</Words>
  <Application>Microsoft Office PowerPoint</Application>
  <PresentationFormat>Широкоэкранный</PresentationFormat>
  <Paragraphs>35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Томирис</dc:creator>
  <cp:lastModifiedBy>Томирис</cp:lastModifiedBy>
  <cp:revision>14</cp:revision>
  <dcterms:created xsi:type="dcterms:W3CDTF">2023-05-19T09:52:20Z</dcterms:created>
  <dcterms:modified xsi:type="dcterms:W3CDTF">2023-05-19T13:09:54Z</dcterms:modified>
</cp:coreProperties>
</file>