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7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16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40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8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3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5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04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9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353398" y="556953"/>
            <a:ext cx="1479663" cy="2327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>
              <a:lnSpc>
                <a:spcPct val="100000"/>
              </a:lnSpc>
              <a:spcBef>
                <a:spcPts val="100"/>
              </a:spcBef>
            </a:pP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Заседание ОСА</a:t>
            </a:r>
            <a:endParaRPr lang="ru-RU" sz="1100" dirty="0">
              <a:cs typeface="Calibri"/>
            </a:endParaRPr>
          </a:p>
        </p:txBody>
      </p:sp>
      <p:cxnSp>
        <p:nvCxnSpPr>
          <p:cNvPr id="7" name="Прямая соединительная линия 6"/>
          <p:cNvCxnSpPr>
            <a:stCxn id="3" idx="2"/>
          </p:cNvCxnSpPr>
          <p:nvPr/>
        </p:nvCxnSpPr>
        <p:spPr>
          <a:xfrm flipH="1">
            <a:off x="6093229" y="789710"/>
            <a:ext cx="1" cy="224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5353398" y="1022468"/>
            <a:ext cx="1479663" cy="340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16510" algn="ctr">
              <a:lnSpc>
                <a:spcPct val="101800"/>
              </a:lnSpc>
              <a:spcBef>
                <a:spcPts val="80"/>
              </a:spcBef>
            </a:pPr>
            <a:r>
              <a:rPr lang="ru-RU" sz="1100" spc="-5" dirty="0">
                <a:solidFill>
                  <a:srgbClr val="FFFFFF"/>
                </a:solidFill>
                <a:cs typeface="Calibri"/>
              </a:rPr>
              <a:t>Председатель</a:t>
            </a:r>
          </a:p>
          <a:p>
            <a:pPr marL="12700" marR="5080" indent="16510" algn="ctr">
              <a:lnSpc>
                <a:spcPct val="101800"/>
              </a:lnSpc>
              <a:spcBef>
                <a:spcPts val="80"/>
              </a:spcBef>
            </a:pPr>
            <a:r>
              <a:rPr lang="ru-RU" sz="1100" spc="-5" dirty="0">
                <a:solidFill>
                  <a:srgbClr val="FFFFFF"/>
                </a:solidFill>
                <a:cs typeface="Calibri"/>
              </a:rPr>
              <a:t>КОБЕЕВА А.О. </a:t>
            </a:r>
            <a:r>
              <a:rPr lang="ru-RU" sz="1100" spc="-235" dirty="0">
                <a:solidFill>
                  <a:srgbClr val="FFFFFF"/>
                </a:solidFill>
                <a:cs typeface="Calibri"/>
              </a:rPr>
              <a:t> </a:t>
            </a:r>
            <a:endParaRPr lang="ru-RU" sz="1100" dirty="0">
              <a:cs typeface="Calibri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53397" y="1596045"/>
            <a:ext cx="1479663" cy="6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1100" spc="-5" dirty="0">
                <a:solidFill>
                  <a:srgbClr val="FFFFFF"/>
                </a:solidFill>
                <a:cs typeface="Calibri"/>
              </a:rPr>
              <a:t>Президиум 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– </a:t>
            </a:r>
            <a:r>
              <a:rPr lang="ru-RU" sz="1100" spc="5" dirty="0">
                <a:solidFill>
                  <a:srgbClr val="FFFFFF"/>
                </a:solidFill>
                <a:cs typeface="Calibri"/>
              </a:rPr>
              <a:t> 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П</a:t>
            </a:r>
            <a:r>
              <a:rPr lang="ru-RU" sz="1100" spc="-10" dirty="0">
                <a:solidFill>
                  <a:srgbClr val="FFFFFF"/>
                </a:solidFill>
                <a:cs typeface="Calibri"/>
              </a:rPr>
              <a:t>р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едсед</a:t>
            </a:r>
            <a:r>
              <a:rPr lang="ru-RU" sz="1100" spc="-5" dirty="0">
                <a:solidFill>
                  <a:srgbClr val="FFFFFF"/>
                </a:solidFill>
                <a:cs typeface="Calibri"/>
              </a:rPr>
              <a:t>а</a:t>
            </a:r>
            <a:r>
              <a:rPr lang="ru-RU" sz="1100" spc="-10" dirty="0">
                <a:solidFill>
                  <a:srgbClr val="FFFFFF"/>
                </a:solidFill>
                <a:cs typeface="Calibri"/>
              </a:rPr>
              <a:t>т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ели  </a:t>
            </a: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Комиссий </a:t>
            </a:r>
            <a:endParaRPr lang="ru-RU" sz="1100" dirty="0">
              <a:cs typeface="Calibri"/>
            </a:endParaRPr>
          </a:p>
        </p:txBody>
      </p:sp>
      <p:cxnSp>
        <p:nvCxnSpPr>
          <p:cNvPr id="11" name="Прямая соединительная линия 10"/>
          <p:cNvCxnSpPr>
            <a:stCxn id="9" idx="2"/>
            <a:endCxn id="10" idx="0"/>
          </p:cNvCxnSpPr>
          <p:nvPr/>
        </p:nvCxnSpPr>
        <p:spPr>
          <a:xfrm flipH="1">
            <a:off x="6093229" y="1363287"/>
            <a:ext cx="1" cy="232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908175" y="712127"/>
            <a:ext cx="1385454" cy="651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ct val="101800"/>
              </a:lnSpc>
              <a:spcBef>
                <a:spcPts val="80"/>
              </a:spcBef>
            </a:pPr>
            <a:r>
              <a:rPr lang="ru-RU" sz="1100" spc="-5" dirty="0">
                <a:solidFill>
                  <a:srgbClr val="FFFFFF"/>
                </a:solidFill>
                <a:cs typeface="Calibri"/>
              </a:rPr>
              <a:t>Секретарь</a:t>
            </a:r>
            <a:r>
              <a:rPr lang="ru-RU" sz="1100" spc="-25" dirty="0">
                <a:solidFill>
                  <a:srgbClr val="FFFFFF"/>
                </a:solidFill>
                <a:cs typeface="Calibri"/>
              </a:rPr>
              <a:t> </a:t>
            </a:r>
            <a:r>
              <a:rPr lang="ru-RU" sz="1100" spc="-5" dirty="0">
                <a:solidFill>
                  <a:srgbClr val="FFFFFF"/>
                </a:solidFill>
                <a:cs typeface="Calibri"/>
              </a:rPr>
              <a:t>ОСА</a:t>
            </a:r>
            <a:r>
              <a:rPr lang="ru-RU" sz="1100" spc="-35" dirty="0">
                <a:solidFill>
                  <a:srgbClr val="FFFFFF"/>
                </a:solidFill>
                <a:cs typeface="Calibri"/>
              </a:rPr>
              <a:t> 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–</a:t>
            </a:r>
          </a:p>
          <a:p>
            <a:pPr marL="12700" marR="5080" algn="ctr">
              <a:lnSpc>
                <a:spcPct val="101800"/>
              </a:lnSpc>
              <a:spcBef>
                <a:spcPts val="80"/>
              </a:spcBef>
            </a:pPr>
            <a:r>
              <a:rPr lang="ru-RU" sz="1100" dirty="0" smtClean="0">
                <a:solidFill>
                  <a:srgbClr val="FFFFFF"/>
                </a:solidFill>
                <a:cs typeface="Calibri"/>
              </a:rPr>
              <a:t>Сапронова Г.А.</a:t>
            </a:r>
            <a:endParaRPr lang="ru-RU" sz="1100" dirty="0">
              <a:cs typeface="Calibri"/>
            </a:endParaRPr>
          </a:p>
        </p:txBody>
      </p:sp>
      <p:cxnSp>
        <p:nvCxnSpPr>
          <p:cNvPr id="17" name="Прямая со стрелкой 16"/>
          <p:cNvCxnSpPr>
            <a:stCxn id="9" idx="3"/>
            <a:endCxn id="15" idx="1"/>
          </p:cNvCxnSpPr>
          <p:nvPr/>
        </p:nvCxnSpPr>
        <p:spPr>
          <a:xfrm flipV="1">
            <a:off x="6833061" y="1037707"/>
            <a:ext cx="1075114" cy="1551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586047" y="2441171"/>
            <a:ext cx="1565220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900" b="1" dirty="0" smtClean="0"/>
              <a:t>Комиссия №1 по коммунальной инфраструктуре, мобильности, экологии, финансам, активам и безопасности .</a:t>
            </a:r>
          </a:p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900" b="1" spc="-5" dirty="0" smtClean="0">
                <a:solidFill>
                  <a:srgbClr val="FFFFFF"/>
                </a:solidFill>
                <a:cs typeface="Calibri"/>
              </a:rPr>
              <a:t>Пр</a:t>
            </a:r>
            <a:r>
              <a:rPr lang="ru-RU" sz="900" b="1" spc="-10" dirty="0" smtClean="0">
                <a:solidFill>
                  <a:srgbClr val="FFFFFF"/>
                </a:solidFill>
                <a:cs typeface="Calibri"/>
              </a:rPr>
              <a:t>ед</a:t>
            </a:r>
            <a:r>
              <a:rPr lang="ru-RU" sz="900" b="1" spc="-5" dirty="0" smtClean="0">
                <a:solidFill>
                  <a:srgbClr val="FFFFFF"/>
                </a:solidFill>
                <a:cs typeface="Calibri"/>
              </a:rPr>
              <a:t>с</a:t>
            </a:r>
            <a:r>
              <a:rPr lang="ru-RU" sz="900" b="1" dirty="0" smtClean="0">
                <a:solidFill>
                  <a:srgbClr val="FFFFFF"/>
                </a:solidFill>
                <a:cs typeface="Calibri"/>
              </a:rPr>
              <a:t>е</a:t>
            </a:r>
            <a:r>
              <a:rPr lang="ru-RU" sz="900" b="1" spc="-10" dirty="0" smtClean="0">
                <a:solidFill>
                  <a:srgbClr val="FFFFFF"/>
                </a:solidFill>
                <a:cs typeface="Calibri"/>
              </a:rPr>
              <a:t>д</a:t>
            </a:r>
            <a:r>
              <a:rPr lang="ru-RU" sz="900" b="1" spc="-5" dirty="0" smtClean="0">
                <a:solidFill>
                  <a:srgbClr val="FFFFFF"/>
                </a:solidFill>
                <a:cs typeface="Calibri"/>
              </a:rPr>
              <a:t>ат</a:t>
            </a:r>
            <a:r>
              <a:rPr lang="ru-RU" sz="900" b="1" dirty="0" smtClean="0">
                <a:solidFill>
                  <a:srgbClr val="FFFFFF"/>
                </a:solidFill>
                <a:cs typeface="Calibri"/>
              </a:rPr>
              <a:t>е</a:t>
            </a:r>
            <a:r>
              <a:rPr lang="ru-RU" sz="900" b="1" spc="-10" dirty="0" smtClean="0">
                <a:solidFill>
                  <a:srgbClr val="FFFFFF"/>
                </a:solidFill>
                <a:cs typeface="Calibri"/>
              </a:rPr>
              <a:t>л</a:t>
            </a:r>
            <a:r>
              <a:rPr lang="ru-RU" sz="900" b="1" spc="10" dirty="0" smtClean="0">
                <a:solidFill>
                  <a:srgbClr val="FFFFFF"/>
                </a:solidFill>
                <a:cs typeface="Calibri"/>
              </a:rPr>
              <a:t>ь -  ДЖАПАРОВ Б.А</a:t>
            </a:r>
            <a:endParaRPr lang="ru-RU" sz="900" dirty="0">
              <a:cs typeface="Calibri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91443" y="2441173"/>
            <a:ext cx="1600898" cy="1307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Комиссия №2 по строительству, земельным отношениям,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урбанистике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, энергетике и водоснабжению.</a:t>
            </a:r>
          </a:p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Пр</a:t>
            </a:r>
            <a:r>
              <a:rPr lang="ru-RU" sz="800" b="1" spc="-10" dirty="0" smtClean="0">
                <a:solidFill>
                  <a:srgbClr val="FFFFFF"/>
                </a:solidFill>
                <a:cs typeface="Calibri"/>
              </a:rPr>
              <a:t>ед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с</a:t>
            </a:r>
            <a:r>
              <a:rPr lang="ru-RU" sz="800" b="1" dirty="0" smtClean="0">
                <a:solidFill>
                  <a:srgbClr val="FFFFFF"/>
                </a:solidFill>
                <a:cs typeface="Calibri"/>
              </a:rPr>
              <a:t>е</a:t>
            </a:r>
            <a:r>
              <a:rPr lang="ru-RU" sz="800" b="1" spc="-10" dirty="0" smtClean="0">
                <a:solidFill>
                  <a:srgbClr val="FFFFFF"/>
                </a:solidFill>
                <a:cs typeface="Calibri"/>
              </a:rPr>
              <a:t>д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ат</a:t>
            </a:r>
            <a:r>
              <a:rPr lang="ru-RU" sz="800" b="1" dirty="0" smtClean="0">
                <a:solidFill>
                  <a:srgbClr val="FFFFFF"/>
                </a:solidFill>
                <a:cs typeface="Calibri"/>
              </a:rPr>
              <a:t>е</a:t>
            </a:r>
            <a:r>
              <a:rPr lang="ru-RU" sz="800" b="1" spc="-10" dirty="0" smtClean="0">
                <a:solidFill>
                  <a:srgbClr val="FFFFFF"/>
                </a:solidFill>
                <a:cs typeface="Calibri"/>
              </a:rPr>
              <a:t>л</a:t>
            </a:r>
            <a:r>
              <a:rPr lang="ru-RU" sz="800" b="1" spc="10" dirty="0" smtClean="0">
                <a:solidFill>
                  <a:srgbClr val="FFFFFF"/>
                </a:solidFill>
                <a:cs typeface="Calibri"/>
              </a:rPr>
              <a:t>ь 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– </a:t>
            </a:r>
          </a:p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ШИБУТОВ М.М</a:t>
            </a:r>
            <a:r>
              <a:rPr lang="ru-RU" sz="800" b="1" spc="-5" dirty="0">
                <a:solidFill>
                  <a:srgbClr val="FFFFFF"/>
                </a:solidFill>
                <a:cs typeface="Calibri"/>
              </a:rPr>
              <a:t>.</a:t>
            </a:r>
            <a:endParaRPr lang="ru-RU" sz="800" b="1" dirty="0">
              <a:cs typeface="Calibri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196838" y="2441171"/>
            <a:ext cx="1444339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indent="-3175" algn="ctr">
              <a:lnSpc>
                <a:spcPct val="109700"/>
              </a:lnSpc>
              <a:spcBef>
                <a:spcPts val="90"/>
              </a:spcBef>
            </a:pPr>
            <a:r>
              <a:rPr lang="ru-RU" sz="900" b="1" dirty="0"/>
              <a:t>Комиссия №3 по общественному развитию, религии, культуре, молодежи и </a:t>
            </a:r>
            <a:r>
              <a:rPr lang="ru-RU" sz="900" b="1" dirty="0" smtClean="0"/>
              <a:t>спорту.</a:t>
            </a:r>
          </a:p>
          <a:p>
            <a:pPr marL="12065" marR="5080" indent="-3175" algn="ctr">
              <a:lnSpc>
                <a:spcPct val="109700"/>
              </a:lnSpc>
              <a:spcBef>
                <a:spcPts val="90"/>
              </a:spcBef>
            </a:pPr>
            <a:r>
              <a:rPr lang="ru-RU" sz="900" b="1" dirty="0" smtClean="0"/>
              <a:t>Председатель – ЖАКУПОВ Н.Б.</a:t>
            </a:r>
            <a:endParaRPr lang="ru-RU" sz="900" b="1" dirty="0">
              <a:cs typeface="Calibri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502234" y="2441171"/>
            <a:ext cx="1425633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900" b="1" dirty="0"/>
              <a:t>Комиссия №4 по экономике, предпринимательству, инвестициям, </a:t>
            </a:r>
            <a:r>
              <a:rPr lang="ru-RU" sz="900" b="1" dirty="0" err="1"/>
              <a:t>цифровизации</a:t>
            </a:r>
            <a:r>
              <a:rPr lang="ru-RU" sz="900" b="1" dirty="0"/>
              <a:t> и </a:t>
            </a:r>
            <a:r>
              <a:rPr lang="ru-RU" sz="900" b="1" dirty="0" smtClean="0"/>
              <a:t>туризму.</a:t>
            </a:r>
          </a:p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kk-KZ" sz="900" b="1" dirty="0" smtClean="0">
                <a:cs typeface="Calibri"/>
              </a:rPr>
              <a:t>Председатель – БАТАЕВА А.Ж.</a:t>
            </a:r>
            <a:endParaRPr lang="ru-RU" sz="900" b="1" dirty="0"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813170" y="2441170"/>
            <a:ext cx="1792781" cy="1698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1100" b="1" dirty="0"/>
              <a:t>Комиссия №5 по здравоохранению, образованию и </a:t>
            </a:r>
            <a:r>
              <a:rPr lang="ru-RU" sz="1100" b="1" dirty="0" smtClean="0"/>
              <a:t>занятости.</a:t>
            </a:r>
            <a:endParaRPr lang="ru-RU" sz="1100" b="1" dirty="0">
              <a:cs typeface="Calibri"/>
            </a:endParaRPr>
          </a:p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kk-KZ" sz="1100" b="1" dirty="0" smtClean="0">
                <a:cs typeface="Calibri"/>
              </a:rPr>
              <a:t>Председатель – БАЙСАКОВА З.М.</a:t>
            </a:r>
            <a:endParaRPr lang="ru-RU" sz="1100" b="1" dirty="0" smtClean="0"/>
          </a:p>
        </p:txBody>
      </p:sp>
      <p:cxnSp>
        <p:nvCxnSpPr>
          <p:cNvPr id="49" name="Прямая со стрелкой 48"/>
          <p:cNvCxnSpPr>
            <a:stCxn id="10" idx="2"/>
            <a:endCxn id="30" idx="0"/>
          </p:cNvCxnSpPr>
          <p:nvPr/>
        </p:nvCxnSpPr>
        <p:spPr>
          <a:xfrm flipH="1">
            <a:off x="5919008" y="2208413"/>
            <a:ext cx="174221" cy="2327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0" idx="1"/>
            <a:endCxn id="20" idx="0"/>
          </p:cNvCxnSpPr>
          <p:nvPr/>
        </p:nvCxnSpPr>
        <p:spPr>
          <a:xfrm flipH="1">
            <a:off x="1368657" y="1902229"/>
            <a:ext cx="3984740" cy="538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29" idx="0"/>
          </p:cNvCxnSpPr>
          <p:nvPr/>
        </p:nvCxnSpPr>
        <p:spPr>
          <a:xfrm flipH="1">
            <a:off x="3691892" y="2111433"/>
            <a:ext cx="1661506" cy="329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31" idx="0"/>
          </p:cNvCxnSpPr>
          <p:nvPr/>
        </p:nvCxnSpPr>
        <p:spPr>
          <a:xfrm>
            <a:off x="6754780" y="2169622"/>
            <a:ext cx="1460271" cy="2715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10" idx="3"/>
            <a:endCxn id="32" idx="0"/>
          </p:cNvCxnSpPr>
          <p:nvPr/>
        </p:nvCxnSpPr>
        <p:spPr>
          <a:xfrm>
            <a:off x="6833060" y="1902229"/>
            <a:ext cx="3876501" cy="5389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1"/>
          <p:cNvSpPr/>
          <p:nvPr/>
        </p:nvSpPr>
        <p:spPr>
          <a:xfrm>
            <a:off x="113434" y="45054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По вопросам городской мобильности</a:t>
            </a:r>
            <a:endParaRPr lang="ru-RU" sz="800" dirty="0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1304925" y="45054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По вопросам экологии и окружающей среды</a:t>
            </a:r>
            <a:endParaRPr lang="ru-RU" sz="800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598939" y="4505495"/>
            <a:ext cx="1069924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По вопросам безопасности и противодействию коррупции</a:t>
            </a:r>
            <a:endParaRPr lang="ru-RU" sz="700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943321" y="4008118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Комитеты при  комиссии №1</a:t>
            </a:r>
            <a:endParaRPr lang="ru-RU" sz="700" dirty="0"/>
          </a:p>
        </p:txBody>
      </p:sp>
      <p:cxnSp>
        <p:nvCxnSpPr>
          <p:cNvPr id="74" name="Прямая соединительная линия 73"/>
          <p:cNvCxnSpPr>
            <a:stCxn id="20" idx="2"/>
            <a:endCxn id="70" idx="0"/>
          </p:cNvCxnSpPr>
          <p:nvPr/>
        </p:nvCxnSpPr>
        <p:spPr>
          <a:xfrm>
            <a:off x="1368657" y="3749040"/>
            <a:ext cx="0" cy="259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70" idx="2"/>
          </p:cNvCxnSpPr>
          <p:nvPr/>
        </p:nvCxnSpPr>
        <p:spPr>
          <a:xfrm flipH="1">
            <a:off x="533228" y="4271355"/>
            <a:ext cx="835429" cy="234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70" idx="2"/>
            <a:endCxn id="63" idx="0"/>
          </p:cNvCxnSpPr>
          <p:nvPr/>
        </p:nvCxnSpPr>
        <p:spPr>
          <a:xfrm>
            <a:off x="1368657" y="4271355"/>
            <a:ext cx="356062" cy="234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70" idx="2"/>
            <a:endCxn id="65" idx="0"/>
          </p:cNvCxnSpPr>
          <p:nvPr/>
        </p:nvCxnSpPr>
        <p:spPr>
          <a:xfrm>
            <a:off x="1368657" y="4271355"/>
            <a:ext cx="1765244" cy="234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5485351" y="4444533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Комитеты при  комиссии №3</a:t>
            </a:r>
            <a:endParaRPr lang="ru-RU" sz="700" dirty="0"/>
          </a:p>
        </p:txBody>
      </p:sp>
      <p:cxnSp>
        <p:nvCxnSpPr>
          <p:cNvPr id="84" name="Прямая соединительная линия 83"/>
          <p:cNvCxnSpPr>
            <a:stCxn id="30" idx="2"/>
            <a:endCxn id="82" idx="0"/>
          </p:cNvCxnSpPr>
          <p:nvPr/>
        </p:nvCxnSpPr>
        <p:spPr>
          <a:xfrm flipH="1">
            <a:off x="5910687" y="3749040"/>
            <a:ext cx="8321" cy="695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Скругленный прямоугольник 84"/>
          <p:cNvSpPr/>
          <p:nvPr/>
        </p:nvSpPr>
        <p:spPr>
          <a:xfrm>
            <a:off x="4359322" y="4671748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Религия</a:t>
            </a:r>
            <a:endParaRPr lang="ru-RU" sz="800" dirty="0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6650864" y="37531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Культура</a:t>
            </a:r>
            <a:endParaRPr lang="ru-RU" sz="800" dirty="0"/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650173" y="4671748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Спорт</a:t>
            </a:r>
            <a:endParaRPr lang="ru-RU" sz="800" dirty="0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330923" y="3803761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Общество</a:t>
            </a:r>
            <a:endParaRPr lang="ru-RU" sz="800" dirty="0"/>
          </a:p>
        </p:txBody>
      </p:sp>
      <p:cxnSp>
        <p:nvCxnSpPr>
          <p:cNvPr id="92" name="Прямая со стрелкой 91"/>
          <p:cNvCxnSpPr>
            <a:stCxn id="82" idx="1"/>
            <a:endCxn id="88" idx="3"/>
          </p:cNvCxnSpPr>
          <p:nvPr/>
        </p:nvCxnSpPr>
        <p:spPr>
          <a:xfrm flipH="1" flipV="1">
            <a:off x="5170510" y="4136270"/>
            <a:ext cx="314841" cy="4398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stCxn id="82" idx="1"/>
            <a:endCxn id="85" idx="3"/>
          </p:cNvCxnSpPr>
          <p:nvPr/>
        </p:nvCxnSpPr>
        <p:spPr>
          <a:xfrm flipH="1">
            <a:off x="5198909" y="4576152"/>
            <a:ext cx="286442" cy="428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82" idx="3"/>
          </p:cNvCxnSpPr>
          <p:nvPr/>
        </p:nvCxnSpPr>
        <p:spPr>
          <a:xfrm flipV="1">
            <a:off x="6336022" y="4085704"/>
            <a:ext cx="314842" cy="4904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82" idx="3"/>
          </p:cNvCxnSpPr>
          <p:nvPr/>
        </p:nvCxnSpPr>
        <p:spPr>
          <a:xfrm>
            <a:off x="6336022" y="4576152"/>
            <a:ext cx="314151" cy="428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Скругленный прямоугольник 101"/>
          <p:cNvSpPr/>
          <p:nvPr/>
        </p:nvSpPr>
        <p:spPr>
          <a:xfrm>
            <a:off x="8588775" y="4008117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Комитеты при  комиссии №4</a:t>
            </a:r>
            <a:endParaRPr lang="ru-RU" sz="700" dirty="0"/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7642678" y="4447999"/>
            <a:ext cx="1246048" cy="332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Предпринимательства и инвестирования</a:t>
            </a:r>
            <a:endParaRPr lang="ru-RU" sz="700" dirty="0"/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8569031" y="4950222"/>
            <a:ext cx="1050179" cy="202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Цифровизации</a:t>
            </a:r>
            <a:endParaRPr lang="ru-RU" sz="8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9203569" y="4444533"/>
            <a:ext cx="650644" cy="335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Туризма</a:t>
            </a:r>
            <a:endParaRPr lang="ru-RU" sz="800" dirty="0"/>
          </a:p>
        </p:txBody>
      </p:sp>
      <p:cxnSp>
        <p:nvCxnSpPr>
          <p:cNvPr id="121" name="Прямая соединительная линия 120"/>
          <p:cNvCxnSpPr>
            <a:stCxn id="31" idx="2"/>
            <a:endCxn id="102" idx="0"/>
          </p:cNvCxnSpPr>
          <p:nvPr/>
        </p:nvCxnSpPr>
        <p:spPr>
          <a:xfrm>
            <a:off x="8215051" y="3749040"/>
            <a:ext cx="799060" cy="2590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>
            <a:stCxn id="102" idx="1"/>
            <a:endCxn id="117" idx="0"/>
          </p:cNvCxnSpPr>
          <p:nvPr/>
        </p:nvCxnSpPr>
        <p:spPr>
          <a:xfrm flipH="1">
            <a:off x="8265702" y="4139736"/>
            <a:ext cx="323073" cy="308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102" idx="3"/>
            <a:endCxn id="119" idx="0"/>
          </p:cNvCxnSpPr>
          <p:nvPr/>
        </p:nvCxnSpPr>
        <p:spPr>
          <a:xfrm>
            <a:off x="9439446" y="4139736"/>
            <a:ext cx="89445" cy="3047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stCxn id="102" idx="2"/>
            <a:endCxn id="118" idx="0"/>
          </p:cNvCxnSpPr>
          <p:nvPr/>
        </p:nvCxnSpPr>
        <p:spPr>
          <a:xfrm>
            <a:off x="9014111" y="4271354"/>
            <a:ext cx="80010" cy="6788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Скругленный прямоугольник 127"/>
          <p:cNvSpPr/>
          <p:nvPr/>
        </p:nvSpPr>
        <p:spPr>
          <a:xfrm>
            <a:off x="10284224" y="4889955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Комитеты при  комиссии №5</a:t>
            </a:r>
            <a:endParaRPr lang="ru-RU" sz="700" dirty="0"/>
          </a:p>
        </p:txBody>
      </p:sp>
      <p:cxnSp>
        <p:nvCxnSpPr>
          <p:cNvPr id="130" name="Прямая соединительная линия 129"/>
          <p:cNvCxnSpPr>
            <a:stCxn id="32" idx="2"/>
            <a:endCxn id="128" idx="0"/>
          </p:cNvCxnSpPr>
          <p:nvPr/>
        </p:nvCxnSpPr>
        <p:spPr>
          <a:xfrm flipH="1">
            <a:off x="10709560" y="4139737"/>
            <a:ext cx="1" cy="750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Скругленный прямоугольник 130"/>
          <p:cNvSpPr/>
          <p:nvPr/>
        </p:nvSpPr>
        <p:spPr>
          <a:xfrm>
            <a:off x="9360295" y="5322223"/>
            <a:ext cx="987836" cy="332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Образование</a:t>
            </a:r>
            <a:endParaRPr lang="ru-RU" sz="800" dirty="0"/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10109652" y="5838304"/>
            <a:ext cx="1199815" cy="4364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По вопросам социального благосостояния</a:t>
            </a:r>
            <a:endParaRPr lang="ru-RU" sz="800" dirty="0"/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11184248" y="5322222"/>
            <a:ext cx="1007751" cy="218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Здравоохранение</a:t>
            </a:r>
            <a:endParaRPr lang="ru-RU" sz="800" dirty="0"/>
          </a:p>
        </p:txBody>
      </p:sp>
      <p:cxnSp>
        <p:nvCxnSpPr>
          <p:cNvPr id="137" name="Прямая со стрелкой 136"/>
          <p:cNvCxnSpPr>
            <a:stCxn id="128" idx="1"/>
            <a:endCxn id="131" idx="0"/>
          </p:cNvCxnSpPr>
          <p:nvPr/>
        </p:nvCxnSpPr>
        <p:spPr>
          <a:xfrm flipH="1">
            <a:off x="9854213" y="5021574"/>
            <a:ext cx="430011" cy="300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stCxn id="128" idx="3"/>
            <a:endCxn id="133" idx="0"/>
          </p:cNvCxnSpPr>
          <p:nvPr/>
        </p:nvCxnSpPr>
        <p:spPr>
          <a:xfrm>
            <a:off x="11134895" y="5021574"/>
            <a:ext cx="553229" cy="300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stCxn id="128" idx="2"/>
            <a:endCxn id="132" idx="0"/>
          </p:cNvCxnSpPr>
          <p:nvPr/>
        </p:nvCxnSpPr>
        <p:spPr>
          <a:xfrm>
            <a:off x="10709560" y="5153192"/>
            <a:ext cx="0" cy="685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Скругленный прямоугольник 145"/>
          <p:cNvSpPr/>
          <p:nvPr/>
        </p:nvSpPr>
        <p:spPr>
          <a:xfrm>
            <a:off x="510193" y="5488476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Экспертные группы</a:t>
            </a:r>
            <a:endParaRPr lang="ru-RU" sz="700" dirty="0"/>
          </a:p>
        </p:txBody>
      </p:sp>
      <p:cxnSp>
        <p:nvCxnSpPr>
          <p:cNvPr id="148" name="Прямая соединительная линия 147"/>
          <p:cNvCxnSpPr>
            <a:stCxn id="70" idx="2"/>
            <a:endCxn id="146" idx="0"/>
          </p:cNvCxnSpPr>
          <p:nvPr/>
        </p:nvCxnSpPr>
        <p:spPr>
          <a:xfrm flipH="1">
            <a:off x="935529" y="4271355"/>
            <a:ext cx="433128" cy="1217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Скругленный прямоугольник 148"/>
          <p:cNvSpPr/>
          <p:nvPr/>
        </p:nvSpPr>
        <p:spPr>
          <a:xfrm>
            <a:off x="103734" y="6010791"/>
            <a:ext cx="951982" cy="581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По вопросам финансов и государственных активов</a:t>
            </a:r>
            <a:endParaRPr lang="ru-RU" sz="700" dirty="0"/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1477936" y="6010791"/>
            <a:ext cx="1032508" cy="581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По вопросам коммунальной инфраструктуры</a:t>
            </a:r>
            <a:endParaRPr lang="ru-RU" sz="800" dirty="0"/>
          </a:p>
        </p:txBody>
      </p:sp>
      <p:cxnSp>
        <p:nvCxnSpPr>
          <p:cNvPr id="152" name="Прямая со стрелкой 151"/>
          <p:cNvCxnSpPr>
            <a:stCxn id="146" idx="2"/>
            <a:endCxn id="149" idx="0"/>
          </p:cNvCxnSpPr>
          <p:nvPr/>
        </p:nvCxnSpPr>
        <p:spPr>
          <a:xfrm flipH="1">
            <a:off x="579725" y="5751713"/>
            <a:ext cx="355804" cy="259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stCxn id="146" idx="2"/>
            <a:endCxn id="150" idx="0"/>
          </p:cNvCxnSpPr>
          <p:nvPr/>
        </p:nvCxnSpPr>
        <p:spPr>
          <a:xfrm>
            <a:off x="935529" y="5751713"/>
            <a:ext cx="1058661" cy="259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Скругленный прямоугольник 155"/>
          <p:cNvSpPr/>
          <p:nvPr/>
        </p:nvSpPr>
        <p:spPr>
          <a:xfrm>
            <a:off x="5559996" y="549470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Молодежь</a:t>
            </a:r>
            <a:endParaRPr lang="ru-RU" sz="800" dirty="0"/>
          </a:p>
        </p:txBody>
      </p:sp>
      <p:cxnSp>
        <p:nvCxnSpPr>
          <p:cNvPr id="161" name="Прямая со стрелкой 160"/>
          <p:cNvCxnSpPr>
            <a:stCxn id="82" idx="2"/>
            <a:endCxn id="156" idx="0"/>
          </p:cNvCxnSpPr>
          <p:nvPr/>
        </p:nvCxnSpPr>
        <p:spPr>
          <a:xfrm>
            <a:off x="5910687" y="4707770"/>
            <a:ext cx="69103" cy="786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1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175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Томирис</dc:creator>
  <cp:lastModifiedBy>Томирис</cp:lastModifiedBy>
  <cp:revision>11</cp:revision>
  <dcterms:created xsi:type="dcterms:W3CDTF">2023-05-19T09:52:20Z</dcterms:created>
  <dcterms:modified xsi:type="dcterms:W3CDTF">2023-05-19T12:18:46Z</dcterms:modified>
</cp:coreProperties>
</file>