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99" r:id="rId3"/>
    <p:sldId id="395" r:id="rId4"/>
    <p:sldId id="396" r:id="rId5"/>
    <p:sldId id="400" r:id="rId6"/>
    <p:sldId id="401" r:id="rId7"/>
    <p:sldId id="276" r:id="rId8"/>
    <p:sldId id="277" r:id="rId9"/>
    <p:sldId id="293" r:id="rId10"/>
  </p:sldIdLst>
  <p:sldSz cx="13444538" cy="756285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6DB"/>
    <a:srgbClr val="0D9DA3"/>
    <a:srgbClr val="7EB2EE"/>
    <a:srgbClr val="6A8AAF"/>
    <a:srgbClr val="94B3B8"/>
    <a:srgbClr val="B8E986"/>
    <a:srgbClr val="4093A4"/>
    <a:srgbClr val="D0021B"/>
    <a:srgbClr val="48575B"/>
    <a:srgbClr val="628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0" y="1128"/>
      </p:cViewPr>
      <p:guideLst>
        <p:guide orient="horz" pos="2880"/>
        <p:guide pos="2716"/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005" cy="339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918" y="0"/>
            <a:ext cx="4309005" cy="339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BC5E-0559-4DD3-B9A7-1B597B439B4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44550"/>
            <a:ext cx="4052887" cy="2281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54265"/>
            <a:ext cx="7954964" cy="26621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684"/>
            <a:ext cx="4309005" cy="3394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918" y="6421684"/>
            <a:ext cx="4309005" cy="3394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9AA4-B9FA-4F41-9A88-9EB3D938D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6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49AA4-B9FA-4F41-9A88-9EB3D938DD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344483"/>
            <a:ext cx="1142785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6"/>
            <a:ext cx="9411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144740" y="128987"/>
            <a:ext cx="9155058" cy="338554"/>
          </a:xfrm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261351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567" y="3060807"/>
            <a:ext cx="10083404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0567" y="3972248"/>
            <a:ext cx="10083404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fld id="{5360B955-19E2-49C1-9F42-5DCB999520FA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1617EA4-F061-4013-BF1A-9E1901D4C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8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740" y="128987"/>
            <a:ext cx="9155058" cy="33855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227" y="1991048"/>
            <a:ext cx="5940339" cy="407356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227" y="2398405"/>
            <a:ext cx="5940339" cy="1595245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9640" y="1991048"/>
            <a:ext cx="5942672" cy="407356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9640" y="2398405"/>
            <a:ext cx="5942672" cy="1595245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1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4740" y="128988"/>
            <a:ext cx="91550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9128" y="3205361"/>
            <a:ext cx="7066280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2700" algn="ctr">
              <a:lnSpc>
                <a:spcPts val="3010"/>
              </a:lnSpc>
            </a:pPr>
            <a:r>
              <a:rPr lang="ru-RU" sz="2600" b="1" dirty="0">
                <a:latin typeface="Arial"/>
                <a:cs typeface="Arial"/>
              </a:rPr>
              <a:t>ОТЧ</a:t>
            </a:r>
            <a:r>
              <a:rPr lang="ru-RU" sz="2600" b="1" spc="-40" dirty="0">
                <a:latin typeface="Arial"/>
                <a:cs typeface="Arial"/>
              </a:rPr>
              <a:t>Е</a:t>
            </a:r>
            <a:r>
              <a:rPr lang="ru-RU" sz="2600" b="1" dirty="0">
                <a:latin typeface="Arial"/>
                <a:cs typeface="Arial"/>
              </a:rPr>
              <a:t>Т</a:t>
            </a:r>
            <a:endParaRPr sz="2600" dirty="0">
              <a:latin typeface="Arial"/>
              <a:cs typeface="Arial"/>
            </a:endParaRPr>
          </a:p>
          <a:p>
            <a:pPr marL="12700" marR="6350" indent="-12700" algn="ctr">
              <a:lnSpc>
                <a:spcPts val="2900"/>
              </a:lnSpc>
              <a:spcBef>
                <a:spcPts val="170"/>
              </a:spcBef>
            </a:pPr>
            <a:r>
              <a:rPr sz="2600" b="1" dirty="0">
                <a:latin typeface="Arial"/>
                <a:cs typeface="Arial"/>
              </a:rPr>
              <a:t>o пр</a:t>
            </a:r>
            <a:r>
              <a:rPr sz="2600" b="1" spc="-4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деланной </a:t>
            </a:r>
            <a:r>
              <a:rPr lang="ru-RU" sz="2600" b="1" dirty="0">
                <a:latin typeface="Arial"/>
                <a:cs typeface="Arial"/>
              </a:rPr>
              <a:t>раб</a:t>
            </a:r>
            <a:r>
              <a:rPr lang="ru-RU" sz="2600" b="1" spc="-70" dirty="0">
                <a:latin typeface="Arial"/>
                <a:cs typeface="Arial"/>
              </a:rPr>
              <a:t>о</a:t>
            </a:r>
            <a:r>
              <a:rPr lang="ru-RU" sz="2600" b="1" dirty="0">
                <a:latin typeface="Arial"/>
                <a:cs typeface="Arial"/>
              </a:rPr>
              <a:t>те</a:t>
            </a:r>
            <a:r>
              <a:rPr sz="2600" b="1" dirty="0">
                <a:latin typeface="Arial"/>
                <a:cs typeface="Arial"/>
              </a:rPr>
              <a:t> </a:t>
            </a:r>
            <a:endParaRPr lang="ru-RU" sz="2600" b="1" dirty="0">
              <a:latin typeface="Arial"/>
              <a:cs typeface="Arial"/>
            </a:endParaRPr>
          </a:p>
          <a:p>
            <a:pPr marL="12700" marR="6350" indent="-12700" algn="ctr">
              <a:lnSpc>
                <a:spcPts val="2900"/>
              </a:lnSpc>
              <a:spcBef>
                <a:spcPts val="170"/>
              </a:spcBef>
            </a:pPr>
            <a:r>
              <a:rPr lang="ru-RU" sz="2600" b="1" spc="-100" dirty="0">
                <a:latin typeface="Arial"/>
                <a:cs typeface="Arial"/>
              </a:rPr>
              <a:t>У</a:t>
            </a:r>
            <a:r>
              <a:rPr lang="ru-RU" sz="2600" b="1" dirty="0">
                <a:latin typeface="Arial"/>
                <a:cs typeface="Arial"/>
              </a:rPr>
              <a:t>пра</a:t>
            </a:r>
            <a:r>
              <a:rPr lang="ru-RU" sz="2600" b="1" spc="-40" dirty="0">
                <a:latin typeface="Arial"/>
                <a:cs typeface="Arial"/>
              </a:rPr>
              <a:t>в</a:t>
            </a:r>
            <a:r>
              <a:rPr lang="ru-RU" sz="2600" b="1" spc="-35" dirty="0">
                <a:latin typeface="Arial"/>
                <a:cs typeface="Arial"/>
              </a:rPr>
              <a:t>л</a:t>
            </a:r>
            <a:r>
              <a:rPr lang="ru-RU" sz="2600" b="1" dirty="0">
                <a:latin typeface="Arial"/>
                <a:cs typeface="Arial"/>
              </a:rPr>
              <a:t>ения</a:t>
            </a:r>
            <a:r>
              <a:rPr sz="2600" b="1" dirty="0">
                <a:latin typeface="Arial"/>
                <a:cs typeface="Arial"/>
              </a:rPr>
              <a:t> град</a:t>
            </a:r>
            <a:r>
              <a:rPr sz="2600" b="1" spc="-4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строительно</a:t>
            </a:r>
            <a:r>
              <a:rPr sz="2600" b="1" spc="-40" dirty="0">
                <a:latin typeface="Arial"/>
                <a:cs typeface="Arial"/>
              </a:rPr>
              <a:t>г</a:t>
            </a:r>
            <a:r>
              <a:rPr sz="2600" b="1" dirty="0">
                <a:latin typeface="Arial"/>
                <a:cs typeface="Arial"/>
              </a:rPr>
              <a:t>о </a:t>
            </a:r>
            <a:r>
              <a:rPr sz="2600" b="1" spc="-40" dirty="0">
                <a:latin typeface="Arial"/>
                <a:cs typeface="Arial"/>
              </a:rPr>
              <a:t>к</a:t>
            </a:r>
            <a:r>
              <a:rPr sz="2600" b="1" dirty="0">
                <a:latin typeface="Arial"/>
                <a:cs typeface="Arial"/>
              </a:rPr>
              <a:t>онтр</a:t>
            </a:r>
            <a:r>
              <a:rPr sz="2600" b="1" spc="-70" dirty="0">
                <a:latin typeface="Arial"/>
                <a:cs typeface="Arial"/>
              </a:rPr>
              <a:t>о</a:t>
            </a:r>
            <a:r>
              <a:rPr sz="2600" b="1" dirty="0">
                <a:latin typeface="Arial"/>
                <a:cs typeface="Arial"/>
              </a:rPr>
              <a:t>ля</a:t>
            </a:r>
            <a:endParaRPr lang="ru-RU" sz="2600" b="1" dirty="0">
              <a:latin typeface="Arial"/>
              <a:cs typeface="Arial"/>
            </a:endParaRPr>
          </a:p>
          <a:p>
            <a:pPr marL="12700" marR="6350" indent="-12700" algn="ctr">
              <a:lnSpc>
                <a:spcPts val="2900"/>
              </a:lnSpc>
              <a:spcBef>
                <a:spcPts val="170"/>
              </a:spcBef>
            </a:pPr>
            <a:r>
              <a:rPr lang="ru-RU" sz="2600" b="1" dirty="0">
                <a:latin typeface="Arial"/>
                <a:cs typeface="Arial"/>
              </a:rPr>
              <a:t>за 2020 год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6138" y="7093793"/>
            <a:ext cx="15722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latin typeface="Arial"/>
                <a:cs typeface="Arial"/>
              </a:rPr>
              <a:t>Ал</a:t>
            </a:r>
            <a:r>
              <a:rPr b="1" spc="-25" dirty="0">
                <a:latin typeface="Arial"/>
                <a:cs typeface="Arial"/>
              </a:rPr>
              <a:t>м</a:t>
            </a:r>
            <a:r>
              <a:rPr b="1" dirty="0">
                <a:latin typeface="Arial"/>
                <a:cs typeface="Arial"/>
              </a:rPr>
              <a:t>аты, 202</a:t>
            </a:r>
            <a:r>
              <a:rPr lang="ru-RU" b="1" dirty="0"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AF9AE3-2B18-40A4-B21D-5B32E1FBA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1050537"/>
            <a:ext cx="1890713" cy="18907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8DADEF6-DE3E-4B16-BC18-A3671B2E36D9}"/>
              </a:ext>
            </a:extLst>
          </p:cNvPr>
          <p:cNvSpPr/>
          <p:nvPr/>
        </p:nvSpPr>
        <p:spPr>
          <a:xfrm>
            <a:off x="124584" y="948099"/>
            <a:ext cx="4288174" cy="986615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A9C61-DAED-4EF5-8282-FC0B19A9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" r="79993" b="57617"/>
          <a:stretch/>
        </p:blipFill>
        <p:spPr>
          <a:xfrm>
            <a:off x="223441" y="948099"/>
            <a:ext cx="933391" cy="999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87BF31-57E3-4046-B699-3F7FBDA67D1B}"/>
              </a:ext>
            </a:extLst>
          </p:cNvPr>
          <p:cNvSpPr txBox="1"/>
          <p:nvPr/>
        </p:nvSpPr>
        <p:spPr>
          <a:xfrm>
            <a:off x="1370514" y="116589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</a:t>
            </a:r>
            <a:endParaRPr lang="aa-E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2E6ED6-C07F-4110-A44F-AF1811C9700F}"/>
              </a:ext>
            </a:extLst>
          </p:cNvPr>
          <p:cNvSpPr txBox="1"/>
          <p:nvPr/>
        </p:nvSpPr>
        <p:spPr>
          <a:xfrm>
            <a:off x="2167857" y="1213680"/>
            <a:ext cx="239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127538F-BE15-4D37-AB62-E0B556B4A633}"/>
              </a:ext>
            </a:extLst>
          </p:cNvPr>
          <p:cNvSpPr/>
          <p:nvPr/>
        </p:nvSpPr>
        <p:spPr>
          <a:xfrm>
            <a:off x="124585" y="2100421"/>
            <a:ext cx="4288174" cy="999496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FBA0DB-70DE-4D72-8A35-ECE586BBD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7157" r="64141" b="54756"/>
          <a:stretch/>
        </p:blipFill>
        <p:spPr>
          <a:xfrm>
            <a:off x="223441" y="2145620"/>
            <a:ext cx="792089" cy="108119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3EF99A3-0992-47FF-9A1F-5EEBEFCCEEF3}"/>
              </a:ext>
            </a:extLst>
          </p:cNvPr>
          <p:cNvSpPr txBox="1"/>
          <p:nvPr/>
        </p:nvSpPr>
        <p:spPr>
          <a:xfrm>
            <a:off x="1003103" y="235854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</a:t>
            </a:r>
            <a:endParaRPr lang="aa-E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6D7F05-145C-43A4-9F27-35EA109D9AC3}"/>
              </a:ext>
            </a:extLst>
          </p:cNvPr>
          <p:cNvSpPr txBox="1"/>
          <p:nvPr/>
        </p:nvSpPr>
        <p:spPr>
          <a:xfrm>
            <a:off x="1912155" y="2474558"/>
            <a:ext cx="279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C57D7B4-493C-4121-BB3E-098849690B55}"/>
              </a:ext>
            </a:extLst>
          </p:cNvPr>
          <p:cNvSpPr/>
          <p:nvPr/>
        </p:nvSpPr>
        <p:spPr>
          <a:xfrm>
            <a:off x="4478469" y="948099"/>
            <a:ext cx="3036930" cy="2151818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6CB323-CDF5-45E2-8685-FC027826E7D4}"/>
              </a:ext>
            </a:extLst>
          </p:cNvPr>
          <p:cNvSpPr txBox="1"/>
          <p:nvPr/>
        </p:nvSpPr>
        <p:spPr>
          <a:xfrm>
            <a:off x="4584999" y="1972002"/>
            <a:ext cx="473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 МЛН ТГ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B343C0-C2DF-4717-927F-E2DFC108052B}"/>
              </a:ext>
            </a:extLst>
          </p:cNvPr>
          <p:cNvSpPr txBox="1"/>
          <p:nvPr/>
        </p:nvSpPr>
        <p:spPr>
          <a:xfrm>
            <a:off x="4649253" y="1387938"/>
            <a:ext cx="163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C2AE7078-F2CB-4289-8108-69F72E856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83583" y="1254721"/>
            <a:ext cx="5202684" cy="1328566"/>
          </a:xfrm>
          <a:prstGeom prst="rect">
            <a:avLst/>
          </a:prstGeom>
        </p:spPr>
        <p:txBody>
          <a:bodyPr vert="horz" wrap="square" lIns="0" tIns="96517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29BA7-BD09-4B84-BF25-0176C1F126C9}"/>
              </a:ext>
            </a:extLst>
          </p:cNvPr>
          <p:cNvSpPr/>
          <p:nvPr/>
        </p:nvSpPr>
        <p:spPr>
          <a:xfrm>
            <a:off x="223441" y="3358042"/>
            <a:ext cx="5834129" cy="2231701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CE7A66-0BB1-4065-B21E-BA6F33D2C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9" t="26709" r="37145" b="27148"/>
          <a:stretch/>
        </p:blipFill>
        <p:spPr>
          <a:xfrm>
            <a:off x="236676" y="3742466"/>
            <a:ext cx="1103906" cy="110732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355F2C2-1E1E-41EE-AAEF-D87FD5138459}"/>
              </a:ext>
            </a:extLst>
          </p:cNvPr>
          <p:cNvSpPr txBox="1"/>
          <p:nvPr/>
        </p:nvSpPr>
        <p:spPr>
          <a:xfrm>
            <a:off x="1340582" y="416434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  <a:endParaRPr lang="aa-E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E2254E-74FF-40B0-83F8-D5536BA2E2C3}"/>
              </a:ext>
            </a:extLst>
          </p:cNvPr>
          <p:cNvSpPr txBox="1"/>
          <p:nvPr/>
        </p:nvSpPr>
        <p:spPr>
          <a:xfrm>
            <a:off x="1324953" y="3756930"/>
            <a:ext cx="3839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 суды направлены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0B4769-8B7E-4663-AA38-92169CFF69A3}"/>
              </a:ext>
            </a:extLst>
          </p:cNvPr>
          <p:cNvSpPr txBox="1"/>
          <p:nvPr/>
        </p:nvSpPr>
        <p:spPr>
          <a:xfrm>
            <a:off x="2271871" y="4283840"/>
            <a:ext cx="3730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исковых заявления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10F8E6A-D1F3-4FFA-AD09-9CD2ECA75E7B}"/>
              </a:ext>
            </a:extLst>
          </p:cNvPr>
          <p:cNvSpPr/>
          <p:nvPr/>
        </p:nvSpPr>
        <p:spPr>
          <a:xfrm>
            <a:off x="6209139" y="3358042"/>
            <a:ext cx="5834129" cy="1071455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54B78A0-E607-4BE4-B48C-9711F2E0F27C}"/>
              </a:ext>
            </a:extLst>
          </p:cNvPr>
          <p:cNvSpPr/>
          <p:nvPr/>
        </p:nvSpPr>
        <p:spPr>
          <a:xfrm>
            <a:off x="6198966" y="4545450"/>
            <a:ext cx="5834129" cy="1071455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64882B8-2AFD-4897-83BC-13E809171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8585" r="64738" b="58817"/>
          <a:stretch/>
        </p:blipFill>
        <p:spPr>
          <a:xfrm>
            <a:off x="6307197" y="4604500"/>
            <a:ext cx="720080" cy="88046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920011D-2373-4572-ABC6-BE9492F00DD4}"/>
              </a:ext>
            </a:extLst>
          </p:cNvPr>
          <p:cNvSpPr txBox="1"/>
          <p:nvPr/>
        </p:nvSpPr>
        <p:spPr>
          <a:xfrm>
            <a:off x="7129517" y="3521576"/>
            <a:ext cx="175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endParaRPr lang="aa-ET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E4654A-6FDF-474A-893D-D81D0CB15DFA}"/>
              </a:ext>
            </a:extLst>
          </p:cNvPr>
          <p:cNvSpPr txBox="1"/>
          <p:nvPr/>
        </p:nvSpPr>
        <p:spPr>
          <a:xfrm>
            <a:off x="7976931" y="3428590"/>
            <a:ext cx="4056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 сносе незаконных объектов 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D67AC8B-644A-43AF-9BD3-61B41F9EFA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39955" r="81300" b="27447"/>
          <a:stretch/>
        </p:blipFill>
        <p:spPr>
          <a:xfrm>
            <a:off x="6312629" y="3435285"/>
            <a:ext cx="816888" cy="88046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D58C055-BAFB-44FA-878F-6304AEA7B5A1}"/>
              </a:ext>
            </a:extLst>
          </p:cNvPr>
          <p:cNvSpPr txBox="1"/>
          <p:nvPr/>
        </p:nvSpPr>
        <p:spPr>
          <a:xfrm>
            <a:off x="7151413" y="4554552"/>
            <a:ext cx="175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 </a:t>
            </a:r>
            <a:endParaRPr lang="aa-ET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7E9C7FD-CCF7-43CB-B06C-5513D30F7A41}"/>
              </a:ext>
            </a:extLst>
          </p:cNvPr>
          <p:cNvSpPr/>
          <p:nvPr/>
        </p:nvSpPr>
        <p:spPr>
          <a:xfrm>
            <a:off x="236676" y="5750242"/>
            <a:ext cx="12950642" cy="1537285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93D750-9C9E-4E1C-B331-75C7E217D441}"/>
              </a:ext>
            </a:extLst>
          </p:cNvPr>
          <p:cNvSpPr txBox="1"/>
          <p:nvPr/>
        </p:nvSpPr>
        <p:spPr>
          <a:xfrm>
            <a:off x="8281495" y="4717954"/>
            <a:ext cx="4056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на рассмотрении</a:t>
            </a:r>
            <a:endParaRPr lang="aa-E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64015B-5B07-4EE4-A843-E0CE48CF41CB}"/>
              </a:ext>
            </a:extLst>
          </p:cNvPr>
          <p:cNvSpPr txBox="1"/>
          <p:nvPr/>
        </p:nvSpPr>
        <p:spPr>
          <a:xfrm>
            <a:off x="246948" y="6003625"/>
            <a:ext cx="4597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Без судебных разбирательств выявлено и снесено более</a:t>
            </a:r>
            <a:endParaRPr lang="aa-E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a-E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D4D548-562C-4D5A-A0F5-669D3E161DA5}"/>
              </a:ext>
            </a:extLst>
          </p:cNvPr>
          <p:cNvSpPr txBox="1"/>
          <p:nvPr/>
        </p:nvSpPr>
        <p:spPr>
          <a:xfrm>
            <a:off x="5718994" y="5950007"/>
            <a:ext cx="3137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самовольно установленных  на землях</a:t>
            </a:r>
            <a:endParaRPr lang="aa-E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3AAE56-EE8A-497A-9251-519D913F8CEE}"/>
              </a:ext>
            </a:extLst>
          </p:cNvPr>
          <p:cNvSpPr txBox="1"/>
          <p:nvPr/>
        </p:nvSpPr>
        <p:spPr>
          <a:xfrm>
            <a:off x="4765433" y="6173965"/>
            <a:ext cx="1063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900</a:t>
            </a:r>
            <a:endParaRPr lang="aa-E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F5454BD-03B6-4C05-9F84-C1CD4FEB54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8104" r="68684" b="47060"/>
          <a:stretch/>
        </p:blipFill>
        <p:spPr>
          <a:xfrm>
            <a:off x="8386374" y="5777404"/>
            <a:ext cx="1348296" cy="115351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58F43F2-FF2D-4545-8D4F-75D8C6E9DAF2}"/>
              </a:ext>
            </a:extLst>
          </p:cNvPr>
          <p:cNvSpPr txBox="1"/>
          <p:nvPr/>
        </p:nvSpPr>
        <p:spPr>
          <a:xfrm>
            <a:off x="8360623" y="6881851"/>
            <a:ext cx="1492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ГОСФОНДА</a:t>
            </a:r>
            <a:endParaRPr lang="aa-E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BA2C58D-2224-4491-9CDC-136A8D2386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5" t="12618" r="19323" b="42546"/>
          <a:stretch/>
        </p:blipFill>
        <p:spPr>
          <a:xfrm>
            <a:off x="9914018" y="6003625"/>
            <a:ext cx="1704795" cy="98702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9017AF4-EB7F-42DF-A451-AD926021A827}"/>
              </a:ext>
            </a:extLst>
          </p:cNvPr>
          <p:cNvSpPr txBox="1"/>
          <p:nvPr/>
        </p:nvSpPr>
        <p:spPr>
          <a:xfrm>
            <a:off x="9986026" y="6877769"/>
            <a:ext cx="1704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ВДОЛЬ УЛИЦ</a:t>
            </a:r>
            <a:endParaRPr lang="aa-E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0830EB6-7B5E-4851-AB55-63CFA76888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3557" r="68046" b="1607"/>
          <a:stretch/>
        </p:blipFill>
        <p:spPr>
          <a:xfrm>
            <a:off x="11652327" y="5920379"/>
            <a:ext cx="1209543" cy="98702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4438829-9632-4C09-AE86-70F360714D7D}"/>
              </a:ext>
            </a:extLst>
          </p:cNvPr>
          <p:cNvSpPr txBox="1"/>
          <p:nvPr/>
        </p:nvSpPr>
        <p:spPr>
          <a:xfrm>
            <a:off x="11733449" y="6899255"/>
            <a:ext cx="1209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ДВОРОВ</a:t>
            </a:r>
            <a:endParaRPr lang="aa-E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7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24A9291-3A51-4284-8082-F539442CA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12569" r="27339" b="46930"/>
          <a:stretch/>
        </p:blipFill>
        <p:spPr>
          <a:xfrm>
            <a:off x="5205770" y="539038"/>
            <a:ext cx="4513050" cy="4639473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0BE1A9-32D4-46F8-87C9-4B5BFB45B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10007" r="71148" b="60475"/>
          <a:stretch/>
        </p:blipFill>
        <p:spPr>
          <a:xfrm>
            <a:off x="401150" y="331383"/>
            <a:ext cx="2520280" cy="166231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B5B842-B819-4467-A995-A43EA4D5D4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68463" r="56710" b="5173"/>
          <a:stretch/>
        </p:blipFill>
        <p:spPr>
          <a:xfrm>
            <a:off x="486997" y="4148767"/>
            <a:ext cx="1338501" cy="143285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3F68F6-A945-44E8-9BB4-1BB124E9D0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 t="69975" r="45420" b="3661"/>
          <a:stretch/>
        </p:blipFill>
        <p:spPr>
          <a:xfrm>
            <a:off x="539637" y="5653633"/>
            <a:ext cx="936104" cy="10020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9FB3FC-0A51-4825-8BC5-DCF46E5B1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2" t="71023" r="32625" b="2613"/>
          <a:stretch/>
        </p:blipFill>
        <p:spPr>
          <a:xfrm>
            <a:off x="593548" y="6654836"/>
            <a:ext cx="936104" cy="100209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E9B7A5-4709-4901-8135-9BEFEA3CD2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8" t="45653" r="18950" b="32632"/>
          <a:stretch/>
        </p:blipFill>
        <p:spPr>
          <a:xfrm>
            <a:off x="9988397" y="1240561"/>
            <a:ext cx="1008951" cy="67175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57426C-4A48-4449-836B-964E136C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1" t="34659" r="5298" b="30436"/>
          <a:stretch/>
        </p:blipFill>
        <p:spPr>
          <a:xfrm>
            <a:off x="10190756" y="2724745"/>
            <a:ext cx="863613" cy="1326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3E737B-83AE-4466-92EE-E0F14BDEEF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11729" r="59148" b="44778"/>
          <a:stretch/>
        </p:blipFill>
        <p:spPr>
          <a:xfrm>
            <a:off x="241549" y="2866886"/>
            <a:ext cx="1741763" cy="1183586"/>
          </a:xfrm>
          <a:prstGeom prst="rect">
            <a:avLst/>
          </a:prstGeom>
        </p:spPr>
      </p:pic>
      <p:sp>
        <p:nvSpPr>
          <p:cNvPr id="41" name="object 3">
            <a:extLst>
              <a:ext uri="{FF2B5EF4-FFF2-40B4-BE49-F238E27FC236}">
                <a16:creationId xmlns:a16="http://schemas.microsoft.com/office/drawing/2014/main" id="{44B6FC47-1EB9-48FF-BF53-D41AFCC59172}"/>
              </a:ext>
            </a:extLst>
          </p:cNvPr>
          <p:cNvSpPr txBox="1"/>
          <p:nvPr/>
        </p:nvSpPr>
        <p:spPr>
          <a:xfrm>
            <a:off x="1375568" y="219282"/>
            <a:ext cx="10693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6" algn="ctr">
              <a:defRPr/>
            </a:pPr>
            <a:r>
              <a:rPr lang="kk-KZ" sz="2400" b="1" dirty="0">
                <a:solidFill>
                  <a:srgbClr val="002060"/>
                </a:solidFill>
                <a:latin typeface="Arial"/>
                <a:cs typeface="Arial"/>
              </a:rPr>
              <a:t>СТРОИТЕЛЬНЫЙ БЛОК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AFFC0-6F8E-46CF-A6A1-E49314548BB3}"/>
              </a:ext>
            </a:extLst>
          </p:cNvPr>
          <p:cNvSpPr txBox="1"/>
          <p:nvPr/>
        </p:nvSpPr>
        <p:spPr>
          <a:xfrm>
            <a:off x="2869193" y="1240561"/>
            <a:ext cx="205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>
                <a:latin typeface="Arial" panose="020B0604020202020204" pitchFamily="34" charset="0"/>
                <a:cs typeface="Arial" panose="020B0604020202020204" pitchFamily="34" charset="0"/>
              </a:rPr>
              <a:t>1 311</a:t>
            </a:r>
            <a:endParaRPr lang="aa-ET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9059A9-668D-493D-A0B3-D93574F42F19}"/>
              </a:ext>
            </a:extLst>
          </p:cNvPr>
          <p:cNvSpPr txBox="1"/>
          <p:nvPr/>
        </p:nvSpPr>
        <p:spPr>
          <a:xfrm>
            <a:off x="2882852" y="441973"/>
            <a:ext cx="1548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/>
                <a:cs typeface="Arial"/>
              </a:rPr>
              <a:t>К</a:t>
            </a:r>
            <a:r>
              <a:rPr lang="ru-RU" sz="1800" spc="-50" dirty="0">
                <a:latin typeface="Arial"/>
                <a:cs typeface="Arial"/>
              </a:rPr>
              <a:t>о</a:t>
            </a:r>
            <a:r>
              <a:rPr lang="ru-RU" sz="1800" dirty="0">
                <a:latin typeface="Arial"/>
                <a:cs typeface="Arial"/>
              </a:rPr>
              <a:t>личест</a:t>
            </a:r>
            <a:r>
              <a:rPr lang="ru-RU" sz="1800" spc="-28" dirty="0">
                <a:latin typeface="Arial"/>
                <a:cs typeface="Arial"/>
              </a:rPr>
              <a:t>в</a:t>
            </a:r>
            <a:r>
              <a:rPr lang="ru-RU" sz="1800" dirty="0">
                <a:latin typeface="Arial"/>
                <a:cs typeface="Arial"/>
              </a:rPr>
              <a:t>о строящи</a:t>
            </a:r>
            <a:r>
              <a:rPr lang="ru-RU" sz="1800" spc="-28" dirty="0">
                <a:latin typeface="Arial"/>
                <a:cs typeface="Arial"/>
              </a:rPr>
              <a:t>х</a:t>
            </a:r>
            <a:r>
              <a:rPr lang="ru-RU" sz="1800" dirty="0">
                <a:latin typeface="Arial"/>
                <a:cs typeface="Arial"/>
              </a:rPr>
              <a:t>ся о</a:t>
            </a:r>
            <a:r>
              <a:rPr lang="ru-RU" sz="1800" spc="-77" dirty="0">
                <a:latin typeface="Arial"/>
                <a:cs typeface="Arial"/>
              </a:rPr>
              <a:t>б</a:t>
            </a:r>
            <a:r>
              <a:rPr lang="ru-RU" sz="1800" dirty="0">
                <a:latin typeface="Arial"/>
                <a:cs typeface="Arial"/>
              </a:rPr>
              <a:t>ъе</a:t>
            </a:r>
            <a:r>
              <a:rPr lang="ru-RU" sz="1800" spc="22" dirty="0">
                <a:latin typeface="Arial"/>
                <a:cs typeface="Arial"/>
              </a:rPr>
              <a:t>к</a:t>
            </a:r>
            <a:r>
              <a:rPr lang="ru-RU" sz="1800" spc="-28" dirty="0">
                <a:latin typeface="Arial"/>
                <a:cs typeface="Arial"/>
              </a:rPr>
              <a:t>т</a:t>
            </a:r>
            <a:r>
              <a:rPr lang="ru-RU" sz="1800" dirty="0">
                <a:latin typeface="Arial"/>
                <a:cs typeface="Arial"/>
              </a:rPr>
              <a:t>ов </a:t>
            </a:r>
            <a:endParaRPr lang="aa-ET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819B35-1B89-46FD-A393-0D2E7A57AF99}"/>
              </a:ext>
            </a:extLst>
          </p:cNvPr>
          <p:cNvSpPr txBox="1"/>
          <p:nvPr/>
        </p:nvSpPr>
        <p:spPr>
          <a:xfrm>
            <a:off x="451108" y="1981194"/>
            <a:ext cx="4940644" cy="39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altLang="ru-RU" dirty="0">
                <a:latin typeface="Arial" panose="020B0604020202020204" pitchFamily="34" charset="0"/>
                <a:cs typeface="Calibri" panose="020F0502020204030204" pitchFamily="34" charset="0"/>
              </a:rPr>
              <a:t>На объектах строительства задействованы</a:t>
            </a:r>
            <a:endParaRPr lang="ru-RU" alt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4CDD406-D5E8-420E-9835-C25B67D1F829}"/>
              </a:ext>
            </a:extLst>
          </p:cNvPr>
          <p:cNvSpPr txBox="1"/>
          <p:nvPr/>
        </p:nvSpPr>
        <p:spPr>
          <a:xfrm>
            <a:off x="2244338" y="4542030"/>
            <a:ext cx="2510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>
                <a:latin typeface="Arial" panose="020B0604020202020204" pitchFamily="34" charset="0"/>
                <a:cs typeface="Calibri" panose="020F0502020204030204" pitchFamily="34" charset="0"/>
              </a:rPr>
              <a:t>948</a:t>
            </a:r>
            <a:r>
              <a:rPr lang="ru-RU" altLang="ru-RU" dirty="0">
                <a:latin typeface="Arial" panose="020B0604020202020204" pitchFamily="34" charset="0"/>
                <a:cs typeface="Calibri" panose="020F0502020204030204" pitchFamily="34" charset="0"/>
              </a:rPr>
              <a:t>  протоколов</a:t>
            </a:r>
            <a:endParaRPr lang="aa-ET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181BF3-A3E2-4DC5-BD3C-C27DB4380A82}"/>
              </a:ext>
            </a:extLst>
          </p:cNvPr>
          <p:cNvSpPr txBox="1"/>
          <p:nvPr/>
        </p:nvSpPr>
        <p:spPr>
          <a:xfrm>
            <a:off x="2093600" y="3075396"/>
            <a:ext cx="281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b="1" dirty="0">
                <a:latin typeface="Arial" panose="020B0604020202020204" pitchFamily="34" charset="0"/>
                <a:cs typeface="Arial" panose="020B0604020202020204" pitchFamily="34" charset="0"/>
              </a:rPr>
              <a:t>1 108 </a:t>
            </a:r>
            <a:r>
              <a:rPr lang="ru-RU" altLang="ru-RU" dirty="0">
                <a:latin typeface="Arial" panose="020B0604020202020204" pitchFamily="34" charset="0"/>
                <a:cs typeface="Calibri" panose="020F0502020204030204" pitchFamily="34" charset="0"/>
              </a:rPr>
              <a:t>нарушений</a:t>
            </a:r>
            <a:endParaRPr lang="aa-ET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D178E7-06BE-4588-85F7-A31010B7FA1D}"/>
              </a:ext>
            </a:extLst>
          </p:cNvPr>
          <p:cNvSpPr txBox="1"/>
          <p:nvPr/>
        </p:nvSpPr>
        <p:spPr>
          <a:xfrm>
            <a:off x="1512069" y="5769222"/>
            <a:ext cx="6719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Прекращены действия государственных строительных лицензий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187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строительных компаний.</a:t>
            </a:r>
            <a:endParaRPr lang="aa-ET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20364B-173F-4E49-8494-D4117786D8DE}"/>
              </a:ext>
            </a:extLst>
          </p:cNvPr>
          <p:cNvSpPr txBox="1"/>
          <p:nvPr/>
        </p:nvSpPr>
        <p:spPr>
          <a:xfrm>
            <a:off x="1548522" y="6679338"/>
            <a:ext cx="9782259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Привлечены к ответственности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47 организаций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технического надзора за ненадлежащий</a:t>
            </a:r>
          </a:p>
          <a:p>
            <a:pPr>
              <a:lnSpc>
                <a:spcPts val="25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(2019 год 11 субъектов).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4B25FA-3B20-44FC-84C9-51F5DE9C0B29}"/>
              </a:ext>
            </a:extLst>
          </p:cNvPr>
          <p:cNvSpPr txBox="1"/>
          <p:nvPr/>
        </p:nvSpPr>
        <p:spPr>
          <a:xfrm>
            <a:off x="11245494" y="1247068"/>
            <a:ext cx="219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Arial"/>
                <a:cs typeface="Arial"/>
              </a:rPr>
              <a:t>за </a:t>
            </a:r>
            <a:r>
              <a:rPr lang="ru-RU" sz="1800" spc="-25" dirty="0">
                <a:latin typeface="Arial"/>
                <a:cs typeface="Arial"/>
              </a:rPr>
              <a:t>с</a:t>
            </a:r>
            <a:r>
              <a:rPr lang="ru-RU" sz="1800" dirty="0">
                <a:latin typeface="Arial"/>
                <a:cs typeface="Arial"/>
              </a:rPr>
              <a:t>ч</a:t>
            </a:r>
            <a:r>
              <a:rPr lang="ru-RU" sz="1800" spc="-70" dirty="0">
                <a:latin typeface="Arial"/>
                <a:cs typeface="Arial"/>
              </a:rPr>
              <a:t>е</a:t>
            </a:r>
            <a:r>
              <a:rPr lang="ru-RU" sz="1800" dirty="0">
                <a:latin typeface="Arial"/>
                <a:cs typeface="Arial"/>
              </a:rPr>
              <a:t>т б</a:t>
            </a:r>
            <a:r>
              <a:rPr lang="ru-RU" sz="1800" spc="-45" dirty="0">
                <a:latin typeface="Arial"/>
                <a:cs typeface="Arial"/>
              </a:rPr>
              <a:t>ю</a:t>
            </a:r>
            <a:r>
              <a:rPr lang="ru-RU" sz="1800" dirty="0">
                <a:latin typeface="Arial"/>
                <a:cs typeface="Arial"/>
              </a:rPr>
              <a:t>дж</a:t>
            </a:r>
            <a:r>
              <a:rPr lang="ru-RU" sz="1800" spc="-70" dirty="0">
                <a:latin typeface="Arial"/>
                <a:cs typeface="Arial"/>
              </a:rPr>
              <a:t>е</a:t>
            </a:r>
            <a:r>
              <a:rPr lang="ru-RU" sz="1800" dirty="0">
                <a:latin typeface="Arial"/>
                <a:cs typeface="Arial"/>
              </a:rPr>
              <a:t>тных ср</a:t>
            </a:r>
            <a:r>
              <a:rPr lang="ru-RU" sz="1800" spc="-45" dirty="0">
                <a:latin typeface="Arial"/>
                <a:cs typeface="Arial"/>
              </a:rPr>
              <a:t>е</a:t>
            </a:r>
            <a:r>
              <a:rPr lang="ru-RU" sz="1800" dirty="0">
                <a:latin typeface="Arial"/>
                <a:cs typeface="Arial"/>
              </a:rPr>
              <a:t>дств</a:t>
            </a:r>
            <a:endParaRPr lang="aa-ET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7C1946-37C7-46EE-8777-95BBF25081F3}"/>
              </a:ext>
            </a:extLst>
          </p:cNvPr>
          <p:cNvSpPr txBox="1"/>
          <p:nvPr/>
        </p:nvSpPr>
        <p:spPr>
          <a:xfrm>
            <a:off x="11434264" y="2454014"/>
            <a:ext cx="2015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05"/>
              </a:spcBef>
              <a:tabLst>
                <a:tab pos="168275" algn="l"/>
              </a:tabLst>
            </a:pPr>
            <a:r>
              <a:rPr lang="ru-RU" sz="1800" dirty="0">
                <a:latin typeface="Arial"/>
                <a:cs typeface="Arial"/>
              </a:rPr>
              <a:t>коммерческие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8C40FF-B695-4C4D-8648-97A65BAD1D01}"/>
              </a:ext>
            </a:extLst>
          </p:cNvPr>
          <p:cNvSpPr txBox="1"/>
          <p:nvPr/>
        </p:nvSpPr>
        <p:spPr>
          <a:xfrm>
            <a:off x="11275447" y="3374724"/>
            <a:ext cx="1812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505"/>
              </a:spcBef>
              <a:tabLst>
                <a:tab pos="168275" algn="l"/>
              </a:tabLst>
            </a:pPr>
            <a:r>
              <a:rPr lang="ru-RU" sz="1800" dirty="0">
                <a:latin typeface="Arial"/>
                <a:cs typeface="Arial"/>
              </a:rPr>
              <a:t>в</a:t>
            </a:r>
            <a:r>
              <a:rPr lang="ru-RU" sz="1800" spc="-25" dirty="0">
                <a:latin typeface="Arial"/>
                <a:cs typeface="Arial"/>
              </a:rPr>
              <a:t>в</a:t>
            </a:r>
            <a:r>
              <a:rPr lang="ru-RU" sz="1800" spc="-45" dirty="0">
                <a:latin typeface="Arial"/>
                <a:cs typeface="Arial"/>
              </a:rPr>
              <a:t>е</a:t>
            </a:r>
            <a:r>
              <a:rPr lang="ru-RU" sz="1800" dirty="0">
                <a:latin typeface="Arial"/>
                <a:cs typeface="Arial"/>
              </a:rPr>
              <a:t>дено в э</a:t>
            </a:r>
            <a:r>
              <a:rPr lang="ru-RU" sz="1800" spc="20" dirty="0">
                <a:latin typeface="Arial"/>
                <a:cs typeface="Arial"/>
              </a:rPr>
              <a:t>к</a:t>
            </a:r>
            <a:r>
              <a:rPr lang="ru-RU" sz="1800" dirty="0">
                <a:latin typeface="Arial"/>
                <a:cs typeface="Arial"/>
              </a:rPr>
              <a:t>спл</a:t>
            </a:r>
            <a:r>
              <a:rPr lang="ru-RU" sz="1800" spc="-25" dirty="0">
                <a:latin typeface="Arial"/>
                <a:cs typeface="Arial"/>
              </a:rPr>
              <a:t>у</a:t>
            </a:r>
            <a:r>
              <a:rPr lang="ru-RU" sz="1800" spc="-45" dirty="0">
                <a:latin typeface="Arial"/>
                <a:cs typeface="Arial"/>
              </a:rPr>
              <a:t>а</a:t>
            </a:r>
            <a:r>
              <a:rPr lang="ru-RU" sz="1800" spc="-25" dirty="0">
                <a:latin typeface="Arial"/>
                <a:cs typeface="Arial"/>
              </a:rPr>
              <a:t>т</a:t>
            </a:r>
            <a:r>
              <a:rPr lang="ru-RU" sz="1800" dirty="0">
                <a:latin typeface="Arial"/>
                <a:cs typeface="Arial"/>
              </a:rPr>
              <a:t>ацию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4B0EE847-D11A-44E2-A622-5C51AAE5335F}"/>
              </a:ext>
            </a:extLst>
          </p:cNvPr>
          <p:cNvSpPr/>
          <p:nvPr/>
        </p:nvSpPr>
        <p:spPr>
          <a:xfrm>
            <a:off x="10720375" y="3308031"/>
            <a:ext cx="585354" cy="604065"/>
          </a:xfrm>
          <a:prstGeom prst="ellipse">
            <a:avLst/>
          </a:prstGeom>
          <a:solidFill>
            <a:srgbClr val="417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38" name="Рисунок 3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F4DA0B-A102-4503-805B-0EE17E42BE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7" t="67611" r="9829" b="2041"/>
          <a:stretch/>
        </p:blipFill>
        <p:spPr>
          <a:xfrm>
            <a:off x="10117458" y="2092445"/>
            <a:ext cx="895594" cy="884546"/>
          </a:xfrm>
          <a:prstGeom prst="rect">
            <a:avLst/>
          </a:prstGeom>
        </p:spPr>
      </p:pic>
      <p:sp>
        <p:nvSpPr>
          <p:cNvPr id="67" name="Овал 66">
            <a:extLst>
              <a:ext uri="{FF2B5EF4-FFF2-40B4-BE49-F238E27FC236}">
                <a16:creationId xmlns:a16="http://schemas.microsoft.com/office/drawing/2014/main" id="{89F40761-EF8C-4149-9188-88EFD54F0B43}"/>
              </a:ext>
            </a:extLst>
          </p:cNvPr>
          <p:cNvSpPr/>
          <p:nvPr/>
        </p:nvSpPr>
        <p:spPr>
          <a:xfrm>
            <a:off x="10785191" y="2381602"/>
            <a:ext cx="585354" cy="604065"/>
          </a:xfrm>
          <a:prstGeom prst="ellipse">
            <a:avLst/>
          </a:prstGeom>
          <a:solidFill>
            <a:srgbClr val="1C5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2573FFE9-46C2-4561-BBD3-F6139E5EB197}"/>
              </a:ext>
            </a:extLst>
          </p:cNvPr>
          <p:cNvSpPr/>
          <p:nvPr/>
        </p:nvSpPr>
        <p:spPr>
          <a:xfrm>
            <a:off x="10690093" y="1308725"/>
            <a:ext cx="585354" cy="604065"/>
          </a:xfrm>
          <a:prstGeom prst="ellipse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DB3B2D-4DCC-45A7-8113-AEC47BBFEAE5}"/>
              </a:ext>
            </a:extLst>
          </p:cNvPr>
          <p:cNvSpPr txBox="1"/>
          <p:nvPr/>
        </p:nvSpPr>
        <p:spPr>
          <a:xfrm>
            <a:off x="7999753" y="3631874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DCDC8C-DDF0-4F57-8EE7-D1D4F4523283}"/>
              </a:ext>
            </a:extLst>
          </p:cNvPr>
          <p:cNvSpPr txBox="1"/>
          <p:nvPr/>
        </p:nvSpPr>
        <p:spPr>
          <a:xfrm>
            <a:off x="5532389" y="2197822"/>
            <a:ext cx="87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C2F3A8-EE3C-4394-8C8F-981D9431F973}"/>
              </a:ext>
            </a:extLst>
          </p:cNvPr>
          <p:cNvSpPr txBox="1"/>
          <p:nvPr/>
        </p:nvSpPr>
        <p:spPr>
          <a:xfrm>
            <a:off x="7793101" y="1100830"/>
            <a:ext cx="87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4B4A8F6-488A-45D4-8462-E17D2D4F84FA}"/>
              </a:ext>
            </a:extLst>
          </p:cNvPr>
          <p:cNvSpPr/>
          <p:nvPr/>
        </p:nvSpPr>
        <p:spPr>
          <a:xfrm>
            <a:off x="12068968" y="4623863"/>
            <a:ext cx="1374782" cy="2938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29250E2-2854-4E1F-BF43-627A6F14FB2B}"/>
              </a:ext>
            </a:extLst>
          </p:cNvPr>
          <p:cNvSpPr/>
          <p:nvPr/>
        </p:nvSpPr>
        <p:spPr>
          <a:xfrm>
            <a:off x="-2162" y="0"/>
            <a:ext cx="505546" cy="113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1431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4D75B-3022-4896-A92C-D8B26750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7" t="35230" r="37872" b="18114"/>
          <a:stretch/>
        </p:blipFill>
        <p:spPr>
          <a:xfrm>
            <a:off x="5498133" y="2197249"/>
            <a:ext cx="3240360" cy="352839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3BA91-6382-47F2-AFA1-9283545922E5}"/>
              </a:ext>
            </a:extLst>
          </p:cNvPr>
          <p:cNvSpPr/>
          <p:nvPr/>
        </p:nvSpPr>
        <p:spPr>
          <a:xfrm rot="5400000">
            <a:off x="2861736" y="-2248662"/>
            <a:ext cx="995735" cy="67192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6A089-B3A5-47AA-BC3C-E8E2C61B3F4F}"/>
              </a:ext>
            </a:extLst>
          </p:cNvPr>
          <p:cNvSpPr txBox="1"/>
          <p:nvPr/>
        </p:nvSpPr>
        <p:spPr>
          <a:xfrm>
            <a:off x="313557" y="921419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РАБОТЫ ЗЕМЕЛЬНОЙ ИНСПЕКЦИИ</a:t>
            </a:r>
            <a:endParaRPr lang="ru-RU" sz="1764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FC7EBC9-791F-44E1-8886-DE3C7C5425FA}"/>
              </a:ext>
            </a:extLst>
          </p:cNvPr>
          <p:cNvCxnSpPr>
            <a:cxnSpLocks/>
          </p:cNvCxnSpPr>
          <p:nvPr/>
        </p:nvCxnSpPr>
        <p:spPr>
          <a:xfrm>
            <a:off x="817613" y="3781425"/>
            <a:ext cx="4320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B20D28A-80D7-40AC-B400-B8C900BC23C3}"/>
              </a:ext>
            </a:extLst>
          </p:cNvPr>
          <p:cNvCxnSpPr/>
          <p:nvPr/>
        </p:nvCxnSpPr>
        <p:spPr>
          <a:xfrm>
            <a:off x="9098533" y="3781425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C40BF494-781F-4282-91FB-84E50290C5F5}"/>
              </a:ext>
            </a:extLst>
          </p:cNvPr>
          <p:cNvSpPr/>
          <p:nvPr/>
        </p:nvSpPr>
        <p:spPr>
          <a:xfrm>
            <a:off x="622182" y="3085689"/>
            <a:ext cx="576064" cy="561795"/>
          </a:xfrm>
          <a:prstGeom prst="ellipse">
            <a:avLst/>
          </a:prstGeom>
          <a:solidFill>
            <a:srgbClr val="3E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4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B06D380-E7C9-4165-94DF-E19F9C59A4B9}"/>
              </a:ext>
            </a:extLst>
          </p:cNvPr>
          <p:cNvSpPr/>
          <p:nvPr/>
        </p:nvSpPr>
        <p:spPr>
          <a:xfrm>
            <a:off x="12402996" y="3013349"/>
            <a:ext cx="576064" cy="561795"/>
          </a:xfrm>
          <a:prstGeom prst="ellipse">
            <a:avLst/>
          </a:prstGeom>
          <a:solidFill>
            <a:srgbClr val="3E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0003E-334A-4F38-862B-930A012A108A}"/>
              </a:ext>
            </a:extLst>
          </p:cNvPr>
          <p:cNvSpPr txBox="1"/>
          <p:nvPr/>
        </p:nvSpPr>
        <p:spPr>
          <a:xfrm>
            <a:off x="1358073" y="3014485"/>
            <a:ext cx="4096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Используются не по нецелевому назначению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97CE8-BBDF-4716-B782-D2C061146A92}"/>
              </a:ext>
            </a:extLst>
          </p:cNvPr>
          <p:cNvSpPr txBox="1"/>
          <p:nvPr/>
        </p:nvSpPr>
        <p:spPr>
          <a:xfrm>
            <a:off x="544112" y="3171673"/>
            <a:ext cx="770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144</a:t>
            </a:r>
            <a:endParaRPr lang="aa-ET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C2DE1D-4DEE-4421-8B45-E6E19135065D}"/>
              </a:ext>
            </a:extLst>
          </p:cNvPr>
          <p:cNvSpPr txBox="1"/>
          <p:nvPr/>
        </p:nvSpPr>
        <p:spPr>
          <a:xfrm>
            <a:off x="9094580" y="2987006"/>
            <a:ext cx="3240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Самовольный захват</a:t>
            </a:r>
          </a:p>
          <a:p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земель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651A1-D65A-41DF-AC0A-2C78E0885FD5}"/>
              </a:ext>
            </a:extLst>
          </p:cNvPr>
          <p:cNvSpPr txBox="1"/>
          <p:nvPr/>
        </p:nvSpPr>
        <p:spPr>
          <a:xfrm>
            <a:off x="12314627" y="3032636"/>
            <a:ext cx="1015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endParaRPr lang="ru-RU" sz="20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C699EE1-849E-4A8E-B594-FF02E772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4" t="27148" r="37146" b="26196"/>
          <a:stretch/>
        </p:blipFill>
        <p:spPr>
          <a:xfrm>
            <a:off x="5850516" y="2783296"/>
            <a:ext cx="2410482" cy="237644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E9D6143-CAD2-462D-A5E0-BB45085EB419}"/>
              </a:ext>
            </a:extLst>
          </p:cNvPr>
          <p:cNvSpPr/>
          <p:nvPr/>
        </p:nvSpPr>
        <p:spPr>
          <a:xfrm>
            <a:off x="12068968" y="4623863"/>
            <a:ext cx="1374782" cy="2938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5BFB87-B25E-4CFC-8303-45B41EC3B686}"/>
              </a:ext>
            </a:extLst>
          </p:cNvPr>
          <p:cNvSpPr/>
          <p:nvPr/>
        </p:nvSpPr>
        <p:spPr>
          <a:xfrm rot="5400000">
            <a:off x="5232000" y="960013"/>
            <a:ext cx="1374782" cy="11830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b="1" dirty="0"/>
          </a:p>
        </p:txBody>
      </p:sp>
    </p:spTree>
    <p:extLst>
      <p:ext uri="{BB962C8B-B14F-4D97-AF65-F5344CB8AC3E}">
        <p14:creationId xmlns:p14="http://schemas.microsoft.com/office/powerpoint/2010/main" val="180288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29A088-865D-460B-9CB2-3830DC49F12B}"/>
              </a:ext>
            </a:extLst>
          </p:cNvPr>
          <p:cNvSpPr/>
          <p:nvPr/>
        </p:nvSpPr>
        <p:spPr>
          <a:xfrm>
            <a:off x="4289073" y="983970"/>
            <a:ext cx="7468865" cy="2514305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633744" y="4004113"/>
            <a:ext cx="2271638" cy="2880000"/>
          </a:xfrm>
          <a:prstGeom prst="rect">
            <a:avLst/>
          </a:prstGeom>
          <a:blipFill>
            <a:blip r:embed="rId2" cstate="print"/>
            <a:stretch>
              <a:fillRect l="1" t="-3889" r="-25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3381" y="93102"/>
            <a:ext cx="10369152" cy="446401"/>
          </a:xfrm>
          <a:prstGeom prst="rect">
            <a:avLst/>
          </a:prstGeom>
        </p:spPr>
        <p:txBody>
          <a:bodyPr vert="horz" wrap="square" lIns="0" tIns="96517" rIns="0" bIns="0" rtlCol="0">
            <a:spAutoFit/>
          </a:bodyPr>
          <a:lstStyle/>
          <a:p>
            <a:pPr marL="1344930" algn="ctr">
              <a:lnSpc>
                <a:spcPts val="2855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услуги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5458" y="532915"/>
            <a:ext cx="2271639" cy="28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806" y="1566009"/>
            <a:ext cx="215900" cy="276999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464" y="0"/>
                </a:lnTo>
              </a:path>
            </a:pathLst>
          </a:custGeom>
          <a:ln w="48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4424" y="1747154"/>
            <a:ext cx="236854" cy="276999"/>
          </a:xfrm>
          <a:custGeom>
            <a:avLst/>
            <a:gdLst/>
            <a:ahLst/>
            <a:cxnLst/>
            <a:rect l="l" t="t" r="r" b="b"/>
            <a:pathLst>
              <a:path w="236855">
                <a:moveTo>
                  <a:pt x="0" y="0"/>
                </a:moveTo>
                <a:lnTo>
                  <a:pt x="236743" y="0"/>
                </a:lnTo>
              </a:path>
            </a:pathLst>
          </a:custGeom>
          <a:ln w="363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1746" y="2814354"/>
            <a:ext cx="635635" cy="276999"/>
          </a:xfrm>
          <a:custGeom>
            <a:avLst/>
            <a:gdLst/>
            <a:ahLst/>
            <a:cxnLst/>
            <a:rect l="l" t="t" r="r" b="b"/>
            <a:pathLst>
              <a:path w="635635">
                <a:moveTo>
                  <a:pt x="0" y="0"/>
                </a:moveTo>
                <a:lnTo>
                  <a:pt x="635213" y="0"/>
                </a:lnTo>
              </a:path>
            </a:pathLst>
          </a:custGeom>
          <a:ln w="5128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07807" y="1101559"/>
            <a:ext cx="187960" cy="276999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801" y="0"/>
                </a:lnTo>
              </a:path>
            </a:pathLst>
          </a:custGeom>
          <a:ln w="4116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89846" y="5219192"/>
            <a:ext cx="391160" cy="276999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1027" y="0"/>
                </a:lnTo>
              </a:path>
            </a:pathLst>
          </a:custGeom>
          <a:ln w="48023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47485" y="5576379"/>
            <a:ext cx="1295400" cy="276999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275" y="0"/>
                </a:lnTo>
              </a:path>
            </a:pathLst>
          </a:custGeom>
          <a:ln w="5758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92838" y="3790724"/>
            <a:ext cx="9742170" cy="276999"/>
          </a:xfrm>
          <a:custGeom>
            <a:avLst/>
            <a:gdLst/>
            <a:ahLst/>
            <a:cxnLst/>
            <a:rect l="l" t="t" r="r" b="b"/>
            <a:pathLst>
              <a:path w="9742170">
                <a:moveTo>
                  <a:pt x="0" y="0"/>
                </a:moveTo>
                <a:lnTo>
                  <a:pt x="9741593" y="0"/>
                </a:lnTo>
              </a:path>
            </a:pathLst>
          </a:custGeom>
          <a:ln w="29687">
            <a:solidFill>
              <a:srgbClr val="CCCC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12DA74-7ECA-4388-A16F-933E787CD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69" y="-24148"/>
            <a:ext cx="662301" cy="6623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089B711-BC4F-40C4-A305-83E82F716B36}"/>
              </a:ext>
            </a:extLst>
          </p:cNvPr>
          <p:cNvSpPr/>
          <p:nvPr/>
        </p:nvSpPr>
        <p:spPr>
          <a:xfrm>
            <a:off x="4383343" y="4104983"/>
            <a:ext cx="7468865" cy="2514305"/>
          </a:xfrm>
          <a:prstGeom prst="rect">
            <a:avLst/>
          </a:prstGeom>
          <a:solidFill>
            <a:srgbClr val="94B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C0541-43B6-4537-88AE-5116FE7A4181}"/>
              </a:ext>
            </a:extLst>
          </p:cNvPr>
          <p:cNvSpPr txBox="1"/>
          <p:nvPr/>
        </p:nvSpPr>
        <p:spPr>
          <a:xfrm>
            <a:off x="4418013" y="1562487"/>
            <a:ext cx="148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1 858</a:t>
            </a: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FE5C6B-22DA-430A-A2D5-65BDFF3949F1}"/>
              </a:ext>
            </a:extLst>
          </p:cNvPr>
          <p:cNvSpPr txBox="1"/>
          <p:nvPr/>
        </p:nvSpPr>
        <p:spPr>
          <a:xfrm>
            <a:off x="5722928" y="1239722"/>
            <a:ext cx="503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Рассмотрено заявлений по вопросу выдачи лицензий и аттестатов эксперта осуществляющих инжиниринговые услуги </a:t>
            </a:r>
            <a:endParaRPr lang="ru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9DDA9-052D-4232-8794-3EA1D5D850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6" t="48347" r="20542" b="32328"/>
          <a:stretch/>
        </p:blipFill>
        <p:spPr>
          <a:xfrm>
            <a:off x="5820378" y="2384765"/>
            <a:ext cx="809015" cy="10349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087B11-C440-411D-A67F-53A9EBC44F79}"/>
              </a:ext>
            </a:extLst>
          </p:cNvPr>
          <p:cNvSpPr txBox="1"/>
          <p:nvPr/>
        </p:nvSpPr>
        <p:spPr>
          <a:xfrm>
            <a:off x="6531943" y="2631694"/>
            <a:ext cx="123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EBD690A-B0D9-46FA-99B4-F7D02900D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3" t="44952" r="29395" b="35723"/>
          <a:stretch/>
        </p:blipFill>
        <p:spPr>
          <a:xfrm>
            <a:off x="7478532" y="2214658"/>
            <a:ext cx="809015" cy="10349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052B9B2-2D8F-4AD6-847F-32C7A8448CED}"/>
              </a:ext>
            </a:extLst>
          </p:cNvPr>
          <p:cNvSpPr txBox="1"/>
          <p:nvPr/>
        </p:nvSpPr>
        <p:spPr>
          <a:xfrm>
            <a:off x="8287547" y="2631695"/>
            <a:ext cx="131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1308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8290CA-11FC-47B5-B026-C84392394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669" r="73569" b="50072"/>
          <a:stretch/>
        </p:blipFill>
        <p:spPr>
          <a:xfrm>
            <a:off x="4600559" y="2119960"/>
            <a:ext cx="1114061" cy="12454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C0F4366-9642-48AF-A1D0-53656CEA40C6}"/>
              </a:ext>
            </a:extLst>
          </p:cNvPr>
          <p:cNvSpPr txBox="1"/>
          <p:nvPr/>
        </p:nvSpPr>
        <p:spPr>
          <a:xfrm>
            <a:off x="2672851" y="1218186"/>
            <a:ext cx="357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0864"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Лицензия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5F5CA4-6C0E-4999-B3D8-C1768858A92E}"/>
              </a:ext>
            </a:extLst>
          </p:cNvPr>
          <p:cNvSpPr txBox="1"/>
          <p:nvPr/>
        </p:nvSpPr>
        <p:spPr>
          <a:xfrm>
            <a:off x="4744480" y="4543724"/>
            <a:ext cx="106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4E2A9-D878-4A55-B168-A54C7138E0A2}"/>
              </a:ext>
            </a:extLst>
          </p:cNvPr>
          <p:cNvSpPr txBox="1"/>
          <p:nvPr/>
        </p:nvSpPr>
        <p:spPr>
          <a:xfrm>
            <a:off x="4346214" y="4251914"/>
            <a:ext cx="2279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Выдано лицензий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F0D2B1-08CC-4E33-9F67-C19D232DEEFD}"/>
              </a:ext>
            </a:extLst>
          </p:cNvPr>
          <p:cNvSpPr txBox="1"/>
          <p:nvPr/>
        </p:nvSpPr>
        <p:spPr>
          <a:xfrm>
            <a:off x="5961606" y="4957960"/>
            <a:ext cx="5415113" cy="80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350">
              <a:lnSpc>
                <a:spcPct val="121000"/>
              </a:lnSpc>
              <a:spcBef>
                <a:spcPts val="1495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</a:t>
            </a:r>
            <a:r>
              <a:rPr lang="ru-RU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0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</a:t>
            </a:r>
            <a:r>
              <a:rPr lang="ru-RU" sz="2000" b="1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хничес</a:t>
            </a:r>
            <a:r>
              <a:rPr lang="ru-RU" sz="2000" b="1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 а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орс</a:t>
            </a:r>
            <a:r>
              <a:rPr lang="ru-RU" sz="2000" b="1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над</a:t>
            </a:r>
            <a:r>
              <a:rPr lang="ru-RU"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оров.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F78F7C4-A693-4B21-A83B-7009051EE7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t="28662" r="36901" b="25787"/>
          <a:stretch/>
        </p:blipFill>
        <p:spPr>
          <a:xfrm>
            <a:off x="4722199" y="5176184"/>
            <a:ext cx="1127373" cy="1168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090171-7CC3-43A3-85FE-0A2480B6B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r="27053" b="46971"/>
          <a:stretch/>
        </p:blipFill>
        <p:spPr>
          <a:xfrm>
            <a:off x="0" y="936977"/>
            <a:ext cx="12949597" cy="535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339401-3BDF-40A9-A571-8475930BC635}"/>
              </a:ext>
            </a:extLst>
          </p:cNvPr>
          <p:cNvSpPr txBox="1"/>
          <p:nvPr/>
        </p:nvSpPr>
        <p:spPr>
          <a:xfrm>
            <a:off x="4785154" y="1282187"/>
            <a:ext cx="165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Заявление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C7F43-0E13-4464-8937-5016601B8985}"/>
              </a:ext>
            </a:extLst>
          </p:cNvPr>
          <p:cNvSpPr txBox="1"/>
          <p:nvPr/>
        </p:nvSpPr>
        <p:spPr>
          <a:xfrm>
            <a:off x="4993942" y="3114770"/>
            <a:ext cx="11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Жалобы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D4387-1BAE-4F5E-ABFF-2330E176835E}"/>
              </a:ext>
            </a:extLst>
          </p:cNvPr>
          <p:cNvSpPr txBox="1"/>
          <p:nvPr/>
        </p:nvSpPr>
        <p:spPr>
          <a:xfrm>
            <a:off x="5063000" y="4450511"/>
            <a:ext cx="11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Прочие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B30F1-3DA3-4192-BFF7-D4A93AE91679}"/>
              </a:ext>
            </a:extLst>
          </p:cNvPr>
          <p:cNvSpPr txBox="1"/>
          <p:nvPr/>
        </p:nvSpPr>
        <p:spPr>
          <a:xfrm>
            <a:off x="6983711" y="1282187"/>
            <a:ext cx="24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Физические лица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4D916E-0362-44E5-9414-30EA0BE2793E}"/>
              </a:ext>
            </a:extLst>
          </p:cNvPr>
          <p:cNvSpPr txBox="1"/>
          <p:nvPr/>
        </p:nvSpPr>
        <p:spPr>
          <a:xfrm>
            <a:off x="9802876" y="1282187"/>
            <a:ext cx="287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Юридические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лица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CA0657-E43C-429F-8178-18C67EB1E6B6}"/>
              </a:ext>
            </a:extLst>
          </p:cNvPr>
          <p:cNvSpPr txBox="1"/>
          <p:nvPr/>
        </p:nvSpPr>
        <p:spPr>
          <a:xfrm>
            <a:off x="8711674" y="2224892"/>
            <a:ext cx="84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3 751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558D5-01DB-4E4B-ABB8-3422253966AF}"/>
              </a:ext>
            </a:extLst>
          </p:cNvPr>
          <p:cNvSpPr txBox="1"/>
          <p:nvPr/>
        </p:nvSpPr>
        <p:spPr>
          <a:xfrm>
            <a:off x="11441057" y="2268911"/>
            <a:ext cx="86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1 574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810F4-193B-4872-B562-37B50F1BCEB1}"/>
              </a:ext>
            </a:extLst>
          </p:cNvPr>
          <p:cNvSpPr txBox="1"/>
          <p:nvPr/>
        </p:nvSpPr>
        <p:spPr>
          <a:xfrm>
            <a:off x="8897516" y="3664947"/>
            <a:ext cx="6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555</a:t>
            </a:r>
            <a:endParaRPr lang="x-non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9F895-23AF-4FCA-8E5D-10E3B7A382D1}"/>
              </a:ext>
            </a:extLst>
          </p:cNvPr>
          <p:cNvSpPr txBox="1"/>
          <p:nvPr/>
        </p:nvSpPr>
        <p:spPr>
          <a:xfrm>
            <a:off x="10818457" y="3766940"/>
            <a:ext cx="185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39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748A4-A0AA-4F96-8916-2CA3210C5167}"/>
              </a:ext>
            </a:extLst>
          </p:cNvPr>
          <p:cNvSpPr txBox="1"/>
          <p:nvPr/>
        </p:nvSpPr>
        <p:spPr>
          <a:xfrm>
            <a:off x="8859068" y="5341147"/>
            <a:ext cx="6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82</a:t>
            </a:r>
            <a:endParaRPr lang="x-non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0860A-9BF3-4767-8937-A38834FB6617}"/>
              </a:ext>
            </a:extLst>
          </p:cNvPr>
          <p:cNvSpPr txBox="1"/>
          <p:nvPr/>
        </p:nvSpPr>
        <p:spPr>
          <a:xfrm>
            <a:off x="11441057" y="5341147"/>
            <a:ext cx="6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57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A04AB-03F8-4858-87F5-C5996374E7BB}"/>
              </a:ext>
            </a:extLst>
          </p:cNvPr>
          <p:cNvSpPr txBox="1"/>
          <p:nvPr/>
        </p:nvSpPr>
        <p:spPr>
          <a:xfrm>
            <a:off x="5990404" y="2224892"/>
            <a:ext cx="97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5 325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CB1C4-852B-42C7-A3DE-19A22C17623F}"/>
              </a:ext>
            </a:extLst>
          </p:cNvPr>
          <p:cNvSpPr txBox="1"/>
          <p:nvPr/>
        </p:nvSpPr>
        <p:spPr>
          <a:xfrm>
            <a:off x="6078846" y="3712696"/>
            <a:ext cx="6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594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86B7A8-7C13-4F35-A753-F6411E1CAF8A}"/>
              </a:ext>
            </a:extLst>
          </p:cNvPr>
          <p:cNvSpPr txBox="1"/>
          <p:nvPr/>
        </p:nvSpPr>
        <p:spPr>
          <a:xfrm>
            <a:off x="6126310" y="5354219"/>
            <a:ext cx="6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139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4956A0-B243-4749-81D7-824BA3E3EF62}"/>
              </a:ext>
            </a:extLst>
          </p:cNvPr>
          <p:cNvSpPr txBox="1"/>
          <p:nvPr/>
        </p:nvSpPr>
        <p:spPr>
          <a:xfrm>
            <a:off x="4993943" y="2268911"/>
            <a:ext cx="11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всего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072A2-F38C-463A-853A-6494A9F21B7F}"/>
              </a:ext>
            </a:extLst>
          </p:cNvPr>
          <p:cNvSpPr txBox="1"/>
          <p:nvPr/>
        </p:nvSpPr>
        <p:spPr>
          <a:xfrm>
            <a:off x="4912969" y="3735344"/>
            <a:ext cx="11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всего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7D7C1C-48A8-4927-B0A6-27C9AEB7F34A}"/>
              </a:ext>
            </a:extLst>
          </p:cNvPr>
          <p:cNvSpPr txBox="1"/>
          <p:nvPr/>
        </p:nvSpPr>
        <p:spPr>
          <a:xfrm>
            <a:off x="5021538" y="5310201"/>
            <a:ext cx="11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всего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4F783-5D64-4280-BC30-12823837D493}"/>
              </a:ext>
            </a:extLst>
          </p:cNvPr>
          <p:cNvSpPr txBox="1"/>
          <p:nvPr/>
        </p:nvSpPr>
        <p:spPr>
          <a:xfrm>
            <a:off x="1599962" y="3283613"/>
            <a:ext cx="187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ВСЕГО 16 028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F0FD35-20A3-462A-B6B3-9BC3FE2EBF0A}"/>
              </a:ext>
            </a:extLst>
          </p:cNvPr>
          <p:cNvSpPr txBox="1"/>
          <p:nvPr/>
        </p:nvSpPr>
        <p:spPr>
          <a:xfrm>
            <a:off x="1603663" y="3612148"/>
            <a:ext cx="197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Физ.лица 4 630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B6B598-A537-49E2-827D-F55AFDC5CEB4}"/>
              </a:ext>
            </a:extLst>
          </p:cNvPr>
          <p:cNvSpPr txBox="1"/>
          <p:nvPr/>
        </p:nvSpPr>
        <p:spPr>
          <a:xfrm>
            <a:off x="1569143" y="3927357"/>
            <a:ext cx="204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Arial" pitchFamily="34" charset="0"/>
                <a:cs typeface="Arial" pitchFamily="34" charset="0"/>
              </a:rPr>
              <a:t>Юр.лица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 1 605</a:t>
            </a:r>
            <a:endParaRPr lang="x-none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6925798" y="1195848"/>
            <a:ext cx="39565" cy="514427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 flipH="1">
            <a:off x="9625401" y="1245134"/>
            <a:ext cx="20708" cy="513330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3">
            <a:extLst>
              <a:ext uri="{FF2B5EF4-FFF2-40B4-BE49-F238E27FC236}">
                <a16:creationId xmlns:a16="http://schemas.microsoft.com/office/drawing/2014/main" id="{5AA30AA1-8512-4C50-92D8-895037F12C0D}"/>
              </a:ext>
            </a:extLst>
          </p:cNvPr>
          <p:cNvSpPr txBox="1">
            <a:spLocks/>
          </p:cNvSpPr>
          <p:nvPr/>
        </p:nvSpPr>
        <p:spPr>
          <a:xfrm>
            <a:off x="805828" y="221894"/>
            <a:ext cx="10369152" cy="446401"/>
          </a:xfrm>
          <a:prstGeom prst="rect">
            <a:avLst/>
          </a:prstGeom>
        </p:spPr>
        <p:txBody>
          <a:bodyPr vert="horz" wrap="square" lIns="0" tIns="96517" rIns="0" bIns="0" rtlCol="0" anchor="b">
            <a:spAutoFit/>
          </a:bodyPr>
          <a:lstStyle>
            <a:lvl1pPr algn="ctr">
              <a:defRPr sz="5263" b="1">
                <a:latin typeface="Arial"/>
                <a:ea typeface="+mj-ea"/>
                <a:cs typeface="Arial"/>
              </a:defRPr>
            </a:lvl1pPr>
          </a:lstStyle>
          <a:p>
            <a:pPr marL="1344930">
              <a:lnSpc>
                <a:spcPts val="2855"/>
              </a:lnSpc>
            </a:pPr>
            <a:r>
              <a:rPr lang="ru-RU" sz="2400" kern="0" dirty="0">
                <a:solidFill>
                  <a:sysClr val="windowText" lastClr="000000"/>
                </a:solidFill>
              </a:rPr>
              <a:t>Обращения физических 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77632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5A39EC-19DB-45CF-94C6-D5E47B7A55C1}"/>
              </a:ext>
            </a:extLst>
          </p:cNvPr>
          <p:cNvSpPr/>
          <p:nvPr/>
        </p:nvSpPr>
        <p:spPr>
          <a:xfrm>
            <a:off x="0" y="181025"/>
            <a:ext cx="13202990" cy="7011561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926" y="6088232"/>
            <a:ext cx="4572000" cy="1015663"/>
          </a:xfrm>
        </p:spPr>
        <p:txBody>
          <a:bodyPr/>
          <a:lstStyle/>
          <a:p>
            <a:r>
              <a:rPr lang="ru-RU" i="1" dirty="0"/>
              <a:t>Приборы измерения и определения качества строительных материалов)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8" y="370264"/>
            <a:ext cx="6205194" cy="324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9" y="370264"/>
            <a:ext cx="6205194" cy="324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8" y="3798814"/>
            <a:ext cx="6205194" cy="31480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F21E9C-C26C-4CC6-8FDD-A218F32B61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8755" r="74044" b="57129"/>
          <a:stretch/>
        </p:blipFill>
        <p:spPr>
          <a:xfrm>
            <a:off x="6625393" y="5473900"/>
            <a:ext cx="680276" cy="6750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2EFBFC-C0C7-450D-8375-FF2D6F5156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5" t="6449" r="42747" b="59434"/>
          <a:stretch/>
        </p:blipFill>
        <p:spPr>
          <a:xfrm>
            <a:off x="6652710" y="3898889"/>
            <a:ext cx="811638" cy="586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517A5E-4BBD-4E45-A52D-04C814AE1D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41796" r="69228" b="24087"/>
          <a:stretch/>
        </p:blipFill>
        <p:spPr>
          <a:xfrm>
            <a:off x="6394395" y="4558976"/>
            <a:ext cx="1177669" cy="851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B04D2A-BA4F-418D-AEEF-E944678C8A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40052" r="45199" b="21089"/>
          <a:stretch/>
        </p:blipFill>
        <p:spPr>
          <a:xfrm>
            <a:off x="6362228" y="6176587"/>
            <a:ext cx="1033968" cy="851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15511D-1CA7-46BC-8D82-9E4DBCA03104}"/>
              </a:ext>
            </a:extLst>
          </p:cNvPr>
          <p:cNvSpPr txBox="1"/>
          <p:nvPr/>
        </p:nvSpPr>
        <p:spPr>
          <a:xfrm>
            <a:off x="7381402" y="39917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Оргтехника</a:t>
            </a:r>
            <a:endParaRPr lang="aa-ET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E6799-E9DF-42EE-A5DB-0AC43DD00C20}"/>
              </a:ext>
            </a:extLst>
          </p:cNvPr>
          <p:cNvSpPr txBox="1"/>
          <p:nvPr/>
        </p:nvSpPr>
        <p:spPr>
          <a:xfrm>
            <a:off x="7443834" y="4831618"/>
            <a:ext cx="10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Дрон</a:t>
            </a:r>
            <a:endParaRPr lang="aa-ET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DC7DF-2237-491B-B9CA-53F417A52CFE}"/>
              </a:ext>
            </a:extLst>
          </p:cNvPr>
          <p:cNvSpPr txBox="1"/>
          <p:nvPr/>
        </p:nvSpPr>
        <p:spPr>
          <a:xfrm>
            <a:off x="7416568" y="5557039"/>
            <a:ext cx="183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GPS-</a:t>
            </a:r>
            <a:r>
              <a:rPr lang="kk-KZ" sz="2400" b="1" dirty="0"/>
              <a:t>прибор</a:t>
            </a:r>
            <a:endParaRPr lang="aa-ET" sz="24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406154-0216-4C36-9F75-79678898C44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44" y="4093845"/>
            <a:ext cx="1905098" cy="19050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20A34D-1216-45FD-8516-6FDA10563D48}"/>
              </a:ext>
            </a:extLst>
          </p:cNvPr>
          <p:cNvSpPr txBox="1"/>
          <p:nvPr/>
        </p:nvSpPr>
        <p:spPr>
          <a:xfrm>
            <a:off x="10966875" y="417321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/>
              <a:t>Служебный</a:t>
            </a:r>
          </a:p>
          <a:p>
            <a:r>
              <a:rPr lang="kk-KZ" sz="2400" b="1" dirty="0"/>
              <a:t>Автомобиль</a:t>
            </a:r>
          </a:p>
          <a:p>
            <a:r>
              <a:rPr lang="kk-KZ" sz="2400" b="1" dirty="0"/>
              <a:t>НИВА</a:t>
            </a:r>
            <a:endParaRPr lang="aa-ET" sz="2400" b="1" dirty="0"/>
          </a:p>
        </p:txBody>
      </p:sp>
    </p:spTree>
    <p:extLst>
      <p:ext uri="{BB962C8B-B14F-4D97-AF65-F5344CB8AC3E}">
        <p14:creationId xmlns:p14="http://schemas.microsoft.com/office/powerpoint/2010/main" val="170554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601004"/>
            <a:ext cx="2041269" cy="20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465298" y="4203786"/>
            <a:ext cx="1649121" cy="5758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bg2">
                <a:lumMod val="75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6021" tIns="56021" rIns="56021" bIns="56021" spcCol="38100" anchor="ctr">
            <a:spAutoFit/>
          </a:bodyPr>
          <a:lstStyle/>
          <a:p>
            <a:pPr algn="ctr" defTabSz="644256" latinLnBrk="1">
              <a:defRPr/>
            </a:pPr>
            <a:endParaRPr lang="ru-RU" sz="2647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73364" y="1024888"/>
            <a:ext cx="10083809" cy="33576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63263" tIns="31631" rIns="63263" bIns="31631" anchor="ctr"/>
          <a:lstStyle/>
          <a:p>
            <a:pPr algn="ctr" defTabSz="404399">
              <a:defRPr/>
            </a:pPr>
            <a:endParaRPr lang="ru-RU" sz="1654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428532" y="4209858"/>
            <a:ext cx="1750660" cy="5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544" b="1">
                <a:solidFill>
                  <a:schemeClr val="bg1"/>
                </a:solidFill>
                <a:latin typeface="Arial Narrow" pitchFamily="34" charset="0"/>
              </a:rPr>
              <a:t>Единая Система</a:t>
            </a:r>
          </a:p>
          <a:p>
            <a:pPr algn="ctr" eaLnBrk="1" hangingPunct="1"/>
            <a:r>
              <a:rPr lang="ru-RU" altLang="ru-RU" sz="1544" b="1">
                <a:solidFill>
                  <a:schemeClr val="bg1"/>
                </a:solidFill>
                <a:latin typeface="Arial Narrow" pitchFamily="34" charset="0"/>
              </a:rPr>
              <a:t>(портал)</a:t>
            </a:r>
          </a:p>
        </p:txBody>
      </p:sp>
      <p:pic>
        <p:nvPicPr>
          <p:cNvPr id="5128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42" y="3451823"/>
            <a:ext cx="927850" cy="106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08"/>
          <p:cNvSpPr txBox="1">
            <a:spLocks noChangeArrowheads="1"/>
          </p:cNvSpPr>
          <p:nvPr/>
        </p:nvSpPr>
        <p:spPr bwMode="auto">
          <a:xfrm>
            <a:off x="2824871" y="3576121"/>
            <a:ext cx="1620223" cy="3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882" b="1">
                <a:solidFill>
                  <a:srgbClr val="000000"/>
                </a:solidFill>
                <a:cs typeface="Arial" pitchFamily="34" charset="0"/>
              </a:rPr>
              <a:t>1. Утвержденная ПСД 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(с заключением экспертизы)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583710" y="3451825"/>
            <a:ext cx="2794053" cy="15755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108"/>
          <p:cNvSpPr txBox="1">
            <a:spLocks noChangeArrowheads="1"/>
          </p:cNvSpPr>
          <p:nvPr/>
        </p:nvSpPr>
        <p:spPr bwMode="auto">
          <a:xfrm>
            <a:off x="1943589" y="4538983"/>
            <a:ext cx="882842" cy="539237"/>
          </a:xfrm>
          <a:prstGeom prst="rect">
            <a:avLst/>
          </a:prstGeom>
          <a:noFill/>
          <a:ln>
            <a:noFill/>
          </a:ln>
        </p:spPr>
        <p:txBody>
          <a:bodyPr wrap="none" lIns="63296" tIns="31648" rIns="63296" bIns="31648">
            <a:spAutoFit/>
          </a:bodyPr>
          <a:lstStyle>
            <a:lvl1pPr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ru-RU" altLang="ru-RU" sz="1103" b="1" dirty="0">
                <a:solidFill>
                  <a:srgbClr val="0B4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altLang="ru-RU" sz="993" dirty="0">
              <a:solidFill>
                <a:srgbClr val="0B4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00" indent="-252100" algn="ctr">
              <a:spcBef>
                <a:spcPct val="0"/>
              </a:spcBef>
              <a:buSzTx/>
              <a:buFontTx/>
              <a:buAutoNum type="arabicPeriod"/>
              <a:defRPr/>
            </a:pPr>
            <a:endParaRPr lang="ru-RU" altLang="ru-RU" sz="993" dirty="0">
              <a:solidFill>
                <a:srgbClr val="0B4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00" indent="-252100" algn="ctr">
              <a:spcBef>
                <a:spcPct val="0"/>
              </a:spcBef>
              <a:buSzTx/>
              <a:buFontTx/>
              <a:buAutoNum type="arabicPeriod"/>
              <a:defRPr/>
            </a:pPr>
            <a:endParaRPr lang="ru-RU" altLang="ru-RU" sz="993" dirty="0">
              <a:solidFill>
                <a:srgbClr val="0B4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5102" r="22885" b="14574"/>
          <a:stretch>
            <a:fillRect/>
          </a:stretch>
        </p:blipFill>
        <p:spPr bwMode="auto">
          <a:xfrm>
            <a:off x="2611720" y="3273258"/>
            <a:ext cx="232838" cy="3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08"/>
          <p:cNvSpPr txBox="1">
            <a:spLocks noChangeArrowheads="1"/>
          </p:cNvSpPr>
          <p:nvPr/>
        </p:nvSpPr>
        <p:spPr bwMode="auto">
          <a:xfrm>
            <a:off x="2842914" y="3157714"/>
            <a:ext cx="1536868" cy="2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Загрузка данных…..</a:t>
            </a:r>
            <a:endParaRPr lang="ru-RU" altLang="ru-RU" sz="99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34" name="TextBox 108"/>
          <p:cNvSpPr txBox="1">
            <a:spLocks noChangeArrowheads="1"/>
          </p:cNvSpPr>
          <p:nvPr/>
        </p:nvSpPr>
        <p:spPr bwMode="auto">
          <a:xfrm>
            <a:off x="2926777" y="3936757"/>
            <a:ext cx="1495190" cy="3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882" b="1">
                <a:solidFill>
                  <a:srgbClr val="000000"/>
                </a:solidFill>
                <a:cs typeface="Arial" pitchFamily="34" charset="0"/>
              </a:rPr>
              <a:t>2. Все разрешительные </a:t>
            </a:r>
          </a:p>
          <a:p>
            <a:pPr algn="ctr" eaLnBrk="1" hangingPunct="1"/>
            <a:r>
              <a:rPr lang="ru-RU" altLang="ru-RU" sz="882" b="1">
                <a:solidFill>
                  <a:srgbClr val="000000"/>
                </a:solidFill>
                <a:cs typeface="Arial" pitchFamily="34" charset="0"/>
              </a:rPr>
              <a:t>документы</a:t>
            </a:r>
            <a:endParaRPr lang="ru-RU" altLang="ru-RU" sz="993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988113" y="3371293"/>
            <a:ext cx="91034" cy="89283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3005620" y="3462326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3250711" y="3373042"/>
            <a:ext cx="91034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268219" y="3465827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3490553" y="3374793"/>
            <a:ext cx="89284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3506310" y="3467578"/>
            <a:ext cx="7877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3718137" y="3374794"/>
            <a:ext cx="91034" cy="89283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3735645" y="3465827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3926467" y="3376544"/>
            <a:ext cx="89283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3942221" y="3469329"/>
            <a:ext cx="78780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4162805" y="3378295"/>
            <a:ext cx="91034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4180312" y="3471079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 flipV="1">
            <a:off x="4647738" y="3371292"/>
            <a:ext cx="91034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665245" y="3464076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5102" r="22885" b="14574"/>
          <a:stretch>
            <a:fillRect/>
          </a:stretch>
        </p:blipFill>
        <p:spPr bwMode="auto">
          <a:xfrm>
            <a:off x="4369382" y="3280260"/>
            <a:ext cx="232838" cy="3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15102" r="22885" b="14574"/>
          <a:stretch>
            <a:fillRect/>
          </a:stretch>
        </p:blipFill>
        <p:spPr bwMode="auto">
          <a:xfrm>
            <a:off x="4824554" y="3280260"/>
            <a:ext cx="232838" cy="3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8" name="Прямая соединительная линия 117"/>
          <p:cNvCxnSpPr/>
          <p:nvPr/>
        </p:nvCxnSpPr>
        <p:spPr>
          <a:xfrm flipH="1" flipV="1">
            <a:off x="5095907" y="3378295"/>
            <a:ext cx="91034" cy="9103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5113414" y="3471079"/>
            <a:ext cx="77029" cy="84032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 flipV="1">
            <a:off x="4313361" y="2558987"/>
            <a:ext cx="1141430" cy="598726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 flipV="1">
            <a:off x="6323119" y="2322647"/>
            <a:ext cx="0" cy="323873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7186194" y="2558987"/>
            <a:ext cx="1146682" cy="593473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56" name="TextBox 65"/>
          <p:cNvSpPr txBox="1">
            <a:spLocks noChangeArrowheads="1"/>
          </p:cNvSpPr>
          <p:nvPr/>
        </p:nvSpPr>
        <p:spPr bwMode="auto">
          <a:xfrm>
            <a:off x="5346253" y="1718671"/>
            <a:ext cx="1874957" cy="2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ТЕХНИЧЕСКИЙ</a:t>
            </a:r>
            <a:r>
              <a:rPr lang="ru-RU" altLang="ru-RU" sz="1103" b="1">
                <a:solidFill>
                  <a:srgbClr val="0B4867"/>
                </a:solidFill>
                <a:latin typeface="Arial Narrow" pitchFamily="34" charset="0"/>
              </a:rPr>
              <a:t> </a:t>
            </a:r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НАДЗОР</a:t>
            </a:r>
          </a:p>
        </p:txBody>
      </p:sp>
      <p:pic>
        <p:nvPicPr>
          <p:cNvPr id="5157" name="Picture 6" descr="C:\Users\ZHBORS~1\AppData\Local\Temp\civil-engineer-icon-400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21" y="1335274"/>
            <a:ext cx="553208" cy="41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18" descr="Картинки по запросу подрядчи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78" y="1774690"/>
            <a:ext cx="586470" cy="4411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TextBox 77"/>
          <p:cNvSpPr txBox="1">
            <a:spLocks noChangeArrowheads="1"/>
          </p:cNvSpPr>
          <p:nvPr/>
        </p:nvSpPr>
        <p:spPr bwMode="auto">
          <a:xfrm>
            <a:off x="3253453" y="2210607"/>
            <a:ext cx="1023907" cy="2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ПОДРЯДЧИК</a:t>
            </a:r>
          </a:p>
        </p:txBody>
      </p:sp>
      <p:pic>
        <p:nvPicPr>
          <p:cNvPr id="5160" name="Picture 6" descr="C:\Users\ZHBORS~1\AppData\Local\Temp\civil-engineer-icon-400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79" y="1608379"/>
            <a:ext cx="516444" cy="42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TextBox 81"/>
          <p:cNvSpPr txBox="1">
            <a:spLocks noChangeArrowheads="1"/>
          </p:cNvSpPr>
          <p:nvPr/>
        </p:nvSpPr>
        <p:spPr bwMode="auto">
          <a:xfrm>
            <a:off x="8501764" y="2030289"/>
            <a:ext cx="1647475" cy="2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АВТОРСКИЙ</a:t>
            </a:r>
            <a:r>
              <a:rPr lang="ru-RU" altLang="ru-RU" sz="1103" b="1">
                <a:solidFill>
                  <a:srgbClr val="0B4867"/>
                </a:solidFill>
                <a:latin typeface="Arial Narrow" pitchFamily="34" charset="0"/>
              </a:rPr>
              <a:t> </a:t>
            </a:r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НАДЗОР</a:t>
            </a:r>
          </a:p>
        </p:txBody>
      </p:sp>
      <p:sp>
        <p:nvSpPr>
          <p:cNvPr id="5162" name="TextBox 108"/>
          <p:cNvSpPr txBox="1">
            <a:spLocks noChangeArrowheads="1"/>
          </p:cNvSpPr>
          <p:nvPr/>
        </p:nvSpPr>
        <p:spPr bwMode="auto">
          <a:xfrm>
            <a:off x="2706386" y="2362913"/>
            <a:ext cx="1974488" cy="6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(получает ЭЦП и доступ)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1.Ведение электронной 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ИТД в системе (ежедневно);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2. Отчет по устранению замечании</a:t>
            </a:r>
          </a:p>
        </p:txBody>
      </p:sp>
      <p:sp>
        <p:nvSpPr>
          <p:cNvPr id="5163" name="TextBox 108"/>
          <p:cNvSpPr txBox="1">
            <a:spLocks noChangeArrowheads="1"/>
          </p:cNvSpPr>
          <p:nvPr/>
        </p:nvSpPr>
        <p:spPr bwMode="auto">
          <a:xfrm>
            <a:off x="5315386" y="1888483"/>
            <a:ext cx="1985709" cy="4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(получает ЭЦП и доступ)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1. Заполняет журнал (электронно) 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2. Выдает замечания (электронно) </a:t>
            </a:r>
          </a:p>
        </p:txBody>
      </p:sp>
      <p:sp>
        <p:nvSpPr>
          <p:cNvPr id="5164" name="TextBox 108"/>
          <p:cNvSpPr txBox="1">
            <a:spLocks noChangeArrowheads="1"/>
          </p:cNvSpPr>
          <p:nvPr/>
        </p:nvSpPr>
        <p:spPr bwMode="auto">
          <a:xfrm>
            <a:off x="8217980" y="2180844"/>
            <a:ext cx="1985709" cy="6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(получает ЭЦП и доступ)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1. Заполняет журнал (электронно) </a:t>
            </a:r>
          </a:p>
          <a:p>
            <a:pPr algn="ctr" eaLnBrk="1" hangingPunct="1"/>
            <a:r>
              <a:rPr lang="ru-RU" altLang="ru-RU" sz="882">
                <a:solidFill>
                  <a:srgbClr val="000000"/>
                </a:solidFill>
                <a:cs typeface="Arial" pitchFamily="34" charset="0"/>
              </a:rPr>
              <a:t>2. Выдает замечания (электронно) </a:t>
            </a:r>
          </a:p>
          <a:p>
            <a:pPr algn="ctr" eaLnBrk="1" hangingPunct="1"/>
            <a:endParaRPr lang="ru-RU" altLang="ru-RU" sz="882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4546199" y="2565990"/>
            <a:ext cx="42016" cy="12779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4469171" y="2695539"/>
            <a:ext cx="124296" cy="1050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Прямая соединительная линия 146"/>
          <p:cNvCxnSpPr/>
          <p:nvPr/>
        </p:nvCxnSpPr>
        <p:spPr>
          <a:xfrm flipH="1" flipV="1">
            <a:off x="4721267" y="2671030"/>
            <a:ext cx="43766" cy="12779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4645988" y="2800579"/>
            <a:ext cx="122546" cy="1050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 flipV="1">
            <a:off x="4885827" y="2755061"/>
            <a:ext cx="42016" cy="12779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4808799" y="2884610"/>
            <a:ext cx="124296" cy="1050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 flipV="1">
            <a:off x="6247843" y="2546732"/>
            <a:ext cx="78779" cy="7352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6326621" y="2550235"/>
            <a:ext cx="61274" cy="75279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7559084" y="2830338"/>
            <a:ext cx="42016" cy="127799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7559087" y="2952885"/>
            <a:ext cx="124297" cy="1050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7837441" y="2699040"/>
            <a:ext cx="43766" cy="12779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 flipV="1">
            <a:off x="7839192" y="2821587"/>
            <a:ext cx="122546" cy="1050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8096537" y="2564238"/>
            <a:ext cx="42016" cy="127799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 flipV="1">
            <a:off x="8096539" y="2686783"/>
            <a:ext cx="122546" cy="8754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 flipV="1">
            <a:off x="6244342" y="2401428"/>
            <a:ext cx="78779" cy="7352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6323120" y="2404928"/>
            <a:ext cx="61274" cy="75278"/>
          </a:xfrm>
          <a:prstGeom prst="line">
            <a:avLst/>
          </a:prstGeom>
          <a:noFill/>
          <a:ln w="19050" cap="flat">
            <a:solidFill>
              <a:srgbClr val="92D05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182" name="Группа 14"/>
          <p:cNvGrpSpPr>
            <a:grpSpLocks/>
          </p:cNvGrpSpPr>
          <p:nvPr/>
        </p:nvGrpSpPr>
        <p:grpSpPr bwMode="auto">
          <a:xfrm>
            <a:off x="8157813" y="3341530"/>
            <a:ext cx="703765" cy="413156"/>
            <a:chOff x="2830946" y="8520090"/>
            <a:chExt cx="1054037" cy="711162"/>
          </a:xfrm>
        </p:grpSpPr>
        <p:pic>
          <p:nvPicPr>
            <p:cNvPr id="5205" name="Picture 26" descr="Картинки по запросу аймак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946" y="8520090"/>
              <a:ext cx="1054037" cy="7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22" descr="Похожее изображени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b="31668"/>
            <a:stretch>
              <a:fillRect/>
            </a:stretch>
          </p:blipFill>
          <p:spPr bwMode="auto">
            <a:xfrm>
              <a:off x="2978768" y="8554265"/>
              <a:ext cx="758392" cy="42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83" name="TextBox 58"/>
          <p:cNvSpPr txBox="1">
            <a:spLocks noChangeArrowheads="1"/>
          </p:cNvSpPr>
          <p:nvPr/>
        </p:nvSpPr>
        <p:spPr bwMode="auto">
          <a:xfrm>
            <a:off x="7249219" y="4652777"/>
            <a:ext cx="1176443" cy="5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КДСЖКХ</a:t>
            </a:r>
          </a:p>
          <a:p>
            <a:pPr algn="ctr" eaLnBrk="1" hangingPunct="1"/>
            <a:r>
              <a:rPr lang="ru-RU" altLang="ru-RU" sz="993">
                <a:solidFill>
                  <a:srgbClr val="000000"/>
                </a:solidFill>
                <a:cs typeface="Arial" pitchFamily="34" charset="0"/>
              </a:rPr>
              <a:t>Контроль (Камерально)  </a:t>
            </a:r>
          </a:p>
        </p:txBody>
      </p:sp>
      <p:pic>
        <p:nvPicPr>
          <p:cNvPr id="5184" name="Рисунок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39"/>
          <a:stretch>
            <a:fillRect/>
          </a:stretch>
        </p:blipFill>
        <p:spPr bwMode="auto">
          <a:xfrm>
            <a:off x="7539828" y="4220362"/>
            <a:ext cx="525198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9" name="Прямая соединительная линия 168"/>
          <p:cNvCxnSpPr/>
          <p:nvPr/>
        </p:nvCxnSpPr>
        <p:spPr>
          <a:xfrm>
            <a:off x="7158186" y="4034793"/>
            <a:ext cx="442916" cy="236340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7301740" y="3532356"/>
            <a:ext cx="856072" cy="15755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87" name="Прямоугольник 10324"/>
          <p:cNvSpPr>
            <a:spLocks noChangeArrowheads="1"/>
          </p:cNvSpPr>
          <p:nvPr/>
        </p:nvSpPr>
        <p:spPr bwMode="auto">
          <a:xfrm>
            <a:off x="7944230" y="3716172"/>
            <a:ext cx="1115171" cy="5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103" b="1">
                <a:solidFill>
                  <a:srgbClr val="0B4867"/>
                </a:solidFill>
                <a:cs typeface="Arial" pitchFamily="34" charset="0"/>
              </a:rPr>
              <a:t>ГАСК</a:t>
            </a:r>
          </a:p>
          <a:p>
            <a:pPr algn="ctr" eaLnBrk="1" hangingPunct="1"/>
            <a:r>
              <a:rPr lang="ru-RU" altLang="ru-RU" sz="993">
                <a:solidFill>
                  <a:srgbClr val="000000"/>
                </a:solidFill>
                <a:cs typeface="Arial" pitchFamily="34" charset="0"/>
              </a:rPr>
              <a:t>Контроль </a:t>
            </a:r>
          </a:p>
          <a:p>
            <a:pPr algn="ctr" eaLnBrk="1" hangingPunct="1"/>
            <a:r>
              <a:rPr lang="ru-RU" altLang="ru-RU" sz="993">
                <a:solidFill>
                  <a:srgbClr val="000000"/>
                </a:solidFill>
                <a:cs typeface="Arial" pitchFamily="34" charset="0"/>
              </a:rPr>
              <a:t>(Камерально)  </a:t>
            </a:r>
          </a:p>
        </p:txBody>
      </p:sp>
      <p:sp>
        <p:nvSpPr>
          <p:cNvPr id="5188" name="TextBox 52"/>
          <p:cNvSpPr txBox="1">
            <a:spLocks noChangeArrowheads="1"/>
          </p:cNvSpPr>
          <p:nvPr/>
        </p:nvSpPr>
        <p:spPr bwMode="auto">
          <a:xfrm>
            <a:off x="9491815" y="3588376"/>
            <a:ext cx="1859201" cy="99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296" tIns="31648" rIns="63296" bIns="3164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ru-RU" altLang="ru-RU" sz="1213" b="1">
                <a:solidFill>
                  <a:srgbClr val="000000"/>
                </a:solidFill>
                <a:latin typeface="Arial Narrow" pitchFamily="34" charset="0"/>
              </a:rPr>
              <a:t>При необходимости </a:t>
            </a:r>
          </a:p>
          <a:p>
            <a:pPr algn="ctr" eaLnBrk="1" hangingPunct="1"/>
            <a:r>
              <a:rPr lang="ru-RU" altLang="ru-RU" sz="1213" b="1">
                <a:solidFill>
                  <a:srgbClr val="000000"/>
                </a:solidFill>
                <a:latin typeface="Arial Narrow" pitchFamily="34" charset="0"/>
              </a:rPr>
              <a:t>имеется возможность </a:t>
            </a:r>
          </a:p>
          <a:p>
            <a:pPr algn="ctr" eaLnBrk="1" hangingPunct="1"/>
            <a:r>
              <a:rPr lang="ru-RU" altLang="ru-RU" sz="1213" b="1">
                <a:solidFill>
                  <a:srgbClr val="000000"/>
                </a:solidFill>
                <a:latin typeface="Arial Narrow" pitchFamily="34" charset="0"/>
              </a:rPr>
              <a:t>подключить органы ЧС </a:t>
            </a:r>
          </a:p>
          <a:p>
            <a:pPr algn="ctr" eaLnBrk="1" hangingPunct="1"/>
            <a:r>
              <a:rPr lang="en-US" altLang="ru-RU" sz="1213" b="1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altLang="ru-RU" sz="1213" b="1">
                <a:solidFill>
                  <a:srgbClr val="000000"/>
                </a:solidFill>
                <a:latin typeface="Arial Narrow" pitchFamily="34" charset="0"/>
              </a:rPr>
              <a:t>пожарной службы</a:t>
            </a:r>
            <a:r>
              <a:rPr lang="en-US" altLang="ru-RU" sz="1213" b="1">
                <a:solidFill>
                  <a:srgbClr val="000000"/>
                </a:solidFill>
                <a:latin typeface="Arial Narrow" pitchFamily="34" charset="0"/>
              </a:rPr>
              <a:t>)</a:t>
            </a:r>
            <a:r>
              <a:rPr lang="ru-RU" altLang="ru-RU" sz="1213" b="1">
                <a:solidFill>
                  <a:srgbClr val="000000"/>
                </a:solidFill>
                <a:latin typeface="Arial Narrow" pitchFamily="34" charset="0"/>
              </a:rPr>
              <a:t>, СЭС, Инспекции труда</a:t>
            </a:r>
          </a:p>
        </p:txBody>
      </p:sp>
      <p:grpSp>
        <p:nvGrpSpPr>
          <p:cNvPr id="5189" name="Группа 14"/>
          <p:cNvGrpSpPr>
            <a:grpSpLocks/>
          </p:cNvGrpSpPr>
          <p:nvPr/>
        </p:nvGrpSpPr>
        <p:grpSpPr bwMode="auto">
          <a:xfrm>
            <a:off x="10006509" y="3187474"/>
            <a:ext cx="703765" cy="430662"/>
            <a:chOff x="2830946" y="8520090"/>
            <a:chExt cx="1054037" cy="711162"/>
          </a:xfrm>
        </p:grpSpPr>
        <p:pic>
          <p:nvPicPr>
            <p:cNvPr id="5203" name="Picture 26" descr="Картинки по запросу аймак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946" y="8520090"/>
              <a:ext cx="1054037" cy="7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22" descr="Похожее изображени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b="31668"/>
            <a:stretch>
              <a:fillRect/>
            </a:stretch>
          </p:blipFill>
          <p:spPr bwMode="auto">
            <a:xfrm>
              <a:off x="2978768" y="8554265"/>
              <a:ext cx="758392" cy="42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8" name="Прямая соединительная линия 187"/>
          <p:cNvCxnSpPr/>
          <p:nvPr/>
        </p:nvCxnSpPr>
        <p:spPr>
          <a:xfrm>
            <a:off x="9556588" y="3283760"/>
            <a:ext cx="0" cy="1372517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11270483" y="3292514"/>
            <a:ext cx="0" cy="1342757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0" name="Дуга 189"/>
          <p:cNvSpPr/>
          <p:nvPr/>
        </p:nvSpPr>
        <p:spPr>
          <a:xfrm>
            <a:off x="10094039" y="3040418"/>
            <a:ext cx="246844" cy="231087"/>
          </a:xfrm>
          <a:prstGeom prst="arc">
            <a:avLst>
              <a:gd name="adj1" fmla="val 16101804"/>
              <a:gd name="adj2" fmla="val 299318"/>
            </a:avLst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0837" tIns="50418" rIns="100837" bIns="50418" spcCol="38100"/>
          <a:lstStyle/>
          <a:p>
            <a:pPr latinLnBrk="1">
              <a:defRPr/>
            </a:pPr>
            <a:endParaRPr lang="ru-RU" sz="1985">
              <a:solidFill>
                <a:srgbClr val="000000"/>
              </a:solidFill>
            </a:endParaRPr>
          </a:p>
        </p:txBody>
      </p:sp>
      <p:cxnSp>
        <p:nvCxnSpPr>
          <p:cNvPr id="191" name="Прямая со стрелкой 190"/>
          <p:cNvCxnSpPr/>
          <p:nvPr/>
        </p:nvCxnSpPr>
        <p:spPr>
          <a:xfrm flipH="1">
            <a:off x="8980621" y="3042168"/>
            <a:ext cx="1239467" cy="0"/>
          </a:xfrm>
          <a:prstGeom prst="straightConnector1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Плюс 191"/>
          <p:cNvSpPr/>
          <p:nvPr/>
        </p:nvSpPr>
        <p:spPr>
          <a:xfrm>
            <a:off x="8586724" y="2851346"/>
            <a:ext cx="430662" cy="407904"/>
          </a:xfrm>
          <a:prstGeom prst="mathPlus">
            <a:avLst>
              <a:gd name="adj1" fmla="val 9301"/>
            </a:avLst>
          </a:prstGeom>
          <a:solidFill>
            <a:srgbClr val="0B486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6021" tIns="56021" rIns="56021" bIns="56021" spcCol="38100" anchor="ctr">
            <a:spAutoFit/>
          </a:bodyPr>
          <a:lstStyle/>
          <a:p>
            <a:pPr algn="ctr" defTabSz="644256" latinLnBrk="1">
              <a:defRPr/>
            </a:pPr>
            <a:endParaRPr lang="ru-RU" sz="2647">
              <a:solidFill>
                <a:srgbClr val="FFFFFF"/>
              </a:solidFill>
            </a:endParaRPr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flipV="1">
            <a:off x="7261474" y="3063179"/>
            <a:ext cx="1284984" cy="283607"/>
          </a:xfrm>
          <a:prstGeom prst="line">
            <a:avLst/>
          </a:prstGeom>
          <a:noFill/>
          <a:ln w="12700" cap="flat">
            <a:solidFill>
              <a:srgbClr val="ADACB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6" name="TextBox 195"/>
          <p:cNvSpPr txBox="1"/>
          <p:nvPr/>
        </p:nvSpPr>
        <p:spPr>
          <a:xfrm>
            <a:off x="1851936" y="5568863"/>
            <a:ext cx="3205459" cy="810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3296" tIns="31648" rIns="63296" bIns="31648" anchor="ctr">
            <a:spAutoFit/>
          </a:bodyPr>
          <a:lstStyle/>
          <a:p>
            <a:pPr algn="ctr" defTabSz="404399">
              <a:defRPr/>
            </a:pPr>
            <a:r>
              <a:rPr lang="ru-RU" sz="1213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участник процесса строительства имеет доступ в единую систему и осуществляет функции в рамках своей компетенции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8175318" y="5572192"/>
            <a:ext cx="3156440" cy="810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3296" tIns="31648" rIns="63296" bIns="31648">
            <a:spAutoFit/>
          </a:bodyPr>
          <a:lstStyle/>
          <a:p>
            <a:pPr algn="ctr" defTabSz="404399">
              <a:defRPr/>
            </a:pPr>
            <a:r>
              <a:rPr lang="ru-RU" sz="1213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системе будет предусмотрен плановый и фактический график строительства с процентом выполнения и отклонений</a:t>
            </a:r>
          </a:p>
        </p:txBody>
      </p:sp>
      <p:sp>
        <p:nvSpPr>
          <p:cNvPr id="199" name="TextBox 52"/>
          <p:cNvSpPr txBox="1">
            <a:spLocks noChangeArrowheads="1"/>
          </p:cNvSpPr>
          <p:nvPr/>
        </p:nvSpPr>
        <p:spPr bwMode="auto">
          <a:xfrm>
            <a:off x="1942971" y="4882112"/>
            <a:ext cx="5033147" cy="598484"/>
          </a:xfrm>
          <a:prstGeom prst="rect">
            <a:avLst/>
          </a:prstGeom>
          <a:noFill/>
          <a:ln>
            <a:noFill/>
          </a:ln>
        </p:spPr>
        <p:txBody>
          <a:bodyPr lIns="63296" tIns="31648" rIns="63296" bIns="31648">
            <a:spAutoFit/>
          </a:bodyPr>
          <a:lstStyle>
            <a:lvl1pPr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spcBef>
                <a:spcPts val="2638"/>
              </a:spcBef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365125" eaLnBrk="0" fontAlgn="base" hangingPunct="0">
              <a:spcBef>
                <a:spcPts val="2638"/>
              </a:spcBef>
              <a:spcAft>
                <a:spcPct val="0"/>
              </a:spcAft>
              <a:buSzPct val="75000"/>
              <a:buChar char="•"/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ru-RU" altLang="ru-RU" sz="1158" dirty="0">
                <a:solidFill>
                  <a:srgbClr val="000000"/>
                </a:solidFill>
                <a:latin typeface="Arial Narrow" panose="020B0606020202030204" pitchFamily="34" charset="0"/>
              </a:rPr>
              <a:t>Формирование объекта в электронной системе возможно только после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ru-RU" altLang="ru-RU" sz="1158" dirty="0">
                <a:solidFill>
                  <a:srgbClr val="000000"/>
                </a:solidFill>
                <a:latin typeface="Arial Narrow" panose="020B0606020202030204" pitchFamily="34" charset="0"/>
              </a:rPr>
              <a:t>получения талона о приеме уведомления о начале СМР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ru-RU" altLang="ru-RU" sz="1158" dirty="0">
                <a:solidFill>
                  <a:srgbClr val="000000"/>
                </a:solidFill>
                <a:latin typeface="Arial Narrow" panose="020B0606020202030204" pitchFamily="34" charset="0"/>
              </a:rPr>
              <a:t>(система интегрируется с порталом эл. правительства</a:t>
            </a:r>
            <a:r>
              <a:rPr lang="ru-RU" altLang="ru-RU" sz="993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5199" name="Picture 3" descr="C:\Users\zkaribaeva\Desktop\fdf19c8dab7d1bf0a5d953892d198022_1-800x6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20" y="5297019"/>
            <a:ext cx="661749" cy="16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TextBox 206"/>
          <p:cNvSpPr txBox="1"/>
          <p:nvPr/>
        </p:nvSpPr>
        <p:spPr>
          <a:xfrm>
            <a:off x="5190442" y="5579470"/>
            <a:ext cx="2841320" cy="783902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35164" tIns="35164" rIns="35164" bIns="35164" anchor="ctr">
            <a:spAutoFit/>
          </a:bodyPr>
          <a:lstStyle/>
          <a:p>
            <a:pPr algn="ctr" eaLnBrk="1" latinLnBrk="1">
              <a:defRPr/>
            </a:pPr>
            <a:r>
              <a:rPr lang="kk-KZ" sz="1544" b="1" dirty="0">
                <a:solidFill>
                  <a:srgbClr val="FF0000"/>
                </a:solidFill>
                <a:latin typeface="Arial Narrow" pitchFamily="34" charset="0"/>
              </a:rPr>
              <a:t>В СИСТЕМЕ ИМЕЮТСЯ ВСЕ </a:t>
            </a:r>
          </a:p>
          <a:p>
            <a:pPr algn="ctr" eaLnBrk="1" latinLnBrk="1">
              <a:defRPr/>
            </a:pPr>
            <a:r>
              <a:rPr lang="kk-KZ" sz="1544" b="1" dirty="0">
                <a:solidFill>
                  <a:srgbClr val="FF0000"/>
                </a:solidFill>
                <a:latin typeface="Arial Narrow" pitchFamily="34" charset="0"/>
              </a:rPr>
              <a:t>ЖУРНАЛЫ ДЛЯ ЗАПОЛНЕНИЯ </a:t>
            </a:r>
          </a:p>
          <a:p>
            <a:pPr algn="ctr" eaLnBrk="1" latinLnBrk="1">
              <a:defRPr/>
            </a:pPr>
            <a:r>
              <a:rPr lang="kk-KZ" sz="1544" b="1" dirty="0">
                <a:solidFill>
                  <a:srgbClr val="FF0000"/>
                </a:solidFill>
                <a:latin typeface="Arial Narrow" pitchFamily="34" charset="0"/>
              </a:rPr>
              <a:t>УЧАСТНИКАМИ СТРОИТЕЛЬСТВА</a:t>
            </a:r>
            <a:endParaRPr lang="ru-RU" sz="1544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201" name="Picture 2" descr="C:\Users\TBIZHA~1\AppData\Local\Temp\333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32" y="3574370"/>
            <a:ext cx="428912" cy="27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" name="Picture 2" descr="C:\Users\TBIZHA~1\AppData\Local\Temp\333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23" y="4155590"/>
            <a:ext cx="428912" cy="2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1680369" y="141578"/>
            <a:ext cx="10083800" cy="463460"/>
          </a:xfrm>
          <a:prstGeom prst="rect">
            <a:avLst/>
          </a:prstGeom>
          <a:solidFill>
            <a:srgbClr val="B7D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СТРОИТЕЛЬНОЙ ОТРАСЛИ. ВНЕДРЕНИЕ е-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Qurylys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00742" y="6666315"/>
            <a:ext cx="9511332" cy="471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63296" tIns="31648" rIns="63296" bIns="31648">
            <a:spAutoFit/>
          </a:bodyPr>
          <a:lstStyle/>
          <a:p>
            <a:pPr algn="ctr" defTabSz="404399">
              <a:defRPr/>
            </a:pPr>
            <a:r>
              <a:rPr lang="ru-RU" sz="1323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СЕГОДНЯ К ДАННОЙ СИСТЕМЕ ПОДКЛЮЧЕНЫ ВСЕ ТЕХНАДЗОРЫ И ОРГАНЫ ГАСК РЕГИОНОВ.</a:t>
            </a:r>
          </a:p>
          <a:p>
            <a:pPr algn="ctr" defTabSz="404399">
              <a:defRPr/>
            </a:pPr>
            <a:r>
              <a:rPr lang="ru-RU" sz="1323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ОТЧЕТНОСТЬ ТЕХНАДЗОРОВ АВТОМАТИЗИРОВАНА И ЦЕНТРАЛИЗОВАНА.</a:t>
            </a:r>
          </a:p>
        </p:txBody>
      </p:sp>
    </p:spTree>
    <p:extLst>
      <p:ext uri="{BB962C8B-B14F-4D97-AF65-F5344CB8AC3E}">
        <p14:creationId xmlns:p14="http://schemas.microsoft.com/office/powerpoint/2010/main" val="16342975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" y="-153486"/>
            <a:ext cx="13444538" cy="7562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7277" y="2948823"/>
            <a:ext cx="3953492" cy="1257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 dirty="0">
              <a:highlight>
                <a:srgbClr val="B7D6DB"/>
              </a:highligh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097" y="3068694"/>
            <a:ext cx="3557478" cy="1008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8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 по повышению качества строительства</a:t>
            </a:r>
            <a:endParaRPr lang="ru-RU" sz="198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759" y="440126"/>
            <a:ext cx="49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рейтинг надежности строительных компаний – застройщиков;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7759" y="2630373"/>
            <a:ext cx="5411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Вовлечь в экономический оборот неиспользуемые земельные участки на территории города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5470996" y="509312"/>
            <a:ext cx="1317830" cy="686793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8" b="56136"/>
          <a:stretch/>
        </p:blipFill>
        <p:spPr>
          <a:xfrm>
            <a:off x="5653194" y="413288"/>
            <a:ext cx="1135632" cy="9886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" t="51115" r="68025" b="-4312"/>
          <a:stretch/>
        </p:blipFill>
        <p:spPr>
          <a:xfrm>
            <a:off x="5653194" y="2723840"/>
            <a:ext cx="990274" cy="9039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0" t="51702" r="36630" b="-4899"/>
          <a:stretch/>
        </p:blipFill>
        <p:spPr>
          <a:xfrm>
            <a:off x="5736180" y="4952253"/>
            <a:ext cx="990274" cy="9039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4" t="50527" r="-714" b="-3724"/>
          <a:stretch/>
        </p:blipFill>
        <p:spPr>
          <a:xfrm>
            <a:off x="5673162" y="6186810"/>
            <a:ext cx="990274" cy="9039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r="6977" b="47019"/>
          <a:stretch/>
        </p:blipFill>
        <p:spPr>
          <a:xfrm>
            <a:off x="5599233" y="3847683"/>
            <a:ext cx="1098194" cy="10235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17520E-2B88-4A82-B741-35A0AED587BA}"/>
              </a:ext>
            </a:extLst>
          </p:cNvPr>
          <p:cNvSpPr/>
          <p:nvPr/>
        </p:nvSpPr>
        <p:spPr>
          <a:xfrm>
            <a:off x="7437759" y="4019873"/>
            <a:ext cx="4899226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Пресечь факты незаконного строительства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ADA21F-D395-414B-95F4-6DE8B70970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39955" r="81300" b="27447"/>
          <a:stretch/>
        </p:blipFill>
        <p:spPr>
          <a:xfrm>
            <a:off x="5826580" y="1483012"/>
            <a:ext cx="816888" cy="8804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017F07-4C4A-476D-9DF3-CF4F98BE2BDE}"/>
              </a:ext>
            </a:extLst>
          </p:cNvPr>
          <p:cNvSpPr/>
          <p:nvPr/>
        </p:nvSpPr>
        <p:spPr>
          <a:xfrm>
            <a:off x="7437759" y="1736367"/>
            <a:ext cx="586570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меры по недобросовестным застройщикам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E2D888-E2BC-4C53-8AD0-6FF57BCEFEB5}"/>
              </a:ext>
            </a:extLst>
          </p:cNvPr>
          <p:cNvSpPr/>
          <p:nvPr/>
        </p:nvSpPr>
        <p:spPr>
          <a:xfrm>
            <a:off x="7437759" y="5217349"/>
            <a:ext cx="379950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Усилить работу по качеству СМР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4A9CD1-8388-448B-8AB9-76AE29BC5450}"/>
              </a:ext>
            </a:extLst>
          </p:cNvPr>
          <p:cNvSpPr/>
          <p:nvPr/>
        </p:nvSpPr>
        <p:spPr>
          <a:xfrm>
            <a:off x="7437759" y="6113730"/>
            <a:ext cx="3690626" cy="772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Ужесточить контроль за работой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надзора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463</Words>
  <Application>Microsoft Office PowerPoint</Application>
  <PresentationFormat>Произвольный</PresentationFormat>
  <Paragraphs>133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Helvetica Light</vt:lpstr>
      <vt:lpstr>Times New Roman</vt:lpstr>
      <vt:lpstr>Office Theme</vt:lpstr>
      <vt:lpstr>Презентация PowerPoint</vt:lpstr>
      <vt:lpstr>Градостроительный  контроль</vt:lpstr>
      <vt:lpstr>Презентация PowerPoint</vt:lpstr>
      <vt:lpstr>Презентация PowerPoint</vt:lpstr>
      <vt:lpstr>Государственные услуги</vt:lpstr>
      <vt:lpstr>Презентация PowerPoint</vt:lpstr>
      <vt:lpstr>Приборы измерения и определения качества строительных материалов)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Искандер Акатжанов</dc:creator>
  <cp:lastModifiedBy>Admin</cp:lastModifiedBy>
  <cp:revision>178</cp:revision>
  <cp:lastPrinted>2021-01-25T10:54:10Z</cp:lastPrinted>
  <dcterms:created xsi:type="dcterms:W3CDTF">2020-02-14T03:36:51Z</dcterms:created>
  <dcterms:modified xsi:type="dcterms:W3CDTF">2021-06-02T10:47:43Z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LastSaved">
    <vt:filetime>2020-02-13T00:00:00Z</vt:filetime>
  </property>
</Properties>
</file>