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82" r:id="rId3"/>
    <p:sldId id="287" r:id="rId4"/>
    <p:sldId id="285" r:id="rId5"/>
    <p:sldId id="263" r:id="rId6"/>
    <p:sldId id="277" r:id="rId7"/>
    <p:sldId id="279" r:id="rId8"/>
    <p:sldId id="286" r:id="rId9"/>
  </p:sldIdLst>
  <p:sldSz cx="9144000" cy="5143500" type="screen16x9"/>
  <p:notesSz cx="6858000" cy="9144000"/>
  <p:embeddedFontLst>
    <p:embeddedFont>
      <p:font typeface="Oswald" panose="020B0604020202020204" charset="-52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Nova Cond Light" panose="020B0306020202020204" pitchFamily="34" charset="0"/>
      <p:regular r:id="rId17"/>
      <p:italic r:id="rId18"/>
    </p:embeddedFont>
    <p:embeddedFont>
      <p:font typeface="Arial Nova Cond" panose="020B0506020202020204" pitchFamily="34" charset="0"/>
      <p:regular r:id="rId19"/>
      <p:bold r:id="rId20"/>
      <p:italic r:id="rId21"/>
      <p:boldItalic r:id="rId22"/>
    </p:embeddedFont>
    <p:embeddedFont>
      <p:font typeface="Arial Nova" panose="020B0504020202020204" pitchFamily="34" charset="0"/>
      <p:regular r:id="rId23"/>
      <p:bold r:id="rId24"/>
      <p:italic r:id="rId25"/>
      <p:boldItalic r:id="rId26"/>
    </p:embeddedFont>
    <p:embeddedFont>
      <p:font typeface="Roboto Light" panose="020B0604020202020204" charset="0"/>
      <p:regular r:id="rId27"/>
      <p:bold r:id="rId28"/>
      <p:italic r:id="rId29"/>
      <p:boldItalic r:id="rId30"/>
    </p:embeddedFont>
    <p:embeddedFont>
      <p:font typeface="Oswald Regular" panose="020B0604020202020204" charset="-52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608"/>
    <a:srgbClr val="30A083"/>
    <a:srgbClr val="FF0000"/>
    <a:srgbClr val="9AF0CD"/>
    <a:srgbClr val="D2FFF6"/>
    <a:srgbClr val="71D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176D92-5BDA-4444-A491-362DABBE4413}">
  <a:tblStyle styleId="{9E176D92-5BDA-4444-A491-362DABBE44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6433" autoAdjust="0"/>
  </p:normalViewPr>
  <p:slideViewPr>
    <p:cSldViewPr snapToGrid="0">
      <p:cViewPr varScale="1">
        <p:scale>
          <a:sx n="101" d="100"/>
          <a:sy n="101" d="100"/>
        </p:scale>
        <p:origin x="12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10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14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2702138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2702138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41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631731" eaLnBrk="1" hangingPunct="1">
              <a:spcBef>
                <a:spcPct val="0"/>
              </a:spcBef>
            </a:pPr>
            <a:endParaRPr lang="ru-RU" altLang="ru-RU" sz="800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17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9742" indent="-196056" defTabSz="6317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84216" indent="-156843" defTabSz="6317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97903" indent="-156843" defTabSz="6317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11590" indent="-156843" defTabSz="6317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25277" indent="-156843" defTabSz="631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038964" indent="-156843" defTabSz="631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352649" indent="-156843" defTabSz="631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666336" indent="-156843" defTabSz="631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8FA4B9-136D-4830-A0D3-57ED96140643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28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408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5c613fda1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85c613fda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38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06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3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02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16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919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78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7123" y="4981239"/>
            <a:ext cx="326878" cy="162261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F65A2437-36FE-4890-9CDD-5D4FFEA532CA}" type="slidenum">
              <a:rPr lang="ru-RU" altLang="ru-RU" sz="757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757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176"/>
            <a:ext cx="2417695" cy="141324"/>
          </a:xfrm>
        </p:spPr>
        <p:txBody>
          <a:bodyPr/>
          <a:lstStyle>
            <a:lvl1pPr>
              <a:defRPr sz="62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772B0F-72FC-4B76-8BAF-928EBA49A2F2}" type="datetime1">
              <a:rPr lang="ru-RU"/>
              <a:pPr>
                <a:defRPr/>
              </a:pPr>
              <a:t>25.05.2021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25" y="5002176"/>
            <a:ext cx="4721282" cy="141324"/>
          </a:xfrm>
        </p:spPr>
        <p:txBody>
          <a:bodyPr/>
          <a:lstStyle>
            <a:lvl1pPr>
              <a:defRPr sz="62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kk-KZ"/>
              <a:t>Итоги СЭР за январь-август 2017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446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8637" y="2715323"/>
            <a:ext cx="7534275" cy="1268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buClr>
                <a:schemeClr val="dk2"/>
              </a:buClr>
              <a:buSzPts val="1800"/>
              <a:defRPr/>
            </a:pPr>
            <a:r>
              <a:rPr lang="ru-RU" sz="2800" b="1" dirty="0">
                <a:solidFill>
                  <a:srgbClr val="073763"/>
                </a:solidFill>
              </a:rPr>
              <a:t>Управление зеленой экономики</a:t>
            </a:r>
          </a:p>
          <a:p>
            <a:pPr algn="ctr" eaLnBrk="1" hangingPunct="1">
              <a:lnSpc>
                <a:spcPct val="115000"/>
              </a:lnSpc>
              <a:buClr>
                <a:schemeClr val="dk2"/>
              </a:buClr>
              <a:buSzPts val="1800"/>
              <a:defRPr/>
            </a:pPr>
            <a:endParaRPr lang="ru-RU" sz="1924" b="1" dirty="0">
              <a:solidFill>
                <a:srgbClr val="073763"/>
              </a:solidFill>
            </a:endParaRPr>
          </a:p>
          <a:p>
            <a:pPr algn="ctr" eaLnBrk="1" hangingPunct="1">
              <a:lnSpc>
                <a:spcPct val="115000"/>
              </a:lnSpc>
              <a:buClr>
                <a:schemeClr val="dk2"/>
              </a:buClr>
              <a:buSzPts val="1800"/>
              <a:defRPr/>
            </a:pPr>
            <a:r>
              <a:rPr lang="ru-RU" sz="1924" b="1" dirty="0">
                <a:solidFill>
                  <a:srgbClr val="073763"/>
                </a:solidFill>
              </a:rPr>
              <a:t>Отчет за 2020 год и проводимая работа в 2021 году </a:t>
            </a:r>
            <a:endParaRPr lang="ru-RU" sz="1924" b="1" dirty="0">
              <a:solidFill>
                <a:srgbClr val="073763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E36E5014-417F-4C8D-98ED-55848195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93" y="630589"/>
            <a:ext cx="861625" cy="8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42950" y="76200"/>
            <a:ext cx="4391100" cy="4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073763"/>
                </a:solidFill>
                <a:sym typeface="Oswald"/>
              </a:rPr>
              <a:t>НАПРАВЛЕНИЯ ДЕЯТЕЛЬНОСТИ</a:t>
            </a:r>
            <a:r>
              <a:rPr lang="en-GB" sz="1800" b="1" dirty="0">
                <a:solidFill>
                  <a:srgbClr val="073763"/>
                </a:solidFill>
                <a:sym typeface="Roboto Light"/>
              </a:rPr>
              <a:t> </a:t>
            </a:r>
            <a:endParaRPr sz="1800" b="1" dirty="0">
              <a:solidFill>
                <a:srgbClr val="073763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6347" y="1465933"/>
            <a:ext cx="1979400" cy="2138700"/>
          </a:xfrm>
          <a:prstGeom prst="roundRect">
            <a:avLst>
              <a:gd name="adj" fmla="val 587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134F5C"/>
                </a:solidFill>
                <a:latin typeface="Oswald"/>
                <a:ea typeface="Oswald"/>
                <a:cs typeface="Oswald"/>
                <a:sym typeface="Oswald"/>
              </a:rPr>
              <a:t>Озеленение</a:t>
            </a:r>
            <a:endParaRPr sz="1200" dirty="0">
              <a:solidFill>
                <a:srgbClr val="134F5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Зеленый город</a:t>
            </a:r>
            <a:endParaRPr sz="10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000"/>
              <a:buFont typeface="Oswald"/>
              <a:buChar char="-"/>
            </a:pP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Деревья</a:t>
            </a:r>
            <a:endParaRPr sz="1000" dirty="0">
              <a:solidFill>
                <a:srgbClr val="274E1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Новая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и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компенсационная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посадка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Мониторинг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и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учет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Госуслуга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(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разрешения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на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снос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)</a:t>
            </a:r>
            <a:r>
              <a:rPr lang="en-GB" sz="1000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000"/>
              <a:buFont typeface="Oswald"/>
              <a:buChar char="-"/>
            </a:pP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Цветы</a:t>
            </a:r>
            <a:r>
              <a:rPr lang="en-GB" sz="1000" dirty="0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Цветочное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озеленение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Общая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координация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за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ландшафтом</a:t>
            </a:r>
            <a:r>
              <a:rPr lang="en-GB" sz="1000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200" dirty="0">
              <a:solidFill>
                <a:srgbClr val="0C343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029525" y="1513534"/>
            <a:ext cx="1979400" cy="2403300"/>
          </a:xfrm>
          <a:prstGeom prst="roundRect">
            <a:avLst>
              <a:gd name="adj" fmla="val 3914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rgbClr val="134F5C"/>
                </a:solidFill>
                <a:latin typeface="Oswald"/>
                <a:ea typeface="Oswald"/>
                <a:cs typeface="Oswald"/>
                <a:sym typeface="Oswald"/>
              </a:rPr>
              <a:t>Экология</a:t>
            </a:r>
            <a:endParaRPr sz="1200" dirty="0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" dirty="0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Чистый воздух</a:t>
            </a:r>
            <a:endParaRPr sz="1000" b="1" dirty="0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000"/>
              <a:buFont typeface="Oswald"/>
              <a:buChar char="-"/>
            </a:pP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Воздух</a:t>
            </a:r>
            <a:r>
              <a:rPr lang="en-GB" sz="1000" dirty="0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000" dirty="0">
              <a:solidFill>
                <a:srgbClr val="274E1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Замеры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анализ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проекты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Зеленые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строительство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и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технологии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Госуслуга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(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разрешение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на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эмиссию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)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Согласование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эскизов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на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АПЗ (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аэрация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)</a:t>
            </a:r>
            <a:endParaRPr sz="1000" dirty="0">
              <a:solidFill>
                <a:srgbClr val="274E1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000"/>
              <a:buFont typeface="Oswald"/>
              <a:buChar char="-"/>
            </a:pPr>
            <a:r>
              <a:rPr lang="en-GB" sz="1000" dirty="0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ВИЭ</a:t>
            </a:r>
            <a:endParaRPr sz="1000" dirty="0">
              <a:solidFill>
                <a:srgbClr val="274E1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Устойчивое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развитие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4046524" y="1436806"/>
            <a:ext cx="2194415" cy="2353800"/>
          </a:xfrm>
          <a:prstGeom prst="roundRect">
            <a:avLst>
              <a:gd name="adj" fmla="val 3914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 smtClean="0">
                <a:solidFill>
                  <a:srgbClr val="134F5C"/>
                </a:solidFill>
                <a:latin typeface="Oswald"/>
                <a:ea typeface="Oswald"/>
                <a:cs typeface="Oswald"/>
                <a:sym typeface="Oswald"/>
              </a:rPr>
              <a:t>Водн</a:t>
            </a:r>
            <a:r>
              <a:rPr lang="ru-RU" sz="1200" dirty="0" err="1" smtClean="0">
                <a:solidFill>
                  <a:srgbClr val="134F5C"/>
                </a:solidFill>
                <a:latin typeface="Oswald"/>
                <a:ea typeface="Oswald"/>
                <a:cs typeface="Oswald"/>
                <a:sym typeface="Oswald"/>
              </a:rPr>
              <a:t>ые</a:t>
            </a:r>
            <a:r>
              <a:rPr lang="ru-RU" sz="1200" dirty="0" smtClean="0">
                <a:solidFill>
                  <a:srgbClr val="134F5C"/>
                </a:solidFill>
                <a:latin typeface="Oswald"/>
                <a:ea typeface="Oswald"/>
                <a:cs typeface="Oswald"/>
                <a:sym typeface="Oswald"/>
              </a:rPr>
              <a:t> объекты</a:t>
            </a:r>
            <a:endParaRPr sz="300" dirty="0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err="1" smtClean="0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000" b="1" dirty="0" smtClean="0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000" b="1" dirty="0" err="1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водоохранных</a:t>
            </a:r>
            <a:r>
              <a:rPr lang="en-GB" sz="1000" b="1" dirty="0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000" b="1" dirty="0" err="1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территорий</a:t>
            </a:r>
            <a:endParaRPr sz="10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Oswald"/>
              <a:buChar char="-"/>
            </a:pP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Реки</a:t>
            </a:r>
            <a:r>
              <a:rPr lang="en-GB" sz="1000" dirty="0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озера</a:t>
            </a:r>
            <a:r>
              <a:rPr lang="en-GB" sz="1000" dirty="0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Укрепление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русел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Благоустройство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набережных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Содержание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и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обслуживание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дамб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БАК</a:t>
            </a:r>
            <a:endParaRPr sz="1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"/>
              <a:buChar char="-"/>
            </a:pP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Арыки</a:t>
            </a:r>
            <a:r>
              <a:rPr lang="en-GB" sz="1000" dirty="0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орошение</a:t>
            </a:r>
            <a:r>
              <a:rPr lang="en-GB" sz="1000" dirty="0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endParaRPr sz="1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Учет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мониторинг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Строительство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обслуживание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"/>
              <a:buChar char="-"/>
            </a:pP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Фонтаны</a:t>
            </a:r>
            <a:endParaRPr sz="1000" dirty="0">
              <a:solidFill>
                <a:srgbClr val="274E1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Ремонт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содержание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8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6295474" y="1535790"/>
            <a:ext cx="2787900" cy="2296500"/>
          </a:xfrm>
          <a:prstGeom prst="roundRect">
            <a:avLst>
              <a:gd name="adj" fmla="val 3914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134F5C"/>
                </a:solidFill>
                <a:latin typeface="Oswald"/>
                <a:ea typeface="Oswald"/>
                <a:cs typeface="Oswald"/>
                <a:sym typeface="Oswald"/>
              </a:rPr>
              <a:t>Общественные</a:t>
            </a:r>
            <a:r>
              <a:rPr lang="en-GB" sz="1200" dirty="0">
                <a:solidFill>
                  <a:srgbClr val="134F5C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dirty="0" err="1">
                <a:solidFill>
                  <a:srgbClr val="134F5C"/>
                </a:solidFill>
                <a:latin typeface="Oswald"/>
                <a:ea typeface="Oswald"/>
                <a:cs typeface="Oswald"/>
                <a:sym typeface="Oswald"/>
              </a:rPr>
              <a:t>пространства</a:t>
            </a:r>
            <a:endParaRPr sz="1200" dirty="0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 err="1" smtClean="0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000" b="1" dirty="0" smtClean="0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000" b="1" dirty="0" err="1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общественных</a:t>
            </a:r>
            <a:r>
              <a:rPr lang="en-GB" sz="1000" b="1" dirty="0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000" b="1" dirty="0" err="1">
                <a:solidFill>
                  <a:srgbClr val="38761D"/>
                </a:solidFill>
                <a:latin typeface="Oswald"/>
                <a:ea typeface="Oswald"/>
                <a:cs typeface="Oswald"/>
                <a:sym typeface="Oswald"/>
              </a:rPr>
              <a:t>пространств</a:t>
            </a:r>
            <a:endParaRPr sz="10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Oswald"/>
              <a:buChar char="-"/>
            </a:pP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Парки</a:t>
            </a:r>
            <a:endParaRPr sz="1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Проектирирование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строительство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Вовлечение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населения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Программирование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Брендирование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"/>
              <a:buChar char="-"/>
            </a:pPr>
            <a:r>
              <a:rPr lang="en-GB" sz="1000" dirty="0" err="1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Улицы</a:t>
            </a:r>
            <a:r>
              <a:rPr lang="en-GB" sz="1000" dirty="0">
                <a:solidFill>
                  <a:srgbClr val="274E1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0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Пешеходные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улицы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тротуары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по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принципу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1000" dirty="0" smtClean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/>
            </a:r>
            <a:br>
              <a:rPr lang="ru-RU" sz="1000" dirty="0" smtClean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</a:br>
            <a:r>
              <a:rPr lang="en-GB" sz="1000" dirty="0" err="1" smtClean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VIsion</a:t>
            </a:r>
            <a:r>
              <a:rPr lang="en-GB" sz="1000" dirty="0" smtClean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Zero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Велодорожки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dirty="0">
              <a:solidFill>
                <a:srgbClr val="43434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Общая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координация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по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вопросам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благоустройства</a:t>
            </a:r>
            <a:r>
              <a:rPr lang="en-GB" sz="1000" dirty="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000" b="1" dirty="0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972875" y="527863"/>
            <a:ext cx="7218600" cy="295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ym typeface="Oswald"/>
              </a:rPr>
              <a:t>Управление зеленой экономики 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1368263" y="4469938"/>
            <a:ext cx="1794300" cy="34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C343D"/>
                </a:solidFill>
                <a:latin typeface="Oswald"/>
                <a:ea typeface="Oswald"/>
                <a:cs typeface="Oswald"/>
                <a:sym typeface="Oswald"/>
              </a:rPr>
              <a:t>ЭКОАлматы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6215043" y="4469938"/>
            <a:ext cx="1794300" cy="34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C343D"/>
                </a:solidFill>
                <a:latin typeface="Oswald"/>
                <a:ea typeface="Oswald"/>
                <a:cs typeface="Oswald"/>
                <a:sym typeface="Oswald"/>
              </a:rPr>
              <a:t>Парк Медеу</a:t>
            </a:r>
            <a:endParaRPr sz="1000">
              <a:solidFill>
                <a:srgbClr val="45818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C343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992058" y="1189359"/>
            <a:ext cx="121493" cy="27941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958478" y="1189359"/>
            <a:ext cx="121493" cy="27941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026928" y="1189358"/>
            <a:ext cx="121493" cy="27941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628678" y="1189358"/>
            <a:ext cx="121493" cy="27941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Google Shape;200;p28">
            <a:extLst>
              <a:ext uri="{FF2B5EF4-FFF2-40B4-BE49-F238E27FC236}">
                <a16:creationId xmlns="" xmlns:a16="http://schemas.microsoft.com/office/drawing/2014/main" id="{737C6C71-093F-9342-B188-BCBC53B8FB09}"/>
              </a:ext>
            </a:extLst>
          </p:cNvPr>
          <p:cNvSpPr txBox="1"/>
          <p:nvPr/>
        </p:nvSpPr>
        <p:spPr>
          <a:xfrm>
            <a:off x="1368263" y="4144181"/>
            <a:ext cx="6641080" cy="28522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00"/>
              </a:buClr>
              <a:buSzPts val="2133"/>
            </a:pPr>
            <a:r>
              <a:rPr lang="ru-RU" sz="1600" dirty="0" smtClean="0">
                <a:solidFill>
                  <a:srgbClr val="30A083"/>
                </a:solidFill>
                <a:latin typeface="Oswald" panose="020B0604020202020204" charset="-52"/>
                <a:sym typeface="Oswald"/>
              </a:rPr>
              <a:t>Подведомственные организации</a:t>
            </a:r>
            <a:endParaRPr sz="1600" dirty="0">
              <a:solidFill>
                <a:srgbClr val="30A083"/>
              </a:solidFill>
              <a:latin typeface="Oswald" panose="020B0604020202020204" charset="-52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5811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5500" y="38232"/>
            <a:ext cx="8993001" cy="53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79874">
              <a:lnSpc>
                <a:spcPct val="115000"/>
              </a:lnSpc>
              <a:buClr>
                <a:schemeClr val="dk2"/>
              </a:buClr>
              <a:buSzPts val="1800"/>
              <a:defRPr/>
            </a:pPr>
            <a:r>
              <a:rPr lang="ru-RU" sz="1924" b="1" dirty="0" smtClean="0">
                <a:solidFill>
                  <a:srgbClr val="073763"/>
                </a:solidFill>
                <a:latin typeface="Arial"/>
                <a:ea typeface="Arial"/>
                <a:cs typeface="Arial"/>
              </a:rPr>
              <a:t>БЮДЖЕТ</a:t>
            </a:r>
            <a:endParaRPr lang="ru-RU" sz="1924" b="1" dirty="0">
              <a:solidFill>
                <a:srgbClr val="073763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09213" y="784060"/>
            <a:ext cx="676243" cy="32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757" i="1" dirty="0">
                <a:solidFill>
                  <a:srgbClr val="002060"/>
                </a:solidFill>
                <a:latin typeface="Arial" charset="0"/>
                <a:cs typeface="Arial" charset="0"/>
              </a:rPr>
              <a:t> млн. тенге</a:t>
            </a:r>
            <a:endParaRPr lang="ru-RU" sz="757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3354" y="1149260"/>
            <a:ext cx="8980098" cy="13696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ПЛАН: </a:t>
            </a:r>
            <a:r>
              <a:rPr lang="ru-RU" sz="2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12 058,9 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тенге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ФАКТ: </a:t>
            </a:r>
            <a:r>
              <a:rPr lang="ru-RU" sz="2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11 967,1 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тенге</a:t>
            </a:r>
            <a:endParaRPr lang="ru-RU" sz="2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Освоение за год: </a:t>
            </a:r>
            <a:r>
              <a:rPr lang="ru-RU" sz="2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99,2 </a:t>
            </a:r>
            <a:r>
              <a:rPr lang="ru-RU" sz="2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algn="ctr"/>
            <a:r>
              <a:rPr lang="ru-RU" sz="2000" i="1" dirty="0"/>
              <a:t>(</a:t>
            </a:r>
            <a:r>
              <a:rPr lang="ru-RU" sz="2000" i="1" dirty="0" err="1"/>
              <a:t>экопосты</a:t>
            </a:r>
            <a:r>
              <a:rPr lang="ru-RU" sz="2000" i="1" dirty="0"/>
              <a:t> – 5 млн, экономия – 22,5 млн, 10 скважин - 62 млн).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808266"/>
              </p:ext>
            </p:extLst>
          </p:nvPr>
        </p:nvGraphicFramePr>
        <p:xfrm>
          <a:off x="93354" y="3103318"/>
          <a:ext cx="8975147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5147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2021 </a:t>
                      </a:r>
                      <a:r>
                        <a:rPr lang="ru-RU" sz="1100" dirty="0" smtClean="0"/>
                        <a:t>год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354" y="3425390"/>
            <a:ext cx="8957294" cy="10618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ПЛАН: </a:t>
            </a:r>
            <a:r>
              <a:rPr lang="ru-RU" sz="2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2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291,2 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тенге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ФАКТ:    </a:t>
            </a:r>
            <a:r>
              <a:rPr lang="ru-RU" sz="2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470,</a:t>
            </a:r>
            <a:r>
              <a:rPr lang="kk-KZ" sz="2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тенге </a:t>
            </a:r>
            <a:r>
              <a:rPr lang="ru-RU" sz="1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 состоянию на 22.05.2021 г.)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Текущее освоение: </a:t>
            </a:r>
            <a:r>
              <a:rPr lang="ru-RU" sz="2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17,3 </a:t>
            </a:r>
            <a:r>
              <a:rPr lang="ru-RU" sz="2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32777"/>
              </p:ext>
            </p:extLst>
          </p:nvPr>
        </p:nvGraphicFramePr>
        <p:xfrm>
          <a:off x="75501" y="787320"/>
          <a:ext cx="8975147" cy="33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5147"/>
              </a:tblGrid>
              <a:tr h="335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202</a:t>
                      </a:r>
                      <a:r>
                        <a:rPr lang="ru-RU" sz="1100" dirty="0" smtClean="0"/>
                        <a:t>0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08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/>
        </p:nvSpPr>
        <p:spPr>
          <a:xfrm>
            <a:off x="105062" y="91722"/>
            <a:ext cx="7852447" cy="410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ru-RU" sz="1924" b="1" dirty="0">
                <a:solidFill>
                  <a:srgbClr val="073763"/>
                </a:solidFill>
                <a:latin typeface="Arial"/>
                <a:ea typeface="Arial"/>
                <a:cs typeface="Arial"/>
              </a:rPr>
              <a:t>Общие выбросы в окружающую среду </a:t>
            </a:r>
          </a:p>
        </p:txBody>
      </p:sp>
      <p:sp>
        <p:nvSpPr>
          <p:cNvPr id="45" name="Google Shape;45;p6"/>
          <p:cNvSpPr/>
          <p:nvPr/>
        </p:nvSpPr>
        <p:spPr>
          <a:xfrm>
            <a:off x="1115263" y="1822214"/>
            <a:ext cx="2154299" cy="2046069"/>
          </a:xfrm>
          <a:custGeom>
            <a:avLst/>
            <a:gdLst/>
            <a:ahLst/>
            <a:cxnLst/>
            <a:rect l="l" t="t" r="r" b="b"/>
            <a:pathLst>
              <a:path w="2693988" h="2693988" extrusionOk="0">
                <a:moveTo>
                  <a:pt x="2461451" y="2103551"/>
                </a:moveTo>
                <a:cubicBezTo>
                  <a:pt x="2102705" y="2632008"/>
                  <a:pt x="1422143" y="2835857"/>
                  <a:pt x="831956" y="2591634"/>
                </a:cubicBezTo>
                <a:cubicBezTo>
                  <a:pt x="241769" y="2347412"/>
                  <a:pt x="-95754" y="1722274"/>
                  <a:pt x="23811" y="1094843"/>
                </a:cubicBezTo>
                <a:cubicBezTo>
                  <a:pt x="143377" y="467412"/>
                  <a:pt x="687153" y="10218"/>
                  <a:pt x="1325796" y="167"/>
                </a:cubicBezTo>
                <a:lnTo>
                  <a:pt x="1332841" y="447798"/>
                </a:lnTo>
                <a:cubicBezTo>
                  <a:pt x="906458" y="454509"/>
                  <a:pt x="543411" y="759750"/>
                  <a:pt x="463584" y="1178648"/>
                </a:cubicBezTo>
                <a:cubicBezTo>
                  <a:pt x="383757" y="1597546"/>
                  <a:pt x="609101" y="2014913"/>
                  <a:pt x="1003134" y="2177965"/>
                </a:cubicBezTo>
                <a:cubicBezTo>
                  <a:pt x="1397167" y="2341018"/>
                  <a:pt x="1851537" y="2204920"/>
                  <a:pt x="2091050" y="1852101"/>
                </a:cubicBezTo>
                <a:lnTo>
                  <a:pt x="2461451" y="2103551"/>
                </a:lnTo>
                <a:close/>
              </a:path>
            </a:pathLst>
          </a:custGeom>
          <a:solidFill>
            <a:srgbClr val="6AA84F"/>
          </a:solidFill>
          <a:ln w="9525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68565" tIns="34263" rIns="68565" bIns="34263" anchor="ctr" anchorCtr="0">
            <a:noAutofit/>
          </a:bodyPr>
          <a:lstStyle/>
          <a:p>
            <a:endParaRPr sz="1224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2187535" y="1820431"/>
            <a:ext cx="1026889" cy="1573259"/>
          </a:xfrm>
          <a:custGeom>
            <a:avLst/>
            <a:gdLst>
              <a:gd name="connsiteX0" fmla="*/ 0 w 1287221"/>
              <a:gd name="connsiteY0" fmla="*/ 155 h 2071456"/>
              <a:gd name="connsiteX1" fmla="*/ 1152677 w 1287221"/>
              <a:gd name="connsiteY1" fmla="*/ 615264 h 2071456"/>
              <a:gd name="connsiteX2" fmla="*/ 1131528 w 1287221"/>
              <a:gd name="connsiteY2" fmla="*/ 2071455 h 2071456"/>
              <a:gd name="connsiteX3" fmla="*/ 835019 w 1287221"/>
              <a:gd name="connsiteY3" fmla="*/ 1728244 h 2071456"/>
              <a:gd name="connsiteX4" fmla="*/ 776425 w 1287221"/>
              <a:gd name="connsiteY4" fmla="*/ 858524 h 2071456"/>
              <a:gd name="connsiteX5" fmla="*/ 7381 w 1287221"/>
              <a:gd name="connsiteY5" fmla="*/ 448136 h 2071456"/>
              <a:gd name="connsiteX6" fmla="*/ 0 w 1287221"/>
              <a:gd name="connsiteY6" fmla="*/ 155 h 2071456"/>
              <a:gd name="connsiteX0" fmla="*/ 0 w 1287221"/>
              <a:gd name="connsiteY0" fmla="*/ 155 h 2071455"/>
              <a:gd name="connsiteX1" fmla="*/ 1152677 w 1287221"/>
              <a:gd name="connsiteY1" fmla="*/ 615264 h 2071455"/>
              <a:gd name="connsiteX2" fmla="*/ 1131528 w 1287221"/>
              <a:gd name="connsiteY2" fmla="*/ 2071455 h 2071455"/>
              <a:gd name="connsiteX3" fmla="*/ 810803 w 1287221"/>
              <a:gd name="connsiteY3" fmla="*/ 1855423 h 2071455"/>
              <a:gd name="connsiteX4" fmla="*/ 776425 w 1287221"/>
              <a:gd name="connsiteY4" fmla="*/ 858524 h 2071455"/>
              <a:gd name="connsiteX5" fmla="*/ 7381 w 1287221"/>
              <a:gd name="connsiteY5" fmla="*/ 448136 h 2071455"/>
              <a:gd name="connsiteX6" fmla="*/ 0 w 1287221"/>
              <a:gd name="connsiteY6" fmla="*/ 155 h 2071455"/>
              <a:gd name="connsiteX0" fmla="*/ 0 w 1287221"/>
              <a:gd name="connsiteY0" fmla="*/ 155 h 2071455"/>
              <a:gd name="connsiteX1" fmla="*/ 1152677 w 1287221"/>
              <a:gd name="connsiteY1" fmla="*/ 615264 h 2071455"/>
              <a:gd name="connsiteX2" fmla="*/ 1131528 w 1287221"/>
              <a:gd name="connsiteY2" fmla="*/ 2071455 h 2071455"/>
              <a:gd name="connsiteX3" fmla="*/ 774480 w 1287221"/>
              <a:gd name="connsiteY3" fmla="*/ 1855423 h 2071455"/>
              <a:gd name="connsiteX4" fmla="*/ 776425 w 1287221"/>
              <a:gd name="connsiteY4" fmla="*/ 858524 h 2071455"/>
              <a:gd name="connsiteX5" fmla="*/ 7381 w 1287221"/>
              <a:gd name="connsiteY5" fmla="*/ 448136 h 2071455"/>
              <a:gd name="connsiteX6" fmla="*/ 0 w 1287221"/>
              <a:gd name="connsiteY6" fmla="*/ 155 h 2071455"/>
              <a:gd name="connsiteX0" fmla="*/ 0 w 1287221"/>
              <a:gd name="connsiteY0" fmla="*/ 155 h 2071455"/>
              <a:gd name="connsiteX1" fmla="*/ 1152677 w 1287221"/>
              <a:gd name="connsiteY1" fmla="*/ 615264 h 2071455"/>
              <a:gd name="connsiteX2" fmla="*/ 1131528 w 1287221"/>
              <a:gd name="connsiteY2" fmla="*/ 2071455 h 2071455"/>
              <a:gd name="connsiteX3" fmla="*/ 750265 w 1287221"/>
              <a:gd name="connsiteY3" fmla="*/ 1829987 h 2071455"/>
              <a:gd name="connsiteX4" fmla="*/ 776425 w 1287221"/>
              <a:gd name="connsiteY4" fmla="*/ 858524 h 2071455"/>
              <a:gd name="connsiteX5" fmla="*/ 7381 w 1287221"/>
              <a:gd name="connsiteY5" fmla="*/ 448136 h 2071455"/>
              <a:gd name="connsiteX6" fmla="*/ 0 w 1287221"/>
              <a:gd name="connsiteY6" fmla="*/ 155 h 207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21" h="2071455" extrusionOk="0">
                <a:moveTo>
                  <a:pt x="0" y="155"/>
                </a:moveTo>
                <a:cubicBezTo>
                  <a:pt x="464638" y="-7501"/>
                  <a:pt x="964089" y="270047"/>
                  <a:pt x="1152677" y="615264"/>
                </a:cubicBezTo>
                <a:cubicBezTo>
                  <a:pt x="1341265" y="960481"/>
                  <a:pt x="1329210" y="1650897"/>
                  <a:pt x="1131528" y="2071455"/>
                </a:cubicBezTo>
                <a:cubicBezTo>
                  <a:pt x="996368" y="2007923"/>
                  <a:pt x="885425" y="1893519"/>
                  <a:pt x="750265" y="1829987"/>
                </a:cubicBezTo>
                <a:cubicBezTo>
                  <a:pt x="882154" y="1549399"/>
                  <a:pt x="944759" y="1118886"/>
                  <a:pt x="776425" y="858524"/>
                </a:cubicBezTo>
                <a:cubicBezTo>
                  <a:pt x="608091" y="598162"/>
                  <a:pt x="317379" y="443028"/>
                  <a:pt x="7381" y="448136"/>
                </a:cubicBezTo>
                <a:lnTo>
                  <a:pt x="0" y="155"/>
                </a:lnTo>
                <a:close/>
              </a:path>
            </a:pathLst>
          </a:custGeom>
          <a:solidFill>
            <a:srgbClr val="6FA8DC"/>
          </a:solidFill>
          <a:ln w="9525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68565" tIns="34263" rIns="68565" bIns="34263" anchor="ctr" anchorCtr="0">
            <a:noAutofit/>
          </a:bodyPr>
          <a:lstStyle/>
          <a:p>
            <a:endParaRPr sz="1224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" name="Google Shape;48;p6"/>
          <p:cNvSpPr txBox="1"/>
          <p:nvPr/>
        </p:nvSpPr>
        <p:spPr>
          <a:xfrm>
            <a:off x="1352762" y="829973"/>
            <a:ext cx="1802814" cy="28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666666"/>
              </a:buClr>
              <a:buSzPts val="2000"/>
            </a:pPr>
            <a:r>
              <a:rPr lang="en-US" sz="153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2019 год</a:t>
            </a:r>
            <a:endParaRPr sz="1378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" name="Google Shape;49;p6"/>
          <p:cNvSpPr txBox="1"/>
          <p:nvPr/>
        </p:nvSpPr>
        <p:spPr>
          <a:xfrm>
            <a:off x="1705256" y="2643425"/>
            <a:ext cx="936876" cy="27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666666"/>
              </a:buClr>
              <a:buSzPts val="1900"/>
            </a:pPr>
            <a:r>
              <a:rPr lang="en-US" sz="176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125,0</a:t>
            </a:r>
            <a:endParaRPr sz="176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>
              <a:lnSpc>
                <a:spcPct val="70000"/>
              </a:lnSpc>
              <a:buClr>
                <a:srgbClr val="666666"/>
              </a:buClr>
              <a:buSzPts val="1900"/>
            </a:pPr>
            <a:r>
              <a:rPr lang="en-US" sz="176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тыс. тонн</a:t>
            </a:r>
            <a:endParaRPr sz="1378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341420" y="2454048"/>
            <a:ext cx="874662" cy="66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59">
              <a:lnSpc>
                <a:spcPct val="71000"/>
              </a:lnSpc>
              <a:buClr>
                <a:srgbClr val="666666"/>
              </a:buClr>
              <a:buSzPts val="2300"/>
            </a:pPr>
            <a:r>
              <a:rPr lang="en-US" sz="1760" dirty="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64%</a:t>
            </a:r>
            <a:endParaRPr sz="1148" dirty="0">
              <a:solidFill>
                <a:srgbClr val="6AA84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859">
              <a:lnSpc>
                <a:spcPct val="91000"/>
              </a:lnSpc>
              <a:buClr>
                <a:srgbClr val="666666"/>
              </a:buClr>
              <a:buSzPts val="1000"/>
            </a:pPr>
            <a:r>
              <a:rPr lang="en-US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80 </a:t>
            </a:r>
            <a:r>
              <a:rPr lang="en-US" sz="1050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US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US" sz="1050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тонн</a:t>
            </a:r>
            <a:endParaRPr sz="1050" dirty="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859">
              <a:lnSpc>
                <a:spcPct val="101000"/>
              </a:lnSpc>
              <a:buClr>
                <a:srgbClr val="666666"/>
              </a:buClr>
              <a:buSzPts val="1000"/>
            </a:pPr>
            <a:r>
              <a:rPr lang="en-US" sz="765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</a:t>
            </a:r>
            <a:r>
              <a:rPr lang="en-US" sz="841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ередвижные</a:t>
            </a:r>
            <a:r>
              <a:rPr lang="en-US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841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источники</a:t>
            </a:r>
            <a:r>
              <a:rPr lang="en-US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US" sz="841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автотранспорт</a:t>
            </a:r>
            <a:r>
              <a:rPr lang="en-US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148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3229287" y="1566156"/>
            <a:ext cx="873515" cy="64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59">
              <a:lnSpc>
                <a:spcPct val="71000"/>
              </a:lnSpc>
              <a:buClr>
                <a:srgbClr val="666666"/>
              </a:buClr>
              <a:buSzPts val="2300"/>
            </a:pPr>
            <a:r>
              <a:rPr lang="en-US" sz="1760" dirty="0">
                <a:solidFill>
                  <a:srgbClr val="3D85C6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r>
              <a:rPr lang="ru-RU" sz="1760" dirty="0">
                <a:solidFill>
                  <a:srgbClr val="3D85C6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r>
              <a:rPr lang="en-US" sz="1760" dirty="0">
                <a:solidFill>
                  <a:srgbClr val="3D85C6"/>
                </a:solidFill>
                <a:latin typeface="Oswald"/>
                <a:ea typeface="Oswald"/>
                <a:cs typeface="Oswald"/>
                <a:sym typeface="Oswald"/>
              </a:rPr>
              <a:t>%</a:t>
            </a:r>
            <a:endParaRPr sz="1148" dirty="0">
              <a:solidFill>
                <a:srgbClr val="3D85C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859">
              <a:lnSpc>
                <a:spcPct val="82000"/>
              </a:lnSpc>
              <a:buClr>
                <a:srgbClr val="666666"/>
              </a:buClr>
              <a:buSzPts val="1000"/>
            </a:pPr>
            <a:r>
              <a:rPr lang="en-US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ru-RU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lang="en-US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050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US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US" sz="1050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тонн</a:t>
            </a:r>
            <a:endParaRPr sz="1050" dirty="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859">
              <a:buClr>
                <a:srgbClr val="666666"/>
              </a:buClr>
              <a:buSzPts val="1000"/>
            </a:pPr>
            <a:r>
              <a:rPr lang="en-US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ТЭЦ-2</a:t>
            </a:r>
            <a:r>
              <a:rPr lang="ru-RU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841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пром</a:t>
            </a:r>
            <a:r>
              <a:rPr lang="ru-RU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marL="4859">
              <a:buClr>
                <a:srgbClr val="666666"/>
              </a:buClr>
              <a:buSzPts val="1000"/>
            </a:pPr>
            <a:r>
              <a:rPr lang="ru-RU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предприятия и частный сектор </a:t>
            </a:r>
            <a:endParaRPr lang="ru-RU" sz="1148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" name="Google Shape;53;p6"/>
          <p:cNvSpPr txBox="1"/>
          <p:nvPr/>
        </p:nvSpPr>
        <p:spPr>
          <a:xfrm rot="-5400000">
            <a:off x="5314329" y="2071861"/>
            <a:ext cx="309690" cy="28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68565" rIns="68565" bIns="68565" anchor="t" anchorCtr="0">
            <a:noAutofit/>
          </a:bodyPr>
          <a:lstStyle/>
          <a:p>
            <a:pPr>
              <a:buClr>
                <a:srgbClr val="FFFFFF"/>
              </a:buClr>
              <a:buSzPts val="1100"/>
            </a:pPr>
            <a:r>
              <a:rPr lang="en-US" sz="84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376</a:t>
            </a:r>
            <a:endParaRPr sz="1378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" name="Google Shape;54;p6"/>
          <p:cNvSpPr txBox="1"/>
          <p:nvPr/>
        </p:nvSpPr>
        <p:spPr>
          <a:xfrm rot="-5400000">
            <a:off x="5221345" y="1413991"/>
            <a:ext cx="420343" cy="28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68565" rIns="68565" bIns="68565" anchor="t" anchorCtr="0">
            <a:noAutofit/>
          </a:bodyPr>
          <a:lstStyle/>
          <a:p>
            <a:pPr>
              <a:buClr>
                <a:srgbClr val="FFFFFF"/>
              </a:buClr>
              <a:buSzPts val="1500"/>
            </a:pPr>
            <a:r>
              <a:rPr lang="en-US" sz="1148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1175</a:t>
            </a:r>
            <a:endParaRPr sz="1378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6"/>
          <p:cNvSpPr txBox="1"/>
          <p:nvPr/>
        </p:nvSpPr>
        <p:spPr>
          <a:xfrm rot="-5400000">
            <a:off x="6048610" y="2074989"/>
            <a:ext cx="384989" cy="28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68565" rIns="68565" bIns="68565" anchor="t" anchorCtr="0">
            <a:noAutofit/>
          </a:bodyPr>
          <a:lstStyle/>
          <a:p>
            <a:pPr>
              <a:buClr>
                <a:srgbClr val="FFFFFF"/>
              </a:buClr>
              <a:buSzPts val="1500"/>
            </a:pPr>
            <a:r>
              <a:rPr lang="en-US" sz="1148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408</a:t>
            </a:r>
            <a:endParaRPr sz="1378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6"/>
          <p:cNvSpPr txBox="1"/>
          <p:nvPr/>
        </p:nvSpPr>
        <p:spPr>
          <a:xfrm rot="-5400000">
            <a:off x="6322458" y="1937017"/>
            <a:ext cx="398534" cy="28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68565" rIns="68565" bIns="68565" anchor="t" anchorCtr="0">
            <a:noAutofit/>
          </a:bodyPr>
          <a:lstStyle/>
          <a:p>
            <a:pPr>
              <a:buClr>
                <a:srgbClr val="FFFFFF"/>
              </a:buClr>
              <a:buSzPts val="1500"/>
            </a:pPr>
            <a:r>
              <a:rPr lang="en-US" sz="1148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574</a:t>
            </a:r>
            <a:endParaRPr sz="1378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" name="Google Shape;57;p6"/>
          <p:cNvSpPr txBox="1"/>
          <p:nvPr/>
        </p:nvSpPr>
        <p:spPr>
          <a:xfrm rot="-5400000">
            <a:off x="6342574" y="3724508"/>
            <a:ext cx="314741" cy="15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68565" rIns="68565" bIns="68565" anchor="t" anchorCtr="0">
            <a:noAutofit/>
          </a:bodyPr>
          <a:lstStyle/>
          <a:p>
            <a:pPr>
              <a:buClr>
                <a:srgbClr val="FFFFFF"/>
              </a:buClr>
              <a:buSzPts val="700"/>
            </a:pPr>
            <a:r>
              <a:rPr lang="en-US" sz="53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509</a:t>
            </a:r>
            <a:endParaRPr sz="1378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" name="Google Shape;58;p6"/>
          <p:cNvSpPr txBox="1"/>
          <p:nvPr/>
        </p:nvSpPr>
        <p:spPr>
          <a:xfrm rot="-5400000">
            <a:off x="6433112" y="3790747"/>
            <a:ext cx="315889" cy="15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68565" rIns="68565" bIns="68565" anchor="t" anchorCtr="0">
            <a:noAutofit/>
          </a:bodyPr>
          <a:lstStyle/>
          <a:p>
            <a:pPr>
              <a:buClr>
                <a:srgbClr val="FFFFFF"/>
              </a:buClr>
              <a:buSzPts val="700"/>
            </a:pPr>
            <a:r>
              <a:rPr lang="en-US" sz="53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487</a:t>
            </a:r>
            <a:endParaRPr sz="1378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6"/>
          <p:cNvSpPr txBox="1"/>
          <p:nvPr/>
        </p:nvSpPr>
        <p:spPr>
          <a:xfrm rot="-5400000">
            <a:off x="6522365" y="3724508"/>
            <a:ext cx="314741" cy="15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68565" rIns="68565" bIns="68565" anchor="t" anchorCtr="0">
            <a:noAutofit/>
          </a:bodyPr>
          <a:lstStyle/>
          <a:p>
            <a:pPr>
              <a:buClr>
                <a:srgbClr val="FFFFFF"/>
              </a:buClr>
              <a:buSzPts val="700"/>
            </a:pPr>
            <a:r>
              <a:rPr lang="en-US" sz="53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509</a:t>
            </a:r>
            <a:endParaRPr sz="1378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5803210" y="1778481"/>
            <a:ext cx="2154299" cy="2046069"/>
          </a:xfrm>
          <a:custGeom>
            <a:avLst/>
            <a:gdLst/>
            <a:ahLst/>
            <a:cxnLst/>
            <a:rect l="l" t="t" r="r" b="b"/>
            <a:pathLst>
              <a:path w="2693988" h="2693988" extrusionOk="0">
                <a:moveTo>
                  <a:pt x="2461451" y="2103551"/>
                </a:moveTo>
                <a:cubicBezTo>
                  <a:pt x="2102705" y="2632008"/>
                  <a:pt x="1422143" y="2835857"/>
                  <a:pt x="831956" y="2591634"/>
                </a:cubicBezTo>
                <a:cubicBezTo>
                  <a:pt x="241769" y="2347412"/>
                  <a:pt x="-95754" y="1722274"/>
                  <a:pt x="23811" y="1094843"/>
                </a:cubicBezTo>
                <a:cubicBezTo>
                  <a:pt x="143377" y="467412"/>
                  <a:pt x="687153" y="10218"/>
                  <a:pt x="1325796" y="167"/>
                </a:cubicBezTo>
                <a:lnTo>
                  <a:pt x="1332841" y="447798"/>
                </a:lnTo>
                <a:cubicBezTo>
                  <a:pt x="906458" y="454509"/>
                  <a:pt x="543411" y="759750"/>
                  <a:pt x="463584" y="1178648"/>
                </a:cubicBezTo>
                <a:cubicBezTo>
                  <a:pt x="383757" y="1597546"/>
                  <a:pt x="609101" y="2014913"/>
                  <a:pt x="1003134" y="2177965"/>
                </a:cubicBezTo>
                <a:cubicBezTo>
                  <a:pt x="1397167" y="2341018"/>
                  <a:pt x="1851537" y="2204920"/>
                  <a:pt x="2091050" y="1852101"/>
                </a:cubicBezTo>
                <a:lnTo>
                  <a:pt x="2461451" y="2103551"/>
                </a:lnTo>
                <a:close/>
              </a:path>
            </a:pathLst>
          </a:custGeom>
          <a:solidFill>
            <a:srgbClr val="93C47D"/>
          </a:solidFill>
          <a:ln w="9525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68565" tIns="34263" rIns="68565" bIns="34263" anchor="ctr" anchorCtr="0">
            <a:noAutofit/>
          </a:bodyPr>
          <a:lstStyle/>
          <a:p>
            <a:endParaRPr sz="1224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4938265" y="2518299"/>
            <a:ext cx="874662" cy="66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59">
              <a:lnSpc>
                <a:spcPct val="71000"/>
              </a:lnSpc>
              <a:buClr>
                <a:srgbClr val="666666"/>
              </a:buClr>
              <a:buSzPts val="2300"/>
            </a:pPr>
            <a:r>
              <a:rPr lang="en-US" sz="1760" dirty="0">
                <a:solidFill>
                  <a:srgbClr val="6AA84F"/>
                </a:solidFill>
                <a:latin typeface="Oswald"/>
                <a:ea typeface="Oswald"/>
                <a:cs typeface="Oswald"/>
                <a:sym typeface="Oswald"/>
              </a:rPr>
              <a:t>57%</a:t>
            </a:r>
            <a:endParaRPr sz="1148" dirty="0">
              <a:solidFill>
                <a:srgbClr val="6AA84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859">
              <a:lnSpc>
                <a:spcPct val="91000"/>
              </a:lnSpc>
              <a:buClr>
                <a:srgbClr val="666666"/>
              </a:buClr>
              <a:buSzPts val="1000"/>
            </a:pPr>
            <a:r>
              <a:rPr lang="en-US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70 </a:t>
            </a:r>
            <a:r>
              <a:rPr lang="en-US" sz="1050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US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US" sz="1050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тонн</a:t>
            </a:r>
            <a:endParaRPr sz="1050" dirty="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859">
              <a:lnSpc>
                <a:spcPct val="101000"/>
              </a:lnSpc>
              <a:buClr>
                <a:srgbClr val="666666"/>
              </a:buClr>
              <a:buSzPts val="1000"/>
            </a:pPr>
            <a:r>
              <a:rPr lang="en-US" sz="841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передвижные</a:t>
            </a:r>
            <a:r>
              <a:rPr lang="en-US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841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источники</a:t>
            </a:r>
            <a:r>
              <a:rPr lang="en-US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US" sz="841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автотранспорт</a:t>
            </a:r>
            <a:r>
              <a:rPr lang="en-US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148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6"/>
          <p:cNvSpPr txBox="1"/>
          <p:nvPr/>
        </p:nvSpPr>
        <p:spPr>
          <a:xfrm>
            <a:off x="8150582" y="1566147"/>
            <a:ext cx="865020" cy="64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59">
              <a:lnSpc>
                <a:spcPct val="71000"/>
              </a:lnSpc>
              <a:buClr>
                <a:srgbClr val="666666"/>
              </a:buClr>
              <a:buSzPts val="2300"/>
            </a:pPr>
            <a:r>
              <a:rPr lang="ru-RU" sz="1760" dirty="0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43</a:t>
            </a:r>
            <a:r>
              <a:rPr lang="en-US" sz="1760" dirty="0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%</a:t>
            </a:r>
            <a:endParaRPr sz="1148" dirty="0">
              <a:solidFill>
                <a:srgbClr val="0B539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859">
              <a:lnSpc>
                <a:spcPct val="82000"/>
              </a:lnSpc>
              <a:buClr>
                <a:srgbClr val="666666"/>
              </a:buClr>
              <a:buSzPts val="1000"/>
            </a:pPr>
            <a:r>
              <a:rPr lang="ru-RU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52</a:t>
            </a:r>
            <a:r>
              <a:rPr lang="en-US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050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US" sz="1050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US" sz="1050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тонн</a:t>
            </a:r>
            <a:endParaRPr sz="1050" dirty="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859">
              <a:buClr>
                <a:srgbClr val="666666"/>
              </a:buClr>
              <a:buSzPts val="1000"/>
            </a:pPr>
            <a:r>
              <a:rPr lang="en-US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ТЭЦ-2</a:t>
            </a:r>
            <a:r>
              <a:rPr lang="ru-RU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841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пром</a:t>
            </a:r>
            <a:r>
              <a:rPr lang="ru-RU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841" dirty="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859">
              <a:buClr>
                <a:srgbClr val="666666"/>
              </a:buClr>
              <a:buSzPts val="1000"/>
            </a:pPr>
            <a:r>
              <a:rPr lang="ru-RU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</a:t>
            </a:r>
            <a:r>
              <a:rPr lang="en-US" sz="841" dirty="0" err="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редприятия</a:t>
            </a:r>
            <a:r>
              <a:rPr lang="ru-RU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и частный сектор</a:t>
            </a:r>
            <a:r>
              <a:rPr lang="en-US" sz="841" dirty="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148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6"/>
          <p:cNvSpPr txBox="1"/>
          <p:nvPr/>
        </p:nvSpPr>
        <p:spPr>
          <a:xfrm>
            <a:off x="6442186" y="2609410"/>
            <a:ext cx="997482" cy="27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666666"/>
              </a:buClr>
              <a:buSzPts val="1900"/>
            </a:pPr>
            <a:r>
              <a:rPr lang="en-US" sz="1837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122,0</a:t>
            </a:r>
            <a:endParaRPr sz="1837">
              <a:latin typeface="Oswald"/>
              <a:ea typeface="Oswald"/>
              <a:cs typeface="Oswald"/>
              <a:sym typeface="Oswald"/>
            </a:endParaRPr>
          </a:p>
          <a:p>
            <a:pPr algn="ctr">
              <a:lnSpc>
                <a:spcPct val="70000"/>
              </a:lnSpc>
              <a:buClr>
                <a:srgbClr val="666666"/>
              </a:buClr>
              <a:buSzPts val="1900"/>
            </a:pPr>
            <a:r>
              <a:rPr lang="en-US" sz="1837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тыс. тонн</a:t>
            </a:r>
            <a:endParaRPr sz="176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Google Shape;68;p6"/>
          <p:cNvSpPr txBox="1"/>
          <p:nvPr/>
        </p:nvSpPr>
        <p:spPr>
          <a:xfrm>
            <a:off x="1073404" y="4677340"/>
            <a:ext cx="7193581" cy="50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34971" rIns="69962" bIns="34971" anchor="t" anchorCtr="0">
            <a:sp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-US" sz="153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1 573,2 млн.тенге                                                                  1 467,6 млн. тенге</a:t>
            </a:r>
            <a:endParaRPr sz="1454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endParaRPr sz="130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6003260" y="829973"/>
            <a:ext cx="1803962" cy="28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666666"/>
              </a:buClr>
              <a:buSzPts val="2000"/>
            </a:pPr>
            <a:r>
              <a:rPr lang="en-US" sz="1531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2020 год</a:t>
            </a:r>
            <a:endParaRPr sz="1378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70" name="Google Shape;70;p6"/>
          <p:cNvCxnSpPr/>
          <p:nvPr/>
        </p:nvCxnSpPr>
        <p:spPr>
          <a:xfrm>
            <a:off x="4383538" y="770190"/>
            <a:ext cx="0" cy="3351035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" name="Google Shape;73;p6"/>
          <p:cNvCxnSpPr/>
          <p:nvPr/>
        </p:nvCxnSpPr>
        <p:spPr>
          <a:xfrm>
            <a:off x="7562587" y="2966029"/>
            <a:ext cx="557167" cy="204776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6"/>
          <p:cNvSpPr/>
          <p:nvPr/>
        </p:nvSpPr>
        <p:spPr>
          <a:xfrm rot="5400000">
            <a:off x="4637748" y="2557087"/>
            <a:ext cx="283060" cy="2054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69962" tIns="69962" rIns="69962" bIns="69962" anchor="ctr" anchorCtr="0">
            <a:noAutofit/>
          </a:bodyPr>
          <a:lstStyle/>
          <a:p>
            <a:endParaRPr sz="1378"/>
          </a:p>
        </p:txBody>
      </p:sp>
      <p:sp>
        <p:nvSpPr>
          <p:cNvPr id="75" name="Google Shape;75;p6"/>
          <p:cNvSpPr/>
          <p:nvPr/>
        </p:nvSpPr>
        <p:spPr>
          <a:xfrm rot="5400000">
            <a:off x="6240780" y="2684202"/>
            <a:ext cx="283060" cy="2054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69962" tIns="69962" rIns="69962" bIns="69962" anchor="ctr" anchorCtr="0">
            <a:noAutofit/>
          </a:bodyPr>
          <a:lstStyle/>
          <a:p>
            <a:endParaRPr sz="1378"/>
          </a:p>
        </p:txBody>
      </p:sp>
      <p:sp>
        <p:nvSpPr>
          <p:cNvPr id="76" name="Google Shape;76;p6"/>
          <p:cNvSpPr/>
          <p:nvPr/>
        </p:nvSpPr>
        <p:spPr>
          <a:xfrm rot="-5397212">
            <a:off x="8542282" y="1515988"/>
            <a:ext cx="283060" cy="2054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69962" tIns="69962" rIns="69962" bIns="69962" anchor="ctr" anchorCtr="0">
            <a:noAutofit/>
          </a:bodyPr>
          <a:lstStyle/>
          <a:p>
            <a:endParaRPr sz="1378"/>
          </a:p>
        </p:txBody>
      </p:sp>
      <p:sp>
        <p:nvSpPr>
          <p:cNvPr id="78" name="Google Shape;78;p6"/>
          <p:cNvSpPr/>
          <p:nvPr/>
        </p:nvSpPr>
        <p:spPr>
          <a:xfrm>
            <a:off x="1230067" y="4676020"/>
            <a:ext cx="2149145" cy="2046069"/>
          </a:xfrm>
          <a:custGeom>
            <a:avLst/>
            <a:gdLst/>
            <a:ahLst/>
            <a:cxnLst/>
            <a:rect l="l" t="t" r="r" b="b"/>
            <a:pathLst>
              <a:path w="2693988" h="2693988" extrusionOk="0">
                <a:moveTo>
                  <a:pt x="2555730" y="1941427"/>
                </a:moveTo>
                <a:cubicBezTo>
                  <a:pt x="2531790" y="1990106"/>
                  <a:pt x="2504932" y="2037295"/>
                  <a:pt x="2475302" y="2082735"/>
                </a:cubicBezTo>
                <a:lnTo>
                  <a:pt x="2101719" y="1839131"/>
                </a:lnTo>
                <a:cubicBezTo>
                  <a:pt x="2121539" y="1808736"/>
                  <a:pt x="2139504" y="1777172"/>
                  <a:pt x="2155517" y="1744610"/>
                </a:cubicBezTo>
                <a:lnTo>
                  <a:pt x="2555730" y="1941427"/>
                </a:lnTo>
                <a:close/>
              </a:path>
            </a:pathLst>
          </a:custGeom>
          <a:solidFill>
            <a:srgbClr val="0C343D"/>
          </a:solidFill>
          <a:ln w="9525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68565" tIns="34263" rIns="68565" bIns="34263" anchor="ctr" anchorCtr="0">
            <a:noAutofit/>
          </a:bodyPr>
          <a:lstStyle/>
          <a:p>
            <a:endParaRPr sz="1224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6"/>
          <p:cNvSpPr txBox="1"/>
          <p:nvPr/>
        </p:nvSpPr>
        <p:spPr>
          <a:xfrm>
            <a:off x="1021058" y="4592188"/>
            <a:ext cx="259185" cy="29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34971" rIns="69962" bIns="34971" anchor="t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endParaRPr sz="1454" b="1">
              <a:solidFill>
                <a:srgbClr val="1155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293439" y="970509"/>
            <a:ext cx="666902" cy="96534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69962" tIns="69962" rIns="69962" bIns="69962" anchor="ctr" anchorCtr="0">
            <a:noAutofit/>
          </a:bodyPr>
          <a:lstStyle/>
          <a:p>
            <a:endParaRPr sz="1378"/>
          </a:p>
        </p:txBody>
      </p:sp>
      <p:sp>
        <p:nvSpPr>
          <p:cNvPr id="81" name="Google Shape;81;p6"/>
          <p:cNvSpPr txBox="1"/>
          <p:nvPr/>
        </p:nvSpPr>
        <p:spPr>
          <a:xfrm rot="-5400000">
            <a:off x="257963" y="1431986"/>
            <a:ext cx="635909" cy="27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34971" rIns="69962" bIns="34971" anchor="t" anchorCtr="0">
            <a:sp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-US" sz="130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ИЗА</a:t>
            </a:r>
            <a:endParaRPr sz="1148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6"/>
          <p:cNvSpPr txBox="1"/>
          <p:nvPr/>
        </p:nvSpPr>
        <p:spPr>
          <a:xfrm>
            <a:off x="962748" y="1676648"/>
            <a:ext cx="259185" cy="31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34971" rIns="69962" bIns="34971" anchor="t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7" b="1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7</a:t>
            </a:r>
            <a:endParaRPr sz="1454" b="1">
              <a:solidFill>
                <a:srgbClr val="1155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3" name="Google Shape;83;p6"/>
          <p:cNvCxnSpPr/>
          <p:nvPr/>
        </p:nvCxnSpPr>
        <p:spPr>
          <a:xfrm flipH="1">
            <a:off x="57496" y="1931203"/>
            <a:ext cx="968327" cy="2525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6"/>
          <p:cNvSpPr txBox="1"/>
          <p:nvPr/>
        </p:nvSpPr>
        <p:spPr>
          <a:xfrm>
            <a:off x="57499" y="1706032"/>
            <a:ext cx="400141" cy="25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69962" rIns="69962" bIns="69962" anchor="t" anchorCtr="0">
            <a:spAutoFit/>
          </a:bodyPr>
          <a:lstStyle/>
          <a:p>
            <a:pPr marL="4859"/>
            <a:r>
              <a:rPr lang="en-US" sz="765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2018</a:t>
            </a:r>
            <a:endParaRPr sz="1378">
              <a:solidFill>
                <a:srgbClr val="1155CC"/>
              </a:solidFill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42060" y="781342"/>
            <a:ext cx="400141" cy="25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69962" rIns="69962" bIns="69962" anchor="t" anchorCtr="0">
            <a:spAutoFit/>
          </a:bodyPr>
          <a:lstStyle/>
          <a:p>
            <a:pPr marL="4859"/>
            <a:r>
              <a:rPr lang="en-US" sz="765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2019</a:t>
            </a:r>
            <a:endParaRPr sz="1378">
              <a:solidFill>
                <a:srgbClr val="1155CC"/>
              </a:solidFill>
            </a:endParaRPr>
          </a:p>
        </p:txBody>
      </p:sp>
      <p:sp>
        <p:nvSpPr>
          <p:cNvPr id="86" name="Google Shape;86;p6"/>
          <p:cNvSpPr txBox="1"/>
          <p:nvPr/>
        </p:nvSpPr>
        <p:spPr>
          <a:xfrm>
            <a:off x="969654" y="753546"/>
            <a:ext cx="259185" cy="31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34971" rIns="69962" bIns="34971" anchor="t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7" b="1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8</a:t>
            </a:r>
            <a:endParaRPr sz="1454" b="1">
              <a:solidFill>
                <a:srgbClr val="1155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7" name="Google Shape;87;p6"/>
          <p:cNvCxnSpPr/>
          <p:nvPr/>
        </p:nvCxnSpPr>
        <p:spPr>
          <a:xfrm flipH="1">
            <a:off x="57496" y="967984"/>
            <a:ext cx="968327" cy="2525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6"/>
          <p:cNvSpPr/>
          <p:nvPr/>
        </p:nvSpPr>
        <p:spPr>
          <a:xfrm rot="10800000">
            <a:off x="4666750" y="970509"/>
            <a:ext cx="666902" cy="96534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69962" tIns="69962" rIns="69962" bIns="69962" anchor="ctr" anchorCtr="0">
            <a:noAutofit/>
          </a:bodyPr>
          <a:lstStyle/>
          <a:p>
            <a:endParaRPr sz="1378"/>
          </a:p>
        </p:txBody>
      </p:sp>
      <p:sp>
        <p:nvSpPr>
          <p:cNvPr id="89" name="Google Shape;89;p6"/>
          <p:cNvSpPr txBox="1"/>
          <p:nvPr/>
        </p:nvSpPr>
        <p:spPr>
          <a:xfrm rot="-5400000">
            <a:off x="4682239" y="1215845"/>
            <a:ext cx="635909" cy="27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34971" rIns="69962" bIns="34971" anchor="t" anchorCtr="0">
            <a:sp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-US" sz="130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ИЗА</a:t>
            </a:r>
            <a:endParaRPr sz="1148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0" name="Google Shape;90;p6"/>
          <p:cNvCxnSpPr/>
          <p:nvPr/>
        </p:nvCxnSpPr>
        <p:spPr>
          <a:xfrm flipH="1">
            <a:off x="4430807" y="1931203"/>
            <a:ext cx="968327" cy="2525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6"/>
          <p:cNvSpPr txBox="1"/>
          <p:nvPr/>
        </p:nvSpPr>
        <p:spPr>
          <a:xfrm>
            <a:off x="4430810" y="1706032"/>
            <a:ext cx="400141" cy="25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69962" rIns="69962" bIns="69962" anchor="t" anchorCtr="0">
            <a:spAutoFit/>
          </a:bodyPr>
          <a:lstStyle/>
          <a:p>
            <a:pPr marL="4859"/>
            <a:r>
              <a:rPr lang="en-US" sz="765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2020</a:t>
            </a:r>
            <a:endParaRPr sz="1378">
              <a:solidFill>
                <a:srgbClr val="1155CC"/>
              </a:solidFill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4415372" y="781342"/>
            <a:ext cx="400141" cy="25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69962" rIns="69962" bIns="69962" anchor="t" anchorCtr="0">
            <a:spAutoFit/>
          </a:bodyPr>
          <a:lstStyle/>
          <a:p>
            <a:pPr marL="4859"/>
            <a:r>
              <a:rPr lang="en-US" sz="765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2019</a:t>
            </a:r>
            <a:endParaRPr sz="1378">
              <a:solidFill>
                <a:srgbClr val="1155CC"/>
              </a:solidFill>
            </a:endParaRPr>
          </a:p>
        </p:txBody>
      </p:sp>
      <p:cxnSp>
        <p:nvCxnSpPr>
          <p:cNvPr id="93" name="Google Shape;93;p6"/>
          <p:cNvCxnSpPr/>
          <p:nvPr/>
        </p:nvCxnSpPr>
        <p:spPr>
          <a:xfrm flipH="1">
            <a:off x="4430807" y="967984"/>
            <a:ext cx="968327" cy="2525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6"/>
          <p:cNvSpPr txBox="1"/>
          <p:nvPr/>
        </p:nvSpPr>
        <p:spPr>
          <a:xfrm>
            <a:off x="5309199" y="731986"/>
            <a:ext cx="259185" cy="31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34971" rIns="69962" bIns="34971" anchor="t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7" b="1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8</a:t>
            </a:r>
            <a:endParaRPr sz="1454" b="1">
              <a:solidFill>
                <a:srgbClr val="1155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5340823" y="1702045"/>
            <a:ext cx="259185" cy="31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962" tIns="34971" rIns="69962" bIns="34971" anchor="t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7" b="1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7</a:t>
            </a:r>
            <a:endParaRPr sz="1454" b="1">
              <a:solidFill>
                <a:srgbClr val="1155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6" name="Google Shape;96;p6"/>
          <p:cNvCxnSpPr/>
          <p:nvPr/>
        </p:nvCxnSpPr>
        <p:spPr>
          <a:xfrm>
            <a:off x="4383538" y="4538201"/>
            <a:ext cx="0" cy="52319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9" name="Google Shape;44;p6"/>
          <p:cNvSpPr txBox="1"/>
          <p:nvPr/>
        </p:nvSpPr>
        <p:spPr>
          <a:xfrm>
            <a:off x="673072" y="4187582"/>
            <a:ext cx="7852447" cy="2901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Поступление в бюджет от платы за эмиссии в окружающую среду</a:t>
            </a:r>
          </a:p>
        </p:txBody>
      </p:sp>
      <p:sp>
        <p:nvSpPr>
          <p:cNvPr id="67" name="Google Shape;46;p6"/>
          <p:cNvSpPr/>
          <p:nvPr/>
        </p:nvSpPr>
        <p:spPr>
          <a:xfrm>
            <a:off x="6905241" y="1788964"/>
            <a:ext cx="1026889" cy="1573259"/>
          </a:xfrm>
          <a:custGeom>
            <a:avLst/>
            <a:gdLst>
              <a:gd name="connsiteX0" fmla="*/ 0 w 1287221"/>
              <a:gd name="connsiteY0" fmla="*/ 155 h 2071456"/>
              <a:gd name="connsiteX1" fmla="*/ 1152677 w 1287221"/>
              <a:gd name="connsiteY1" fmla="*/ 615264 h 2071456"/>
              <a:gd name="connsiteX2" fmla="*/ 1131528 w 1287221"/>
              <a:gd name="connsiteY2" fmla="*/ 2071455 h 2071456"/>
              <a:gd name="connsiteX3" fmla="*/ 835019 w 1287221"/>
              <a:gd name="connsiteY3" fmla="*/ 1728244 h 2071456"/>
              <a:gd name="connsiteX4" fmla="*/ 776425 w 1287221"/>
              <a:gd name="connsiteY4" fmla="*/ 858524 h 2071456"/>
              <a:gd name="connsiteX5" fmla="*/ 7381 w 1287221"/>
              <a:gd name="connsiteY5" fmla="*/ 448136 h 2071456"/>
              <a:gd name="connsiteX6" fmla="*/ 0 w 1287221"/>
              <a:gd name="connsiteY6" fmla="*/ 155 h 2071456"/>
              <a:gd name="connsiteX0" fmla="*/ 0 w 1287221"/>
              <a:gd name="connsiteY0" fmla="*/ 155 h 2071455"/>
              <a:gd name="connsiteX1" fmla="*/ 1152677 w 1287221"/>
              <a:gd name="connsiteY1" fmla="*/ 615264 h 2071455"/>
              <a:gd name="connsiteX2" fmla="*/ 1131528 w 1287221"/>
              <a:gd name="connsiteY2" fmla="*/ 2071455 h 2071455"/>
              <a:gd name="connsiteX3" fmla="*/ 810803 w 1287221"/>
              <a:gd name="connsiteY3" fmla="*/ 1855423 h 2071455"/>
              <a:gd name="connsiteX4" fmla="*/ 776425 w 1287221"/>
              <a:gd name="connsiteY4" fmla="*/ 858524 h 2071455"/>
              <a:gd name="connsiteX5" fmla="*/ 7381 w 1287221"/>
              <a:gd name="connsiteY5" fmla="*/ 448136 h 2071455"/>
              <a:gd name="connsiteX6" fmla="*/ 0 w 1287221"/>
              <a:gd name="connsiteY6" fmla="*/ 155 h 2071455"/>
              <a:gd name="connsiteX0" fmla="*/ 0 w 1287221"/>
              <a:gd name="connsiteY0" fmla="*/ 155 h 2071455"/>
              <a:gd name="connsiteX1" fmla="*/ 1152677 w 1287221"/>
              <a:gd name="connsiteY1" fmla="*/ 615264 h 2071455"/>
              <a:gd name="connsiteX2" fmla="*/ 1131528 w 1287221"/>
              <a:gd name="connsiteY2" fmla="*/ 2071455 h 2071455"/>
              <a:gd name="connsiteX3" fmla="*/ 774480 w 1287221"/>
              <a:gd name="connsiteY3" fmla="*/ 1855423 h 2071455"/>
              <a:gd name="connsiteX4" fmla="*/ 776425 w 1287221"/>
              <a:gd name="connsiteY4" fmla="*/ 858524 h 2071455"/>
              <a:gd name="connsiteX5" fmla="*/ 7381 w 1287221"/>
              <a:gd name="connsiteY5" fmla="*/ 448136 h 2071455"/>
              <a:gd name="connsiteX6" fmla="*/ 0 w 1287221"/>
              <a:gd name="connsiteY6" fmla="*/ 155 h 2071455"/>
              <a:gd name="connsiteX0" fmla="*/ 0 w 1287221"/>
              <a:gd name="connsiteY0" fmla="*/ 155 h 2071455"/>
              <a:gd name="connsiteX1" fmla="*/ 1152677 w 1287221"/>
              <a:gd name="connsiteY1" fmla="*/ 615264 h 2071455"/>
              <a:gd name="connsiteX2" fmla="*/ 1131528 w 1287221"/>
              <a:gd name="connsiteY2" fmla="*/ 2071455 h 2071455"/>
              <a:gd name="connsiteX3" fmla="*/ 750265 w 1287221"/>
              <a:gd name="connsiteY3" fmla="*/ 1829987 h 2071455"/>
              <a:gd name="connsiteX4" fmla="*/ 776425 w 1287221"/>
              <a:gd name="connsiteY4" fmla="*/ 858524 h 2071455"/>
              <a:gd name="connsiteX5" fmla="*/ 7381 w 1287221"/>
              <a:gd name="connsiteY5" fmla="*/ 448136 h 2071455"/>
              <a:gd name="connsiteX6" fmla="*/ 0 w 1287221"/>
              <a:gd name="connsiteY6" fmla="*/ 155 h 207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21" h="2071455" extrusionOk="0">
                <a:moveTo>
                  <a:pt x="0" y="155"/>
                </a:moveTo>
                <a:cubicBezTo>
                  <a:pt x="464638" y="-7501"/>
                  <a:pt x="964089" y="270047"/>
                  <a:pt x="1152677" y="615264"/>
                </a:cubicBezTo>
                <a:cubicBezTo>
                  <a:pt x="1341265" y="960481"/>
                  <a:pt x="1329210" y="1650897"/>
                  <a:pt x="1131528" y="2071455"/>
                </a:cubicBezTo>
                <a:cubicBezTo>
                  <a:pt x="996368" y="2007923"/>
                  <a:pt x="885425" y="1893519"/>
                  <a:pt x="750265" y="1829987"/>
                </a:cubicBezTo>
                <a:cubicBezTo>
                  <a:pt x="882154" y="1549399"/>
                  <a:pt x="944759" y="1118886"/>
                  <a:pt x="776425" y="858524"/>
                </a:cubicBezTo>
                <a:cubicBezTo>
                  <a:pt x="608091" y="598162"/>
                  <a:pt x="317379" y="443028"/>
                  <a:pt x="7381" y="448136"/>
                </a:cubicBezTo>
                <a:lnTo>
                  <a:pt x="0" y="155"/>
                </a:lnTo>
                <a:close/>
              </a:path>
            </a:pathLst>
          </a:custGeom>
          <a:solidFill>
            <a:srgbClr val="6FA8DC"/>
          </a:solidFill>
          <a:ln w="9525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68565" tIns="34263" rIns="68565" bIns="34263" anchor="ctr" anchorCtr="0">
            <a:noAutofit/>
          </a:bodyPr>
          <a:lstStyle/>
          <a:p>
            <a:endParaRPr sz="1224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8398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-23706" y="3809006"/>
            <a:ext cx="9144000" cy="1334494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94;p28"/>
          <p:cNvSpPr txBox="1"/>
          <p:nvPr/>
        </p:nvSpPr>
        <p:spPr>
          <a:xfrm>
            <a:off x="3497740" y="703968"/>
            <a:ext cx="3372960" cy="167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 Nova Cond Light" panose="020B0306020202020204" pitchFamily="34" charset="0"/>
              <a:buChar char="-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Запуск </a:t>
            </a:r>
            <a:r>
              <a:rPr lang="ru-RU" sz="1100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экотакси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на маршруте </a:t>
            </a:r>
            <a:r>
              <a:rPr lang="ru-RU" sz="1100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Медеу-Шымбулак</a:t>
            </a:r>
            <a:endParaRPr lang="ru-RU" sz="1100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 Nova Cond Light" panose="020B0306020202020204" pitchFamily="34" charset="0"/>
              <a:buChar char="-"/>
            </a:pP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Запуск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37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электроавтобусов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  <a:endParaRPr lang="ru-RU" sz="11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 Nova Cond Light" panose="020B0306020202020204" pitchFamily="34" charset="0"/>
              <a:buChar char="-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Установка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19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экопостов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по периметру города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 </a:t>
            </a: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 Nova Cond Light" panose="020B0306020202020204" pitchFamily="34" charset="0"/>
              <a:buChar char="-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Организация </a:t>
            </a:r>
            <a:r>
              <a:rPr lang="ru-RU" sz="11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временных общественных пространств </a:t>
            </a:r>
            <a:endParaRPr lang="ru-RU" sz="1100" b="1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 Nova Cond Light" panose="020B0306020202020204" pitchFamily="34" charset="0"/>
              <a:buChar char="-"/>
            </a:pP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Утверждение Комплексного плана </a:t>
            </a:r>
            <a:r>
              <a:rPr lang="ru-RU" sz="11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мероприятий 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по улучшению состояния атмосферного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воздуха</a:t>
            </a: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 Nova Cond Light" panose="020B0306020202020204" pitchFamily="34" charset="0"/>
              <a:buChar char="-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Реализация проектов по экологическому воспитанию  </a:t>
            </a: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 Nova Cond Light" panose="020B0306020202020204" pitchFamily="34" charset="0"/>
              <a:buChar char="-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Реализация ПД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«Зеленые города»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совместно с ЕБРР</a:t>
            </a:r>
            <a:endParaRPr lang="ru-RU" sz="11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sp>
        <p:nvSpPr>
          <p:cNvPr id="13" name="Google Shape;200;p28"/>
          <p:cNvSpPr txBox="1"/>
          <p:nvPr/>
        </p:nvSpPr>
        <p:spPr>
          <a:xfrm>
            <a:off x="3401173" y="3851358"/>
            <a:ext cx="2294242" cy="34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Ожидаемый Эффект</a:t>
            </a:r>
            <a:endParaRPr sz="1050" b="0" i="0" u="none" strike="noStrike" cap="none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" name="Google Shape;201;p28"/>
          <p:cNvSpPr txBox="1"/>
          <p:nvPr/>
        </p:nvSpPr>
        <p:spPr>
          <a:xfrm>
            <a:off x="7424249" y="4089724"/>
            <a:ext cx="1772452" cy="61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fontAlgn="base"/>
            <a:r>
              <a:rPr lang="ru-RU" sz="11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Снижение количества выбросов и антропогенного воздействия на природу </a:t>
            </a:r>
          </a:p>
        </p:txBody>
      </p:sp>
      <p:sp>
        <p:nvSpPr>
          <p:cNvPr id="16" name="Овал 15"/>
          <p:cNvSpPr/>
          <p:nvPr/>
        </p:nvSpPr>
        <p:spPr>
          <a:xfrm>
            <a:off x="265326" y="4277434"/>
            <a:ext cx="410135" cy="410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53316" y="4271186"/>
            <a:ext cx="410135" cy="410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918884" y="4271185"/>
            <a:ext cx="410135" cy="410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Google Shape;371;p39"/>
          <p:cNvSpPr/>
          <p:nvPr/>
        </p:nvSpPr>
        <p:spPr>
          <a:xfrm>
            <a:off x="370740" y="157560"/>
            <a:ext cx="1654821" cy="46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ru-RU" sz="1924" b="1" dirty="0" smtClean="0">
                <a:solidFill>
                  <a:srgbClr val="073763"/>
                </a:solidFill>
                <a:sym typeface="Oswald"/>
              </a:rPr>
              <a:t>ЭКОЛОГИЯ</a:t>
            </a:r>
            <a:endParaRPr sz="1924" b="1" dirty="0">
              <a:solidFill>
                <a:srgbClr val="073763"/>
              </a:solidFill>
              <a:sym typeface="Calibri"/>
            </a:endParaRPr>
          </a:p>
        </p:txBody>
      </p:sp>
      <p:sp>
        <p:nvSpPr>
          <p:cNvPr id="23" name="Google Shape;194;p28"/>
          <p:cNvSpPr txBox="1"/>
          <p:nvPr/>
        </p:nvSpPr>
        <p:spPr>
          <a:xfrm>
            <a:off x="57555" y="703968"/>
            <a:ext cx="3440185" cy="167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Веден запрет на закуп ком. техники дизельных и бензиновых </a:t>
            </a: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Запущено на маршруты города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14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электроавтобусов</a:t>
            </a:r>
            <a:endParaRPr lang="ru-RU" sz="1100" b="1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Проведен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Мониторинг целевых показателей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ОС </a:t>
            </a: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Установлено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10 автоматизированных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станций по измерению воздуха</a:t>
            </a:r>
            <a:endParaRPr lang="ru-RU" sz="11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На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49 </a:t>
            </a:r>
            <a:r>
              <a:rPr lang="en-US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LED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-экранах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 режиме онлайн отображается показатели качества воздуха</a:t>
            </a:r>
            <a:endParaRPr lang="ru-RU" sz="11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Создана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Рабочая группа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по экологии</a:t>
            </a:r>
            <a:endParaRPr lang="ru-RU" sz="11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Разработан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Комплексный план мероприятий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по улучшению состояния атмосферного воздуха</a:t>
            </a:r>
            <a:endParaRPr lang="ru-RU" sz="11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Создано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205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Экоклубов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по экологическому воспитанию </a:t>
            </a:r>
            <a:endParaRPr lang="ru-RU" sz="11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sp>
        <p:nvSpPr>
          <p:cNvPr id="24" name="Google Shape;200;p28"/>
          <p:cNvSpPr txBox="1"/>
          <p:nvPr/>
        </p:nvSpPr>
        <p:spPr>
          <a:xfrm>
            <a:off x="590112" y="627962"/>
            <a:ext cx="2001771" cy="34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75000"/>
              </a:lnSpc>
              <a:buSzPts val="2133"/>
              <a:buFont typeface="Arial"/>
              <a:buNone/>
            </a:pPr>
            <a:r>
              <a:rPr lang="ru-RU" sz="1600" dirty="0" smtClean="0">
                <a:solidFill>
                  <a:srgbClr val="30A083"/>
                </a:solidFill>
                <a:latin typeface="Oswald" panose="020B0604020202020204" charset="-52"/>
                <a:sym typeface="Oswald"/>
              </a:rPr>
              <a:t>2020</a:t>
            </a:r>
            <a:endParaRPr sz="1600" dirty="0">
              <a:solidFill>
                <a:srgbClr val="30A083"/>
              </a:solidFill>
              <a:latin typeface="Oswald" panose="020B0604020202020204" charset="-52"/>
              <a:sym typeface="Oswald"/>
            </a:endParaRPr>
          </a:p>
        </p:txBody>
      </p:sp>
      <p:sp>
        <p:nvSpPr>
          <p:cNvPr id="25" name="Google Shape;200;p28"/>
          <p:cNvSpPr txBox="1"/>
          <p:nvPr/>
        </p:nvSpPr>
        <p:spPr>
          <a:xfrm>
            <a:off x="4081647" y="614564"/>
            <a:ext cx="2001771" cy="34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75000"/>
              </a:lnSpc>
              <a:buSzPts val="2133"/>
            </a:pPr>
            <a:r>
              <a:rPr lang="ru-RU" sz="1600" dirty="0" smtClean="0">
                <a:solidFill>
                  <a:srgbClr val="30A083"/>
                </a:solidFill>
                <a:latin typeface="Oswald" panose="020B0604020202020204" charset="-52"/>
                <a:sym typeface="Oswald"/>
              </a:rPr>
              <a:t>2021</a:t>
            </a:r>
            <a:endParaRPr sz="1600" dirty="0">
              <a:solidFill>
                <a:srgbClr val="30A083"/>
              </a:solidFill>
              <a:latin typeface="Oswald" panose="020B0604020202020204" charset="-52"/>
              <a:sym typeface="Oswald"/>
            </a:endParaRPr>
          </a:p>
        </p:txBody>
      </p:sp>
      <p:sp>
        <p:nvSpPr>
          <p:cNvPr id="26" name="Google Shape;201;p28"/>
          <p:cNvSpPr txBox="1"/>
          <p:nvPr/>
        </p:nvSpPr>
        <p:spPr>
          <a:xfrm>
            <a:off x="2963451" y="4112722"/>
            <a:ext cx="1772452" cy="61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fontAlgn="base"/>
            <a:r>
              <a:rPr lang="ru-RU" sz="11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Измерение всех параметров, рекомендованных ВОЗ (SO2, NO2, CO, O3, PM2,5 PM10)</a:t>
            </a:r>
          </a:p>
        </p:txBody>
      </p:sp>
      <p:sp>
        <p:nvSpPr>
          <p:cNvPr id="27" name="Google Shape;201;p28"/>
          <p:cNvSpPr txBox="1"/>
          <p:nvPr/>
        </p:nvSpPr>
        <p:spPr>
          <a:xfrm>
            <a:off x="5405111" y="4167105"/>
            <a:ext cx="1772452" cy="61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fontAlgn="base"/>
            <a:r>
              <a:rPr lang="ru-RU" sz="11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Круглосуточный̆ </a:t>
            </a:r>
            <a:r>
              <a:rPr lang="ru-RU" sz="11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режим работы станций замера </a:t>
            </a:r>
          </a:p>
        </p:txBody>
      </p:sp>
      <p:sp>
        <p:nvSpPr>
          <p:cNvPr id="28" name="Овал 27"/>
          <p:cNvSpPr/>
          <p:nvPr/>
        </p:nvSpPr>
        <p:spPr>
          <a:xfrm>
            <a:off x="6916086" y="4292079"/>
            <a:ext cx="410135" cy="410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Google Shape;201;p28"/>
          <p:cNvSpPr txBox="1"/>
          <p:nvPr/>
        </p:nvSpPr>
        <p:spPr>
          <a:xfrm>
            <a:off x="704772" y="4167104"/>
            <a:ext cx="1772452" cy="61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fontAlgn="base"/>
            <a:r>
              <a:rPr lang="ru-RU" sz="11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К 2022 году снижение выбросов с 123 тыс. до 94 тыс. тонн</a:t>
            </a:r>
            <a:endParaRPr lang="ru-RU" sz="11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781D5E7-13E6-6944-90FA-E44084637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10" y="2235942"/>
            <a:ext cx="2276825" cy="14898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C19124B-B306-CD4C-B5DC-4AE3F66DB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/>
          <a:stretch/>
        </p:blipFill>
        <p:spPr>
          <a:xfrm>
            <a:off x="6732110" y="484101"/>
            <a:ext cx="2276825" cy="1668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4;p31"/>
          <p:cNvSpPr txBox="1"/>
          <p:nvPr/>
        </p:nvSpPr>
        <p:spPr>
          <a:xfrm>
            <a:off x="122824" y="1116194"/>
            <a:ext cx="3158833" cy="174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268292" algn="l"/>
              </a:tabLst>
            </a:pP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Высажено </a:t>
            </a:r>
            <a:r>
              <a:rPr lang="kk-KZ" sz="12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– </a:t>
            </a:r>
            <a:r>
              <a:rPr lang="kk-KZ" sz="12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282 тыс. деревьев, </a:t>
            </a: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площадь цветников – </a:t>
            </a:r>
            <a:r>
              <a:rPr lang="kk-KZ" sz="12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120 тыс. </a:t>
            </a:r>
            <a:r>
              <a:rPr lang="kk-KZ" sz="12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к</a:t>
            </a:r>
            <a:r>
              <a:rPr lang="kk-KZ" sz="12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в.м.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268292" algn="l"/>
              </a:tabLst>
            </a:pP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Принята </a:t>
            </a:r>
            <a:r>
              <a:rPr lang="kk-KZ" sz="12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программа </a:t>
            </a:r>
            <a:r>
              <a:rPr lang="kk-KZ" sz="12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«1 миллион деревьев»</a:t>
            </a:r>
            <a:r>
              <a:rPr lang="kk-KZ" sz="12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до 2022 года</a:t>
            </a:r>
            <a:endParaRPr lang="ru-RU" sz="12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268292" algn="l"/>
              </a:tabLst>
            </a:pPr>
            <a:r>
              <a:rPr lang="ru-RU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Разработана </a:t>
            </a:r>
            <a:r>
              <a:rPr lang="ru-RU" sz="12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Стратегии </a:t>
            </a:r>
            <a:r>
              <a:rPr lang="ru-RU" sz="12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озеленения </a:t>
            </a:r>
            <a:r>
              <a:rPr lang="ru-RU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2020-2030</a:t>
            </a:r>
            <a:r>
              <a:rPr lang="ru-RU" sz="12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 </a:t>
            </a:r>
            <a:r>
              <a:rPr lang="ru-RU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г</a:t>
            </a:r>
            <a:endParaRPr lang="ru-RU" sz="12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268292" algn="l"/>
              </a:tabLst>
            </a:pP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Проведена </a:t>
            </a:r>
            <a:r>
              <a:rPr lang="kk-KZ" sz="12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четырехкратная биологическая </a:t>
            </a:r>
            <a:r>
              <a:rPr lang="kk-KZ" sz="12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обработка зеленых насаждений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268292" algn="l"/>
              </a:tabLst>
            </a:pP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Разработан </a:t>
            </a:r>
            <a:r>
              <a:rPr lang="kk-KZ" sz="12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электронный реестр зеленых </a:t>
            </a:r>
            <a:r>
              <a:rPr lang="kk-KZ" sz="12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насаждений </a:t>
            </a: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города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268292" algn="l"/>
              </a:tabLst>
            </a:pP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Определены требования к саженцам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268292" algn="l"/>
              </a:tabLst>
            </a:pP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Обеспечен показатель с 6,5 до </a:t>
            </a:r>
            <a:r>
              <a:rPr lang="kk-KZ" sz="12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7,7 м2/чел</a:t>
            </a:r>
            <a:endParaRPr lang="ru-RU" sz="12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sp>
        <p:nvSpPr>
          <p:cNvPr id="10" name="Прямоугольник с двумя усеченными соседними углами 9"/>
          <p:cNvSpPr/>
          <p:nvPr/>
        </p:nvSpPr>
        <p:spPr>
          <a:xfrm>
            <a:off x="127" y="3762748"/>
            <a:ext cx="9143746" cy="1380681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Google Shape;371;p39"/>
          <p:cNvSpPr/>
          <p:nvPr/>
        </p:nvSpPr>
        <p:spPr>
          <a:xfrm>
            <a:off x="122824" y="66972"/>
            <a:ext cx="9021049" cy="46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ru-RU" sz="1924" b="1" dirty="0">
                <a:solidFill>
                  <a:srgbClr val="073763"/>
                </a:solidFill>
                <a:sym typeface="Oswald"/>
              </a:rPr>
              <a:t>РАЗВИТИЕ ЗЕЛЕНОГО ФОНДА</a:t>
            </a:r>
            <a:endParaRPr sz="1924" b="1" dirty="0">
              <a:solidFill>
                <a:srgbClr val="073763"/>
              </a:solidFill>
              <a:sym typeface="Calibri"/>
            </a:endParaRPr>
          </a:p>
        </p:txBody>
      </p:sp>
      <p:sp>
        <p:nvSpPr>
          <p:cNvPr id="14" name="Google Shape;391;p41"/>
          <p:cNvSpPr/>
          <p:nvPr/>
        </p:nvSpPr>
        <p:spPr>
          <a:xfrm>
            <a:off x="3039586" y="3762749"/>
            <a:ext cx="3064829" cy="35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Индикаторы </a:t>
            </a:r>
            <a:endParaRPr sz="16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391;p41"/>
          <p:cNvSpPr/>
          <p:nvPr/>
        </p:nvSpPr>
        <p:spPr>
          <a:xfrm>
            <a:off x="596836" y="4095946"/>
            <a:ext cx="1446385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Увеличение доли здоровых деревьев за счет использования биопрепаратов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7" name="Google Shape;391;p41"/>
          <p:cNvSpPr/>
          <p:nvPr/>
        </p:nvSpPr>
        <p:spPr>
          <a:xfrm>
            <a:off x="2529089" y="4095946"/>
            <a:ext cx="1792730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Увеличение до </a:t>
            </a: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11 </a:t>
            </a:r>
            <a:r>
              <a:rPr lang="ru-RU" sz="1155" dirty="0">
                <a:solidFill>
                  <a:schemeClr val="bg1"/>
                </a:solidFill>
                <a:latin typeface="Arial Nova Cond" panose="020B0506020202020204" pitchFamily="34" charset="0"/>
              </a:rPr>
              <a:t>м</a:t>
            </a:r>
            <a:r>
              <a:rPr lang="ru-RU" sz="1155" baseline="30000" dirty="0">
                <a:solidFill>
                  <a:schemeClr val="bg1"/>
                </a:solidFill>
                <a:latin typeface="Arial Nova Cond" panose="020B0506020202020204" pitchFamily="34" charset="0"/>
              </a:rPr>
              <a:t>2</a:t>
            </a: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. зеленых насаждений на каждого </a:t>
            </a: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жителя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8" name="Google Shape;391;p41"/>
          <p:cNvSpPr/>
          <p:nvPr/>
        </p:nvSpPr>
        <p:spPr>
          <a:xfrm>
            <a:off x="4807828" y="4095946"/>
            <a:ext cx="1946544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до 872 </a:t>
            </a:r>
            <a:r>
              <a:rPr lang="ru-RU" sz="1200" dirty="0" err="1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тыс</a:t>
            </a: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 тонн производство кислорода и до 72 </a:t>
            </a:r>
            <a:r>
              <a:rPr lang="ru-RU" sz="1200" dirty="0" err="1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тыс</a:t>
            </a: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 тонн связывание углерода к 2025 году (увеличение на 30%)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391;p41"/>
          <p:cNvSpPr/>
          <p:nvPr/>
        </p:nvSpPr>
        <p:spPr>
          <a:xfrm>
            <a:off x="7163753" y="4090951"/>
            <a:ext cx="1979872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увеличение многолетних растений с 27 тыс. </a:t>
            </a:r>
            <a:r>
              <a:rPr lang="ru-RU" sz="1155" dirty="0">
                <a:solidFill>
                  <a:schemeClr val="bg1"/>
                </a:solidFill>
                <a:latin typeface="Arial Nova Cond" panose="020B0506020202020204" pitchFamily="34" charset="0"/>
              </a:rPr>
              <a:t>м</a:t>
            </a:r>
            <a:r>
              <a:rPr lang="ru-RU" sz="1155" baseline="30000" dirty="0">
                <a:solidFill>
                  <a:schemeClr val="bg1"/>
                </a:solidFill>
                <a:latin typeface="Arial Nova Cond" panose="020B0506020202020204" pitchFamily="34" charset="0"/>
              </a:rPr>
              <a:t>2</a:t>
            </a: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 до 101 тыс. </a:t>
            </a:r>
            <a:r>
              <a:rPr lang="ru-RU" sz="1155" dirty="0">
                <a:solidFill>
                  <a:schemeClr val="bg1"/>
                </a:solidFill>
                <a:latin typeface="Arial Nova Cond" panose="020B0506020202020204" pitchFamily="34" charset="0"/>
              </a:rPr>
              <a:t>м</a:t>
            </a:r>
            <a:r>
              <a:rPr lang="ru-RU" sz="1155" baseline="30000" dirty="0">
                <a:solidFill>
                  <a:schemeClr val="bg1"/>
                </a:solidFill>
                <a:latin typeface="Arial Nova Cond" panose="020B0506020202020204" pitchFamily="34" charset="0"/>
              </a:rPr>
              <a:t>2</a:t>
            </a: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уменьшение однолетних растений с 373 тыс. </a:t>
            </a:r>
            <a:r>
              <a:rPr lang="ru-RU" sz="1155" dirty="0">
                <a:solidFill>
                  <a:schemeClr val="bg1"/>
                </a:solidFill>
                <a:latin typeface="Arial Nova Cond" panose="020B0506020202020204" pitchFamily="34" charset="0"/>
              </a:rPr>
              <a:t>м</a:t>
            </a:r>
            <a:r>
              <a:rPr lang="ru-RU" sz="1155" baseline="30000" dirty="0">
                <a:solidFill>
                  <a:schemeClr val="bg1"/>
                </a:solidFill>
                <a:latin typeface="Arial Nova Cond" panose="020B0506020202020204" pitchFamily="34" charset="0"/>
              </a:rPr>
              <a:t>2</a:t>
            </a:r>
            <a:r>
              <a:rPr lang="ru-RU" sz="1347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до 235 тыс. </a:t>
            </a:r>
            <a:r>
              <a:rPr lang="ru-RU" sz="1198" dirty="0">
                <a:solidFill>
                  <a:schemeClr val="bg1"/>
                </a:solidFill>
                <a:latin typeface="Arial Nova Cond" panose="020B0506020202020204" pitchFamily="34" charset="0"/>
              </a:rPr>
              <a:t>м</a:t>
            </a:r>
            <a:r>
              <a:rPr lang="ru-RU" sz="1198" baseline="30000" dirty="0">
                <a:solidFill>
                  <a:schemeClr val="bg1"/>
                </a:solidFill>
                <a:latin typeface="Arial Nova Cond" panose="020B0506020202020204" pitchFamily="34" charset="0"/>
              </a:rPr>
              <a:t>2</a:t>
            </a:r>
            <a:endParaRPr lang="ru-RU" sz="1198" dirty="0">
              <a:solidFill>
                <a:schemeClr val="bg1"/>
              </a:solidFill>
              <a:latin typeface="Arial Nova Cond" panose="020B0506020202020204" pitchFamily="34" charset="0"/>
              <a:ea typeface="Oswald"/>
              <a:cs typeface="Oswald"/>
            </a:endParaRPr>
          </a:p>
        </p:txBody>
      </p:sp>
      <p:sp>
        <p:nvSpPr>
          <p:cNvPr id="20" name="Google Shape;244;p31"/>
          <p:cNvSpPr txBox="1"/>
          <p:nvPr/>
        </p:nvSpPr>
        <p:spPr>
          <a:xfrm>
            <a:off x="3104218" y="1116193"/>
            <a:ext cx="3596814" cy="15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Планируется высадить – </a:t>
            </a:r>
            <a:r>
              <a:rPr lang="kk-KZ" sz="12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свыше 300 тыс,</a:t>
            </a: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деревьев (весенний период уже высажено – 64 тыс. саженцев)</a:t>
            </a: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Площадь многолетних цветов </a:t>
            </a:r>
            <a:r>
              <a:rPr lang="kk-KZ" sz="12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47,6 </a:t>
            </a: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(в 2020 году 37 кв.м.) </a:t>
            </a:r>
            <a:endParaRPr lang="kk-KZ" sz="1200" b="1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268292" algn="l"/>
              </a:tabLst>
            </a:pPr>
            <a:r>
              <a:rPr lang="ru-RU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- Утверждение </a:t>
            </a:r>
            <a:r>
              <a:rPr lang="ru-RU" sz="12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Правил озеленения, с ужесточением требований </a:t>
            </a:r>
            <a:endParaRPr lang="ru-RU" sz="1200" b="1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indent="92075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r>
              <a:rPr lang="ru-RU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Утверждение Методики расчета по зеленым насаждениям</a:t>
            </a:r>
          </a:p>
          <a:p>
            <a:pPr indent="92075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r>
              <a:rPr lang="kk-KZ" sz="12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Начата </a:t>
            </a:r>
            <a:r>
              <a:rPr lang="kk-KZ" sz="12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четырехкратная биологическая </a:t>
            </a:r>
            <a:r>
              <a:rPr lang="kk-KZ" sz="12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обработка зеленых насаждений</a:t>
            </a:r>
          </a:p>
          <a:p>
            <a:pPr indent="92075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endParaRPr lang="ru-RU" sz="1200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88641" y="4232080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Овал 22"/>
          <p:cNvSpPr/>
          <p:nvPr/>
        </p:nvSpPr>
        <p:spPr>
          <a:xfrm>
            <a:off x="2071847" y="4232080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Овал 23"/>
          <p:cNvSpPr/>
          <p:nvPr/>
        </p:nvSpPr>
        <p:spPr>
          <a:xfrm>
            <a:off x="4327528" y="4232080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Овал 24"/>
          <p:cNvSpPr/>
          <p:nvPr/>
        </p:nvSpPr>
        <p:spPr>
          <a:xfrm>
            <a:off x="6754372" y="4232080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Google Shape;200;p28">
            <a:extLst>
              <a:ext uri="{FF2B5EF4-FFF2-40B4-BE49-F238E27FC236}">
                <a16:creationId xmlns="" xmlns:a16="http://schemas.microsoft.com/office/drawing/2014/main" id="{737C6C71-093F-9342-B188-BCBC53B8FB09}"/>
              </a:ext>
            </a:extLst>
          </p:cNvPr>
          <p:cNvSpPr txBox="1"/>
          <p:nvPr/>
        </p:nvSpPr>
        <p:spPr>
          <a:xfrm>
            <a:off x="257225" y="830966"/>
            <a:ext cx="2901650" cy="28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00"/>
              </a:buClr>
              <a:buSzPts val="2133"/>
            </a:pPr>
            <a:r>
              <a:rPr lang="ru-RU" sz="1600" dirty="0" smtClean="0">
                <a:solidFill>
                  <a:srgbClr val="30A083"/>
                </a:solidFill>
                <a:latin typeface="Oswald" panose="020B0604020202020204" charset="-52"/>
                <a:sym typeface="Oswald"/>
              </a:rPr>
              <a:t>2020</a:t>
            </a:r>
            <a:endParaRPr sz="1600" dirty="0">
              <a:solidFill>
                <a:srgbClr val="30A083"/>
              </a:solidFill>
              <a:latin typeface="Oswald" panose="020B0604020202020204" charset="-52"/>
              <a:sym typeface="Oswald"/>
            </a:endParaRPr>
          </a:p>
        </p:txBody>
      </p:sp>
      <p:sp>
        <p:nvSpPr>
          <p:cNvPr id="21" name="Google Shape;200;p28">
            <a:extLst>
              <a:ext uri="{FF2B5EF4-FFF2-40B4-BE49-F238E27FC236}">
                <a16:creationId xmlns="" xmlns:a16="http://schemas.microsoft.com/office/drawing/2014/main" id="{737C6C71-093F-9342-B188-BCBC53B8FB09}"/>
              </a:ext>
            </a:extLst>
          </p:cNvPr>
          <p:cNvSpPr txBox="1"/>
          <p:nvPr/>
        </p:nvSpPr>
        <p:spPr>
          <a:xfrm>
            <a:off x="3281657" y="830966"/>
            <a:ext cx="2901650" cy="28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00"/>
              </a:buClr>
              <a:buSzPts val="2133"/>
            </a:pPr>
            <a:r>
              <a:rPr lang="ru-RU" sz="1600" dirty="0" smtClean="0">
                <a:solidFill>
                  <a:srgbClr val="30A083"/>
                </a:solidFill>
                <a:latin typeface="Oswald" panose="020B0604020202020204" charset="-52"/>
                <a:sym typeface="Oswald"/>
              </a:rPr>
              <a:t>2021</a:t>
            </a:r>
            <a:endParaRPr sz="1600" dirty="0">
              <a:solidFill>
                <a:srgbClr val="30A083"/>
              </a:solidFill>
              <a:latin typeface="Oswald" panose="020B0604020202020204" charset="-52"/>
              <a:sym typeface="Oswa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92" y="665394"/>
            <a:ext cx="2398942" cy="219705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157558" y="2708556"/>
            <a:ext cx="3924484" cy="9643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726"/>
              </a:spcBef>
              <a:defRPr/>
            </a:pPr>
            <a:r>
              <a:rPr lang="ru-RU" sz="1200" b="1" dirty="0" smtClean="0">
                <a:solidFill>
                  <a:srgbClr val="F88608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Необходимое содействие:</a:t>
            </a:r>
          </a:p>
          <a:p>
            <a:pPr algn="just">
              <a:spcBef>
                <a:spcPts val="726"/>
              </a:spcBef>
              <a:defRPr/>
            </a:pPr>
            <a:r>
              <a:rPr lang="ru-RU" sz="105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- </a:t>
            </a:r>
            <a:r>
              <a:rPr lang="ru-RU" sz="1050" b="1" dirty="0" smtClean="0">
                <a:solidFill>
                  <a:srgbClr val="F88608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Утверждение новых Правил</a:t>
            </a:r>
          </a:p>
          <a:p>
            <a:pPr algn="just">
              <a:spcBef>
                <a:spcPts val="726"/>
              </a:spcBef>
              <a:defRPr/>
            </a:pPr>
            <a:r>
              <a:rPr lang="ru-RU" sz="105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- </a:t>
            </a:r>
            <a:r>
              <a:rPr lang="ru-RU" sz="1050" b="1" dirty="0" smtClean="0">
                <a:solidFill>
                  <a:srgbClr val="F88608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Посадки в рамках ГЧП, а также уход за зелеными насаждениями</a:t>
            </a:r>
            <a:endParaRPr lang="ru-RU" sz="1050" b="1" dirty="0">
              <a:solidFill>
                <a:srgbClr val="F88608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4;p31"/>
          <p:cNvSpPr txBox="1"/>
          <p:nvPr/>
        </p:nvSpPr>
        <p:spPr>
          <a:xfrm>
            <a:off x="212794" y="1182916"/>
            <a:ext cx="2900221" cy="94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Благоустройство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парка «Дружбы» 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Благоустройство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сквера в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мкр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. «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Жетысу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»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Благоустройство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сквера «Карасу»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Создана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рекреационная зона </a:t>
            </a:r>
            <a:r>
              <a:rPr lang="ru-RU" sz="11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 </a:t>
            </a:r>
            <a:r>
              <a:rPr lang="ru-RU" sz="1100" b="1" dirty="0" err="1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мкр</a:t>
            </a:r>
            <a:r>
              <a:rPr lang="ru-RU" sz="11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. Жас Канат и п. Маяк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включая зоны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аэропортовского озера </a:t>
            </a:r>
            <a:endParaRPr lang="ru-RU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endParaRPr lang="ru-RU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endParaRPr lang="ru-RU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285750" indent="-2857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endParaRPr lang="kk-KZ" b="1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sp>
        <p:nvSpPr>
          <p:cNvPr id="10" name="Прямоугольник с двумя усеченными соседними углами 9"/>
          <p:cNvSpPr/>
          <p:nvPr/>
        </p:nvSpPr>
        <p:spPr>
          <a:xfrm>
            <a:off x="0" y="4249732"/>
            <a:ext cx="9143746" cy="893767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Google Shape;371;p39"/>
          <p:cNvSpPr/>
          <p:nvPr/>
        </p:nvSpPr>
        <p:spPr>
          <a:xfrm>
            <a:off x="173954" y="112008"/>
            <a:ext cx="5140996" cy="46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ru-RU" sz="1924" b="1" dirty="0" smtClean="0">
                <a:solidFill>
                  <a:srgbClr val="073763"/>
                </a:solidFill>
                <a:sym typeface="Oswald"/>
              </a:rPr>
              <a:t>ОБЩЕСТВЕННЫЕ ПРОСТРАНСТВА </a:t>
            </a:r>
            <a:endParaRPr lang="ru-RU" sz="1924" b="1" dirty="0">
              <a:solidFill>
                <a:srgbClr val="073763"/>
              </a:solidFill>
              <a:sym typeface="Calibri"/>
            </a:endParaRPr>
          </a:p>
        </p:txBody>
      </p:sp>
      <p:sp>
        <p:nvSpPr>
          <p:cNvPr id="14" name="Google Shape;391;p41"/>
          <p:cNvSpPr/>
          <p:nvPr/>
        </p:nvSpPr>
        <p:spPr>
          <a:xfrm>
            <a:off x="3126501" y="3911108"/>
            <a:ext cx="3064829" cy="40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Ожидаемый эффект </a:t>
            </a:r>
            <a:endParaRPr sz="16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391;p41"/>
          <p:cNvSpPr/>
          <p:nvPr/>
        </p:nvSpPr>
        <p:spPr>
          <a:xfrm>
            <a:off x="656901" y="4450224"/>
            <a:ext cx="1639269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Увеличение парковых зона на каждого </a:t>
            </a: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ж</a:t>
            </a: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ителя до 5,2 </a:t>
            </a:r>
            <a:r>
              <a:rPr lang="ru-RU" sz="1200" dirty="0" err="1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кв.м</a:t>
            </a: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. в 2021 году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7" name="Google Shape;391;p41"/>
          <p:cNvSpPr/>
          <p:nvPr/>
        </p:nvSpPr>
        <p:spPr>
          <a:xfrm>
            <a:off x="3630323" y="4450224"/>
            <a:ext cx="1639269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Увеличение </a:t>
            </a: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площадей </a:t>
            </a: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реконструированных </a:t>
            </a: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парковых зон  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8" name="Google Shape;391;p41"/>
          <p:cNvSpPr/>
          <p:nvPr/>
        </p:nvSpPr>
        <p:spPr>
          <a:xfrm>
            <a:off x="6604387" y="4450224"/>
            <a:ext cx="1946544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Создание мест отдыха и проведения досуга горожан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48707" y="4586358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Овал 22"/>
          <p:cNvSpPr/>
          <p:nvPr/>
        </p:nvSpPr>
        <p:spPr>
          <a:xfrm>
            <a:off x="3173081" y="4586358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Овал 23"/>
          <p:cNvSpPr/>
          <p:nvPr/>
        </p:nvSpPr>
        <p:spPr>
          <a:xfrm>
            <a:off x="6124088" y="4586358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Google Shape;244;p31"/>
          <p:cNvSpPr txBox="1"/>
          <p:nvPr/>
        </p:nvSpPr>
        <p:spPr>
          <a:xfrm>
            <a:off x="268881" y="2496721"/>
            <a:ext cx="2415307" cy="4298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Общая площадь благоустройства – 65,6 га.   Площадь озеленения – 24,4 га.</a:t>
            </a: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r>
              <a:rPr lang="ru-RU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 </a:t>
            </a:r>
            <a:endParaRPr lang="ru-RU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endParaRPr lang="ru-RU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285750" indent="-2857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endParaRPr lang="kk-KZ" b="1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sp>
        <p:nvSpPr>
          <p:cNvPr id="15" name="Google Shape;200;p28">
            <a:extLst>
              <a:ext uri="{FF2B5EF4-FFF2-40B4-BE49-F238E27FC236}">
                <a16:creationId xmlns="" xmlns:a16="http://schemas.microsoft.com/office/drawing/2014/main" id="{737C6C71-093F-9342-B188-BCBC53B8FB09}"/>
              </a:ext>
            </a:extLst>
          </p:cNvPr>
          <p:cNvSpPr txBox="1"/>
          <p:nvPr/>
        </p:nvSpPr>
        <p:spPr>
          <a:xfrm>
            <a:off x="-112203" y="871805"/>
            <a:ext cx="2901650" cy="28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00"/>
              </a:buClr>
              <a:buSzPts val="2133"/>
            </a:pPr>
            <a:r>
              <a:rPr lang="ru-RU" sz="1600" dirty="0" smtClean="0">
                <a:solidFill>
                  <a:srgbClr val="30A083"/>
                </a:solidFill>
                <a:latin typeface="Oswald" panose="020B0604020202020204" charset="-52"/>
                <a:sym typeface="Oswald"/>
              </a:rPr>
              <a:t>2020</a:t>
            </a:r>
            <a:endParaRPr sz="1600" dirty="0">
              <a:solidFill>
                <a:srgbClr val="30A083"/>
              </a:solidFill>
              <a:latin typeface="Oswald" panose="020B0604020202020204" charset="-52"/>
              <a:sym typeface="Oswald"/>
            </a:endParaRPr>
          </a:p>
        </p:txBody>
      </p:sp>
      <p:sp>
        <p:nvSpPr>
          <p:cNvPr id="19" name="Google Shape;200;p28">
            <a:extLst>
              <a:ext uri="{FF2B5EF4-FFF2-40B4-BE49-F238E27FC236}">
                <a16:creationId xmlns="" xmlns:a16="http://schemas.microsoft.com/office/drawing/2014/main" id="{737C6C71-093F-9342-B188-BCBC53B8FB09}"/>
              </a:ext>
            </a:extLst>
          </p:cNvPr>
          <p:cNvSpPr txBox="1"/>
          <p:nvPr/>
        </p:nvSpPr>
        <p:spPr>
          <a:xfrm>
            <a:off x="3229614" y="871805"/>
            <a:ext cx="2901650" cy="28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00"/>
              </a:buClr>
              <a:buSzPts val="2133"/>
            </a:pPr>
            <a:r>
              <a:rPr lang="ru-RU" sz="1600" dirty="0" smtClean="0">
                <a:solidFill>
                  <a:srgbClr val="30A083"/>
                </a:solidFill>
                <a:latin typeface="Oswald" panose="020B0604020202020204" charset="-52"/>
                <a:sym typeface="Oswald"/>
              </a:rPr>
              <a:t>2021</a:t>
            </a:r>
            <a:endParaRPr sz="1600" dirty="0">
              <a:solidFill>
                <a:srgbClr val="30A083"/>
              </a:solidFill>
              <a:latin typeface="Oswald" panose="020B0604020202020204" charset="-52"/>
              <a:sym typeface="Oswald"/>
            </a:endParaRPr>
          </a:p>
        </p:txBody>
      </p:sp>
      <p:sp>
        <p:nvSpPr>
          <p:cNvPr id="20" name="Google Shape;244;p31"/>
          <p:cNvSpPr txBox="1"/>
          <p:nvPr/>
        </p:nvSpPr>
        <p:spPr>
          <a:xfrm>
            <a:off x="3066436" y="1201587"/>
            <a:ext cx="3057652" cy="94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Обустройство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4 новых парковых зон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созданных путем массовых посадок: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мкр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.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Зердели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Боралдай,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Ожет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и в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мкр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. Алатау 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Благоустройство рощи «Маяк»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Реконструкция </a:t>
            </a:r>
            <a:r>
              <a:rPr lang="ru-RU" sz="11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парковой зоны 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 </a:t>
            </a:r>
            <a:r>
              <a:rPr lang="ru-RU" sz="1100" dirty="0" err="1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мкр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. </a:t>
            </a:r>
            <a:r>
              <a:rPr lang="ru-RU" sz="1100" dirty="0" err="1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Кокмайса</a:t>
            </a:r>
            <a:endParaRPr lang="ru-RU" sz="11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Реконструкция </a:t>
            </a:r>
            <a:r>
              <a:rPr lang="ru-RU" sz="11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парковой зоны 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 </a:t>
            </a:r>
            <a:r>
              <a:rPr lang="ru-RU" sz="1100" dirty="0" err="1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мкр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. </a:t>
            </a:r>
            <a:r>
              <a:rPr lang="ru-RU" sz="1100" dirty="0" err="1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Кемель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 </a:t>
            </a:r>
            <a:endParaRPr lang="ru-RU" sz="1100" b="1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Благоустрйоство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: сквера у НАТОБ, сквера у КБТУ, ул.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Байсеитова</a:t>
            </a:r>
            <a:r>
              <a:rPr lang="ru-RU" sz="11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и сквера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М.Маметовой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.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Ведется разработка ПСД по 13 объектам 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b="1" dirty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Реконструкция общественных пространств 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b="1" dirty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Принятие программы по развитию общественных пространств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b="1" dirty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Создание «Дирекции парков» 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b="1" dirty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Внедрение Гис-системы парковых </a:t>
            </a:r>
            <a:r>
              <a:rPr lang="ru-RU" sz="1100" b="1" dirty="0" smtClean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зон</a:t>
            </a:r>
            <a:endParaRPr lang="ru-RU" sz="1100" b="1" dirty="0">
              <a:solidFill>
                <a:srgbClr val="F88608"/>
              </a:solidFill>
              <a:latin typeface="Arial Nova Cond" panose="020B0506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endParaRPr lang="kk-KZ" b="1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04" y="751817"/>
            <a:ext cx="3011073" cy="2667000"/>
          </a:xfrm>
          <a:prstGeom prst="rect">
            <a:avLst/>
          </a:prstGeom>
        </p:spPr>
      </p:pic>
      <p:sp>
        <p:nvSpPr>
          <p:cNvPr id="21" name="Google Shape;200;p28"/>
          <p:cNvSpPr txBox="1"/>
          <p:nvPr/>
        </p:nvSpPr>
        <p:spPr>
          <a:xfrm>
            <a:off x="3290579" y="4219792"/>
            <a:ext cx="2294242" cy="34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Ожидаемый Эффект</a:t>
            </a:r>
            <a:endParaRPr sz="1050" b="0" i="0" u="none" strike="noStrike" cap="none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3818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4;p31"/>
          <p:cNvSpPr txBox="1"/>
          <p:nvPr/>
        </p:nvSpPr>
        <p:spPr>
          <a:xfrm>
            <a:off x="211835" y="711323"/>
            <a:ext cx="3511550" cy="205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Водозаборные сооружения из поверхностных источников </a:t>
            </a:r>
            <a:r>
              <a:rPr lang="ru-RU" sz="1050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р.Керенкулак</a:t>
            </a:r>
            <a: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и подающий поливочный водопровод для полива Ботанического сада 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Устройство 10 скважин в Алатауском районе (создание зеленых зон)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Реконструкция фонтана в парке Первого Президента 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Начата реконструкция </a:t>
            </a:r>
            <a:r>
              <a:rPr lang="ru-RU" sz="105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русел рек </a:t>
            </a:r>
            <a:r>
              <a:rPr lang="ru-RU" sz="105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Тиксай</a:t>
            </a:r>
            <a:r>
              <a:rPr lang="ru-RU" sz="105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Жарбулак</a:t>
            </a:r>
            <a: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</a:t>
            </a:r>
            <a:b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</a:br>
            <a:r>
              <a:rPr lang="ru-RU" sz="105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</a:t>
            </a:r>
            <a:r>
              <a:rPr lang="ru-RU" sz="105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. </a:t>
            </a:r>
            <a:r>
              <a:rPr lang="ru-RU" sz="105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Алматинка</a:t>
            </a:r>
            <a:r>
              <a:rPr lang="ru-RU" sz="105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</a:t>
            </a:r>
            <a:r>
              <a:rPr lang="ru-RU" sz="105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Есентай</a:t>
            </a:r>
            <a:r>
              <a:rPr lang="ru-RU" sz="105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  <a: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– общая протяженность реконструкции рек 21,6 км. Срок завершения </a:t>
            </a:r>
            <a:r>
              <a:rPr lang="ru-RU" sz="105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2021 год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Проведена </a:t>
            </a:r>
            <a:r>
              <a:rPr lang="ru-RU" sz="105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инвентаризация арычной сети </a:t>
            </a:r>
            <a:r>
              <a:rPr lang="ru-RU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(создана ГИС-система арычной сети города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r>
              <a:rPr lang="kk-KZ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		Разрабатывается </a:t>
            </a:r>
            <a:r>
              <a:rPr lang="kk-KZ" sz="105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ПСД </a:t>
            </a:r>
            <a:r>
              <a:rPr lang="kk-KZ" sz="105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на </a:t>
            </a:r>
            <a:r>
              <a:rPr lang="kk-KZ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: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k-KZ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Строительство и реконструкцию </a:t>
            </a:r>
            <a:r>
              <a:rPr lang="kk-KZ" sz="105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376 км</a:t>
            </a:r>
            <a:r>
              <a:rPr lang="kk-KZ" sz="105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арычной </a:t>
            </a:r>
            <a:r>
              <a:rPr lang="kk-KZ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сети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k-KZ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Строительство и реконструкцию водозаборных сооружений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k-KZ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Механическую очистку водоемов (вдхр.Сайран, оз.Аэропортовское и пруда в мкр.Карасу)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r>
              <a:rPr lang="kk-KZ" sz="105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Подведение инженерных сетей к экопостам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 typeface="Wingdings" panose="05000000000000000000" pitchFamily="2" charset="2"/>
              <a:buChar char="ü"/>
              <a:tabLst>
                <a:tab pos="88900" algn="l"/>
              </a:tabLst>
            </a:pPr>
            <a:endParaRPr lang="ru-RU" sz="1050" b="1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endParaRPr lang="ru-RU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endParaRPr lang="ru-RU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endParaRPr lang="ru-RU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285750" indent="-2857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r>
              <a:rPr lang="kk-KZ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  <a:endParaRPr lang="kk-KZ" b="1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sp>
        <p:nvSpPr>
          <p:cNvPr id="10" name="Прямоугольник с двумя усеченными соседними углами 9"/>
          <p:cNvSpPr/>
          <p:nvPr/>
        </p:nvSpPr>
        <p:spPr>
          <a:xfrm>
            <a:off x="0" y="3861532"/>
            <a:ext cx="9143746" cy="1281968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Google Shape;371;p39"/>
          <p:cNvSpPr/>
          <p:nvPr/>
        </p:nvSpPr>
        <p:spPr>
          <a:xfrm>
            <a:off x="173954" y="90481"/>
            <a:ext cx="5140996" cy="46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ru-RU" sz="1924" b="1" dirty="0" smtClean="0">
                <a:solidFill>
                  <a:srgbClr val="073763"/>
                </a:solidFill>
                <a:sym typeface="Oswald"/>
              </a:rPr>
              <a:t>ВОДНЫЕ ОБЪЕКТЫ</a:t>
            </a:r>
            <a:endParaRPr lang="ru-RU" sz="1924" b="1" dirty="0">
              <a:solidFill>
                <a:srgbClr val="073763"/>
              </a:solidFill>
              <a:sym typeface="Calibri"/>
            </a:endParaRPr>
          </a:p>
        </p:txBody>
      </p:sp>
      <p:sp>
        <p:nvSpPr>
          <p:cNvPr id="14" name="Google Shape;391;p41"/>
          <p:cNvSpPr/>
          <p:nvPr/>
        </p:nvSpPr>
        <p:spPr>
          <a:xfrm>
            <a:off x="3066435" y="3798969"/>
            <a:ext cx="3064829" cy="40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Ожидаемый эффект </a:t>
            </a:r>
            <a:endParaRPr sz="16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391;p41"/>
          <p:cNvSpPr/>
          <p:nvPr/>
        </p:nvSpPr>
        <p:spPr>
          <a:xfrm>
            <a:off x="596835" y="4131188"/>
            <a:ext cx="1676745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Увеличение протяженности реконструированных рек и арыков 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7" name="Google Shape;391;p41"/>
          <p:cNvSpPr/>
          <p:nvPr/>
        </p:nvSpPr>
        <p:spPr>
          <a:xfrm>
            <a:off x="2853977" y="4131188"/>
            <a:ext cx="1639269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Создание благоприятной экологической обстановка на реках  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8" name="Google Shape;391;p41"/>
          <p:cNvSpPr/>
          <p:nvPr/>
        </p:nvSpPr>
        <p:spPr>
          <a:xfrm>
            <a:off x="5172821" y="4139956"/>
            <a:ext cx="1492429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 smtClean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Создание набережных зон отдыха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88641" y="4267322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Овал 22"/>
          <p:cNvSpPr/>
          <p:nvPr/>
        </p:nvSpPr>
        <p:spPr>
          <a:xfrm>
            <a:off x="2396735" y="4267322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Овал 23"/>
          <p:cNvSpPr/>
          <p:nvPr/>
        </p:nvSpPr>
        <p:spPr>
          <a:xfrm>
            <a:off x="4692522" y="4276090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Google Shape;200;p28">
            <a:extLst>
              <a:ext uri="{FF2B5EF4-FFF2-40B4-BE49-F238E27FC236}">
                <a16:creationId xmlns:a16="http://schemas.microsoft.com/office/drawing/2014/main" xmlns="" id="{737C6C71-093F-9342-B188-BCBC53B8FB09}"/>
              </a:ext>
            </a:extLst>
          </p:cNvPr>
          <p:cNvSpPr txBox="1"/>
          <p:nvPr/>
        </p:nvSpPr>
        <p:spPr>
          <a:xfrm>
            <a:off x="389641" y="529381"/>
            <a:ext cx="2901650" cy="28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00"/>
              </a:buClr>
              <a:buSzPts val="2133"/>
            </a:pPr>
            <a:r>
              <a:rPr lang="ru-RU" sz="1600" dirty="0" smtClean="0">
                <a:solidFill>
                  <a:srgbClr val="30A083"/>
                </a:solidFill>
                <a:latin typeface="Oswald" panose="020B0604020202020204" charset="-52"/>
                <a:sym typeface="Oswald"/>
              </a:rPr>
              <a:t>2020</a:t>
            </a:r>
            <a:endParaRPr sz="1600" dirty="0">
              <a:solidFill>
                <a:srgbClr val="30A083"/>
              </a:solidFill>
              <a:latin typeface="Oswald" panose="020B0604020202020204" charset="-52"/>
              <a:sym typeface="Oswald"/>
            </a:endParaRPr>
          </a:p>
        </p:txBody>
      </p:sp>
      <p:sp>
        <p:nvSpPr>
          <p:cNvPr id="19" name="Google Shape;200;p28">
            <a:extLst>
              <a:ext uri="{FF2B5EF4-FFF2-40B4-BE49-F238E27FC236}">
                <a16:creationId xmlns:a16="http://schemas.microsoft.com/office/drawing/2014/main" xmlns="" id="{737C6C71-093F-9342-B188-BCBC53B8FB09}"/>
              </a:ext>
            </a:extLst>
          </p:cNvPr>
          <p:cNvSpPr txBox="1"/>
          <p:nvPr/>
        </p:nvSpPr>
        <p:spPr>
          <a:xfrm>
            <a:off x="3871958" y="522802"/>
            <a:ext cx="2901650" cy="28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rgbClr val="000000"/>
              </a:buClr>
              <a:buSzPts val="2133"/>
            </a:pPr>
            <a:r>
              <a:rPr lang="ru-RU" sz="1600" dirty="0" smtClean="0">
                <a:solidFill>
                  <a:srgbClr val="30A083"/>
                </a:solidFill>
                <a:latin typeface="Oswald" panose="020B0604020202020204" charset="-52"/>
                <a:sym typeface="Oswald"/>
              </a:rPr>
              <a:t>2021</a:t>
            </a:r>
            <a:endParaRPr sz="1600" dirty="0">
              <a:solidFill>
                <a:srgbClr val="30A083"/>
              </a:solidFill>
              <a:latin typeface="Oswald" panose="020B0604020202020204" charset="-52"/>
              <a:sym typeface="Oswald"/>
            </a:endParaRPr>
          </a:p>
        </p:txBody>
      </p:sp>
      <p:sp>
        <p:nvSpPr>
          <p:cNvPr id="20" name="Google Shape;244;p31"/>
          <p:cNvSpPr txBox="1"/>
          <p:nvPr/>
        </p:nvSpPr>
        <p:spPr>
          <a:xfrm>
            <a:off x="3621812" y="708756"/>
            <a:ext cx="3219742" cy="94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Строительство 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- </a:t>
            </a:r>
            <a:r>
              <a:rPr lang="ru-RU" sz="1100" b="1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38 водозаборов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для поливочной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системы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kk-KZ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Определение </a:t>
            </a:r>
            <a:r>
              <a:rPr lang="kk-KZ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единого оператора по управлению </a:t>
            </a:r>
            <a:r>
              <a:rPr lang="ru-RU" sz="1100" dirty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водохозяйственным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объектами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kk-KZ" sz="1100" b="1" dirty="0" smtClean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kk-KZ" sz="1100" b="1" dirty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– </a:t>
            </a:r>
            <a:r>
              <a:rPr lang="kk-KZ" sz="1100" b="1" dirty="0" smtClean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120 </a:t>
            </a:r>
            <a:r>
              <a:rPr lang="kk-KZ" sz="1100" b="1" dirty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км. арычных сетей и ливневой </a:t>
            </a:r>
            <a:r>
              <a:rPr lang="kk-KZ" sz="1100" b="1" dirty="0" smtClean="0">
                <a:solidFill>
                  <a:srgbClr val="F88608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канализации западной части</a:t>
            </a:r>
            <a:endParaRPr lang="kk-KZ" sz="1100" b="1" dirty="0">
              <a:solidFill>
                <a:srgbClr val="F88608"/>
              </a:solidFill>
              <a:latin typeface="Arial Nova Cond" panose="020B0506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kk-KZ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Многофакторное обследование вдхр.Сайран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kk-KZ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Продолжение 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реконструкции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русел рек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Тиксай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Жарбулак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М.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Алматинка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, </a:t>
            </a:r>
            <a:r>
              <a:rPr lang="ru-RU" sz="1100" b="1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Есентай</a:t>
            </a:r>
            <a:r>
              <a:rPr lang="kk-KZ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 </a:t>
            </a:r>
            <a:endParaRPr lang="ru-RU" sz="1100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		</a:t>
            </a:r>
            <a:r>
              <a:rPr lang="ru-RU" sz="1100" b="1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Разработка ПСД на: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Реконструкцию реки </a:t>
            </a:r>
            <a:r>
              <a:rPr lang="ru-RU" sz="1100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Улкен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  <a:r>
              <a:rPr lang="ru-RU" sz="1100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Алматы</a:t>
            </a: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 </a:t>
            </a: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Капитальный ремонт БАК </a:t>
            </a:r>
            <a:r>
              <a:rPr lang="ru-RU" sz="1100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им.Д.Кунаева</a:t>
            </a:r>
            <a:endParaRPr lang="ru-RU" sz="1100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r>
              <a:rPr lang="ru-RU" sz="1100" dirty="0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Благоустройство прилегающей территории </a:t>
            </a:r>
            <a:r>
              <a:rPr lang="ru-RU" sz="1100" dirty="0" err="1" smtClean="0">
                <a:solidFill>
                  <a:srgbClr val="666666"/>
                </a:solidFill>
                <a:latin typeface="Arial Nova Cond Light" panose="020B0306020202020204" pitchFamily="34" charset="0"/>
                <a:ea typeface="Oswald"/>
                <a:cs typeface="Oswald"/>
              </a:rPr>
              <a:t>вдхр.Сайран</a:t>
            </a:r>
            <a:endParaRPr lang="ru-RU" sz="1100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endParaRPr lang="ru-RU" sz="1100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171450" indent="-1714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88900" algn="l"/>
              </a:tabLst>
            </a:pPr>
            <a:endParaRPr lang="ru-RU" sz="1100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endParaRPr lang="ru-RU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endParaRPr lang="ru-RU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tabLst>
                <a:tab pos="88900" algn="l"/>
              </a:tabLst>
            </a:pPr>
            <a:endParaRPr lang="ru-RU" dirty="0" smtClean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  <a:p>
            <a:pPr marL="285750" indent="-285750" fontAlgn="base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ts val="1133"/>
              <a:buFontTx/>
              <a:buChar char="-"/>
              <a:tabLst>
                <a:tab pos="268292" algn="l"/>
              </a:tabLst>
            </a:pPr>
            <a:endParaRPr lang="kk-KZ" b="1" dirty="0">
              <a:solidFill>
                <a:srgbClr val="666666"/>
              </a:solidFill>
              <a:latin typeface="Arial Nova Cond Light" panose="020B0306020202020204" pitchFamily="34" charset="0"/>
              <a:ea typeface="Oswald"/>
              <a:cs typeface="Oswa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20" y="842037"/>
            <a:ext cx="2330658" cy="1882000"/>
          </a:xfrm>
          <a:prstGeom prst="rect">
            <a:avLst/>
          </a:prstGeom>
        </p:spPr>
      </p:pic>
      <p:sp>
        <p:nvSpPr>
          <p:cNvPr id="21" name="Google Shape;391;p41"/>
          <p:cNvSpPr/>
          <p:nvPr/>
        </p:nvSpPr>
        <p:spPr>
          <a:xfrm>
            <a:off x="7458105" y="4131188"/>
            <a:ext cx="1946544" cy="69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9" rIns="91422" bIns="45699" anchor="t" anchorCtr="0">
            <a:noAutofit/>
          </a:bodyPr>
          <a:lstStyle/>
          <a:p>
            <a:pPr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Ликвидация всех </a:t>
            </a:r>
            <a:r>
              <a:rPr lang="ru-RU" sz="1200" dirty="0" err="1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паводкоопасных</a:t>
            </a:r>
            <a:r>
              <a:rPr lang="ru-RU" sz="1200" dirty="0">
                <a:solidFill>
                  <a:schemeClr val="bg1"/>
                </a:solidFill>
                <a:latin typeface="Arial Nova Cond Light" panose="020B0306020202020204" pitchFamily="34" charset="0"/>
                <a:ea typeface="Oswald"/>
                <a:cs typeface="Oswald"/>
                <a:sym typeface="Oswald Regular"/>
              </a:rPr>
              <a:t> участков</a:t>
            </a:r>
            <a:endParaRPr sz="1200" dirty="0">
              <a:solidFill>
                <a:schemeClr val="bg1"/>
              </a:solidFill>
              <a:latin typeface="Arial Nova Cond Light" panose="020B0306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992140" y="4224668"/>
            <a:ext cx="410123" cy="410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6823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856</Words>
  <Application>Microsoft Office PowerPoint</Application>
  <PresentationFormat>Экран (16:9)</PresentationFormat>
  <Paragraphs>214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Oswald</vt:lpstr>
      <vt:lpstr>Calibri</vt:lpstr>
      <vt:lpstr>Arial Nova Cond Light</vt:lpstr>
      <vt:lpstr>Arial Nova Cond</vt:lpstr>
      <vt:lpstr>Arial Nova</vt:lpstr>
      <vt:lpstr>Arial</vt:lpstr>
      <vt:lpstr>Wingdings</vt:lpstr>
      <vt:lpstr>Roboto Light</vt:lpstr>
      <vt:lpstr>Oswald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Али</cp:lastModifiedBy>
  <cp:revision>100</cp:revision>
  <cp:lastPrinted>2020-09-29T12:27:05Z</cp:lastPrinted>
  <dcterms:modified xsi:type="dcterms:W3CDTF">2021-05-25T04:07:29Z</dcterms:modified>
</cp:coreProperties>
</file>