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32" r:id="rId4"/>
  </p:sldMasterIdLst>
  <p:notesMasterIdLst>
    <p:notesMasterId r:id="rId50"/>
  </p:notesMasterIdLst>
  <p:handoutMasterIdLst>
    <p:handoutMasterId r:id="rId51"/>
  </p:handoutMasterIdLst>
  <p:sldIdLst>
    <p:sldId id="256" r:id="rId5"/>
    <p:sldId id="279" r:id="rId6"/>
    <p:sldId id="258" r:id="rId7"/>
    <p:sldId id="431" r:id="rId8"/>
    <p:sldId id="452" r:id="rId9"/>
    <p:sldId id="435" r:id="rId10"/>
    <p:sldId id="436" r:id="rId11"/>
    <p:sldId id="464" r:id="rId12"/>
    <p:sldId id="465" r:id="rId13"/>
    <p:sldId id="461" r:id="rId14"/>
    <p:sldId id="437" r:id="rId15"/>
    <p:sldId id="439" r:id="rId16"/>
    <p:sldId id="440" r:id="rId17"/>
    <p:sldId id="348" r:id="rId18"/>
    <p:sldId id="427" r:id="rId19"/>
    <p:sldId id="459" r:id="rId20"/>
    <p:sldId id="460" r:id="rId21"/>
    <p:sldId id="358" r:id="rId22"/>
    <p:sldId id="325" r:id="rId23"/>
    <p:sldId id="411" r:id="rId24"/>
    <p:sldId id="466" r:id="rId25"/>
    <p:sldId id="412" r:id="rId26"/>
    <p:sldId id="401" r:id="rId27"/>
    <p:sldId id="428" r:id="rId28"/>
    <p:sldId id="313" r:id="rId29"/>
    <p:sldId id="453" r:id="rId30"/>
    <p:sldId id="462" r:id="rId31"/>
    <p:sldId id="463" r:id="rId32"/>
    <p:sldId id="316" r:id="rId33"/>
    <p:sldId id="356" r:id="rId34"/>
    <p:sldId id="331" r:id="rId35"/>
    <p:sldId id="332" r:id="rId36"/>
    <p:sldId id="454" r:id="rId37"/>
    <p:sldId id="455" r:id="rId38"/>
    <p:sldId id="360" r:id="rId39"/>
    <p:sldId id="350" r:id="rId40"/>
    <p:sldId id="456" r:id="rId41"/>
    <p:sldId id="414" r:id="rId42"/>
    <p:sldId id="415" r:id="rId43"/>
    <p:sldId id="467" r:id="rId44"/>
    <p:sldId id="468" r:id="rId45"/>
    <p:sldId id="416" r:id="rId46"/>
    <p:sldId id="457" r:id="rId47"/>
    <p:sldId id="458" r:id="rId48"/>
    <p:sldId id="381" r:id="rId4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9" d="100"/>
          <a:sy n="89" d="100"/>
        </p:scale>
        <p:origin x="-62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Рождаемость на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1000 нас.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2447000838290695E-2"/>
                  <c:y val="-1.05316929323218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18,59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80572865641188E-2"/>
                  <c:y val="-3.1595078796965596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18</a:t>
                    </a:r>
                    <a:r>
                      <a:rPr lang="en-US" sz="2000" dirty="0" smtClean="0"/>
                      <a:t>,</a:t>
                    </a:r>
                    <a:r>
                      <a:rPr lang="ru-RU" sz="2000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860429649230895E-2"/>
                  <c:y val="-1.5797539398482774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23,03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Лист1!$B$5:$B$7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РК</c:v>
                </c:pt>
              </c:strCache>
            </c:strRef>
          </c:cat>
          <c:val>
            <c:numRef>
              <c:f>Лист1!$D$5:$D$7</c:f>
              <c:numCache>
                <c:formatCode>General</c:formatCode>
                <c:ptCount val="3"/>
                <c:pt idx="0">
                  <c:v>12.19</c:v>
                </c:pt>
                <c:pt idx="1">
                  <c:v>12.46</c:v>
                </c:pt>
                <c:pt idx="2">
                  <c:v>15.59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254208"/>
        <c:axId val="34264192"/>
        <c:axId val="0"/>
      </c:bar3DChart>
      <c:catAx>
        <c:axId val="34254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264192"/>
        <c:crosses val="autoZero"/>
        <c:auto val="1"/>
        <c:lblAlgn val="ctr"/>
        <c:lblOffset val="100"/>
        <c:noMultiLvlLbl val="0"/>
      </c:catAx>
      <c:valAx>
        <c:axId val="3426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54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13472114209532E-2"/>
          <c:y val="0.26694772009459267"/>
          <c:w val="0.93937305577158092"/>
          <c:h val="0.56309973495008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Лист1!$I$46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Лист1!$H$47:$H$48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Лист1!$I$47:$I$48</c:f>
              <c:numCache>
                <c:formatCode>#,##0</c:formatCode>
                <c:ptCount val="2"/>
                <c:pt idx="0">
                  <c:v>47200</c:v>
                </c:pt>
                <c:pt idx="1">
                  <c:v>37000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448960"/>
        <c:axId val="105450496"/>
        <c:axId val="0"/>
      </c:bar3DChart>
      <c:catAx>
        <c:axId val="10544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450496"/>
        <c:crosses val="autoZero"/>
        <c:auto val="1"/>
        <c:lblAlgn val="ctr"/>
        <c:lblOffset val="100"/>
        <c:noMultiLvlLbl val="0"/>
      </c:catAx>
      <c:valAx>
        <c:axId val="1054504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5448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43968130525178E-2"/>
          <c:y val="0.20008399967571172"/>
          <c:w val="0.96535603186947483"/>
          <c:h val="0.63915007942060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Лист7!$E$119</c:f>
              <c:strCache>
                <c:ptCount val="1"/>
              </c:strCache>
            </c:strRef>
          </c:tx>
          <c:spPr>
            <a:solidFill>
              <a:srgbClr val="8064A2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1494516482295327E-3"/>
                  <c:y val="-4.290063866777565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3 </a:t>
                    </a:r>
                    <a:r>
                      <a:rPr lang="ru-RU" sz="1800" b="1"/>
                      <a:t>млн</a:t>
                    </a:r>
                    <a:r>
                      <a:rPr lang="ru-RU" sz="1800" b="1" baseline="0"/>
                      <a:t> </a:t>
                    </a:r>
                    <a:r>
                      <a:rPr lang="en-US" sz="1800" b="1"/>
                      <a:t>19</a:t>
                    </a:r>
                    <a:r>
                      <a:rPr lang="ru-RU" sz="1800" b="1"/>
                      <a:t>0,5</a:t>
                    </a:r>
                    <a:r>
                      <a:rPr lang="ru-RU" sz="1800" b="1" baseline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96709889377371E-2"/>
                  <c:y val="-5.243411392728131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3</a:t>
                    </a:r>
                    <a:r>
                      <a:rPr lang="ru-RU" sz="1800" b="1"/>
                      <a:t> млн. 654,4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Лист7!$D$120:$D$121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Лист7!$E$120:$E$121</c:f>
              <c:numCache>
                <c:formatCode>#,##0</c:formatCode>
                <c:ptCount val="2"/>
                <c:pt idx="0">
                  <c:v>3190500</c:v>
                </c:pt>
                <c:pt idx="1">
                  <c:v>3654400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5520512"/>
        <c:axId val="105576704"/>
        <c:axId val="0"/>
      </c:bar3DChart>
      <c:catAx>
        <c:axId val="1055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576704"/>
        <c:crosses val="autoZero"/>
        <c:auto val="1"/>
        <c:lblAlgn val="ctr"/>
        <c:lblOffset val="100"/>
        <c:noMultiLvlLbl val="0"/>
      </c:catAx>
      <c:valAx>
        <c:axId val="1055767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55205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9865701196599E-3"/>
          <c:y val="0"/>
          <c:w val="0.92954407843572928"/>
          <c:h val="0.840321994412858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Лист7!$E$76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7636929230085547E-3"/>
                  <c:y val="-3.0060736890441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-2.672065501372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184646150427735E-3"/>
                  <c:y val="-2.672065501372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Лист7!$D$77:$D$79</c:f>
              <c:strCache>
                <c:ptCount val="3"/>
                <c:pt idx="0">
                  <c:v>Количество пострадавших </c:v>
                </c:pt>
                <c:pt idx="1">
                  <c:v>Количество раненых</c:v>
                </c:pt>
                <c:pt idx="2">
                  <c:v>Количество погибших</c:v>
                </c:pt>
              </c:strCache>
            </c:strRef>
          </c:cat>
          <c:val>
            <c:numRef>
              <c:f>Лист7!$E$77:$E$79</c:f>
              <c:numCache>
                <c:formatCode>General</c:formatCode>
                <c:ptCount val="3"/>
                <c:pt idx="0">
                  <c:v>5552</c:v>
                </c:pt>
                <c:pt idx="1">
                  <c:v>6559</c:v>
                </c:pt>
                <c:pt idx="2">
                  <c:v>159</c:v>
                </c:pt>
              </c:numCache>
            </c:numRef>
          </c:val>
        </c:ser>
        <c:ser>
          <c:idx val="1"/>
          <c:order val="1"/>
          <c:tx>
            <c:strRef>
              <c:f>Лист7!$F$76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5273858460171094E-2"/>
                  <c:y val="-2.672065501372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273858460171094E-2"/>
                  <c:y val="-2.0040491260294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82157538051327E-2"/>
                  <c:y val="-1.002024563014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Лист7!$D$77:$D$79</c:f>
              <c:strCache>
                <c:ptCount val="3"/>
                <c:pt idx="0">
                  <c:v>Количество пострадавших </c:v>
                </c:pt>
                <c:pt idx="1">
                  <c:v>Количество раненых</c:v>
                </c:pt>
                <c:pt idx="2">
                  <c:v>Количество погибших</c:v>
                </c:pt>
              </c:strCache>
            </c:strRef>
          </c:cat>
          <c:val>
            <c:numRef>
              <c:f>Лист7!$F$77:$F$79</c:f>
              <c:numCache>
                <c:formatCode>General</c:formatCode>
                <c:ptCount val="3"/>
                <c:pt idx="0">
                  <c:v>5203</c:v>
                </c:pt>
                <c:pt idx="1">
                  <c:v>6222</c:v>
                </c:pt>
                <c:pt idx="2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54240"/>
        <c:axId val="111355776"/>
        <c:axId val="0"/>
      </c:bar3DChart>
      <c:catAx>
        <c:axId val="111354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355776"/>
        <c:crosses val="autoZero"/>
        <c:auto val="1"/>
        <c:lblAlgn val="ctr"/>
        <c:lblOffset val="100"/>
        <c:noMultiLvlLbl val="0"/>
      </c:catAx>
      <c:valAx>
        <c:axId val="111355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35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48625739550068"/>
          <c:y val="0.31920145304888292"/>
          <c:w val="0.22592149385592525"/>
          <c:h val="0.1326902402150176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9894917336232E-2"/>
          <c:y val="0"/>
          <c:w val="0.78281789444778671"/>
          <c:h val="0.821457769088825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Лист7!$E$91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48019317298078E-2"/>
                  <c:y val="-5.9059658625872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Лист7!$D$92:$D$94</c:f>
              <c:strCache>
                <c:ptCount val="3"/>
                <c:pt idx="0">
                  <c:v>Количество ДТП с детьми</c:v>
                </c:pt>
                <c:pt idx="1">
                  <c:v>Число раненых детей</c:v>
                </c:pt>
                <c:pt idx="2">
                  <c:v>Число погибших детей</c:v>
                </c:pt>
              </c:strCache>
            </c:strRef>
          </c:cat>
          <c:val>
            <c:numRef>
              <c:f>Лист7!$E$92:$E$94</c:f>
              <c:numCache>
                <c:formatCode>General</c:formatCode>
                <c:ptCount val="3"/>
                <c:pt idx="0">
                  <c:v>976</c:v>
                </c:pt>
                <c:pt idx="1">
                  <c:v>1139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Лист7!$F$91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4.4092323075213866E-2"/>
                  <c:y val="-2.067088051905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115403844017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Лист7!$D$92:$D$94</c:f>
              <c:strCache>
                <c:ptCount val="3"/>
                <c:pt idx="0">
                  <c:v>Количество ДТП с детьми</c:v>
                </c:pt>
                <c:pt idx="1">
                  <c:v>Число раненых детей</c:v>
                </c:pt>
                <c:pt idx="2">
                  <c:v>Число погибших детей</c:v>
                </c:pt>
              </c:strCache>
            </c:strRef>
          </c:cat>
          <c:val>
            <c:numRef>
              <c:f>Лист7!$F$92:$F$94</c:f>
              <c:numCache>
                <c:formatCode>General</c:formatCode>
                <c:ptCount val="3"/>
                <c:pt idx="0">
                  <c:v>1044</c:v>
                </c:pt>
                <c:pt idx="1">
                  <c:v>1159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024256"/>
        <c:axId val="115025792"/>
        <c:axId val="0"/>
      </c:bar3DChart>
      <c:catAx>
        <c:axId val="11502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025792"/>
        <c:crosses val="autoZero"/>
        <c:auto val="1"/>
        <c:lblAlgn val="ctr"/>
        <c:lblOffset val="100"/>
        <c:noMultiLvlLbl val="0"/>
      </c:catAx>
      <c:valAx>
        <c:axId val="115025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02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55562749972229"/>
          <c:y val="0.43774251662971175"/>
          <c:w val="0.15229622923841793"/>
          <c:h val="0.1156560179466956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78249246621965E-2"/>
          <c:y val="5.5769346766643907E-3"/>
          <c:w val="0.89628572470107915"/>
          <c:h val="0.65575834358345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Уд.вес погибших к общему числу ДТП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-3.1944444444444442E-2"/>
                  <c:y val="-5.304339618070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2000" b="1">
                      <a:solidFill>
                        <a:sysClr val="windowText" lastClr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Лист1!$A$2:$A$18</c:f>
              <c:strCache>
                <c:ptCount val="17"/>
                <c:pt idx="0">
                  <c:v>г. Алматы </c:v>
                </c:pt>
                <c:pt idx="1">
                  <c:v>г. Астана</c:v>
                </c:pt>
                <c:pt idx="2">
                  <c:v>Павлодарская</c:v>
                </c:pt>
                <c:pt idx="3">
                  <c:v>Актюбинская </c:v>
                </c:pt>
                <c:pt idx="4">
                  <c:v>ВКО</c:v>
                </c:pt>
                <c:pt idx="5">
                  <c:v>Жамбылская </c:v>
                </c:pt>
                <c:pt idx="6">
                  <c:v>РК</c:v>
                </c:pt>
                <c:pt idx="7">
                  <c:v>Костанайская </c:v>
                </c:pt>
                <c:pt idx="8">
                  <c:v>Акмолинская </c:v>
                </c:pt>
                <c:pt idx="9">
                  <c:v>ЮКО</c:v>
                </c:pt>
                <c:pt idx="10">
                  <c:v>СКО</c:v>
                </c:pt>
                <c:pt idx="11">
                  <c:v>Карагандинская </c:v>
                </c:pt>
                <c:pt idx="12">
                  <c:v>Атырауская обл</c:v>
                </c:pt>
                <c:pt idx="13">
                  <c:v>ЗКО</c:v>
                </c:pt>
                <c:pt idx="14">
                  <c:v>Алматинская </c:v>
                </c:pt>
                <c:pt idx="15">
                  <c:v>Кызылординская </c:v>
                </c:pt>
                <c:pt idx="16">
                  <c:v>Мангистауская</c:v>
                </c:pt>
              </c:strCache>
            </c:strRef>
          </c:cat>
          <c:val>
            <c:numRef>
              <c:f>Лист1!$B$2:$B$18</c:f>
              <c:numCache>
                <c:formatCode>0.0</c:formatCode>
                <c:ptCount val="17"/>
                <c:pt idx="0">
                  <c:v>2.507232401157184</c:v>
                </c:pt>
                <c:pt idx="1">
                  <c:v>5.4054054054054053</c:v>
                </c:pt>
                <c:pt idx="2">
                  <c:v>6.2448644207066559</c:v>
                </c:pt>
                <c:pt idx="3">
                  <c:v>8.626974483596598</c:v>
                </c:pt>
                <c:pt idx="4">
                  <c:v>9.156010230179028</c:v>
                </c:pt>
                <c:pt idx="5">
                  <c:v>9.3624609897458768</c:v>
                </c:pt>
                <c:pt idx="6">
                  <c:v>10.218478772072341</c:v>
                </c:pt>
                <c:pt idx="7">
                  <c:v>10.457516339869281</c:v>
                </c:pt>
                <c:pt idx="8">
                  <c:v>14.321608040201005</c:v>
                </c:pt>
                <c:pt idx="9">
                  <c:v>15.150442477876107</c:v>
                </c:pt>
                <c:pt idx="10">
                  <c:v>15.43859649122807</c:v>
                </c:pt>
                <c:pt idx="11">
                  <c:v>15.432098765432098</c:v>
                </c:pt>
                <c:pt idx="12">
                  <c:v>16.431924882629108</c:v>
                </c:pt>
                <c:pt idx="13">
                  <c:v>16.84981684981685</c:v>
                </c:pt>
                <c:pt idx="14">
                  <c:v>18.007117437722421</c:v>
                </c:pt>
                <c:pt idx="15">
                  <c:v>20.224719101123597</c:v>
                </c:pt>
                <c:pt idx="16">
                  <c:v>22.93144208037825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дети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8.3333333333333332E-3"/>
                  <c:y val="1.0608679236141682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Лист1!$A$2:$A$18</c:f>
              <c:strCache>
                <c:ptCount val="17"/>
                <c:pt idx="0">
                  <c:v>г. Алматы </c:v>
                </c:pt>
                <c:pt idx="1">
                  <c:v>г. Астана</c:v>
                </c:pt>
                <c:pt idx="2">
                  <c:v>Павлодарская</c:v>
                </c:pt>
                <c:pt idx="3">
                  <c:v>Актюбинская </c:v>
                </c:pt>
                <c:pt idx="4">
                  <c:v>ВКО</c:v>
                </c:pt>
                <c:pt idx="5">
                  <c:v>Жамбылская </c:v>
                </c:pt>
                <c:pt idx="6">
                  <c:v>РК</c:v>
                </c:pt>
                <c:pt idx="7">
                  <c:v>Костанайская </c:v>
                </c:pt>
                <c:pt idx="8">
                  <c:v>Акмолинская </c:v>
                </c:pt>
                <c:pt idx="9">
                  <c:v>ЮКО</c:v>
                </c:pt>
                <c:pt idx="10">
                  <c:v>СКО</c:v>
                </c:pt>
                <c:pt idx="11">
                  <c:v>Карагандинская </c:v>
                </c:pt>
                <c:pt idx="12">
                  <c:v>Атырауская обл</c:v>
                </c:pt>
                <c:pt idx="13">
                  <c:v>ЗКО</c:v>
                </c:pt>
                <c:pt idx="14">
                  <c:v>Алматинская </c:v>
                </c:pt>
                <c:pt idx="15">
                  <c:v>Кызылординская </c:v>
                </c:pt>
                <c:pt idx="16">
                  <c:v>Мангистауская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7"/>
                <c:pt idx="0">
                  <c:v>0.86281276962899056</c:v>
                </c:pt>
                <c:pt idx="1">
                  <c:v>0.98039215686274506</c:v>
                </c:pt>
                <c:pt idx="2">
                  <c:v>4.4198895027624312</c:v>
                </c:pt>
                <c:pt idx="3">
                  <c:v>2.1428571428571428</c:v>
                </c:pt>
                <c:pt idx="4">
                  <c:v>3.459119496855346</c:v>
                </c:pt>
                <c:pt idx="5">
                  <c:v>4.2769857433808554</c:v>
                </c:pt>
                <c:pt idx="6">
                  <c:v>5.6906729634002362</c:v>
                </c:pt>
                <c:pt idx="7">
                  <c:v>7.1428571428571432</c:v>
                </c:pt>
                <c:pt idx="8">
                  <c:v>8</c:v>
                </c:pt>
                <c:pt idx="9">
                  <c:v>11.269841269841271</c:v>
                </c:pt>
                <c:pt idx="10">
                  <c:v>0</c:v>
                </c:pt>
                <c:pt idx="11">
                  <c:v>8.8435374149659864</c:v>
                </c:pt>
                <c:pt idx="12">
                  <c:v>5.4794520547945202</c:v>
                </c:pt>
                <c:pt idx="13">
                  <c:v>12.195121951219512</c:v>
                </c:pt>
                <c:pt idx="14">
                  <c:v>10.317460317460318</c:v>
                </c:pt>
                <c:pt idx="15">
                  <c:v>6.5217391304347823</c:v>
                </c:pt>
                <c:pt idx="1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314048"/>
        <c:axId val="115340416"/>
        <c:axId val="0"/>
      </c:bar3DChart>
      <c:catAx>
        <c:axId val="11531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340416"/>
        <c:crosses val="autoZero"/>
        <c:auto val="1"/>
        <c:lblAlgn val="ctr"/>
        <c:lblOffset val="100"/>
        <c:noMultiLvlLbl val="0"/>
      </c:catAx>
      <c:valAx>
        <c:axId val="1153404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5314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015286283658992"/>
          <c:y val="3.7231855408451191E-2"/>
          <c:w val="0.31441503839797802"/>
          <c:h val="0.19316154374218258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aseline="0">
                <a:latin typeface="Times New Roman" pitchFamily="18" charset="0"/>
              </a:defRPr>
            </a:pPr>
            <a:r>
              <a:rPr lang="ru-RU" baseline="0" dirty="0">
                <a:latin typeface="Times New Roman" pitchFamily="18" charset="0"/>
              </a:rPr>
              <a:t>Естественный </a:t>
            </a:r>
            <a:r>
              <a:rPr lang="ru-RU" baseline="0" dirty="0" smtClean="0">
                <a:latin typeface="Times New Roman" pitchFamily="18" charset="0"/>
              </a:rPr>
              <a:t>прирост на 1000 нас.</a:t>
            </a:r>
            <a:endParaRPr lang="ru-RU" baseline="0" dirty="0">
              <a:latin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333333333333333E-2"/>
                  <c:y val="-3.240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PowerPoint]Лист2'!$C$7:$C$9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РК</c:v>
                </c:pt>
              </c:strCache>
            </c:strRef>
          </c:cat>
          <c:val>
            <c:numRef>
              <c:f>'[Диаграмма 2 в Microsoft PowerPoint]Лист2'!$D$7:$D$9</c:f>
              <c:numCache>
                <c:formatCode>General</c:formatCode>
                <c:ptCount val="3"/>
                <c:pt idx="0">
                  <c:v>12.25</c:v>
                </c:pt>
                <c:pt idx="1">
                  <c:v>12.61</c:v>
                </c:pt>
                <c:pt idx="2">
                  <c:v>15.75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96096"/>
        <c:axId val="34201984"/>
        <c:axId val="0"/>
      </c:bar3DChart>
      <c:catAx>
        <c:axId val="3419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  <c:crossAx val="34201984"/>
        <c:crosses val="autoZero"/>
        <c:auto val="1"/>
        <c:lblAlgn val="ctr"/>
        <c:lblOffset val="100"/>
        <c:noMultiLvlLbl val="0"/>
      </c:catAx>
      <c:valAx>
        <c:axId val="3420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196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aseline="0">
                <a:latin typeface="Times New Roman" pitchFamily="18" charset="0"/>
              </a:defRPr>
            </a:pPr>
            <a:r>
              <a:rPr lang="ru-RU" sz="1800" baseline="0">
                <a:latin typeface="Times New Roman" pitchFamily="18" charset="0"/>
              </a:rPr>
              <a:t>Общая смертность на 1000 населения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PowerPoint]Лист1'!$D$9</c:f>
              <c:strCache>
                <c:ptCount val="1"/>
                <c:pt idx="0">
                  <c:v>Алматы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PowerPoint]Лист1'!$B$10:$B$13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6 мес 2017</c:v>
                </c:pt>
                <c:pt idx="3">
                  <c:v>РК</c:v>
                </c:pt>
              </c:strCache>
            </c:strRef>
          </c:cat>
          <c:val>
            <c:numRef>
              <c:f>'[Диаграмма в Microsoft PowerPoint]Лист1'!$D$10:$D$13</c:f>
              <c:numCache>
                <c:formatCode>0.00</c:formatCode>
                <c:ptCount val="4"/>
                <c:pt idx="0">
                  <c:v>6.34</c:v>
                </c:pt>
                <c:pt idx="1">
                  <c:v>6.27</c:v>
                </c:pt>
                <c:pt idx="2" formatCode="General">
                  <c:v>6.39</c:v>
                </c:pt>
                <c:pt idx="3" formatCode="General">
                  <c:v>7.47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09632"/>
        <c:axId val="34311168"/>
        <c:axId val="0"/>
      </c:bar3DChart>
      <c:catAx>
        <c:axId val="343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Times New Roman" pitchFamily="18" charset="0"/>
              </a:defRPr>
            </a:pPr>
            <a:endParaRPr lang="ru-RU"/>
          </a:p>
        </c:txPr>
        <c:crossAx val="34311168"/>
        <c:crosses val="autoZero"/>
        <c:auto val="1"/>
        <c:lblAlgn val="ctr"/>
        <c:lblOffset val="100"/>
        <c:noMultiLvlLbl val="0"/>
      </c:catAx>
      <c:valAx>
        <c:axId val="3431116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34309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>
                <a:latin typeface="Times New Roman" pitchFamily="18" charset="0"/>
              </a:defRPr>
            </a:pPr>
            <a:r>
              <a:rPr lang="ru-RU" sz="1600" baseline="0" dirty="0">
                <a:latin typeface="Times New Roman" pitchFamily="18" charset="0"/>
              </a:rPr>
              <a:t>Младенческая </a:t>
            </a:r>
            <a:r>
              <a:rPr lang="ru-RU" sz="1600" baseline="0" dirty="0" smtClean="0">
                <a:latin typeface="Times New Roman" pitchFamily="18" charset="0"/>
              </a:rPr>
              <a:t>смертность на 1000 живорожденных</a:t>
            </a:r>
            <a:endParaRPr lang="ru-RU" sz="1600" baseline="0" dirty="0"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9.700382907646278E-2"/>
          <c:y val="8.6033801122368525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Лист1!$D$22</c:f>
              <c:strCache>
                <c:ptCount val="1"/>
                <c:pt idx="0">
                  <c:v>Алматы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0"/>
                  <c:y val="-6.0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Лист1!$B$23:$B$26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6 мес 2017</c:v>
                </c:pt>
                <c:pt idx="3">
                  <c:v>РК</c:v>
                </c:pt>
              </c:strCache>
            </c:strRef>
          </c:cat>
          <c:val>
            <c:numRef>
              <c:f>Лист1!$D$23:$D$26</c:f>
              <c:numCache>
                <c:formatCode>General</c:formatCode>
                <c:ptCount val="4"/>
                <c:pt idx="0">
                  <c:v>7.2</c:v>
                </c:pt>
                <c:pt idx="1">
                  <c:v>6</c:v>
                </c:pt>
                <c:pt idx="2">
                  <c:v>7.2</c:v>
                </c:pt>
                <c:pt idx="3">
                  <c:v>8.4</c:v>
                </c:pt>
              </c:numCache>
            </c:numRef>
          </c:val>
        </c:ser>
        <c:ser>
          <c:idx val="1"/>
          <c:order val="1"/>
          <c:tx>
            <c:strRef>
              <c:f>Лист1!$E$22</c:f>
              <c:strCache>
                <c:ptCount val="1"/>
              </c:strCache>
            </c:strRef>
          </c:tx>
          <c:invertIfNegative val="0"/>
          <c:dLbls>
            <c:dLbl>
              <c:idx val="1"/>
              <c:layout>
                <c:manualLayout>
                  <c:x val="1.666666666666666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Лист1!$B$23:$B$26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6 мес 2017</c:v>
                </c:pt>
                <c:pt idx="3">
                  <c:v>РК</c:v>
                </c:pt>
              </c:strCache>
            </c:strRef>
          </c:cat>
          <c:val>
            <c:numRef>
              <c:f>Лист1!$E$23:$E$24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555456"/>
        <c:axId val="39556992"/>
        <c:axId val="0"/>
      </c:bar3DChart>
      <c:catAx>
        <c:axId val="3955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39556992"/>
        <c:crosses val="autoZero"/>
        <c:auto val="1"/>
        <c:lblAlgn val="ctr"/>
        <c:lblOffset val="100"/>
        <c:noMultiLvlLbl val="0"/>
      </c:catAx>
      <c:valAx>
        <c:axId val="39556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555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aseline="0">
                <a:latin typeface="Times New Roman" pitchFamily="18" charset="0"/>
              </a:defRPr>
            </a:pPr>
            <a:r>
              <a:rPr lang="ru-RU" sz="1600" baseline="0">
                <a:latin typeface="Times New Roman" pitchFamily="18" charset="0"/>
              </a:rPr>
              <a:t>Детская смертность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PowerPoint]Лист1'!$D$28</c:f>
              <c:strCache>
                <c:ptCount val="1"/>
                <c:pt idx="0">
                  <c:v>Алматы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PowerPoint]Лист1'!$B$29:$B$32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6 мес 2017</c:v>
                </c:pt>
                <c:pt idx="3">
                  <c:v>РК</c:v>
                </c:pt>
              </c:strCache>
            </c:strRef>
          </c:cat>
          <c:val>
            <c:numRef>
              <c:f>'[Диаграмма в Microsoft PowerPoint]Лист1'!$D$29:$D$32</c:f>
              <c:numCache>
                <c:formatCode>General</c:formatCode>
                <c:ptCount val="4"/>
                <c:pt idx="0">
                  <c:v>7.7</c:v>
                </c:pt>
                <c:pt idx="1">
                  <c:v>6.7</c:v>
                </c:pt>
                <c:pt idx="2">
                  <c:v>7.7</c:v>
                </c:pt>
                <c:pt idx="3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PowerPoint]Лист1'!$E$28</c:f>
              <c:strCache>
                <c:ptCount val="1"/>
                <c:pt idx="0">
                  <c:v>РК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4444444444445E-2"/>
                  <c:y val="-2.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PowerPoint]Лист1'!$B$29:$B$32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6 мес 2017</c:v>
                </c:pt>
                <c:pt idx="3">
                  <c:v>РК</c:v>
                </c:pt>
              </c:strCache>
            </c:strRef>
          </c:cat>
          <c:val>
            <c:numRef>
              <c:f>'[Диаграмма в Microsoft PowerPoint]Лист1'!$E$29:$E$30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943040"/>
        <c:axId val="41944576"/>
        <c:axId val="0"/>
      </c:bar3DChart>
      <c:catAx>
        <c:axId val="41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41944576"/>
        <c:crosses val="autoZero"/>
        <c:auto val="1"/>
        <c:lblAlgn val="ctr"/>
        <c:lblOffset val="100"/>
        <c:noMultiLvlLbl val="0"/>
      </c:catAx>
      <c:valAx>
        <c:axId val="41944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943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36314823392174E-2"/>
          <c:y val="0.16623808774333718"/>
          <c:w val="0.94527363184079605"/>
          <c:h val="0.7397879788048241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9048656499636892E-3"/>
                  <c:y val="0.1218512234202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751243781094526E-3"/>
                  <c:y val="0.22824539794974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097312999273783E-3"/>
                  <c:y val="0.11716463790407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Лист9!$B$1:$D$1</c:f>
              <c:strCache>
                <c:ptCount val="3"/>
                <c:pt idx="0">
                  <c:v>6мес. 2016г.</c:v>
                </c:pt>
                <c:pt idx="1">
                  <c:v>6мес. 2017г.</c:v>
                </c:pt>
                <c:pt idx="2">
                  <c:v>РК</c:v>
                </c:pt>
              </c:strCache>
            </c:strRef>
          </c:cat>
          <c:val>
            <c:numRef>
              <c:f>Лист9!$B$2:$D$2</c:f>
              <c:numCache>
                <c:formatCode>General</c:formatCode>
                <c:ptCount val="3"/>
                <c:pt idx="0">
                  <c:v>144.80000000000001</c:v>
                </c:pt>
                <c:pt idx="1">
                  <c:v>219.2</c:v>
                </c:pt>
                <c:pt idx="2">
                  <c:v>189.8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99360"/>
        <c:axId val="42005248"/>
      </c:barChart>
      <c:catAx>
        <c:axId val="41999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005248"/>
        <c:crosses val="autoZero"/>
        <c:auto val="1"/>
        <c:lblAlgn val="ctr"/>
        <c:lblOffset val="100"/>
        <c:noMultiLvlLbl val="0"/>
      </c:catAx>
      <c:valAx>
        <c:axId val="4200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999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Лист10!$B$1</c:f>
              <c:strCache>
                <c:ptCount val="1"/>
                <c:pt idx="0">
                  <c:v>6мес. 2016г.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layout>
                <c:manualLayout>
                  <c:x val="-7.9483880261406962E-3"/>
                  <c:y val="-2.31236485976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079943457311647E-3"/>
                  <c:y val="-2.3972106125657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31044527673735E-2"/>
                  <c:y val="-3.0808733292057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Лист10!$A$2:$A$5</c:f>
              <c:strCache>
                <c:ptCount val="4"/>
                <c:pt idx="0">
                  <c:v>врачи</c:v>
                </c:pt>
                <c:pt idx="1">
                  <c:v>средний медперсонал</c:v>
                </c:pt>
                <c:pt idx="2">
                  <c:v>младший медперсонал</c:v>
                </c:pt>
                <c:pt idx="3">
                  <c:v>прочие</c:v>
                </c:pt>
              </c:strCache>
            </c:strRef>
          </c:cat>
          <c:val>
            <c:numRef>
              <c:f>Лист10!$B$2:$B$5</c:f>
              <c:numCache>
                <c:formatCode>General</c:formatCode>
                <c:ptCount val="4"/>
                <c:pt idx="0">
                  <c:v>161185</c:v>
                </c:pt>
                <c:pt idx="1">
                  <c:v>113376</c:v>
                </c:pt>
                <c:pt idx="2">
                  <c:v>80010</c:v>
                </c:pt>
                <c:pt idx="3">
                  <c:v>95892</c:v>
                </c:pt>
              </c:numCache>
            </c:numRef>
          </c:val>
        </c:ser>
        <c:ser>
          <c:idx val="1"/>
          <c:order val="1"/>
          <c:tx>
            <c:strRef>
              <c:f>Лист10!$C$1</c:f>
              <c:strCache>
                <c:ptCount val="1"/>
                <c:pt idx="0">
                  <c:v>6мес. 2017г.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975031210986267E-2"/>
                  <c:y val="-2.738554070405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75031210986267E-2"/>
                  <c:y val="-4.450150364408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75031210986267E-2"/>
                  <c:y val="-4.107831105607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04203079483977E-2"/>
                  <c:y val="-4.450150364408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Лист10!$A$2:$A$5</c:f>
              <c:strCache>
                <c:ptCount val="4"/>
                <c:pt idx="0">
                  <c:v>врачи</c:v>
                </c:pt>
                <c:pt idx="1">
                  <c:v>средний медперсонал</c:v>
                </c:pt>
                <c:pt idx="2">
                  <c:v>младший медперсонал</c:v>
                </c:pt>
                <c:pt idx="3">
                  <c:v>прочие</c:v>
                </c:pt>
              </c:strCache>
            </c:strRef>
          </c:cat>
          <c:val>
            <c:numRef>
              <c:f>Лист10!$C$2:$C$5</c:f>
              <c:numCache>
                <c:formatCode>General</c:formatCode>
                <c:ptCount val="4"/>
                <c:pt idx="0">
                  <c:v>174052</c:v>
                </c:pt>
                <c:pt idx="1">
                  <c:v>112554</c:v>
                </c:pt>
                <c:pt idx="2">
                  <c:v>73347</c:v>
                </c:pt>
                <c:pt idx="3">
                  <c:v>105439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887168"/>
        <c:axId val="78897152"/>
        <c:axId val="0"/>
      </c:bar3DChart>
      <c:catAx>
        <c:axId val="7888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897152"/>
        <c:crosses val="autoZero"/>
        <c:auto val="1"/>
        <c:lblAlgn val="ctr"/>
        <c:lblOffset val="100"/>
        <c:noMultiLvlLbl val="0"/>
      </c:catAx>
      <c:valAx>
        <c:axId val="78897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888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99976509193627"/>
          <c:y val="3.8398509655369922E-2"/>
          <c:w val="0.18291685524312076"/>
          <c:h val="0.11523955746911239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мес. 2016г.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СМР</c:v>
                </c:pt>
                <c:pt idx="2">
                  <c:v>Работники с немедицинским образованием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2759</c:v>
                </c:pt>
                <c:pt idx="1">
                  <c:v>5110</c:v>
                </c:pt>
                <c:pt idx="2">
                  <c:v>4382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мес. 2017г.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СМР</c:v>
                </c:pt>
                <c:pt idx="2">
                  <c:v>Работники с немедицинским образованием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6123</c:v>
                </c:pt>
                <c:pt idx="1">
                  <c:v>11600</c:v>
                </c:pt>
                <c:pt idx="2">
                  <c:v>9990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86112"/>
        <c:axId val="105999360"/>
      </c:barChart>
      <c:catAx>
        <c:axId val="7938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5999360"/>
        <c:crosses val="autoZero"/>
        <c:auto val="1"/>
        <c:lblAlgn val="ctr"/>
        <c:lblOffset val="100"/>
        <c:noMultiLvlLbl val="0"/>
      </c:catAx>
      <c:valAx>
        <c:axId val="10599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9386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Лист7!$E$113</c:f>
              <c:strCache>
                <c:ptCount val="1"/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Лист7!$D$114:$D$115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Лист7!$E$114:$E$115</c:f>
              <c:numCache>
                <c:formatCode>General</c:formatCode>
                <c:ptCount val="2"/>
                <c:pt idx="0">
                  <c:v>526</c:v>
                </c:pt>
                <c:pt idx="1">
                  <c:v>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843712"/>
        <c:axId val="103845248"/>
        <c:axId val="0"/>
      </c:bar3DChart>
      <c:catAx>
        <c:axId val="1038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845248"/>
        <c:crosses val="autoZero"/>
        <c:auto val="1"/>
        <c:lblAlgn val="ctr"/>
        <c:lblOffset val="100"/>
        <c:noMultiLvlLbl val="0"/>
      </c:catAx>
      <c:valAx>
        <c:axId val="10384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843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84555-C6E7-465B-AE6A-5DA98B6AD5C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7BADB-D00B-4C12-9E6D-EBCA88104E6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Централизация лабораторной службы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позволяет оптимизировать  финансовые расходы медицинских организаций  </a:t>
          </a:r>
        </a:p>
        <a:p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30%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за счет: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3CB9F6D-D911-41AA-8B3B-5A4AA959D5A8}" type="parTrans" cxnId="{FFB56C77-D3E2-4133-941A-8B473B08032C}">
      <dgm:prSet/>
      <dgm:spPr/>
      <dgm:t>
        <a:bodyPr/>
        <a:lstStyle/>
        <a:p>
          <a:endParaRPr lang="ru-RU"/>
        </a:p>
      </dgm:t>
    </dgm:pt>
    <dgm:pt modelId="{845B7221-4AA1-4372-93F9-14CCB0BAA0DB}" type="sibTrans" cxnId="{FFB56C77-D3E2-4133-941A-8B473B08032C}">
      <dgm:prSet/>
      <dgm:spPr/>
      <dgm:t>
        <a:bodyPr/>
        <a:lstStyle/>
        <a:p>
          <a:endParaRPr lang="ru-RU"/>
        </a:p>
      </dgm:t>
    </dgm:pt>
    <dgm:pt modelId="{A26ADA94-DC5A-4EFC-BF53-C47E656086BF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Расходных материалов (реагенты, контрольные материалы, закуп программ ВОК)</a:t>
          </a:r>
        </a:p>
      </dgm:t>
    </dgm:pt>
    <dgm:pt modelId="{2F17C92C-6C04-4F8B-9222-00675C7CB475}" type="parTrans" cxnId="{915CB604-C25D-45FF-BEB8-EC01DD429442}">
      <dgm:prSet/>
      <dgm:spPr/>
      <dgm:t>
        <a:bodyPr/>
        <a:lstStyle/>
        <a:p>
          <a:endParaRPr lang="ru-RU"/>
        </a:p>
      </dgm:t>
    </dgm:pt>
    <dgm:pt modelId="{3720230E-4990-459D-90CB-306097B265EA}" type="sibTrans" cxnId="{915CB604-C25D-45FF-BEB8-EC01DD429442}">
      <dgm:prSet/>
      <dgm:spPr/>
      <dgm:t>
        <a:bodyPr/>
        <a:lstStyle/>
        <a:p>
          <a:endParaRPr lang="ru-RU"/>
        </a:p>
      </dgm:t>
    </dgm:pt>
    <dgm:pt modelId="{EC8F45D8-52A3-4825-8BF9-FE181D640B79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Ремонта и технического обслуживания лабораторного оборудования</a:t>
          </a:r>
          <a:endParaRPr lang="ru-RU" dirty="0"/>
        </a:p>
      </dgm:t>
    </dgm:pt>
    <dgm:pt modelId="{16EBF53D-099D-4FBB-BBD3-343B5A6B90F2}" type="parTrans" cxnId="{85027CD1-CB04-46F0-A731-681900AE6338}">
      <dgm:prSet/>
      <dgm:spPr/>
      <dgm:t>
        <a:bodyPr/>
        <a:lstStyle/>
        <a:p>
          <a:endParaRPr lang="ru-RU"/>
        </a:p>
      </dgm:t>
    </dgm:pt>
    <dgm:pt modelId="{9B330488-C000-4D12-BD07-E039A953E8E1}" type="sibTrans" cxnId="{85027CD1-CB04-46F0-A731-681900AE6338}">
      <dgm:prSet/>
      <dgm:spPr/>
      <dgm:t>
        <a:bodyPr/>
        <a:lstStyle/>
        <a:p>
          <a:endParaRPr lang="ru-RU"/>
        </a:p>
      </dgm:t>
    </dgm:pt>
    <dgm:pt modelId="{AA77C9CA-C900-41CF-8F63-0DC3C0147C8D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ru-RU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Фонда заработной платы (штаты, персонал)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AA3EBA1-4D08-4815-B8A1-22856A705738}" type="parTrans" cxnId="{6CB05792-8197-479F-982F-1F482EF2C8CD}">
      <dgm:prSet/>
      <dgm:spPr/>
      <dgm:t>
        <a:bodyPr/>
        <a:lstStyle/>
        <a:p>
          <a:endParaRPr lang="ru-RU"/>
        </a:p>
      </dgm:t>
    </dgm:pt>
    <dgm:pt modelId="{8A4D3513-68A3-44B0-AA2F-21AF617B2AF3}" type="sibTrans" cxnId="{6CB05792-8197-479F-982F-1F482EF2C8CD}">
      <dgm:prSet/>
      <dgm:spPr/>
      <dgm:t>
        <a:bodyPr/>
        <a:lstStyle/>
        <a:p>
          <a:endParaRPr lang="ru-RU"/>
        </a:p>
      </dgm:t>
    </dgm:pt>
    <dgm:pt modelId="{397B80F5-29BF-4FA6-AF92-B87A89699C4F}" type="pres">
      <dgm:prSet presAssocID="{42184555-C6E7-465B-AE6A-5DA98B6AD5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A27F19-52E9-4709-8BF6-34D32A54E39B}" type="pres">
      <dgm:prSet presAssocID="{1467BADB-D00B-4C12-9E6D-EBCA88104E69}" presName="root" presStyleCnt="0"/>
      <dgm:spPr/>
    </dgm:pt>
    <dgm:pt modelId="{9B3C2EE3-6CFC-4308-A2B7-F27B9705C4AC}" type="pres">
      <dgm:prSet presAssocID="{1467BADB-D00B-4C12-9E6D-EBCA88104E69}" presName="rootComposite" presStyleCnt="0"/>
      <dgm:spPr/>
    </dgm:pt>
    <dgm:pt modelId="{94738564-6E13-49C9-93B6-5EB1D3446B2E}" type="pres">
      <dgm:prSet presAssocID="{1467BADB-D00B-4C12-9E6D-EBCA88104E69}" presName="rootText" presStyleLbl="node1" presStyleIdx="0" presStyleCnt="1" custScaleX="568100" custScaleY="333849" custLinFactNeighborX="399" custLinFactNeighborY="-1551"/>
      <dgm:spPr/>
      <dgm:t>
        <a:bodyPr/>
        <a:lstStyle/>
        <a:p>
          <a:endParaRPr lang="ru-RU"/>
        </a:p>
      </dgm:t>
    </dgm:pt>
    <dgm:pt modelId="{7062694D-3FAE-491C-AD87-C5F7C50B2CE3}" type="pres">
      <dgm:prSet presAssocID="{1467BADB-D00B-4C12-9E6D-EBCA88104E69}" presName="rootConnector" presStyleLbl="node1" presStyleIdx="0" presStyleCnt="1"/>
      <dgm:spPr/>
      <dgm:t>
        <a:bodyPr/>
        <a:lstStyle/>
        <a:p>
          <a:endParaRPr lang="ru-RU"/>
        </a:p>
      </dgm:t>
    </dgm:pt>
    <dgm:pt modelId="{EB1550E8-2895-4963-95D4-4D3E5B5A1830}" type="pres">
      <dgm:prSet presAssocID="{1467BADB-D00B-4C12-9E6D-EBCA88104E69}" presName="childShape" presStyleCnt="0"/>
      <dgm:spPr/>
    </dgm:pt>
    <dgm:pt modelId="{9F73DE9B-EA90-44FC-806B-07EB10F390B1}" type="pres">
      <dgm:prSet presAssocID="{2F17C92C-6C04-4F8B-9222-00675C7CB47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8B4AF77-F0D5-46CD-94D1-484939841FAD}" type="pres">
      <dgm:prSet presAssocID="{A26ADA94-DC5A-4EFC-BF53-C47E656086BF}" presName="childText" presStyleLbl="bgAcc1" presStyleIdx="0" presStyleCnt="3" custScaleX="584082" custScaleY="126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5F374-14F5-4CBE-81E8-0F05A80E15BB}" type="pres">
      <dgm:prSet presAssocID="{16EBF53D-099D-4FBB-BBD3-343B5A6B90F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79AF922-65C3-47BB-BA4F-2D0C6939E038}" type="pres">
      <dgm:prSet presAssocID="{EC8F45D8-52A3-4825-8BF9-FE181D640B79}" presName="childText" presStyleLbl="bgAcc1" presStyleIdx="1" presStyleCnt="3" custScaleX="586698" custScaleY="114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821D7-DFC5-4D24-95C3-35C49903AF5E}" type="pres">
      <dgm:prSet presAssocID="{5AA3EBA1-4D08-4815-B8A1-22856A705738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1D0D6FD-63CA-4C10-82EB-82C91FB5BDE5}" type="pres">
      <dgm:prSet presAssocID="{AA77C9CA-C900-41CF-8F63-0DC3C0147C8D}" presName="childText" presStyleLbl="bgAcc1" presStyleIdx="2" presStyleCnt="3" custScaleX="589606" custScaleY="134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56C77-D3E2-4133-941A-8B473B08032C}" srcId="{42184555-C6E7-465B-AE6A-5DA98B6AD5C2}" destId="{1467BADB-D00B-4C12-9E6D-EBCA88104E69}" srcOrd="0" destOrd="0" parTransId="{F3CB9F6D-D911-41AA-8B3B-5A4AA959D5A8}" sibTransId="{845B7221-4AA1-4372-93F9-14CCB0BAA0DB}"/>
    <dgm:cxn modelId="{E5423E17-6EDF-46D5-9668-6D021938B2D5}" type="presOf" srcId="{AA77C9CA-C900-41CF-8F63-0DC3C0147C8D}" destId="{E1D0D6FD-63CA-4C10-82EB-82C91FB5BDE5}" srcOrd="0" destOrd="0" presId="urn:microsoft.com/office/officeart/2005/8/layout/hierarchy3"/>
    <dgm:cxn modelId="{915CB604-C25D-45FF-BEB8-EC01DD429442}" srcId="{1467BADB-D00B-4C12-9E6D-EBCA88104E69}" destId="{A26ADA94-DC5A-4EFC-BF53-C47E656086BF}" srcOrd="0" destOrd="0" parTransId="{2F17C92C-6C04-4F8B-9222-00675C7CB475}" sibTransId="{3720230E-4990-459D-90CB-306097B265EA}"/>
    <dgm:cxn modelId="{159BD240-AAAD-40F9-8A10-9FE6FFF6017F}" type="presOf" srcId="{5AA3EBA1-4D08-4815-B8A1-22856A705738}" destId="{294821D7-DFC5-4D24-95C3-35C49903AF5E}" srcOrd="0" destOrd="0" presId="urn:microsoft.com/office/officeart/2005/8/layout/hierarchy3"/>
    <dgm:cxn modelId="{19D0421C-9469-492D-8CD9-0C9B0CE060C5}" type="presOf" srcId="{2F17C92C-6C04-4F8B-9222-00675C7CB475}" destId="{9F73DE9B-EA90-44FC-806B-07EB10F390B1}" srcOrd="0" destOrd="0" presId="urn:microsoft.com/office/officeart/2005/8/layout/hierarchy3"/>
    <dgm:cxn modelId="{0F12A5DE-2594-4018-B3D7-D62310D1EEC6}" type="presOf" srcId="{A26ADA94-DC5A-4EFC-BF53-C47E656086BF}" destId="{08B4AF77-F0D5-46CD-94D1-484939841FAD}" srcOrd="0" destOrd="0" presId="urn:microsoft.com/office/officeart/2005/8/layout/hierarchy3"/>
    <dgm:cxn modelId="{BEECA33B-F221-4D99-BEB1-8680F3EEEEF9}" type="presOf" srcId="{1467BADB-D00B-4C12-9E6D-EBCA88104E69}" destId="{94738564-6E13-49C9-93B6-5EB1D3446B2E}" srcOrd="0" destOrd="0" presId="urn:microsoft.com/office/officeart/2005/8/layout/hierarchy3"/>
    <dgm:cxn modelId="{8D963CC1-E6FE-4629-98D5-FA3F9B2061B6}" type="presOf" srcId="{42184555-C6E7-465B-AE6A-5DA98B6AD5C2}" destId="{397B80F5-29BF-4FA6-AF92-B87A89699C4F}" srcOrd="0" destOrd="0" presId="urn:microsoft.com/office/officeart/2005/8/layout/hierarchy3"/>
    <dgm:cxn modelId="{85027CD1-CB04-46F0-A731-681900AE6338}" srcId="{1467BADB-D00B-4C12-9E6D-EBCA88104E69}" destId="{EC8F45D8-52A3-4825-8BF9-FE181D640B79}" srcOrd="1" destOrd="0" parTransId="{16EBF53D-099D-4FBB-BBD3-343B5A6B90F2}" sibTransId="{9B330488-C000-4D12-BD07-E039A953E8E1}"/>
    <dgm:cxn modelId="{ADDF0811-C477-4A7B-9CEF-2B4BAEB20AF4}" type="presOf" srcId="{EC8F45D8-52A3-4825-8BF9-FE181D640B79}" destId="{279AF922-65C3-47BB-BA4F-2D0C6939E038}" srcOrd="0" destOrd="0" presId="urn:microsoft.com/office/officeart/2005/8/layout/hierarchy3"/>
    <dgm:cxn modelId="{6CB05792-8197-479F-982F-1F482EF2C8CD}" srcId="{1467BADB-D00B-4C12-9E6D-EBCA88104E69}" destId="{AA77C9CA-C900-41CF-8F63-0DC3C0147C8D}" srcOrd="2" destOrd="0" parTransId="{5AA3EBA1-4D08-4815-B8A1-22856A705738}" sibTransId="{8A4D3513-68A3-44B0-AA2F-21AF617B2AF3}"/>
    <dgm:cxn modelId="{3EF86F41-8C54-4DD3-950F-80B0961C8B5E}" type="presOf" srcId="{16EBF53D-099D-4FBB-BBD3-343B5A6B90F2}" destId="{01D5F374-14F5-4CBE-81E8-0F05A80E15BB}" srcOrd="0" destOrd="0" presId="urn:microsoft.com/office/officeart/2005/8/layout/hierarchy3"/>
    <dgm:cxn modelId="{81C3B330-8F54-404A-ABE4-117F6C87D12F}" type="presOf" srcId="{1467BADB-D00B-4C12-9E6D-EBCA88104E69}" destId="{7062694D-3FAE-491C-AD87-C5F7C50B2CE3}" srcOrd="1" destOrd="0" presId="urn:microsoft.com/office/officeart/2005/8/layout/hierarchy3"/>
    <dgm:cxn modelId="{A988DD2C-E060-4B98-B67C-E7B0ED8BE3C0}" type="presParOf" srcId="{397B80F5-29BF-4FA6-AF92-B87A89699C4F}" destId="{45A27F19-52E9-4709-8BF6-34D32A54E39B}" srcOrd="0" destOrd="0" presId="urn:microsoft.com/office/officeart/2005/8/layout/hierarchy3"/>
    <dgm:cxn modelId="{D97E006D-8160-43A2-8F07-0DAE810A09A3}" type="presParOf" srcId="{45A27F19-52E9-4709-8BF6-34D32A54E39B}" destId="{9B3C2EE3-6CFC-4308-A2B7-F27B9705C4AC}" srcOrd="0" destOrd="0" presId="urn:microsoft.com/office/officeart/2005/8/layout/hierarchy3"/>
    <dgm:cxn modelId="{E5A66D43-12EE-45BC-AA02-126C5881B199}" type="presParOf" srcId="{9B3C2EE3-6CFC-4308-A2B7-F27B9705C4AC}" destId="{94738564-6E13-49C9-93B6-5EB1D3446B2E}" srcOrd="0" destOrd="0" presId="urn:microsoft.com/office/officeart/2005/8/layout/hierarchy3"/>
    <dgm:cxn modelId="{9C85C041-25A4-43F0-A53B-741B23F7168C}" type="presParOf" srcId="{9B3C2EE3-6CFC-4308-A2B7-F27B9705C4AC}" destId="{7062694D-3FAE-491C-AD87-C5F7C50B2CE3}" srcOrd="1" destOrd="0" presId="urn:microsoft.com/office/officeart/2005/8/layout/hierarchy3"/>
    <dgm:cxn modelId="{91856A77-04C5-4332-9773-B0C5FF5E5831}" type="presParOf" srcId="{45A27F19-52E9-4709-8BF6-34D32A54E39B}" destId="{EB1550E8-2895-4963-95D4-4D3E5B5A1830}" srcOrd="1" destOrd="0" presId="urn:microsoft.com/office/officeart/2005/8/layout/hierarchy3"/>
    <dgm:cxn modelId="{8A346DC2-E10A-405C-B6ED-3577EFF79D47}" type="presParOf" srcId="{EB1550E8-2895-4963-95D4-4D3E5B5A1830}" destId="{9F73DE9B-EA90-44FC-806B-07EB10F390B1}" srcOrd="0" destOrd="0" presId="urn:microsoft.com/office/officeart/2005/8/layout/hierarchy3"/>
    <dgm:cxn modelId="{D1433859-A367-4353-B450-117F9E388BAA}" type="presParOf" srcId="{EB1550E8-2895-4963-95D4-4D3E5B5A1830}" destId="{08B4AF77-F0D5-46CD-94D1-484939841FAD}" srcOrd="1" destOrd="0" presId="urn:microsoft.com/office/officeart/2005/8/layout/hierarchy3"/>
    <dgm:cxn modelId="{478A5E75-3004-4F3D-868B-E7426030F87E}" type="presParOf" srcId="{EB1550E8-2895-4963-95D4-4D3E5B5A1830}" destId="{01D5F374-14F5-4CBE-81E8-0F05A80E15BB}" srcOrd="2" destOrd="0" presId="urn:microsoft.com/office/officeart/2005/8/layout/hierarchy3"/>
    <dgm:cxn modelId="{BD39FF07-EEC2-402C-97F1-83B7D0501A64}" type="presParOf" srcId="{EB1550E8-2895-4963-95D4-4D3E5B5A1830}" destId="{279AF922-65C3-47BB-BA4F-2D0C6939E038}" srcOrd="3" destOrd="0" presId="urn:microsoft.com/office/officeart/2005/8/layout/hierarchy3"/>
    <dgm:cxn modelId="{3F3022DE-40FB-4B4A-9845-290A7A0CAEA1}" type="presParOf" srcId="{EB1550E8-2895-4963-95D4-4D3E5B5A1830}" destId="{294821D7-DFC5-4D24-95C3-35C49903AF5E}" srcOrd="4" destOrd="0" presId="urn:microsoft.com/office/officeart/2005/8/layout/hierarchy3"/>
    <dgm:cxn modelId="{1DAC4FCE-F961-4F30-B935-53F9336A2271}" type="presParOf" srcId="{EB1550E8-2895-4963-95D4-4D3E5B5A1830}" destId="{E1D0D6FD-63CA-4C10-82EB-82C91FB5BD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176DC-1B2A-49CE-84FF-4323022C698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5554B-CACB-419B-894E-98C2B4188B5E}">
      <dgm:prSet phldrT="[Текст]" custT="1"/>
      <dgm:spPr>
        <a:noFill/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Самостоятельный прием пациентов медицинскими сестрами внедрён в 32 ПМСП в 128 кабинетах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5A2D06-A905-402C-A471-036930192B44}" type="parTrans" cxnId="{3A2BD448-7584-458C-BB88-81431F7C8281}">
      <dgm:prSet/>
      <dgm:spPr/>
      <dgm:t>
        <a:bodyPr/>
        <a:lstStyle/>
        <a:p>
          <a:endParaRPr lang="ru-RU"/>
        </a:p>
      </dgm:t>
    </dgm:pt>
    <dgm:pt modelId="{F32FBA73-BC21-48C9-8328-5BE66A2C0FAE}" type="sibTrans" cxnId="{3A2BD448-7584-458C-BB88-81431F7C8281}">
      <dgm:prSet/>
      <dgm:spPr/>
      <dgm:t>
        <a:bodyPr/>
        <a:lstStyle/>
        <a:p>
          <a:endParaRPr lang="ru-RU"/>
        </a:p>
      </dgm:t>
    </dgm:pt>
    <dgm:pt modelId="{220E83BA-C481-425C-90B8-7297D0D6758C}">
      <dgm:prSet phldrT="[Текст]" custT="1"/>
      <dgm:spPr>
        <a:noFill/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Сокращена нагрузка на врачей, сокращены очереди на прием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1935B-1A98-4720-9980-73405DE9BBF5}" type="parTrans" cxnId="{756D8243-E7C8-4DFB-97BE-11F2DDE1332E}">
      <dgm:prSet/>
      <dgm:spPr/>
      <dgm:t>
        <a:bodyPr/>
        <a:lstStyle/>
        <a:p>
          <a:endParaRPr lang="ru-RU"/>
        </a:p>
      </dgm:t>
    </dgm:pt>
    <dgm:pt modelId="{712D23A8-3370-4F3F-9890-B37BB6C2E310}" type="sibTrans" cxnId="{756D8243-E7C8-4DFB-97BE-11F2DDE1332E}">
      <dgm:prSet/>
      <dgm:spPr/>
      <dgm:t>
        <a:bodyPr/>
        <a:lstStyle/>
        <a:p>
          <a:endParaRPr lang="ru-RU"/>
        </a:p>
      </dgm:t>
    </dgm:pt>
    <dgm:pt modelId="{3EFF85AD-04EA-4CEE-A1FB-5CC09A6E8042}">
      <dgm:prSet phldrT="[Текст]" custT="1"/>
      <dgm:spPr>
        <a:solidFill>
          <a:schemeClr val="bg1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Снижено число жалоб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30D107-48F2-4176-A72A-29E6265D72C5}" type="sibTrans" cxnId="{29537B4E-51D6-47C7-BEF5-33A3F6614201}">
      <dgm:prSet/>
      <dgm:spPr/>
      <dgm:t>
        <a:bodyPr/>
        <a:lstStyle/>
        <a:p>
          <a:endParaRPr lang="ru-RU"/>
        </a:p>
      </dgm:t>
    </dgm:pt>
    <dgm:pt modelId="{B59C7D3D-64E1-419A-BE27-D5AE0F78B927}" type="parTrans" cxnId="{29537B4E-51D6-47C7-BEF5-33A3F6614201}">
      <dgm:prSet/>
      <dgm:spPr/>
      <dgm:t>
        <a:bodyPr/>
        <a:lstStyle/>
        <a:p>
          <a:endParaRPr lang="ru-RU"/>
        </a:p>
      </dgm:t>
    </dgm:pt>
    <dgm:pt modelId="{1B1ED519-D500-4540-9628-609B92EE51A8}" type="pres">
      <dgm:prSet presAssocID="{C7C176DC-1B2A-49CE-84FF-4323022C69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B7EA4A-97B9-461C-83F9-62EAE88B541F}" type="pres">
      <dgm:prSet presAssocID="{0EB5554B-CACB-419B-894E-98C2B4188B5E}" presName="composite" presStyleCnt="0"/>
      <dgm:spPr/>
    </dgm:pt>
    <dgm:pt modelId="{31C18EB7-594D-49F3-97AF-4FFC65DDEC80}" type="pres">
      <dgm:prSet presAssocID="{0EB5554B-CACB-419B-894E-98C2B4188B5E}" presName="bentUpArrow1" presStyleLbl="alignImgPlace1" presStyleIdx="0" presStyleCnt="2" custLinFactNeighborX="-87488" custLinFactNeighborY="-561"/>
      <dgm:spPr>
        <a:solidFill>
          <a:schemeClr val="accent4">
            <a:lumMod val="75000"/>
          </a:schemeClr>
        </a:solidFill>
      </dgm:spPr>
    </dgm:pt>
    <dgm:pt modelId="{D130894E-D69D-4805-BB06-7B6412F48A10}" type="pres">
      <dgm:prSet presAssocID="{0EB5554B-CACB-419B-894E-98C2B4188B5E}" presName="ParentText" presStyleLbl="node1" presStyleIdx="0" presStyleCnt="3" custScaleX="182541" custLinFactNeighborX="-29471" custLinFactNeighborY="-50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32C18-522F-4E0E-A19A-30D5311C7FCA}" type="pres">
      <dgm:prSet presAssocID="{0EB5554B-CACB-419B-894E-98C2B4188B5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A5E8-4DCA-4079-93D4-711B3DA4C13A}" type="pres">
      <dgm:prSet presAssocID="{F32FBA73-BC21-48C9-8328-5BE66A2C0FAE}" presName="sibTrans" presStyleCnt="0"/>
      <dgm:spPr/>
    </dgm:pt>
    <dgm:pt modelId="{619326CC-848E-4072-BE0C-C2D0E68F26B8}" type="pres">
      <dgm:prSet presAssocID="{220E83BA-C481-425C-90B8-7297D0D6758C}" presName="composite" presStyleCnt="0"/>
      <dgm:spPr/>
    </dgm:pt>
    <dgm:pt modelId="{2466C9D8-3A2C-41E5-ADD0-2815E6254911}" type="pres">
      <dgm:prSet presAssocID="{220E83BA-C481-425C-90B8-7297D0D6758C}" presName="bentUpArrow1" presStyleLbl="alignImgPlace1" presStyleIdx="1" presStyleCnt="2" custLinFactX="-503" custLinFactNeighborX="-100000" custLinFactNeighborY="2531"/>
      <dgm:spPr>
        <a:solidFill>
          <a:schemeClr val="accent4">
            <a:lumMod val="75000"/>
          </a:schemeClr>
        </a:solidFill>
      </dgm:spPr>
    </dgm:pt>
    <dgm:pt modelId="{68314508-DF3E-4745-AEB5-F8386B2FB054}" type="pres">
      <dgm:prSet presAssocID="{220E83BA-C481-425C-90B8-7297D0D6758C}" presName="ParentText" presStyleLbl="node1" presStyleIdx="1" presStyleCnt="3" custScaleX="161353" custLinFactNeighborX="-47612" custLinFactNeighborY="-24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08F5D-E0EB-4982-9625-BE62AB4B1FB1}" type="pres">
      <dgm:prSet presAssocID="{220E83BA-C481-425C-90B8-7297D0D6758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B1D4C-D44B-4C92-B1F7-73F137EA24AF}" type="pres">
      <dgm:prSet presAssocID="{712D23A8-3370-4F3F-9890-B37BB6C2E310}" presName="sibTrans" presStyleCnt="0"/>
      <dgm:spPr/>
    </dgm:pt>
    <dgm:pt modelId="{351272DE-3E0A-4930-8DD8-F87D6C224E40}" type="pres">
      <dgm:prSet presAssocID="{3EFF85AD-04EA-4CEE-A1FB-5CC09A6E8042}" presName="composite" presStyleCnt="0"/>
      <dgm:spPr/>
    </dgm:pt>
    <dgm:pt modelId="{DF72FFBB-C1F1-4B10-ACE6-7B5962355909}" type="pres">
      <dgm:prSet presAssocID="{3EFF85AD-04EA-4CEE-A1FB-5CC09A6E8042}" presName="ParentText" presStyleLbl="node1" presStyleIdx="2" presStyleCnt="3" custScaleX="160805" custLinFactNeighborX="-58437" custLinFactNeighborY="-50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2BD448-7584-458C-BB88-81431F7C8281}" srcId="{C7C176DC-1B2A-49CE-84FF-4323022C6987}" destId="{0EB5554B-CACB-419B-894E-98C2B4188B5E}" srcOrd="0" destOrd="0" parTransId="{DD5A2D06-A905-402C-A471-036930192B44}" sibTransId="{F32FBA73-BC21-48C9-8328-5BE66A2C0FAE}"/>
    <dgm:cxn modelId="{62CCE182-17B5-4EB5-A617-F85BED201DC1}" type="presOf" srcId="{C7C176DC-1B2A-49CE-84FF-4323022C6987}" destId="{1B1ED519-D500-4540-9628-609B92EE51A8}" srcOrd="0" destOrd="0" presId="urn:microsoft.com/office/officeart/2005/8/layout/StepDownProcess"/>
    <dgm:cxn modelId="{616CA840-088A-4EAD-96F4-E7D3F78EC71E}" type="presOf" srcId="{220E83BA-C481-425C-90B8-7297D0D6758C}" destId="{68314508-DF3E-4745-AEB5-F8386B2FB054}" srcOrd="0" destOrd="0" presId="urn:microsoft.com/office/officeart/2005/8/layout/StepDownProcess"/>
    <dgm:cxn modelId="{29537B4E-51D6-47C7-BEF5-33A3F6614201}" srcId="{C7C176DC-1B2A-49CE-84FF-4323022C6987}" destId="{3EFF85AD-04EA-4CEE-A1FB-5CC09A6E8042}" srcOrd="2" destOrd="0" parTransId="{B59C7D3D-64E1-419A-BE27-D5AE0F78B927}" sibTransId="{0B30D107-48F2-4176-A72A-29E6265D72C5}"/>
    <dgm:cxn modelId="{756D8243-E7C8-4DFB-97BE-11F2DDE1332E}" srcId="{C7C176DC-1B2A-49CE-84FF-4323022C6987}" destId="{220E83BA-C481-425C-90B8-7297D0D6758C}" srcOrd="1" destOrd="0" parTransId="{0681935B-1A98-4720-9980-73405DE9BBF5}" sibTransId="{712D23A8-3370-4F3F-9890-B37BB6C2E310}"/>
    <dgm:cxn modelId="{D77DABD1-9F20-43C9-BE64-460421450395}" type="presOf" srcId="{0EB5554B-CACB-419B-894E-98C2B4188B5E}" destId="{D130894E-D69D-4805-BB06-7B6412F48A10}" srcOrd="0" destOrd="0" presId="urn:microsoft.com/office/officeart/2005/8/layout/StepDownProcess"/>
    <dgm:cxn modelId="{13E3AAF4-0944-4EE6-8BC0-2C465BCDD15D}" type="presOf" srcId="{3EFF85AD-04EA-4CEE-A1FB-5CC09A6E8042}" destId="{DF72FFBB-C1F1-4B10-ACE6-7B5962355909}" srcOrd="0" destOrd="0" presId="urn:microsoft.com/office/officeart/2005/8/layout/StepDownProcess"/>
    <dgm:cxn modelId="{F0B8BC2B-1DFA-4390-B3CE-99B68DCEBFFD}" type="presParOf" srcId="{1B1ED519-D500-4540-9628-609B92EE51A8}" destId="{EBB7EA4A-97B9-461C-83F9-62EAE88B541F}" srcOrd="0" destOrd="0" presId="urn:microsoft.com/office/officeart/2005/8/layout/StepDownProcess"/>
    <dgm:cxn modelId="{8F00EEE6-8259-40D7-BE1F-59AD52FFE715}" type="presParOf" srcId="{EBB7EA4A-97B9-461C-83F9-62EAE88B541F}" destId="{31C18EB7-594D-49F3-97AF-4FFC65DDEC80}" srcOrd="0" destOrd="0" presId="urn:microsoft.com/office/officeart/2005/8/layout/StepDownProcess"/>
    <dgm:cxn modelId="{9088CDBA-0103-42ED-9949-23FC91BF66FA}" type="presParOf" srcId="{EBB7EA4A-97B9-461C-83F9-62EAE88B541F}" destId="{D130894E-D69D-4805-BB06-7B6412F48A10}" srcOrd="1" destOrd="0" presId="urn:microsoft.com/office/officeart/2005/8/layout/StepDownProcess"/>
    <dgm:cxn modelId="{A9AE470A-80E5-49F1-9B49-D78E6F44538D}" type="presParOf" srcId="{EBB7EA4A-97B9-461C-83F9-62EAE88B541F}" destId="{36A32C18-522F-4E0E-A19A-30D5311C7FCA}" srcOrd="2" destOrd="0" presId="urn:microsoft.com/office/officeart/2005/8/layout/StepDownProcess"/>
    <dgm:cxn modelId="{47A801D6-27A8-4D79-86AA-05B2F94A44C1}" type="presParOf" srcId="{1B1ED519-D500-4540-9628-609B92EE51A8}" destId="{93F8A5E8-4DCA-4079-93D4-711B3DA4C13A}" srcOrd="1" destOrd="0" presId="urn:microsoft.com/office/officeart/2005/8/layout/StepDownProcess"/>
    <dgm:cxn modelId="{55291825-4FDC-42AC-B455-57D98CCCC97F}" type="presParOf" srcId="{1B1ED519-D500-4540-9628-609B92EE51A8}" destId="{619326CC-848E-4072-BE0C-C2D0E68F26B8}" srcOrd="2" destOrd="0" presId="urn:microsoft.com/office/officeart/2005/8/layout/StepDownProcess"/>
    <dgm:cxn modelId="{EAEE5A25-171D-4C00-9BA9-4155902D1279}" type="presParOf" srcId="{619326CC-848E-4072-BE0C-C2D0E68F26B8}" destId="{2466C9D8-3A2C-41E5-ADD0-2815E6254911}" srcOrd="0" destOrd="0" presId="urn:microsoft.com/office/officeart/2005/8/layout/StepDownProcess"/>
    <dgm:cxn modelId="{BEB49E35-837E-4287-B798-A1A8DD7FED5A}" type="presParOf" srcId="{619326CC-848E-4072-BE0C-C2D0E68F26B8}" destId="{68314508-DF3E-4745-AEB5-F8386B2FB054}" srcOrd="1" destOrd="0" presId="urn:microsoft.com/office/officeart/2005/8/layout/StepDownProcess"/>
    <dgm:cxn modelId="{DBEA6DD8-830B-4A14-B9F6-56C81F23FF3A}" type="presParOf" srcId="{619326CC-848E-4072-BE0C-C2D0E68F26B8}" destId="{B9C08F5D-E0EB-4982-9625-BE62AB4B1FB1}" srcOrd="2" destOrd="0" presId="urn:microsoft.com/office/officeart/2005/8/layout/StepDownProcess"/>
    <dgm:cxn modelId="{B2C74A07-E3DF-4B69-B921-B894CE135657}" type="presParOf" srcId="{1B1ED519-D500-4540-9628-609B92EE51A8}" destId="{A10B1D4C-D44B-4C92-B1F7-73F137EA24AF}" srcOrd="3" destOrd="0" presId="urn:microsoft.com/office/officeart/2005/8/layout/StepDownProcess"/>
    <dgm:cxn modelId="{913C1CD9-246E-4D2A-8161-C36F9B9C5041}" type="presParOf" srcId="{1B1ED519-D500-4540-9628-609B92EE51A8}" destId="{351272DE-3E0A-4930-8DD8-F87D6C224E40}" srcOrd="4" destOrd="0" presId="urn:microsoft.com/office/officeart/2005/8/layout/StepDownProcess"/>
    <dgm:cxn modelId="{617A6C0E-010E-4B01-895E-CA355C695DAB}" type="presParOf" srcId="{351272DE-3E0A-4930-8DD8-F87D6C224E40}" destId="{DF72FFBB-C1F1-4B10-ACE6-7B596235590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94D69-71CF-4740-BABE-17DD323143A5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5568EA-9A92-4C92-8E8B-AB77705F5CA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акимате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создан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региональный штаб по ОСМС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D4DF4-D7DC-42C1-8758-D7A6A1978A37}" type="parTrans" cxnId="{1F977A5E-D719-4A80-8799-D89D6C39C0DB}">
      <dgm:prSet/>
      <dgm:spPr/>
      <dgm:t>
        <a:bodyPr/>
        <a:lstStyle/>
        <a:p>
          <a:endParaRPr lang="ru-RU"/>
        </a:p>
      </dgm:t>
    </dgm:pt>
    <dgm:pt modelId="{C0F345A1-EEEC-49CC-8B48-AF148165D7E4}" type="sibTrans" cxnId="{1F977A5E-D719-4A80-8799-D89D6C39C0DB}">
      <dgm:prSet/>
      <dgm:spPr/>
      <dgm:t>
        <a:bodyPr/>
        <a:lstStyle/>
        <a:p>
          <a:endParaRPr lang="ru-RU"/>
        </a:p>
      </dgm:t>
    </dgm:pt>
    <dgm:pt modelId="{8C78BE76-04D1-4D9B-AEC6-C37A1733CBAD}">
      <dgm:prSet custT="1"/>
      <dgm:spPr>
        <a:solidFill>
          <a:srgbClr val="00B0F0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2 этапа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информационно-разъяснительной работы с различными категориями граждан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9CFD84-1297-492B-AE39-FA2AD1D5988E}" type="parTrans" cxnId="{DDA24FEF-5269-4674-8048-23C1AA034978}">
      <dgm:prSet/>
      <dgm:spPr/>
      <dgm:t>
        <a:bodyPr/>
        <a:lstStyle/>
        <a:p>
          <a:endParaRPr lang="ru-RU"/>
        </a:p>
      </dgm:t>
    </dgm:pt>
    <dgm:pt modelId="{8EB7E9FD-6D42-4C82-9ED4-DFFD940221C4}" type="sibTrans" cxnId="{DDA24FEF-5269-4674-8048-23C1AA034978}">
      <dgm:prSet/>
      <dgm:spPr/>
      <dgm:t>
        <a:bodyPr/>
        <a:lstStyle/>
        <a:p>
          <a:endParaRPr lang="ru-RU"/>
        </a:p>
      </dgm:t>
    </dgm:pt>
    <dgm:pt modelId="{0FFFA6B3-081C-452F-9A60-4E00EA534F83}">
      <dgm:prSet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на обучение ОСМС по подведомственным организациям Управления здравоохранения города Алматы составляет 4592, в том числе менеджеры – 670 человек, врачи – 2479, СМР - 1400</a:t>
          </a:r>
        </a:p>
      </dgm:t>
    </dgm:pt>
    <dgm:pt modelId="{B3C0F6B8-3856-4560-BFEA-09E9ACBFA5F7}" type="parTrans" cxnId="{F2CCB7FA-533F-4DEE-8780-306267EDB087}">
      <dgm:prSet/>
      <dgm:spPr/>
      <dgm:t>
        <a:bodyPr/>
        <a:lstStyle/>
        <a:p>
          <a:endParaRPr lang="ru-RU"/>
        </a:p>
      </dgm:t>
    </dgm:pt>
    <dgm:pt modelId="{8E6B5428-746A-4860-967B-CEA6582FBC8C}" type="sibTrans" cxnId="{F2CCB7FA-533F-4DEE-8780-306267EDB087}">
      <dgm:prSet/>
      <dgm:spPr/>
      <dgm:t>
        <a:bodyPr/>
        <a:lstStyle/>
        <a:p>
          <a:endParaRPr lang="ru-RU"/>
        </a:p>
      </dgm:t>
    </dgm:pt>
    <dgm:pt modelId="{84192CDD-BB1B-4540-87D7-57778F7D9AD1}" type="pres">
      <dgm:prSet presAssocID="{EFA94D69-71CF-4740-BABE-17DD323143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07032-FCCF-4D01-986B-7859AB362749}" type="pres">
      <dgm:prSet presAssocID="{645568EA-9A92-4C92-8E8B-AB77705F5CA2}" presName="node" presStyleLbl="node1" presStyleIdx="0" presStyleCnt="3" custLinFactX="-709" custLinFactNeighborX="-100000" custLinFactNeighborY="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4FBB8-58F4-4465-BBE0-1111794D3A0C}" type="pres">
      <dgm:prSet presAssocID="{C0F345A1-EEEC-49CC-8B48-AF148165D7E4}" presName="sibTrans" presStyleCnt="0"/>
      <dgm:spPr/>
    </dgm:pt>
    <dgm:pt modelId="{2C0B183D-219C-4241-834B-7850FCD5CACF}" type="pres">
      <dgm:prSet presAssocID="{8C78BE76-04D1-4D9B-AEC6-C37A1733CB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E7D5E-5243-49FF-BAEE-4068B037F128}" type="pres">
      <dgm:prSet presAssocID="{8EB7E9FD-6D42-4C82-9ED4-DFFD940221C4}" presName="sibTrans" presStyleCnt="0"/>
      <dgm:spPr/>
    </dgm:pt>
    <dgm:pt modelId="{8431B4EE-53DD-421C-9F73-FDDF6971DD80}" type="pres">
      <dgm:prSet presAssocID="{0FFFA6B3-081C-452F-9A60-4E00EA534F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2483B-ABFD-4467-8535-31DFAADBBC5E}" type="presOf" srcId="{8C78BE76-04D1-4D9B-AEC6-C37A1733CBAD}" destId="{2C0B183D-219C-4241-834B-7850FCD5CACF}" srcOrd="0" destOrd="0" presId="urn:microsoft.com/office/officeart/2005/8/layout/hList6"/>
    <dgm:cxn modelId="{A58DAEFF-9453-4FAD-BA43-F0E1016DF30A}" type="presOf" srcId="{645568EA-9A92-4C92-8E8B-AB77705F5CA2}" destId="{AC007032-FCCF-4D01-986B-7859AB362749}" srcOrd="0" destOrd="0" presId="urn:microsoft.com/office/officeart/2005/8/layout/hList6"/>
    <dgm:cxn modelId="{89E1E7F8-2ADF-4120-BDBB-5B15228BB17F}" type="presOf" srcId="{EFA94D69-71CF-4740-BABE-17DD323143A5}" destId="{84192CDD-BB1B-4540-87D7-57778F7D9AD1}" srcOrd="0" destOrd="0" presId="urn:microsoft.com/office/officeart/2005/8/layout/hList6"/>
    <dgm:cxn modelId="{DDA24FEF-5269-4674-8048-23C1AA034978}" srcId="{EFA94D69-71CF-4740-BABE-17DD323143A5}" destId="{8C78BE76-04D1-4D9B-AEC6-C37A1733CBAD}" srcOrd="1" destOrd="0" parTransId="{9B9CFD84-1297-492B-AE39-FA2AD1D5988E}" sibTransId="{8EB7E9FD-6D42-4C82-9ED4-DFFD940221C4}"/>
    <dgm:cxn modelId="{E25E7866-3D1A-4985-9CAA-DEF85D423E59}" type="presOf" srcId="{0FFFA6B3-081C-452F-9A60-4E00EA534F83}" destId="{8431B4EE-53DD-421C-9F73-FDDF6971DD80}" srcOrd="0" destOrd="0" presId="urn:microsoft.com/office/officeart/2005/8/layout/hList6"/>
    <dgm:cxn modelId="{1F977A5E-D719-4A80-8799-D89D6C39C0DB}" srcId="{EFA94D69-71CF-4740-BABE-17DD323143A5}" destId="{645568EA-9A92-4C92-8E8B-AB77705F5CA2}" srcOrd="0" destOrd="0" parTransId="{235D4DF4-D7DC-42C1-8758-D7A6A1978A37}" sibTransId="{C0F345A1-EEEC-49CC-8B48-AF148165D7E4}"/>
    <dgm:cxn modelId="{F2CCB7FA-533F-4DEE-8780-306267EDB087}" srcId="{EFA94D69-71CF-4740-BABE-17DD323143A5}" destId="{0FFFA6B3-081C-452F-9A60-4E00EA534F83}" srcOrd="2" destOrd="0" parTransId="{B3C0F6B8-3856-4560-BFEA-09E9ACBFA5F7}" sibTransId="{8E6B5428-746A-4860-967B-CEA6582FBC8C}"/>
    <dgm:cxn modelId="{BB6909F5-82E3-4D6A-A988-93B035501DDC}" type="presParOf" srcId="{84192CDD-BB1B-4540-87D7-57778F7D9AD1}" destId="{AC007032-FCCF-4D01-986B-7859AB362749}" srcOrd="0" destOrd="0" presId="urn:microsoft.com/office/officeart/2005/8/layout/hList6"/>
    <dgm:cxn modelId="{D0FCB55B-2896-4C23-880B-D7BA92F28684}" type="presParOf" srcId="{84192CDD-BB1B-4540-87D7-57778F7D9AD1}" destId="{B7E4FBB8-58F4-4465-BBE0-1111794D3A0C}" srcOrd="1" destOrd="0" presId="urn:microsoft.com/office/officeart/2005/8/layout/hList6"/>
    <dgm:cxn modelId="{10ED2556-DB63-4BEB-B2B1-9B3A87B295D0}" type="presParOf" srcId="{84192CDD-BB1B-4540-87D7-57778F7D9AD1}" destId="{2C0B183D-219C-4241-834B-7850FCD5CACF}" srcOrd="2" destOrd="0" presId="urn:microsoft.com/office/officeart/2005/8/layout/hList6"/>
    <dgm:cxn modelId="{D05484BF-ADDB-445B-8A2B-AED9E1809486}" type="presParOf" srcId="{84192CDD-BB1B-4540-87D7-57778F7D9AD1}" destId="{FE3E7D5E-5243-49FF-BAEE-4068B037F128}" srcOrd="3" destOrd="0" presId="urn:microsoft.com/office/officeart/2005/8/layout/hList6"/>
    <dgm:cxn modelId="{F0846E6E-66BA-4B93-AA97-AF6A4B14062B}" type="presParOf" srcId="{84192CDD-BB1B-4540-87D7-57778F7D9AD1}" destId="{8431B4EE-53DD-421C-9F73-FDDF6971DD8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38564-6E13-49C9-93B6-5EB1D3446B2E}">
      <dsp:nvSpPr>
        <dsp:cNvPr id="0" name=""/>
        <dsp:cNvSpPr/>
      </dsp:nvSpPr>
      <dsp:spPr>
        <a:xfrm>
          <a:off x="10344" y="237998"/>
          <a:ext cx="7978490" cy="234431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Централизация лабораторной службы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позволяет оптимизировать  финансовые расходы медицинских организаций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30%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за счет: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007" y="306661"/>
        <a:ext cx="7841164" cy="2206989"/>
      </dsp:txXfrm>
    </dsp:sp>
    <dsp:sp modelId="{9F73DE9B-EA90-44FC-806B-07EB10F390B1}">
      <dsp:nvSpPr>
        <dsp:cNvPr id="0" name=""/>
        <dsp:cNvSpPr/>
      </dsp:nvSpPr>
      <dsp:spPr>
        <a:xfrm>
          <a:off x="808193" y="2582313"/>
          <a:ext cx="792245" cy="630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347"/>
              </a:lnTo>
              <a:lnTo>
                <a:pt x="792245" y="630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4AF77-F0D5-46CD-94D1-484939841FAD}">
      <dsp:nvSpPr>
        <dsp:cNvPr id="0" name=""/>
        <dsp:cNvSpPr/>
      </dsp:nvSpPr>
      <dsp:spPr>
        <a:xfrm>
          <a:off x="1600439" y="2768756"/>
          <a:ext cx="6562355" cy="88780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Расходных материалов (реагенты, контрольные материалы, закуп программ ВОК)</a:t>
          </a:r>
        </a:p>
      </dsp:txBody>
      <dsp:txXfrm>
        <a:off x="1626442" y="2794759"/>
        <a:ext cx="6510349" cy="835802"/>
      </dsp:txXfrm>
    </dsp:sp>
    <dsp:sp modelId="{01D5F374-14F5-4CBE-81E8-0F05A80E15BB}">
      <dsp:nvSpPr>
        <dsp:cNvPr id="0" name=""/>
        <dsp:cNvSpPr/>
      </dsp:nvSpPr>
      <dsp:spPr>
        <a:xfrm>
          <a:off x="808193" y="2582313"/>
          <a:ext cx="792245" cy="1653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145"/>
              </a:lnTo>
              <a:lnTo>
                <a:pt x="792245" y="1653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AF922-65C3-47BB-BA4F-2D0C6939E038}">
      <dsp:nvSpPr>
        <dsp:cNvPr id="0" name=""/>
        <dsp:cNvSpPr/>
      </dsp:nvSpPr>
      <dsp:spPr>
        <a:xfrm>
          <a:off x="1600439" y="3832117"/>
          <a:ext cx="6591747" cy="80668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Ремонта и технического обслуживания лабораторного оборудования</a:t>
          </a:r>
          <a:endParaRPr lang="ru-RU" sz="2500" kern="1200" dirty="0"/>
        </a:p>
      </dsp:txBody>
      <dsp:txXfrm>
        <a:off x="1624066" y="3855744"/>
        <a:ext cx="6544493" cy="759428"/>
      </dsp:txXfrm>
    </dsp:sp>
    <dsp:sp modelId="{294821D7-DFC5-4D24-95C3-35C49903AF5E}">
      <dsp:nvSpPr>
        <dsp:cNvPr id="0" name=""/>
        <dsp:cNvSpPr/>
      </dsp:nvSpPr>
      <dsp:spPr>
        <a:xfrm>
          <a:off x="808193" y="2582313"/>
          <a:ext cx="792245" cy="270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183"/>
              </a:lnTo>
              <a:lnTo>
                <a:pt x="792245" y="270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0D6FD-63CA-4C10-82EB-82C91FB5BDE5}">
      <dsp:nvSpPr>
        <dsp:cNvPr id="0" name=""/>
        <dsp:cNvSpPr/>
      </dsp:nvSpPr>
      <dsp:spPr>
        <a:xfrm>
          <a:off x="1600439" y="4814352"/>
          <a:ext cx="6624419" cy="94628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Фонда заработной платы (штаты, персонал)</a:t>
          </a:r>
          <a:endParaRPr lang="ru-RU" sz="25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28155" y="4842068"/>
        <a:ext cx="6568987" cy="890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18EB7-594D-49F3-97AF-4FFC65DDEC80}">
      <dsp:nvSpPr>
        <dsp:cNvPr id="0" name=""/>
        <dsp:cNvSpPr/>
      </dsp:nvSpPr>
      <dsp:spPr>
        <a:xfrm rot="5400000">
          <a:off x="223640" y="1549125"/>
          <a:ext cx="1376899" cy="15675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0894E-D69D-4805-BB06-7B6412F48A10}">
      <dsp:nvSpPr>
        <dsp:cNvPr id="0" name=""/>
        <dsp:cNvSpPr/>
      </dsp:nvSpPr>
      <dsp:spPr>
        <a:xfrm>
          <a:off x="0" y="0"/>
          <a:ext cx="4231097" cy="1622446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Самостоятельный прием пациентов медицинскими сестрами внедрён в 32 ПМСП в 128 кабинетах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16" y="79216"/>
        <a:ext cx="4072665" cy="1464014"/>
      </dsp:txXfrm>
    </dsp:sp>
    <dsp:sp modelId="{36A32C18-522F-4E0E-A19A-30D5311C7FCA}">
      <dsp:nvSpPr>
        <dsp:cNvPr id="0" name=""/>
        <dsp:cNvSpPr/>
      </dsp:nvSpPr>
      <dsp:spPr>
        <a:xfrm>
          <a:off x="3548154" y="185266"/>
          <a:ext cx="1685811" cy="13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6C9D8-3A2C-41E5-ADD0-2815E6254911}">
      <dsp:nvSpPr>
        <dsp:cNvPr id="0" name=""/>
        <dsp:cNvSpPr/>
      </dsp:nvSpPr>
      <dsp:spPr>
        <a:xfrm rot="5400000">
          <a:off x="2155012" y="3414242"/>
          <a:ext cx="1376899" cy="15675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14508-DF3E-4745-AEB5-F8386B2FB054}">
      <dsp:nvSpPr>
        <dsp:cNvPr id="0" name=""/>
        <dsp:cNvSpPr/>
      </dsp:nvSpPr>
      <dsp:spPr>
        <a:xfrm>
          <a:off x="1551014" y="1814003"/>
          <a:ext cx="3739983" cy="1622446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Сокращена нагрузка на врачей, сокращены очереди на прием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0230" y="1893219"/>
        <a:ext cx="3581551" cy="1464014"/>
      </dsp:txXfrm>
    </dsp:sp>
    <dsp:sp modelId="{B9C08F5D-E0EB-4982-9625-BE62AB4B1FB1}">
      <dsp:nvSpPr>
        <dsp:cNvPr id="0" name=""/>
        <dsp:cNvSpPr/>
      </dsp:nvSpPr>
      <dsp:spPr>
        <a:xfrm>
          <a:off x="5683543" y="2007809"/>
          <a:ext cx="1685811" cy="13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2FFBB-C1F1-4B10-ACE6-7B5962355909}">
      <dsp:nvSpPr>
        <dsp:cNvPr id="0" name=""/>
        <dsp:cNvSpPr/>
      </dsp:nvSpPr>
      <dsp:spPr>
        <a:xfrm>
          <a:off x="3681048" y="3594347"/>
          <a:ext cx="3727281" cy="1622446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Снижено число жалоб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0264" y="3673563"/>
        <a:ext cx="3568849" cy="1464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07032-FCCF-4D01-986B-7859AB362749}">
      <dsp:nvSpPr>
        <dsp:cNvPr id="0" name=""/>
        <dsp:cNvSpPr/>
      </dsp:nvSpPr>
      <dsp:spPr>
        <a:xfrm rot="16200000">
          <a:off x="-980440" y="980440"/>
          <a:ext cx="4680520" cy="2719638"/>
        </a:xfrm>
        <a:prstGeom prst="flowChartManualOperation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акимате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создан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региональный штаб по ОСМС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" y="936103"/>
        <a:ext cx="2719638" cy="2808312"/>
      </dsp:txXfrm>
    </dsp:sp>
    <dsp:sp modelId="{2C0B183D-219C-4241-834B-7850FCD5CACF}">
      <dsp:nvSpPr>
        <dsp:cNvPr id="0" name=""/>
        <dsp:cNvSpPr/>
      </dsp:nvSpPr>
      <dsp:spPr>
        <a:xfrm rot="16200000">
          <a:off x="1944215" y="980440"/>
          <a:ext cx="4680520" cy="2719638"/>
        </a:xfrm>
        <a:prstGeom prst="flowChartManualOperation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2 этапа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информационно-разъяснительной работы с различными категориями граждан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924656" y="936103"/>
        <a:ext cx="2719638" cy="2808312"/>
      </dsp:txXfrm>
    </dsp:sp>
    <dsp:sp modelId="{8431B4EE-53DD-421C-9F73-FDDF6971DD80}">
      <dsp:nvSpPr>
        <dsp:cNvPr id="0" name=""/>
        <dsp:cNvSpPr/>
      </dsp:nvSpPr>
      <dsp:spPr>
        <a:xfrm rot="16200000">
          <a:off x="4867826" y="980440"/>
          <a:ext cx="4680520" cy="2719638"/>
        </a:xfrm>
        <a:prstGeom prst="flowChartManualOperation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на обучение ОСМС по подведомственным организациям Управления здравоохранения города Алматы составляет 4592, в том числе менеджеры – 670 человек, врачи – 2479, СМР - 1400</a:t>
          </a:r>
        </a:p>
      </dsp:txBody>
      <dsp:txXfrm rot="5400000">
        <a:off x="5848267" y="936103"/>
        <a:ext cx="2719638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0.3283</cdr:x>
      <cdr:y>0.51289</cdr:y>
    </cdr:from>
    <cdr:to>
      <cdr:x>0.44533</cdr:x>
      <cdr:y>0.58065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619545" y="1144898"/>
          <a:ext cx="577334" cy="15124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048672" cy="551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itchFamily="18" charset="0"/>
            </a:rPr>
            <a:t>Смертность от болезни системы кровообращения </a:t>
          </a: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itchFamily="18" charset="0"/>
            </a:rPr>
            <a:t>на 100тыс.нас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0.01575</cdr:x>
      <cdr:y>0.13333</cdr:y>
    </cdr:from>
    <cdr:to>
      <cdr:x>0.59849</cdr:x>
      <cdr:y>0.35556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9" y="432048"/>
          <a:ext cx="2664295" cy="72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участков ВОП </a:t>
          </a: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(67% от общего числа)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0.23473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276578" y="-4337720"/>
          <a:ext cx="4608512" cy="53039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0.41509</cdr:x>
      <cdr:y>0.36585</cdr:y>
    </cdr:from>
    <cdr:to>
      <cdr:x>0.62264</cdr:x>
      <cdr:y>0.60976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584176" y="1080120"/>
          <a:ext cx="792088" cy="72008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0.33333</cdr:x>
      <cdr:y>0.11714</cdr:y>
    </cdr:from>
    <cdr:to>
      <cdr:x>0.33333</cdr:x>
      <cdr:y>0.26718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656184" y="557871"/>
          <a:ext cx="0" cy="7145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0.64664</cdr:x>
      <cdr:y>0.6758</cdr:y>
    </cdr:from>
    <cdr:to>
      <cdr:x>0.64664</cdr:x>
      <cdr:y>0.80388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3305992" y="3114429"/>
          <a:ext cx="0" cy="59026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0.07172</cdr:x>
      <cdr:y>0.66666</cdr:y>
    </cdr:from>
    <cdr:to>
      <cdr:x>0.10493</cdr:x>
      <cdr:y>0.88974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8839649">
          <a:off x="273583" y="3574613"/>
          <a:ext cx="1068205" cy="3036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0.08001</cdr:x>
      <cdr:y>0.37225</cdr:y>
    </cdr:from>
    <cdr:to>
      <cdr:x>0.94624</cdr:x>
      <cdr:y>0.38816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658416" y="1684784"/>
          <a:ext cx="7128792" cy="72008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rgbClr val="FF0000"/>
              </a:solidFill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BD91F2E0-8F79-4D51-89CE-E4455105BE4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4F618FA2-04BC-42C5-8685-D28C7781E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7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571CE575-7183-44D7-98F8-3E01B08D0B5E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7BF43688-52FC-4DB2-ABDA-4EB95DA1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5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3688-52FC-4DB2-ABDA-4EB95DA179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2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3688-52FC-4DB2-ABDA-4EB95DA179C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3688-52FC-4DB2-ABDA-4EB95DA179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1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3688-52FC-4DB2-ABDA-4EB95DA179C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2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3688-52FC-4DB2-ABDA-4EB95DA179C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3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3688-52FC-4DB2-ABDA-4EB95DA179C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7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3688-52FC-4DB2-ABDA-4EB95DA179C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7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1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6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8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0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5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7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5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0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38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7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3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86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18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48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09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17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2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0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3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73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54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1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3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99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74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03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52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03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67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5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65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7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9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DE2-CE80-41EB-AEED-0521A3D350AB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3423-F5D7-43FB-9DAA-01D379C81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0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DE2-CE80-41EB-AEED-0521A3D35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3423-F5D7-43FB-9DAA-01D379C81A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6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DC63-1D95-4920-85A4-8BB4B4E8F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E817-0576-48BA-9EB8-7EAC2F5ED3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hart" Target="../charts/chart3.xml"/><Relationship Id="rId10" Type="http://schemas.openxmlformats.org/officeDocument/2006/relationships/image" Target="../media/image6.png"/><Relationship Id="rId4" Type="http://schemas.openxmlformats.org/officeDocument/2006/relationships/chart" Target="../charts/char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7.jpeg"/><Relationship Id="rId7" Type="http://schemas.openxmlformats.org/officeDocument/2006/relationships/image" Target="../media/image34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2.xml"/><Relationship Id="rId11" Type="http://schemas.openxmlformats.org/officeDocument/2006/relationships/image" Target="../media/image700.png"/><Relationship Id="rId5" Type="http://schemas.openxmlformats.org/officeDocument/2006/relationships/image" Target="../media/image33.png"/><Relationship Id="rId10" Type="http://schemas.openxmlformats.org/officeDocument/2006/relationships/chart" Target="../charts/chart13.xml"/><Relationship Id="rId4" Type="http://schemas.openxmlformats.org/officeDocument/2006/relationships/image" Target="../media/image32.png"/><Relationship Id="rId9" Type="http://schemas.openxmlformats.org/officeDocument/2006/relationships/image" Target="../media/image6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результатах выполнения Государственной программы развития здравоохранения Республики Казахстан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2016-2019 годы, Программы развития города Алматы на 2016-2020 годы и задачах на 2017 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свете Плана нации - 100 конкретных шагов по реализации пяти институциональных реформ и Послания Главы государства Н.А. Назарбаева «Третья модернизация Казахстана: глобальная конкурентоспособность»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1" y="5445224"/>
            <a:ext cx="7416824" cy="64807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Ахметов В.И.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40" y="20310"/>
            <a:ext cx="1778455" cy="163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872207" cy="163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097652"/>
              </p:ext>
            </p:extLst>
          </p:nvPr>
        </p:nvGraphicFramePr>
        <p:xfrm>
          <a:off x="457200" y="116632"/>
          <a:ext cx="8229600" cy="60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701005"/>
            <a:ext cx="29940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3" y="1548482"/>
            <a:ext cx="2092219" cy="19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5" y="4293097"/>
            <a:ext cx="187166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67199" y="1340768"/>
            <a:ext cx="6769297" cy="2744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180340" algn="l"/>
                <a:tab pos="450215" algn="l"/>
              </a:tabLst>
            </a:pPr>
            <a:r>
              <a:rPr lang="kk-KZ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Здравоохранение города Алматы 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представлено</a:t>
            </a:r>
            <a:r>
              <a:rPr lang="kk-KZ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 marL="285750" lvl="0" indent="-285750" algn="just">
              <a:buFont typeface="Wingdings" pitchFamily="2" charset="2"/>
              <a:buChar char="§"/>
              <a:tabLst>
                <a:tab pos="180340" algn="l"/>
                <a:tab pos="450215" algn="l"/>
              </a:tabLst>
            </a:pPr>
            <a:r>
              <a:rPr lang="kk-KZ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8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kk-KZ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городской государственной организацией,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itchFamily="2" charset="2"/>
              <a:buChar char="§"/>
              <a:tabLst>
                <a:tab pos="180340" algn="l"/>
                <a:tab pos="450215" algn="l"/>
              </a:tabLst>
            </a:pPr>
            <a:r>
              <a:rPr lang="kk-KZ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7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 республиканск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ими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 и ведомственн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ыми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 организациями,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itchFamily="2" charset="2"/>
              <a:buChar char="§"/>
              <a:tabLst>
                <a:tab pos="180340" algn="l"/>
                <a:tab pos="450215" algn="l"/>
              </a:tabLst>
            </a:pPr>
            <a:r>
              <a:rPr lang="kk-KZ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4 </a:t>
            </a:r>
            <a:r>
              <a:rPr lang="kk-KZ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государственными</a:t>
            </a:r>
            <a:r>
              <a:rPr lang="kk-KZ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kk-KZ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организацими 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медицинского образования,</a:t>
            </a:r>
          </a:p>
          <a:p>
            <a:pPr marL="285750" lvl="0" indent="-285750" algn="just">
              <a:buFont typeface="Wingdings" pitchFamily="2" charset="2"/>
              <a:buChar char="§"/>
              <a:tabLst>
                <a:tab pos="180340" algn="l"/>
                <a:tab pos="450215" algn="l"/>
              </a:tabLst>
            </a:pPr>
            <a:r>
              <a:rPr lang="kk-KZ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kk-KZ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558</a:t>
            </a:r>
            <a:r>
              <a:rPr lang="kk-KZ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действующими частными медицинскими центрами 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kk-KZ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700</a:t>
            </a:r>
            <a:r>
              <a:rPr lang="kk-KZ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kk-KZ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аптеками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199" y="4221088"/>
            <a:ext cx="6769297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75 из 80 </a:t>
            </a:r>
            <a:r>
              <a:rPr lang="kk-K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подведомственной организации имеют статус </a:t>
            </a:r>
            <a:r>
              <a:rPr lang="kk-KZ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государственного коммунального предприятия </a:t>
            </a:r>
            <a:r>
              <a:rPr lang="kk-KZ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на праве хозяйственного ведения</a:t>
            </a:r>
            <a:r>
              <a:rPr lang="kk-KZ" sz="20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kk-K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7199" y="5445224"/>
            <a:ext cx="6769297" cy="1412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аккредитованных подведомственных организаций возросло до 57.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14 организаций, по которым не утверждены Национальные стандарты, охват аккредитацией достиг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83% – самый высокий уровень по стране.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1506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" y="1556792"/>
            <a:ext cx="1880507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" y="4365104"/>
            <a:ext cx="1880507" cy="2200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83769" y="4365105"/>
            <a:ext cx="2664295" cy="22000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медицинского персонала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581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808820"/>
            <a:ext cx="3024336" cy="4284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-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медицинский специалист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стране</a:t>
            </a:r>
            <a:endParaRPr lang="ru-RU" sz="2400" b="1" dirty="0"/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48081"/>
              </p:ext>
            </p:extLst>
          </p:nvPr>
        </p:nvGraphicFramePr>
        <p:xfrm>
          <a:off x="3824743" y="908720"/>
          <a:ext cx="4104455" cy="432048"/>
        </p:xfrm>
        <a:graphic>
          <a:graphicData uri="http://schemas.openxmlformats.org/drawingml/2006/table">
            <a:tbl>
              <a:tblPr/>
              <a:tblGrid>
                <a:gridCol w="4104455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КАДРОВЫЙ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ПОТЕНЦИАЛ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428732" y="1700808"/>
            <a:ext cx="2719331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Врачи - 5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726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148064" y="2744924"/>
            <a:ext cx="576064" cy="291632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12993" b="10754"/>
          <a:stretch/>
        </p:blipFill>
        <p:spPr bwMode="auto">
          <a:xfrm>
            <a:off x="141896" y="4437112"/>
            <a:ext cx="2701912" cy="225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16729" r="33420" b="18706"/>
          <a:stretch/>
        </p:blipFill>
        <p:spPr bwMode="auto">
          <a:xfrm>
            <a:off x="5923369" y="3979523"/>
            <a:ext cx="3024336" cy="27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096344" cy="256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8222" y="1340768"/>
            <a:ext cx="4205746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со снижени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 дефицита кадров и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уменьшения потребности в кадрах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увеличением оказания социальной поддержки медработникам, на настоящий момент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приток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кадров:</a:t>
            </a: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Врачи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347 до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329 чел.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СМР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732 до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568 чел.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 отток кадров: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Врачи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 326 до 246 чел.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СМР- с 558 до 387чел.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Приток кадров превышает отток, что является положительным фактом работы с человеческим ресурсом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1412776"/>
            <a:ext cx="2520280" cy="2304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УМЦ из МБ запланировано обучить на сумму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287,6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млн.т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запланировано обучение из средств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РБ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753363"/>
              </p:ext>
            </p:extLst>
          </p:nvPr>
        </p:nvGraphicFramePr>
        <p:xfrm>
          <a:off x="3887924" y="950237"/>
          <a:ext cx="4104455" cy="432048"/>
        </p:xfrm>
        <a:graphic>
          <a:graphicData uri="http://schemas.openxmlformats.org/drawingml/2006/table">
            <a:tbl>
              <a:tblPr/>
              <a:tblGrid>
                <a:gridCol w="4104455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КАДРОВЫЙ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ПОТЕНЦИАЛ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4391980" y="1561726"/>
            <a:ext cx="2052663" cy="1980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71999" y="1687741"/>
            <a:ext cx="1872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решения проблемы дефицита </a:t>
            </a:r>
            <a:r>
              <a:rPr lang="ru-RU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врачей проведено </a:t>
            </a:r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городских Ярмарки вакансий</a:t>
            </a:r>
          </a:p>
        </p:txBody>
      </p:sp>
    </p:spTree>
    <p:extLst>
      <p:ext uri="{BB962C8B-B14F-4D97-AF65-F5344CB8AC3E}">
        <p14:creationId xmlns:p14="http://schemas.microsoft.com/office/powerpoint/2010/main" val="21522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68" y="188640"/>
            <a:ext cx="8107632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МЕДИЦИНСКАЯ ПОМОЩЬ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6" y="1628801"/>
            <a:ext cx="15270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4687264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89141" y="836712"/>
            <a:ext cx="685265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11,6 млн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амбулаторных посещений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(2015 г. – 10,4 млн. посещений)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67814" y="1692193"/>
            <a:ext cx="6852658" cy="6653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больных пролечено в дневных стационарах и стационарах на дому (2015 г.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тыс.)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4" y="2572891"/>
            <a:ext cx="1444202" cy="85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62572" y="2678045"/>
            <a:ext cx="6852658" cy="7080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233 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больных пролечено в круглосуточных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стационарах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(2015 г. – 220 тыс.)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2305" y="4701430"/>
            <a:ext cx="6852658" cy="6717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898 тысяч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больных обслужено бригадами скорой медицинской помощи (2015 г. – 802 тыс.)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93801" y="3656691"/>
            <a:ext cx="6852658" cy="702580"/>
          </a:xfrm>
          <a:prstGeom prst="roundRect">
            <a:avLst>
              <a:gd name="adj" fmla="val 152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 тысяч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хирургических операций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(2015 г. 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тыс.),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них высокотехнологичных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4444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(2015 г. – 5514) 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6" y="620688"/>
            <a:ext cx="1600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6" y="3656691"/>
            <a:ext cx="1527040" cy="99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5" y="5725489"/>
            <a:ext cx="1527041" cy="94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93801" y="5805264"/>
            <a:ext cx="6852658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43 630 родов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(2015 г. – 41 709), в т.ч.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многоплодные роды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537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(2015 г. -542)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ГОСУДАРСТВЕННЫЕ УСЛУГИ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799"/>
            <a:ext cx="8928992" cy="295232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2016 году населению оказано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 млн. 808 тыс. 257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услуг,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через Портал «Электронное правительство»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- 99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071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(2015 г. – 919 услуг)</a:t>
            </a:r>
          </a:p>
          <a:p>
            <a:pPr algn="just"/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2017 года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в электронном формате через Портал «Электронное Правительство» оказано населению 643 633 государственных услуги (24,5%)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5974"/>
            <a:ext cx="2664296" cy="19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71" y="4749082"/>
            <a:ext cx="2736304" cy="19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0"/>
          <a:stretch/>
        </p:blipFill>
        <p:spPr bwMode="auto">
          <a:xfrm>
            <a:off x="0" y="0"/>
            <a:ext cx="9144000" cy="66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978 тыс.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скрининговых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профилактических осмотров горожан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(2015г.- 973 тыс.), обеспечен высокий уровень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выявляемости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патологии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Годовой план выполнен на 100,1% (2015г. -100%)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348880"/>
            <a:ext cx="7704856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Городские поликлиники №4, 12 и 17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КазНИИ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онкологии и радиологии реализуют пилотный проект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«Диагностика и медицинская реабилитация онкологических заболеваний в условиях ПМСП»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627374" y="3933056"/>
            <a:ext cx="2016224" cy="1080120"/>
          </a:xfrm>
          <a:prstGeom prst="downArrow">
            <a:avLst>
              <a:gd name="adj1" fmla="val 66007"/>
              <a:gd name="adj2" fmla="val 3107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5013176"/>
            <a:ext cx="7560840" cy="16561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вес выявления ранних форм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онкозаболеваний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Бостандыкском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возрос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62,5 до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65,8%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запущенных форм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11,6% до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8,4%</a:t>
            </a:r>
            <a:endParaRPr lang="ru-RU" sz="2000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a:fld id="{457DE35E-E773-4404-BF2E-E27C4832FC67}" type="mathplaceholder">
                      <a:rPr lang="ru-RU" i="1" smtClean="0">
                        <a:latin typeface="Cambria Math"/>
                      </a:rPr>
                      <a:t>Место для формулы.</a:t>
                    </a:fl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6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50654"/>
            <a:ext cx="2664296" cy="16302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Частота абортов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снижено с 16,2 до 14,1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1000 женщин фертильного возраста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1150654"/>
            <a:ext cx="2808312" cy="1630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Ранняя явка беременных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повышена с 73,1 до 78,1%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140968"/>
            <a:ext cx="2664296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Охват контрацепцией женщин с абсолютным противопоказанием к беременности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94%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64016" y="2924944"/>
            <a:ext cx="2800472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Младенческая и ранняя неонатальная смертность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снижена –до 2,8%</a:t>
            </a: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РК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3,3%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182" y="5085183"/>
            <a:ext cx="3310698" cy="16561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Обеспечено дооснащение организаций родовспоможения и детства современным медицинским оборудованием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5107682"/>
            <a:ext cx="2736304" cy="16336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Растет эффективность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пренатального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неонатального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скринингов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14481"/>
          <a:stretch/>
        </p:blipFill>
        <p:spPr bwMode="auto">
          <a:xfrm>
            <a:off x="3055172" y="2132856"/>
            <a:ext cx="2952327" cy="29523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3131840" y="1150654"/>
            <a:ext cx="2880320" cy="98220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Служба охраны материнства и детства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6216" y="4725144"/>
            <a:ext cx="2448272" cy="2016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структуре причин младенческой смертности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снижена частота врождённых пороков развития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19,4 до 17,3%),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несчастных случаев и травм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 2,1 до 1,1%).</a:t>
            </a:r>
          </a:p>
        </p:txBody>
      </p:sp>
    </p:spTree>
    <p:extLst>
      <p:ext uri="{BB962C8B-B14F-4D97-AF65-F5344CB8AC3E}">
        <p14:creationId xmlns:p14="http://schemas.microsoft.com/office/powerpoint/2010/main" val="30135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1" y="1272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7142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МЕДИКО-САНИТАРНАЯ ПОМОЩЬ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700808"/>
            <a:ext cx="3384376" cy="23042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вес затрат на ПМСП в общем финансировании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доведен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(2016г.  45%)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36096" y="1700808"/>
            <a:ext cx="3312368" cy="23042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Плановая мощность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возросла на 540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посещений 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смену (2016г. - 15657)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4221089"/>
            <a:ext cx="3312368" cy="24416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Перегруженность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организаций ПМСП составила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(РК - 35)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329" y="4221090"/>
            <a:ext cx="3345135" cy="24416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Фактическая мощность превысила плановую на 4419 посещений 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смену (2016г. -  20597)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72363"/>
            <a:ext cx="2304256" cy="176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2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СЕМЕЙНЫЙ ПРИНЦИП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оказания помощи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5729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237401"/>
              </p:ext>
            </p:extLst>
          </p:nvPr>
        </p:nvGraphicFramePr>
        <p:xfrm>
          <a:off x="4283968" y="1556792"/>
          <a:ext cx="4572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>
            <a:off x="3275856" y="4941168"/>
            <a:ext cx="468052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 педиатрических участков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Вводим должности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педиатров-консультантов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704781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28369"/>
              </p:ext>
            </p:extLst>
          </p:nvPr>
        </p:nvGraphicFramePr>
        <p:xfrm>
          <a:off x="0" y="1340769"/>
          <a:ext cx="396044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5616" y="2564904"/>
                <a:ext cx="80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64904"/>
                <a:ext cx="80611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 flipV="1">
            <a:off x="1187624" y="2868702"/>
            <a:ext cx="576063" cy="430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799953"/>
              </p:ext>
            </p:extLst>
          </p:nvPr>
        </p:nvGraphicFramePr>
        <p:xfrm>
          <a:off x="2051720" y="4581128"/>
          <a:ext cx="493318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3888" y="5097418"/>
                <a:ext cx="7920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097418"/>
                <a:ext cx="79208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кругленный прямоугольник 21"/>
          <p:cNvSpPr/>
          <p:nvPr/>
        </p:nvSpPr>
        <p:spPr>
          <a:xfrm>
            <a:off x="323528" y="4077072"/>
            <a:ext cx="302433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 по стране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9" y="4062785"/>
            <a:ext cx="34813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53" y="6456362"/>
            <a:ext cx="3371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123424"/>
              </p:ext>
            </p:extLst>
          </p:nvPr>
        </p:nvGraphicFramePr>
        <p:xfrm>
          <a:off x="4002669" y="1494655"/>
          <a:ext cx="4726868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766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82314" y="1412776"/>
            <a:ext cx="4176464" cy="259228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Плановая численность прикрепленного населения </a:t>
            </a:r>
            <a:endParaRPr lang="en-US" sz="2000" b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 ВОП – 2000 человек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факт - 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2160 человек</a:t>
            </a:r>
            <a:endParaRPr lang="ru-RU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1412776"/>
            <a:ext cx="4248472" cy="2592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Выше планового уровня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ГП№1, 2, 3, 6, 8, 9, 11, 12, 14, 15, 16, 17, 18, 19, 20, 21, 22, 23, 24, 25, 26, 27, 28, 29, 30, 32, </a:t>
            </a:r>
            <a:r>
              <a:rPr lang="ru-RU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Гор.студенческая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поликлиника, ГБ «Алатау», ТОО «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Medline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созданы участки ВОП</a:t>
            </a:r>
            <a:r>
              <a:rPr lang="ru-RU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ГП№33, ТОО «Центр медицинской помощи», ФАО ЖДБ, ТОО «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Open Clinic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242756"/>
              </p:ext>
            </p:extLst>
          </p:nvPr>
        </p:nvGraphicFramePr>
        <p:xfrm>
          <a:off x="182314" y="4293096"/>
          <a:ext cx="4461694" cy="24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44008" y="4509120"/>
            <a:ext cx="4248472" cy="216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Распределение прикрепленного населения к медицинским организациям колеблется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10 592 до 85 483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пилотных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поликлиник: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№1, 3, 4, 5, 11, 13, 15, 23, 25, ГКБ№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Выбраны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нозологии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артериальная гипертония, сахарный диабет, хроническая сердечная недостаточность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соглашения с пациентами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группами пациентов по нозологиям, с мульти-дисциплинарными командами.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заседания регионального координационного совета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тренер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проводится обучение по само-менеджменту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поликлиниках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проведены обучающие сессии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специалистов, обучение медицинских сестер эндокринологических кабинетов ведению Школ здоровья по сахарному диабету.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Внештатным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эндокринологом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проведены выездные семинары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использованию в поликлиниках клинических протоколов лечения Сахарного диабета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Тренерами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«Фонда Диабетического просвещения РК»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обучено 6 врачей-эндокринологов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подготовки инструкторов Школ сахарного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диабета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836713"/>
            <a:ext cx="67687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рограмма управления заболеваниями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0"/>
          <a:stretch/>
        </p:blipFill>
        <p:spPr bwMode="auto">
          <a:xfrm>
            <a:off x="0" y="0"/>
            <a:ext cx="9144000" cy="66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САМОСТОЯТЕЛЬНЫЙ ПРИЕМ пациентов МЕДИЦИНСКИМИ СЕСТРАМИ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650995"/>
              </p:ext>
            </p:extLst>
          </p:nvPr>
        </p:nvGraphicFramePr>
        <p:xfrm>
          <a:off x="107504" y="1412776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947488"/>
              </p:ext>
            </p:extLst>
          </p:nvPr>
        </p:nvGraphicFramePr>
        <p:xfrm>
          <a:off x="5220072" y="1412776"/>
          <a:ext cx="38164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32040" y="1700808"/>
            <a:ext cx="2448272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Число посещений к ССМО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2240" y="2323619"/>
                <a:ext cx="8194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323619"/>
                <a:ext cx="81945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8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/>
          <a:stretch/>
        </p:blipFill>
        <p:spPr bwMode="auto">
          <a:xfrm>
            <a:off x="0" y="1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1" y="116632"/>
            <a:ext cx="8809787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Дорожная карта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внедрению интегрированной модели оказания медицинской помощи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остром инфаркте миокарда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Смертность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горожан от острого инфаркта миокарда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снижена на 7%, 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17,87 до 16,68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100 тыс. нас., РК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12,16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Больничная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горожан от острого инфаркта миокарда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с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 до 7,1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1238" y="2924944"/>
            <a:ext cx="8773782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внедрению интегрированных моделей здравоохранения по управлению травмами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Смертность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травм, несчастных случаев, отравлений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снижена на 6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58,19 до 54,95 на 100 тыс. нас., РК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77,25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Снижены больничная летальность от травм головы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1,1% до 0,8%,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грудной клетки грудной клетки - с 2,0 до 1,1%, живота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1,7 до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5515" y="1700808"/>
            <a:ext cx="877378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Дорожная карта 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внедрению интегрированной модели управления острыми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инсультами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Больничная летальность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горожан от инсульта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снижена с 12,1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515" y="4869160"/>
            <a:ext cx="8773783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Дорожная карта по внедрению интегрированной модели управления онкологическими заболеваниями </a:t>
            </a:r>
            <a:endParaRPr lang="ru-RU" dirty="0">
              <a:solidFill>
                <a:srgbClr val="F79646">
                  <a:lumMod val="50000"/>
                </a:srgbClr>
              </a:solidFill>
              <a:ea typeface="Times New Roman"/>
              <a:cs typeface="Times New Roman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Внедряются современные подходы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онкозаболеваний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специализированным лечением (83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%).,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 внимания и активных усилий специализированной службы,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Показатель смертности от злокачественных новообразований выше республиканского 104,13 на 100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тыс.населения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 89,27</a:t>
            </a:r>
          </a:p>
        </p:txBody>
      </p:sp>
    </p:spTree>
    <p:extLst>
      <p:ext uri="{BB962C8B-B14F-4D97-AF65-F5344CB8AC3E}">
        <p14:creationId xmlns:p14="http://schemas.microsoft.com/office/powerpoint/2010/main" val="41355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6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836712"/>
            <a:ext cx="453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Школьная медицина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412776"/>
            <a:ext cx="8568951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Проведена передача медработников школ в территориальные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поликлиники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Начато обучение медработников школ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Проводится дооснащение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школьных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медпунктов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3068960"/>
            <a:ext cx="2808312" cy="3600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Выделены средства из местного бюджета на совместный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</a:rPr>
              <a:t>КазНИИ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 глазных болезней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пилотный проект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мониторингу уровня остроты зрения у школьников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по специальной разработанной компьютерной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программе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18602" y="3087786"/>
            <a:ext cx="3096344" cy="3581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Совместно с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Казахстанско-Российским медицинским университетом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проводим опытную эксплуатацию программно-аппаратного комплекса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«Здоровье-экспресс» для скрининга уровня психофизического и соматического здоровья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учащихся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3087786"/>
            <a:ext cx="2808312" cy="3581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Запланировано внедрение проекта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Всемирной организации здравоохранения «Школы, способствующие укреплению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здоровья»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891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6237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610041"/>
            <a:ext cx="856895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Пилотные проекты: </a:t>
            </a:r>
          </a:p>
          <a:p>
            <a:pPr lvl="1">
              <a:spcBef>
                <a:spcPct val="20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Р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егиональная служба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общественного здравоохранения </a:t>
            </a:r>
          </a:p>
          <a:p>
            <a:pPr lvl="1">
              <a:spcBef>
                <a:spcPct val="20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рограмма управления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заболеваниями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140968"/>
            <a:ext cx="8208912" cy="33123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2015 г.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Комитет общественного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 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Медеуском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2016 г.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организованы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начали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районные Комитеты общественного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поддержкой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акимов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ещё в 4-х районах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Ауэзовский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Жетысуский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Наурызбайский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Турксибский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891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42" y="-2501"/>
            <a:ext cx="92126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6237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" y="1338266"/>
            <a:ext cx="518897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5" y="2111723"/>
            <a:ext cx="3635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марта 2017 года Региональным бюро ВОЗ поддержана заявка и совместно с Акимом города подписан Сертификат о вступлении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Алматы, первым в проекта в Центральной Азии и Казахстане, в проект ВОЗ «Здоровые города».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– очень важный исторический факт, который требует координации действий по совершенствованию среды обитания, образа жизни населения и городской инфраструктуры.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891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42" y="-2501"/>
            <a:ext cx="92126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652766"/>
            <a:ext cx="6237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18837"/>
            <a:ext cx="9036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сертификата – оценка приверженности </a:t>
            </a:r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всех городских служб приводит к созданию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и здоровой среды в Алматы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Архитектурная концепция г. Алматы построена по Яну Гейлу (комфорт)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факторов обусловленных экологией на здоровье управления охраны природы и здравоохранения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новых спортивных объекта: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Арена и Алматы Арена и специально к Играм в Алатауском районе г.Алматы построена Атлетическая деревня,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 истории зимних Универсиад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пешеходных зон в 4 раза, устранение препятствий, портящих облик, благоустройство парковых зон, русел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строятся 8 пешеходных зон и велосипедных дорожек, в дальнейшем запланировано еще строительство 16 таких зон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6-ти пешеходных переходов на магистральных улицах города, которые введены в эксплуатацию.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Almaty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велостанций,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2018 года планируется увеличение их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раз.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зданий больше 12 метров или 3 этажей выше Аль-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запрет возведения любых зданий в горной местности. Также ограничен въезд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неэкологичным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 транспорта на горно-лыжный курорт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Шымбулак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высажено свыше 64 тысяч зеленых насаждений,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3 827 хвойные, 42 000 лиственные и 18 343 кустарников. 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благоустройства, улучшения облика города и комфорта горожан началась программа «Город без заборов», а также в 8 парках начался уже этой весной. Капитальный ремонт планируется в парках «Первого Президента» и «Южном», рекреационной зоне в районе аэропорта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891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42" y="-2501"/>
            <a:ext cx="92126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652766"/>
            <a:ext cx="6237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30" y="1484784"/>
            <a:ext cx="90364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полос для общественного транспорта выросла в 5 раз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введены выделенные полосы для общественного транспорта, на 6-ти улицах города Алматы: пр. Абая, ул. Северное кольцо, пр.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Райымбек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Желтоксан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Наурызбай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батыра и ул. Толе би, общей протяженностью 86 км, из них в текущем году введено 57 км.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транспорта: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 риск ДТП и травматизма, снижает количество вредных выбросов и улучшается воздушная среда, увеличивает двигательную активность, что влияет на риск сердечно сосудистых заболеваний.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экологической проблемой является загрязнение воздушного бассейна. В целях улучшения экологической обстановки в городе принят Комплексный план мероприятий на 2016-2017 годы. 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на ближайшие годы является дальнейшая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автотранспорта. Это касается как самого перевода на газовое топливо автомобилей, так и развития сети заправок. Приобретено 30 ед. зарядных станций для электромобилей на общую сумму 83 074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доля экологически чистого общественного транспорта составляет 60% - 215 троллейбусов и 739 автобусов. Почти четверть автозаправок города уже реализует газовое топливо, в 2017 году планируется увеличить их количество до трети. Также уже установлено 27 зарядных станций для электромобилей. Сегодня, с учетом новых территорий, более 95% города газифицировано, к 2020 году планируется достичь 100%.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/>
          <a:stretch/>
        </p:blipFill>
        <p:spPr bwMode="auto">
          <a:xfrm>
            <a:off x="0" y="-154629"/>
            <a:ext cx="9448032" cy="70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749" y="-19051"/>
            <a:ext cx="8229600" cy="6239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МЕЖВЕДОМСТВЕННОЕ ВЗАИМОДЕЙСТВИЕ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5731"/>
            <a:ext cx="863245" cy="86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9" y="718188"/>
            <a:ext cx="889686" cy="79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50057"/>
              </p:ext>
            </p:extLst>
          </p:nvPr>
        </p:nvGraphicFramePr>
        <p:xfrm>
          <a:off x="251520" y="1906960"/>
          <a:ext cx="4968552" cy="47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0" y="666332"/>
            <a:ext cx="887413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3216" y="2623672"/>
                <a:ext cx="8953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216" y="2623672"/>
                <a:ext cx="89531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561885" y="2962226"/>
            <a:ext cx="0" cy="606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886" y="2156647"/>
            <a:ext cx="77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5,1%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55836" y="5037973"/>
                <a:ext cx="696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836" y="5037973"/>
                <a:ext cx="69602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54348"/>
              </p:ext>
            </p:extLst>
          </p:nvPr>
        </p:nvGraphicFramePr>
        <p:xfrm>
          <a:off x="4716016" y="1906960"/>
          <a:ext cx="5040560" cy="433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V="1">
            <a:off x="5220072" y="2256281"/>
            <a:ext cx="0" cy="734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17719" y="2707218"/>
                <a:ext cx="412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719" y="2707218"/>
                <a:ext cx="412593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69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8244408" y="1997940"/>
            <a:ext cx="0" cy="655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3037" y="2256281"/>
                <a:ext cx="608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37" y="2256281"/>
                <a:ext cx="608666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кругленный прямоугольник 26"/>
          <p:cNvSpPr/>
          <p:nvPr/>
        </p:nvSpPr>
        <p:spPr>
          <a:xfrm>
            <a:off x="3203848" y="836712"/>
            <a:ext cx="4752528" cy="8468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Дорожно-транспортный травматизм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43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40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2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439053"/>
              </p:ext>
            </p:extLst>
          </p:nvPr>
        </p:nvGraphicFramePr>
        <p:xfrm>
          <a:off x="4904466" y="1196752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3041" y="1392360"/>
            <a:ext cx="3528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Материнская смертность на 100 тыс. живорожденных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083" y="2420889"/>
            <a:ext cx="4824536" cy="2592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spcAft>
                <a:spcPts val="600"/>
              </a:spcAft>
              <a:tabLst>
                <a:tab pos="180340" algn="l"/>
              </a:tabLst>
            </a:pPr>
            <a:r>
              <a:rPr lang="ru-RU" dirty="0">
                <a:latin typeface="Times New Roman"/>
                <a:ea typeface="Times New Roman"/>
              </a:rPr>
              <a:t>Произошло 2 случая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материнской смертности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показатель на 100 тыс. составил 9,3 на 100 тыс. живорожденных – 2 случая, за аналогичный период 2016 года – не допущено (РК – 10,0). По результатам оценки экспертов МЗ РК оба случая непредотвратимые.</a:t>
            </a:r>
            <a:endParaRPr lang="ru-RU" sz="1600" dirty="0">
              <a:latin typeface="Times New Roman"/>
              <a:ea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0334"/>
              </p:ext>
            </p:extLst>
          </p:nvPr>
        </p:nvGraphicFramePr>
        <p:xfrm>
          <a:off x="4932040" y="4149080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43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748883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Удельный вес погибших от ДТП к общему числу раненых, %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132856"/>
            <a:ext cx="2592288" cy="12464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 от ДТП - 9,16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 тыс. нас.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(РК – 15,75).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990155"/>
              </p:ext>
            </p:extLst>
          </p:nvPr>
        </p:nvGraphicFramePr>
        <p:xfrm>
          <a:off x="-252536" y="2348879"/>
          <a:ext cx="9505056" cy="449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5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499176" cy="58092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Обращения населения, служба поддержки пациентов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1585"/>
            <a:ext cx="2376264" cy="265808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318687" cy="25922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1556792"/>
            <a:ext cx="2304256" cy="2505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поддержки пациентов и внутреннего аудита в медицинских организациях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74620"/>
            <a:ext cx="10081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0" y="4365105"/>
            <a:ext cx="7928386" cy="24928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2016г. «Месячник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качества»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1377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 -ориентированных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2017 году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«ІІ Месячник качества»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Месячника проведено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 Дней открытых дверей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ростом на 61%),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Акций со «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Звёздми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(+3,7 раза),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спортивное мероприятие и 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-моб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(+3,8 раза),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благотворительных акций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(+36%),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мероприятий с НПО и 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КОЗами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851146" cy="185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17785" y="1628800"/>
            <a:ext cx="6618711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период с 12.04.2017 года по 30.06.2017 года на портал всего поступило: 184 обращений, из них вопросов - 18, жалоб – 15, благодарностей – 16, обращений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Jivosite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135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428999"/>
            <a:ext cx="8928992" cy="3429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поводы запросов на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интернет-ресурсе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организациям первичной медико-санитарной помощи: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	Организация лабораторной службы, обеспечение расходными материалами по забору биоматериала, забор крови у детей – 20%;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	Вопросы обслуживания инвалидов – 20%;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	Несвоевременное обеспечение лекарственными средствами – 6,7%;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	Организационные моменты работы новой поликлиники (транспортное обеспечение, укомплектованность специалистами и т.д.) – 6,7%;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	Создание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безбарьерных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условий для инвалидов – 6,7%.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всем медицинским организациям: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	Организация информационной среды в медицинских организациях города Алматы – 26,7%.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1"/>
            <a:ext cx="93472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800" y="1533465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оснащению и обучению кадров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городскими стационарами освоено 66%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ВСМП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используемых в стране (150 из 229). В 2016 году внедрено 32 вида новых технологий. Плановый объём ВСМП возрос на 12%, фактический – на 30%.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Лидерами являются: ГКБ№4, ГКБ№7, кардиоцентр.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клинической больнице №4 реорганизовано приемное отделение с открытием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room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смотровой зоне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 время пребывания пациента до 40-50 минут.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подход по рекомендации МЗ РК распространяется по стране.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МИС «Авиценна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сокращены временные затраты медперсонала за счет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необходимой информации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увеличена пропускная способность приемного покоя, более чем в 1,5 раза. Голосовой ввод данных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сокращает время на оформление и заполнение документации.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нами запланирована реконструкция приёмных отделений ЦГКБ и ГКБ№7 для внедрения этой технологии.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 в будущем году продолжим совершенствование организации медицинской помощи по принципу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полицентричности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1"/>
            <a:ext cx="93472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800" y="1533465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стационарах города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пролечено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1645 иностранцев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(2015г. – 1243), это - каждый третий иностранец, пролеченный в стране (РК – свыше 5 тыс. иностранцев) из 52 стран.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медицинского туризма,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пролечено 233 больных,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к уровню 2015 года в 2,4 раза (2015г. – 96 больных).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за счёт лечения иностранных граждан пополнился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(2015г. – 104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пациентов из России, Узбекистана,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Кыргыстана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Китая, Азербайджана, Грузии, Афганистана, Таджикистана, Украины.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профили – родовспоможение, гинекология, хирургия, травматология, урология, челюстно-лицевая хирургия.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оказываются данные услуги в ПНЦ,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ЦПиДКХ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ЦГКБ, БСНП, РД№2, ГКБ№1, ГКБ№5, РД№4.</a:t>
            </a:r>
          </a:p>
        </p:txBody>
      </p:sp>
    </p:spTree>
    <p:extLst>
      <p:ext uri="{BB962C8B-B14F-4D97-AF65-F5344CB8AC3E}">
        <p14:creationId xmlns:p14="http://schemas.microsoft.com/office/powerpoint/2010/main" val="14487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62" y="1784817"/>
            <a:ext cx="2774675" cy="23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5118" y="234176"/>
            <a:ext cx="2564342" cy="10345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задействованы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315 медицинских работников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412776"/>
            <a:ext cx="2579948" cy="7440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Работали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медицинских пункта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5445224"/>
            <a:ext cx="8816409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обращения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острый коронарный синдром, закрытый перелом ребер,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поликистоз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правой почки, артериальная гипертензия, ишемическая болезнь сердца, закрытая черепно-мозговая травма, острая нарушение мозгового кровообращения, вскрытие панариция, посттравматическая флегмона предплечья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6728" y="3933056"/>
            <a:ext cx="2979193" cy="13611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Санитарной авиацией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транспортировка 3-х спортсменов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ГКБ №7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2091" y="3284984"/>
            <a:ext cx="2597369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Задействованы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стационаров города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2091" y="2276872"/>
            <a:ext cx="2597369" cy="8516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техники,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 вертолета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76157" y="151802"/>
            <a:ext cx="3060339" cy="36724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 обращений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медицинской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помощью: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Спортсмены (491),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члены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FISU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(42);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зрители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(52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обслуживающий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персонал (133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зарубежные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обслуживающие лица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(28)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7824" y="227545"/>
            <a:ext cx="2808313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английскому языку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специалистов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6522" y="4293096"/>
            <a:ext cx="2632938" cy="981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парамедиков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5" r="21413"/>
          <a:stretch/>
        </p:blipFill>
        <p:spPr bwMode="auto">
          <a:xfrm>
            <a:off x="3203848" y="4149080"/>
            <a:ext cx="23762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ОБЯЗАТЕЛЬНОЕ СОЦИАЛЬНОЕ МЕДИЦИНСКОЕ СТРАХОВАНИЕ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899741"/>
              </p:ext>
            </p:extLst>
          </p:nvPr>
        </p:nvGraphicFramePr>
        <p:xfrm>
          <a:off x="179512" y="2204864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1436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ОБЯЗАТЕЛЬНОЕ СОЦИАЛЬНОЕ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МЕДИЦИНСКОЕ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СТРАХОВАНИЕ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8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0318"/>
            <a:ext cx="9144000" cy="9033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087" y="118338"/>
            <a:ext cx="9056914" cy="76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городе Алматы проводится 3 этап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информационно-разъяснительной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социального медицинского страхования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68345"/>
            <a:ext cx="9069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-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охватом населения 1 009 109 человек,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работники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–957 559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работодатели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–7 245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индивидуальные предприниматели; приравненные к ним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–9 791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неактивное население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22 658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льготные категории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11 856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 -  охват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прикрепленного населения – 539 421 человек.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 апреля 2017г. по 22 июня 2017г. – определили в поликлиниках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556 742. </a:t>
            </a: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</a:t>
            </a:r>
            <a:r>
              <a:rPr lang="kk-K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подворовых обходов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798 523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1.07.2017г. в городе Алматы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Министром здравоохранения РК и Председателем правления Фонда ОСМС проведено расширенное совещание по вопросам ОСМС для работодателей и дан официальный старт процессу отчислений работодателями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населением в Фонд ОСМС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zhanar.madeeva\Documents\2017\ОСМС\Мед\WhatsApp Image 2017-06-29 at 11.25.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3638059"/>
            <a:ext cx="4484914" cy="31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nar.madeeva\Documents\2017\ОСМС\Мед\IMG_6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38059"/>
            <a:ext cx="4254129" cy="31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sp>
        <p:nvSpPr>
          <p:cNvPr id="7" name="Овал 6"/>
          <p:cNvSpPr/>
          <p:nvPr/>
        </p:nvSpPr>
        <p:spPr>
          <a:xfrm>
            <a:off x="1835696" y="1412776"/>
            <a:ext cx="5472608" cy="20162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 Алматы</a:t>
            </a:r>
          </a:p>
          <a:p>
            <a:pPr algn="ctr"/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645024"/>
            <a:ext cx="7776864" cy="3024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Появился медицинский омбудсмен,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Издана Юбилейная историческая книга о медиках города «Этюды о врачевателях и фармацевтах», А.А.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Арцишевского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Оказывается поддержка малоимущих,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 Месячник качества,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Обучено английскому языку 20 врачей, участвовавших в Универсиаде,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Приобретено 2 тыс. билетов на Универсиаду для поощрения медиков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301606" cy="136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986677"/>
            <a:ext cx="911904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 области стремится получать медицинскую помощь в организациях здравоохранения города. Это снижает доступность помощи для алматинцев, растёт очерёдность горожан на плановую госпитализацию, формируется дополнительная нагрузка на городской бюджет.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с начала текущего года в стационарах г. Алматы (без республиканских и частных центров) пролечено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14 889 жителей области,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составляет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16,8%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количества пролеченных</a:t>
            </a:r>
            <a:r>
              <a:rPr lang="kk-K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 остальных регионов – от 0,1 до 1,3%)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экстренно – 8735 чел. или 59%, планово – 6154 чел., 41%.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справки: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алматинцев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пролечено 106 692 чел., из пролеченных в стационарах города иногородних больных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составляют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две-трети.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профили стационарной помощи: неврологический для взрослых и детей – 26%, офтальмологический для детей и взрослых – 13,2%, эндокринологический для взрослых – 10,4% и кардиологический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оценкам сумма затрат на лечение жителей области в стационарах г. Алматы в этом году составила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млрд. 323 млн. 881 тыс. 281 тенге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 году за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скорой медицинской помощи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обратилось 3378 жителей области,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обслужено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1229 жителей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прилегающих к города районов области (Илийский, Карасайский, Талгарский).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обслуживание вызовов за 6 мес. текущего года составили 8,6 млн.т.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(около 7000 тенге за 1 вызов).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экстренно попасть в стационары города, </a:t>
            </a:r>
            <a:r>
              <a:rPr lang="kk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области приезжают к родственникам, проживающим в городе знакомым, в общественные места и вызывают бригаду скорой помощи на адрес указанный на ближайшем доме.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п. Боралдай 22 улицы относятся к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Илийскому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району, так пациенты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 на сторону улицы, принадлежащую городу, и вызывают скорую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поступают жители поселков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Жармухамбет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Казцик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Абай,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Жанатурмыс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3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1268760"/>
            <a:ext cx="4752528" cy="5589238"/>
          </a:xfrm>
          <a:prstGeom prst="roundRect">
            <a:avLst/>
          </a:prstGeom>
          <a:noFill/>
          <a:ln w="25400" cap="flat" cmpd="sng" algn="ctr">
            <a:solidFill>
              <a:srgbClr val="4BACC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внешней и внутренней миграции населения;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старения населения (г. Алматы занимает первое место по стране по продолжительности жизни, что приводит к росту и смертности от хронических заболеваний). Индекс старения населения города (соотношение числа жителей старше 65 лет к 100 детям до 15 лет). Он составляет 37,4%, с превышением уровня страны в 1,5 раза (РК – 25,7%);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порядка кодировки причин смерти в соответствии с международными стандартами</a:t>
            </a:r>
            <a:r>
              <a:rPr lang="x-none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Высокий уровень внешней и внутренней миграции населения;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старения населения (г. Алматы занимает первое место по стране по продолжительности жизни, что приводит к росту и смертности от хронических заболеваний). Индекс старения населения города (соотношение числа жителей старше 65 лет к 100 детям до 15 лет). Он составляет 37,4%, с превышением уровня страны в 1,5 раза (РК – 25,7%);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порядка кодировки причин смерти в соответствии с международными </a:t>
            </a:r>
            <a:r>
              <a:rPr lang="x-none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296436"/>
              </p:ext>
            </p:extLst>
          </p:nvPr>
        </p:nvGraphicFramePr>
        <p:xfrm>
          <a:off x="179513" y="1556792"/>
          <a:ext cx="4248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3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196752"/>
            <a:ext cx="91190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стремятся прикрепиться к городским поликлиникам, встать на учёт в городской онкоцентр, тубдиспансер, гемодиализные, гематологические центры, чтобы получать комплексное лечение. Для установления диагноза больные переезжают в Алматы, снимают квартиру и обследуются в городских организациях.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2017 году 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прибыли 72 больных туберкулёзом, из них пролечено в стационаре 7 больных, 65 - на амбулаторном лечении. По нозологиям преобладает Инфильтративный туберкулез легких, из 7 больных 5 - впервые выявленные, 3 не имеют прикрепления к городским поликлиникам, 1 - нигде не прикреплен. Фактическое время проживания - от одного месяца до 6 лет. Большинство проживают на съёмных квартирах. По социальному статусу: 3 - не работают, 2 женщины – после родов, 2 – студентов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по-фамильный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имеется).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года 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встали на учёт в городской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онкодиспансер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больных, из них с запущенной формой рака – 9 (22,5%), умерло – 8 (20%).</a:t>
            </a:r>
          </a:p>
          <a:p>
            <a:pPr lvl="0" indent="-285750" algn="just">
              <a:buFont typeface="Wingdings" panose="05000000000000000000" pitchFamily="2" charset="2"/>
              <a:buChar char="Ø"/>
            </a:pP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сложная ситуация с беременными женщинами. В поздние сроки, перед родами они, зачастую не обследованные, не состоявшие на учёте, приезжают в г. Алматы, чтобы родоразрешиться в городских роддомах.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справки: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30 случаев критических состояний беременных женщин за 2017 год в 40% женщины прибыли из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встали на учет в позднем сроке, без должной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предгравидарной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подготовки, что в последующем послужило причиной критического состояния.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2 случая материнской смерти в роддомах города произошли по причине позднего обращения беременных из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477" y="1340768"/>
            <a:ext cx="911904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Продолжаются самообращения родителей с тяжелобольными детьми - жителями области.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Детскую городскую клиническую инфекционную больницу города Алматы (ДГКИБ)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обратилось 1500 детей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проживающих в Алматинской области, из них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госпитализировано 960 детей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(64%).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960 госпитализированных детей 40% (389 детей) - дети до 1 года, которые заслуживают особого внимания, из них новорожденных 33 ребенка.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отделение реанимации клиники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госпитализировано 25 тяжелых детей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до года - 10 детей, или 40%. Из общего числа госпитализированных в реанимацию 7 крайне тяжёлым детям сразу была начата искусственная вентиляция лёгких, 1 ребенок умер.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Бюро госпитализации очередность в неврологическое отделение Детской городской клинической больницы №2 г. Алматы (ДГКБ№2) составляет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509 пациентов,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 госпитализации уже определяется на 2018 год. Из 509 ожидающих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 детей из Алматинской области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(48%), из 248 детей 174 или 70% из Енбекшиказахского района области.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компании прикрепления населения к территориальным поликлиникам жители области тоже стремятся прикрепиться к городским поликлиникам.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период временной регистрации в текущем году к городским поликлиникам прикрепилось свыше 33 тысяч жителей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 Если учесть ранее прикреплённых, их количество удвоится.</a:t>
            </a:r>
          </a:p>
        </p:txBody>
      </p:sp>
    </p:spTree>
    <p:extLst>
      <p:ext uri="{BB962C8B-B14F-4D97-AF65-F5344CB8AC3E}">
        <p14:creationId xmlns:p14="http://schemas.microsoft.com/office/powerpoint/2010/main" val="10159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1628800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свете пяти институциональным реформ по реализации 100 конкретных шагов «Современное государство для всех» и Послания Главы государства Н.А. Назарбаева «Третья модернизация Казахстана: глобальная конкурентоспособность»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zhanar.madeeva\Desktop\Президент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46" y="1556792"/>
            <a:ext cx="491901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3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687216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программы «Денсаулык» на 2016–2019 годы, Программы развития города Алматы на 2016–2020 годы, достижение индикаторов и показателей результатов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службы Общественного здоровья и Координационного совета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здоровья населения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проекте ВОЗ «Здоровые города»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сотрудничество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Страновым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Географически удаленным офис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ВОЗ в направлении совершенствования СОЗ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информационно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работа с населением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работодателями, медицинскими работниками по перспективам внедрения обязательного социального медицинского страхования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(ОСМС). Подготовительные мероприятия по обеспечению полноты сбора страховых платежей. Реализация комплекса мероприятий по подготовке подведомственных медицинских организаций к функционированию в условиях ОСМС на основе бизнес-планирования для обеспечения их финансовой устойчивости.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ОСМС потребует ещё больших менеджерских навыков и умений. На встрече с Министром здравоохранения и Председателем правления НАО «ФОСМС» вы слышали о том, что финансовых средств больше не станет, ваша задача – ими умело распорядиться и успешно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развиватьсяв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растущей конкуренции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аккредитации медицинских организаций в национальной и международной системе аккредитации.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Дорожных карт по приоритетным направлениям развития.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сети ПМСП на основе развития ГЧП и частной медицины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1300118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0307" y="1409709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760" y="2060848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республиканских, ведомственных и частных клиник,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вводимых объектов в городское здравоохранение.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городского Ситуационного аналитического центра, организация его работы. Внедрение информационных систем для формирования единой электронной медицинской карты.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среди населения возможностей получения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«электронном виде» и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комплексного проекта совершенствования онкологической помощи.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комплексного проекта совершенствования онкологической помощи.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медицинских кластеров по принципу функциональности и географической близости: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человеческого капитала путем дальнейшего совершенствования и сближение клинических баз и организаций образования.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улучшению доступности медицинской помощи жителям вновь присоединённых территорий на основе результатов системного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31423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1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887412"/>
            <a:ext cx="5832648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kk-KZ" sz="3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kk-KZ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Назарларыңызға </a:t>
            </a:r>
            <a:r>
              <a:rPr lang="kk-KZ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рахмет!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Спасибо 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за внимание!</a:t>
            </a:r>
            <a:endParaRPr lang="ru-RU" sz="3600" i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600" i="1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11" y="911"/>
            <a:ext cx="1774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73064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здравоохранени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городского бюджета в 201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году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возрос с 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до 17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%. Затраты на охрану здоровья населения составляют 1,5% от В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(РК –2,3% от ВВП)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твержденный бюджет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92,1 млрд.т.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(2015г. – 70,2 млрд.т.) с ростом на 31,2</a:t>
            </a:r>
            <a:r>
              <a:rPr lang="x-none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–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30,5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млрдт. (21,2 млрд.т.) с приростом на 43,8%,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текущие трансферты из республиканского бюджета –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32,7 млрд.т.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(27,9 млрд.т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с ростом на 17,2%,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ТД КОМУ МЗСР РК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из республиканского бюджета –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28,9 млрд.т.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(21,1 млрд.т.), с ростом на 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составило 99,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по местному бюджету – 99,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%, по республиканскому – 99,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бюджет здравоохранения по состоянию </a:t>
            </a:r>
            <a:r>
              <a:rPr lang="x-none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01.07.2017г.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99,5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млрд.т.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(6 мес. 2016г. – 91,1 млрд.т.) с ростом на 9,2%, из </a:t>
            </a:r>
            <a:r>
              <a:rPr lang="x-none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x-none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11,8 млрд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(28,2 млрд.т.) - сокращен на 58,2% с внедрением с 2017 года обязательного социального медицинского страхования и передачей расходов на оказание медицинской помощи в рамках гарантированного объема бесплатной медицинской помощи на республиканский уровень,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x-none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трансферты из республиканского бюджета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30,3 млрд.т.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(32,5 млрд.т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- сокращены на 7,2%, </a:t>
            </a: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ТД КОМУ МЗ РК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из республиканского бюджета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оплату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специализированной стационарной, высокотехнологичной стационарной, стационарозамещающей и амбулаторно-поликлинической помощи –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57,4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млрд.т.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(30,4 млрд.т.), с ростом к уровню 2016 года в 1,9 раза.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Среднемесячная заработная плата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всех категорий работающих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возросла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среднем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7,2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%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составила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710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тенге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(201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–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108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806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тенге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Соотношение средней заработной платы врачей к средней заработной плате в экономике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– 0,95, факт – 0,97)</a:t>
            </a:r>
          </a:p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054174"/>
              </p:ext>
            </p:extLst>
          </p:nvPr>
        </p:nvGraphicFramePr>
        <p:xfrm>
          <a:off x="161764" y="1737206"/>
          <a:ext cx="8820472" cy="49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99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0"/>
          <a:stretch/>
        </p:blipFill>
        <p:spPr bwMode="auto">
          <a:xfrm>
            <a:off x="0" y="0"/>
            <a:ext cx="914399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166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ДИФФЕРЕНЦИРОВАННАЯ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организациях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1 670,6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ростом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уровню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(1 334,3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млн.т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51069438"/>
              </p:ext>
            </p:extLst>
          </p:nvPr>
        </p:nvGraphicFramePr>
        <p:xfrm>
          <a:off x="323528" y="1556792"/>
          <a:ext cx="84249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967801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12251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работников – 6 мес. 2016г.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27713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работников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6 мес. 2017г.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5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faizullina\Desktop\Коллегия 24.02.17\Резервная_копия_ФОН КОЛЛЕГИЯ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577813"/>
            <a:ext cx="8640960" cy="483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40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единиц автомобилей скорой медицинской помощи,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 том числе 8 –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реанимобилей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597 единиц оборудования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для стационаров,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 том числе: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u="sng" dirty="0">
                <a:solidFill>
                  <a:prstClr val="black"/>
                </a:solidFill>
                <a:latin typeface="Times New Roman"/>
                <a:ea typeface="Times New Roman"/>
              </a:rPr>
              <a:t>для Центра ЧКВ городской клинической больницы №7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-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ангиограф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стоимостью 249,6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млн.т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. производства всемирно известной компании «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General Electric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» (США),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аппарат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ЭхоКГ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с пищеводным датчиком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экспертного класса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Affiniti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70 производства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Philips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США стоимостью 63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млн.т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.,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интраоперационный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мобильный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мультиспиральный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32–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срезовый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компьютерный томограф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MobiCT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–32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AIRO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производства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Mobius Imaging LLC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(США),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u="sng" dirty="0">
                <a:solidFill>
                  <a:prstClr val="black"/>
                </a:solidFill>
                <a:latin typeface="Times New Roman"/>
                <a:ea typeface="Times New Roman"/>
              </a:rPr>
              <a:t>для городской клинической больницы №1 -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Видеопроцессор высокого разрешения (Р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D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) с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видеодуоденоскопом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0116, Система острого диализа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Мультифильтрат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1116,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u="sng" dirty="0">
                <a:solidFill>
                  <a:prstClr val="black"/>
                </a:solidFill>
                <a:latin typeface="Times New Roman"/>
                <a:ea typeface="Times New Roman"/>
              </a:rPr>
              <a:t>для Больницы скорой неотложной помощи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- операционный микроскоп 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OPMI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«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PENTERO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900» фирмы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ZeiZZ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(Германия)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для проведения микрохирургических операции на головном и спинном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мозге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2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aizullina\AppData\Local\Microsoft\Windows\Temporary Internet Files\Content.Outlook\PXYWHSCD\ФОН КОЛЛЕГИЯ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городских поликлиник закуплено: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92487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рентгеновские </a:t>
            </a:r>
            <a:r>
              <a:rPr lang="ru-RU" dirty="0" err="1">
                <a:latin typeface="Times New Roman"/>
                <a:ea typeface="Times New Roman"/>
              </a:rPr>
              <a:t>маммографические</a:t>
            </a:r>
            <a:r>
              <a:rPr lang="ru-RU" dirty="0">
                <a:latin typeface="Times New Roman"/>
                <a:ea typeface="Times New Roman"/>
              </a:rPr>
              <a:t> цифровые комплексы «СИМА»;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современные </a:t>
            </a:r>
            <a:r>
              <a:rPr lang="ru-RU" dirty="0">
                <a:latin typeface="Times New Roman"/>
                <a:ea typeface="Times New Roman"/>
              </a:rPr>
              <a:t>12–канальный ЭКГ-аппараты;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аппараты </a:t>
            </a:r>
            <a:r>
              <a:rPr lang="ru-RU" dirty="0">
                <a:latin typeface="Times New Roman"/>
                <a:ea typeface="Times New Roman"/>
              </a:rPr>
              <a:t>для криохирургии;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системы </a:t>
            </a:r>
            <a:r>
              <a:rPr lang="ru-RU" dirty="0">
                <a:latin typeface="Times New Roman"/>
                <a:ea typeface="Times New Roman"/>
              </a:rPr>
              <a:t>диагностические ультразвуковые SONOACE R7;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устройства </a:t>
            </a:r>
            <a:r>
              <a:rPr lang="ru-RU" dirty="0">
                <a:latin typeface="Times New Roman"/>
                <a:ea typeface="Times New Roman"/>
              </a:rPr>
              <a:t>рентгеновские высокочастотные УРП–ВЧ–РП;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жидкокристаллические </a:t>
            </a:r>
            <a:r>
              <a:rPr lang="ru-RU" dirty="0">
                <a:latin typeface="Times New Roman"/>
                <a:ea typeface="Times New Roman"/>
              </a:rPr>
              <a:t>мониторы и таблицы для проверки остроты зрения;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аппарат </a:t>
            </a:r>
            <a:r>
              <a:rPr lang="ru-RU" dirty="0" err="1">
                <a:latin typeface="Times New Roman"/>
                <a:ea typeface="Times New Roman"/>
              </a:rPr>
              <a:t>синоптофор</a:t>
            </a:r>
            <a:r>
              <a:rPr lang="ru-RU" dirty="0">
                <a:latin typeface="Times New Roman"/>
                <a:ea typeface="Times New Roman"/>
              </a:rPr>
              <a:t> для диагностики и лечения детей с аномалиями рефракции, </a:t>
            </a:r>
            <a:r>
              <a:rPr lang="ru-RU" dirty="0" err="1">
                <a:latin typeface="Times New Roman"/>
                <a:ea typeface="Times New Roman"/>
              </a:rPr>
              <a:t>амблиопией</a:t>
            </a:r>
            <a:r>
              <a:rPr lang="ru-RU" dirty="0">
                <a:latin typeface="Times New Roman"/>
                <a:ea typeface="Times New Roman"/>
              </a:rPr>
              <a:t>, косоглазием, миопией, гиперметропией, астигматизмом;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городской поликлиники ВОВ - 2 современные стоматологические установки с креслом ARIA EXCELL, производства Словакии.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445224"/>
            <a:ext cx="8568952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Низкая оснащенность в городских поликлиниках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№2, 12 , 14, 18, 20, 22, 28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6427</TotalTime>
  <Words>4227</Words>
  <Application>Microsoft Office PowerPoint</Application>
  <PresentationFormat>Экран (4:3)</PresentationFormat>
  <Paragraphs>360</Paragraphs>
  <Slides>45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Тема Office</vt:lpstr>
      <vt:lpstr>1_Тема Office</vt:lpstr>
      <vt:lpstr>6_Тема Office</vt:lpstr>
      <vt:lpstr>2_Тема Office</vt:lpstr>
      <vt:lpstr>     «О результатах выполнения Государственной программы развития здравоохранения Республики Казахстан «Денсаулык» на 2016-2019 годы, Программы развития города Алматы на 2016-2020 годы и задачах на 2017 год в свете Плана нации - 100 конкретных шагов по реализации пяти институциональных реформ и Послания Главы государства Н.А. Назарбаева «Третья модернизация Казахстана: глобальная конкурентоспособность»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городских поликлиник закуплено: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МЕДИЦИНСКАЯ ПОМОЩЬ</vt:lpstr>
      <vt:lpstr>               ГОСУДАРСТВЕННЫЕ УСЛУГИ</vt:lpstr>
      <vt:lpstr>Презентация PowerPoint</vt:lpstr>
      <vt:lpstr>Презентация PowerPoint</vt:lpstr>
      <vt:lpstr>  ПЕРВИЧНАЯ МЕДИКО-САНИТАРНАЯ ПОМОЩЬ</vt:lpstr>
      <vt:lpstr>   СЕМЕЙНЫЙ ПРИНЦИП оказания помощи</vt:lpstr>
      <vt:lpstr>Презентация PowerPoint</vt:lpstr>
      <vt:lpstr>Презентация PowerPoint</vt:lpstr>
      <vt:lpstr>САМОСТОЯТЕЛЬНЫЙ ПРИЕМ пациентов МЕДИЦИНСКИМИ СЕСТРАМИ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МЕЖВЕДОМСТВЕННОЕ ВЗАИМОДЕЙСТВИЕ</vt:lpstr>
      <vt:lpstr>Презентация PowerPoint</vt:lpstr>
      <vt:lpstr>Обращения населения, служба поддержки пациентов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ОБЯЗАТЕЛЬНОЕ СОЦИАЛЬНОЕ МЕДИЦИНСКОЕ СТРАХОВАНИЕ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результатах выполнения Государственной программы развития здравоохранения Республики Казахстан «Денсаулык» на 2016-2019 годы, Программы развития города Алматы на 2016-2020 годы и задачах на 2017 год в свете Плана нации - 100 конкретных шагов по реализации пяти институциональных реформ Главы государства Н.А. Назарбаева»</dc:title>
  <dc:creator>faizullina</dc:creator>
  <cp:lastModifiedBy>zhanar.madeeva</cp:lastModifiedBy>
  <cp:revision>842</cp:revision>
  <cp:lastPrinted>2017-07-17T11:04:59Z</cp:lastPrinted>
  <dcterms:created xsi:type="dcterms:W3CDTF">2017-02-01T09:37:57Z</dcterms:created>
  <dcterms:modified xsi:type="dcterms:W3CDTF">2017-07-17T12:43:34Z</dcterms:modified>
</cp:coreProperties>
</file>